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268" r:id="rId2"/>
    <p:sldId id="269" r:id="rId3"/>
    <p:sldId id="276" r:id="rId4"/>
    <p:sldId id="278" r:id="rId5"/>
    <p:sldId id="279" r:id="rId6"/>
    <p:sldId id="280" r:id="rId7"/>
    <p:sldId id="281" r:id="rId8"/>
    <p:sldId id="282" r:id="rId9"/>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tailed Procedures" id="{EE96C6C7-478E-4A48-99AA-A4B75EFBD9C1}">
          <p14:sldIdLst>
            <p14:sldId id="268"/>
            <p14:sldId id="269"/>
            <p14:sldId id="276"/>
            <p14:sldId id="278"/>
            <p14:sldId id="279"/>
            <p14:sldId id="280"/>
            <p14:sldId id="281"/>
            <p14:sldId id="28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793" autoAdjust="0"/>
  </p:normalViewPr>
  <p:slideViewPr>
    <p:cSldViewPr snapToGrid="0" snapToObjects="1">
      <p:cViewPr varScale="1">
        <p:scale>
          <a:sx n="104" d="100"/>
          <a:sy n="104" d="100"/>
        </p:scale>
        <p:origin x="1140"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7840" cy="464820"/>
          </a:xfrm>
          <a:prstGeom prst="rect">
            <a:avLst/>
          </a:prstGeom>
        </p:spPr>
        <p:txBody>
          <a:bodyPr vert="horz" lIns="93171" tIns="46586" rIns="93171" bIns="46586" rtlCol="0"/>
          <a:lstStyle>
            <a:lvl1pPr algn="l">
              <a:defRPr sz="1200"/>
            </a:lvl1pPr>
          </a:lstStyle>
          <a:p>
            <a:endParaRPr lang="en-US"/>
          </a:p>
        </p:txBody>
      </p:sp>
      <p:sp>
        <p:nvSpPr>
          <p:cNvPr id="3" name="Date Placeholder 2"/>
          <p:cNvSpPr>
            <a:spLocks noGrp="1"/>
          </p:cNvSpPr>
          <p:nvPr>
            <p:ph type="dt" sz="quarter" idx="1"/>
          </p:nvPr>
        </p:nvSpPr>
        <p:spPr>
          <a:xfrm>
            <a:off x="3970938" y="1"/>
            <a:ext cx="3037840" cy="464820"/>
          </a:xfrm>
          <a:prstGeom prst="rect">
            <a:avLst/>
          </a:prstGeom>
        </p:spPr>
        <p:txBody>
          <a:bodyPr vert="horz" lIns="93171" tIns="46586" rIns="93171" bIns="46586" rtlCol="0"/>
          <a:lstStyle>
            <a:lvl1pPr algn="r">
              <a:defRPr sz="1200"/>
            </a:lvl1pPr>
          </a:lstStyle>
          <a:p>
            <a:fld id="{CB3CA201-9710-E741-9302-5D6B13A23E46}" type="datetime1">
              <a:rPr lang="en-US" smtClean="0"/>
              <a:t>2/17/2017</a:t>
            </a:fld>
            <a:endParaRPr lang="en-US"/>
          </a:p>
        </p:txBody>
      </p:sp>
      <p:sp>
        <p:nvSpPr>
          <p:cNvPr id="4" name="Footer Placeholder 3"/>
          <p:cNvSpPr>
            <a:spLocks noGrp="1"/>
          </p:cNvSpPr>
          <p:nvPr>
            <p:ph type="ftr" sz="quarter" idx="2"/>
          </p:nvPr>
        </p:nvSpPr>
        <p:spPr>
          <a:xfrm>
            <a:off x="1" y="8829967"/>
            <a:ext cx="3037840" cy="464820"/>
          </a:xfrm>
          <a:prstGeom prst="rect">
            <a:avLst/>
          </a:prstGeom>
        </p:spPr>
        <p:txBody>
          <a:bodyPr vert="horz" lIns="93171" tIns="46586" rIns="93171" bIns="46586" rtlCol="0" anchor="b"/>
          <a:lstStyle>
            <a:lvl1pPr algn="l">
              <a:defRPr sz="1200"/>
            </a:lvl1pPr>
          </a:lstStyle>
          <a:p>
            <a:r>
              <a:rPr lang="en-US"/>
              <a:t>DATA	3	Rev A </a:t>
            </a: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1" tIns="46586" rIns="93171" bIns="46586" rtlCol="0" anchor="b"/>
          <a:lstStyle>
            <a:lvl1pPr algn="r">
              <a:defRPr sz="1200"/>
            </a:lvl1pPr>
          </a:lstStyle>
          <a:p>
            <a:fld id="{A64EC2D5-A39F-9B46-830B-A87F6ECC6F0C}" type="slidenum">
              <a:rPr lang="en-US" smtClean="0"/>
              <a:t>‹#›</a:t>
            </a:fld>
            <a:endParaRPr lang="en-US"/>
          </a:p>
        </p:txBody>
      </p:sp>
    </p:spTree>
    <p:extLst>
      <p:ext uri="{BB962C8B-B14F-4D97-AF65-F5344CB8AC3E}">
        <p14:creationId xmlns:p14="http://schemas.microsoft.com/office/powerpoint/2010/main" val="267212123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7840" cy="464820"/>
          </a:xfrm>
          <a:prstGeom prst="rect">
            <a:avLst/>
          </a:prstGeom>
        </p:spPr>
        <p:txBody>
          <a:bodyPr vert="horz" lIns="93171" tIns="46586" rIns="93171" bIns="46586" rtlCol="0"/>
          <a:lstStyle>
            <a:lvl1pPr algn="l">
              <a:defRPr sz="1200"/>
            </a:lvl1pPr>
          </a:lstStyle>
          <a:p>
            <a:endParaRPr lang="en-US"/>
          </a:p>
        </p:txBody>
      </p:sp>
      <p:sp>
        <p:nvSpPr>
          <p:cNvPr id="3" name="Date Placeholder 2"/>
          <p:cNvSpPr>
            <a:spLocks noGrp="1"/>
          </p:cNvSpPr>
          <p:nvPr>
            <p:ph type="dt" idx="1"/>
          </p:nvPr>
        </p:nvSpPr>
        <p:spPr>
          <a:xfrm>
            <a:off x="3970938" y="1"/>
            <a:ext cx="3037840" cy="464820"/>
          </a:xfrm>
          <a:prstGeom prst="rect">
            <a:avLst/>
          </a:prstGeom>
        </p:spPr>
        <p:txBody>
          <a:bodyPr vert="horz" lIns="93171" tIns="46586" rIns="93171" bIns="46586" rtlCol="0"/>
          <a:lstStyle>
            <a:lvl1pPr algn="r">
              <a:defRPr sz="1200"/>
            </a:lvl1pPr>
          </a:lstStyle>
          <a:p>
            <a:fld id="{9D0A56CE-D76E-0843-BD5F-37F671DDDA1A}" type="datetime1">
              <a:rPr lang="en-US" smtClean="0"/>
              <a:t>2/17/2017</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1" tIns="46586" rIns="93171" bIns="46586" rtlCol="0" anchor="ctr"/>
          <a:lstStyle/>
          <a:p>
            <a:endParaRPr lang="en-US"/>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3171" tIns="46586" rIns="93171" bIns="4658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967"/>
            <a:ext cx="3037840" cy="464820"/>
          </a:xfrm>
          <a:prstGeom prst="rect">
            <a:avLst/>
          </a:prstGeom>
        </p:spPr>
        <p:txBody>
          <a:bodyPr vert="horz" lIns="93171" tIns="46586" rIns="93171" bIns="46586" rtlCol="0" anchor="b"/>
          <a:lstStyle>
            <a:lvl1pPr algn="l">
              <a:defRPr sz="1200"/>
            </a:lvl1pPr>
          </a:lstStyle>
          <a:p>
            <a:r>
              <a:rPr lang="en-US"/>
              <a:t>DATA	3	Rev A </a:t>
            </a:r>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1" tIns="46586" rIns="93171" bIns="46586" rtlCol="0" anchor="b"/>
          <a:lstStyle>
            <a:lvl1pPr algn="r">
              <a:defRPr sz="1200"/>
            </a:lvl1pPr>
          </a:lstStyle>
          <a:p>
            <a:fld id="{11656DCE-FA1A-B54A-ACE5-F45A2684C969}" type="slidenum">
              <a:rPr lang="en-US" smtClean="0"/>
              <a:t>‹#›</a:t>
            </a:fld>
            <a:endParaRPr lang="en-US"/>
          </a:p>
        </p:txBody>
      </p:sp>
    </p:spTree>
    <p:extLst>
      <p:ext uri="{BB962C8B-B14F-4D97-AF65-F5344CB8AC3E}">
        <p14:creationId xmlns:p14="http://schemas.microsoft.com/office/powerpoint/2010/main" val="878897932"/>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DATA	3	Rev A </a:t>
            </a:r>
          </a:p>
        </p:txBody>
      </p:sp>
      <p:sp>
        <p:nvSpPr>
          <p:cNvPr id="5" name="Slide Number Placeholder 4"/>
          <p:cNvSpPr>
            <a:spLocks noGrp="1"/>
          </p:cNvSpPr>
          <p:nvPr>
            <p:ph type="sldNum" sz="quarter" idx="11"/>
          </p:nvPr>
        </p:nvSpPr>
        <p:spPr/>
        <p:txBody>
          <a:bodyPr/>
          <a:lstStyle/>
          <a:p>
            <a:fld id="{11656DCE-FA1A-B54A-ACE5-F45A2684C969}" type="slidenum">
              <a:rPr lang="en-US" smtClean="0"/>
              <a:t>1</a:t>
            </a:fld>
            <a:endParaRPr lang="en-US"/>
          </a:p>
        </p:txBody>
      </p:sp>
    </p:spTree>
    <p:extLst>
      <p:ext uri="{BB962C8B-B14F-4D97-AF65-F5344CB8AC3E}">
        <p14:creationId xmlns:p14="http://schemas.microsoft.com/office/powerpoint/2010/main" val="2408191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DATA	3	Rev A </a:t>
            </a:r>
          </a:p>
        </p:txBody>
      </p:sp>
      <p:sp>
        <p:nvSpPr>
          <p:cNvPr id="5" name="Slide Number Placeholder 4"/>
          <p:cNvSpPr>
            <a:spLocks noGrp="1"/>
          </p:cNvSpPr>
          <p:nvPr>
            <p:ph type="sldNum" sz="quarter" idx="11"/>
          </p:nvPr>
        </p:nvSpPr>
        <p:spPr/>
        <p:txBody>
          <a:bodyPr/>
          <a:lstStyle/>
          <a:p>
            <a:fld id="{11656DCE-FA1A-B54A-ACE5-F45A2684C969}" type="slidenum">
              <a:rPr lang="en-US" smtClean="0"/>
              <a:t>4</a:t>
            </a:fld>
            <a:endParaRPr lang="en-US"/>
          </a:p>
        </p:txBody>
      </p:sp>
    </p:spTree>
    <p:extLst>
      <p:ext uri="{BB962C8B-B14F-4D97-AF65-F5344CB8AC3E}">
        <p14:creationId xmlns:p14="http://schemas.microsoft.com/office/powerpoint/2010/main" val="3131393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EBF4737-42E3-4459-99BC-ADFAFCA2F50B}" type="datetime1">
              <a:rPr lang="en-US" smtClean="0"/>
              <a:t>2/17/2017</a:t>
            </a:fld>
            <a:endParaRPr lang="en-US"/>
          </a:p>
        </p:txBody>
      </p:sp>
      <p:sp>
        <p:nvSpPr>
          <p:cNvPr id="5" name="Footer Placeholder 4"/>
          <p:cNvSpPr>
            <a:spLocks noGrp="1"/>
          </p:cNvSpPr>
          <p:nvPr>
            <p:ph type="ftr" sz="quarter" idx="11"/>
          </p:nvPr>
        </p:nvSpPr>
        <p:spPr/>
        <p:txBody>
          <a:bodyPr/>
          <a:lstStyle/>
          <a:p>
            <a:r>
              <a:rPr lang="en-US" dirty="0"/>
              <a:t>EVA - 6S -  PREP_S1_CERT - IV CREW</a:t>
            </a:r>
          </a:p>
        </p:txBody>
      </p:sp>
      <p:sp>
        <p:nvSpPr>
          <p:cNvPr id="6" name="Slide Number Placeholder 5"/>
          <p:cNvSpPr>
            <a:spLocks noGrp="1"/>
          </p:cNvSpPr>
          <p:nvPr>
            <p:ph type="sldNum" sz="quarter" idx="12"/>
          </p:nvPr>
        </p:nvSpPr>
        <p:spPr/>
        <p:txBody>
          <a:bodyPr/>
          <a:lstStyle/>
          <a:p>
            <a:fld id="{0BA1B84F-DC10-554E-B9E5-8CD760597C68}" type="slidenum">
              <a:rPr lang="en-US" smtClean="0"/>
              <a:t>‹#›</a:t>
            </a:fld>
            <a:endParaRPr lang="en-US"/>
          </a:p>
        </p:txBody>
      </p:sp>
    </p:spTree>
    <p:extLst>
      <p:ext uri="{BB962C8B-B14F-4D97-AF65-F5344CB8AC3E}">
        <p14:creationId xmlns:p14="http://schemas.microsoft.com/office/powerpoint/2010/main" val="3535201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ECB9AC-8F3B-48F6-A6F3-F062FBF2F727}" type="datetime1">
              <a:rPr lang="en-US" smtClean="0"/>
              <a:t>2/17/2017</a:t>
            </a:fld>
            <a:endParaRPr lang="en-US"/>
          </a:p>
        </p:txBody>
      </p:sp>
      <p:sp>
        <p:nvSpPr>
          <p:cNvPr id="5" name="Footer Placeholder 4"/>
          <p:cNvSpPr>
            <a:spLocks noGrp="1"/>
          </p:cNvSpPr>
          <p:nvPr>
            <p:ph type="ftr" sz="quarter" idx="11"/>
          </p:nvPr>
        </p:nvSpPr>
        <p:spPr/>
        <p:txBody>
          <a:bodyPr/>
          <a:lstStyle/>
          <a:p>
            <a:r>
              <a:rPr lang="en-US" dirty="0"/>
              <a:t>EVA - 6S -  PREP_S1_CERT - IV CREW</a:t>
            </a:r>
          </a:p>
        </p:txBody>
      </p:sp>
      <p:sp>
        <p:nvSpPr>
          <p:cNvPr id="6" name="Slide Number Placeholder 5"/>
          <p:cNvSpPr>
            <a:spLocks noGrp="1"/>
          </p:cNvSpPr>
          <p:nvPr>
            <p:ph type="sldNum" sz="quarter" idx="12"/>
          </p:nvPr>
        </p:nvSpPr>
        <p:spPr/>
        <p:txBody>
          <a:bodyPr/>
          <a:lstStyle/>
          <a:p>
            <a:fld id="{0BA1B84F-DC10-554E-B9E5-8CD760597C68}" type="slidenum">
              <a:rPr lang="en-US" smtClean="0"/>
              <a:t>‹#›</a:t>
            </a:fld>
            <a:endParaRPr lang="en-US"/>
          </a:p>
        </p:txBody>
      </p:sp>
    </p:spTree>
    <p:extLst>
      <p:ext uri="{BB962C8B-B14F-4D97-AF65-F5344CB8AC3E}">
        <p14:creationId xmlns:p14="http://schemas.microsoft.com/office/powerpoint/2010/main" val="2613019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76F03B-C70A-44B6-B20F-CB618431CEE3}" type="datetime1">
              <a:rPr lang="en-US" smtClean="0"/>
              <a:t>2/17/2017</a:t>
            </a:fld>
            <a:endParaRPr lang="en-US"/>
          </a:p>
        </p:txBody>
      </p:sp>
      <p:sp>
        <p:nvSpPr>
          <p:cNvPr id="5" name="Footer Placeholder 4"/>
          <p:cNvSpPr>
            <a:spLocks noGrp="1"/>
          </p:cNvSpPr>
          <p:nvPr>
            <p:ph type="ftr" sz="quarter" idx="11"/>
          </p:nvPr>
        </p:nvSpPr>
        <p:spPr/>
        <p:txBody>
          <a:bodyPr/>
          <a:lstStyle/>
          <a:p>
            <a:r>
              <a:rPr lang="en-US" dirty="0"/>
              <a:t>EVA - 6S -  PREP_S1_CERT - IV CREW</a:t>
            </a:r>
          </a:p>
        </p:txBody>
      </p:sp>
      <p:sp>
        <p:nvSpPr>
          <p:cNvPr id="6" name="Slide Number Placeholder 5"/>
          <p:cNvSpPr>
            <a:spLocks noGrp="1"/>
          </p:cNvSpPr>
          <p:nvPr>
            <p:ph type="sldNum" sz="quarter" idx="12"/>
          </p:nvPr>
        </p:nvSpPr>
        <p:spPr/>
        <p:txBody>
          <a:bodyPr/>
          <a:lstStyle/>
          <a:p>
            <a:fld id="{0BA1B84F-DC10-554E-B9E5-8CD760597C68}" type="slidenum">
              <a:rPr lang="en-US" smtClean="0"/>
              <a:t>‹#›</a:t>
            </a:fld>
            <a:endParaRPr lang="en-US"/>
          </a:p>
        </p:txBody>
      </p:sp>
    </p:spTree>
    <p:extLst>
      <p:ext uri="{BB962C8B-B14F-4D97-AF65-F5344CB8AC3E}">
        <p14:creationId xmlns:p14="http://schemas.microsoft.com/office/powerpoint/2010/main" val="3653028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CF34F6-F3D1-4B86-94FB-464156CBA41C}" type="datetime1">
              <a:rPr lang="en-US" smtClean="0"/>
              <a:t>2/17/2017</a:t>
            </a:fld>
            <a:endParaRPr lang="en-US"/>
          </a:p>
        </p:txBody>
      </p:sp>
      <p:sp>
        <p:nvSpPr>
          <p:cNvPr id="5" name="Footer Placeholder 4"/>
          <p:cNvSpPr>
            <a:spLocks noGrp="1"/>
          </p:cNvSpPr>
          <p:nvPr>
            <p:ph type="ftr" sz="quarter" idx="11"/>
          </p:nvPr>
        </p:nvSpPr>
        <p:spPr/>
        <p:txBody>
          <a:bodyPr/>
          <a:lstStyle/>
          <a:p>
            <a:r>
              <a:rPr lang="en-US" dirty="0"/>
              <a:t>EVA - 6S -  PREP_S1_CERT - IV CREW</a:t>
            </a:r>
          </a:p>
        </p:txBody>
      </p:sp>
      <p:sp>
        <p:nvSpPr>
          <p:cNvPr id="6" name="Slide Number Placeholder 5"/>
          <p:cNvSpPr>
            <a:spLocks noGrp="1"/>
          </p:cNvSpPr>
          <p:nvPr>
            <p:ph type="sldNum" sz="quarter" idx="12"/>
          </p:nvPr>
        </p:nvSpPr>
        <p:spPr/>
        <p:txBody>
          <a:bodyPr/>
          <a:lstStyle/>
          <a:p>
            <a:fld id="{0BA1B84F-DC10-554E-B9E5-8CD760597C68}" type="slidenum">
              <a:rPr lang="en-US" smtClean="0"/>
              <a:t>‹#›</a:t>
            </a:fld>
            <a:endParaRPr lang="en-US"/>
          </a:p>
        </p:txBody>
      </p:sp>
    </p:spTree>
    <p:extLst>
      <p:ext uri="{BB962C8B-B14F-4D97-AF65-F5344CB8AC3E}">
        <p14:creationId xmlns:p14="http://schemas.microsoft.com/office/powerpoint/2010/main" val="1455132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9B2EDA-8DDB-4C9B-852F-8FF40D1643DE}" type="datetime1">
              <a:rPr lang="en-US" smtClean="0"/>
              <a:t>2/17/2017</a:t>
            </a:fld>
            <a:endParaRPr lang="en-US"/>
          </a:p>
        </p:txBody>
      </p:sp>
      <p:sp>
        <p:nvSpPr>
          <p:cNvPr id="5" name="Footer Placeholder 4"/>
          <p:cNvSpPr>
            <a:spLocks noGrp="1"/>
          </p:cNvSpPr>
          <p:nvPr>
            <p:ph type="ftr" sz="quarter" idx="11"/>
          </p:nvPr>
        </p:nvSpPr>
        <p:spPr/>
        <p:txBody>
          <a:bodyPr/>
          <a:lstStyle/>
          <a:p>
            <a:r>
              <a:rPr lang="en-US" dirty="0"/>
              <a:t>EVA - 6S -  PREP_S1_CERT - IV CREW</a:t>
            </a:r>
          </a:p>
        </p:txBody>
      </p:sp>
      <p:sp>
        <p:nvSpPr>
          <p:cNvPr id="6" name="Slide Number Placeholder 5"/>
          <p:cNvSpPr>
            <a:spLocks noGrp="1"/>
          </p:cNvSpPr>
          <p:nvPr>
            <p:ph type="sldNum" sz="quarter" idx="12"/>
          </p:nvPr>
        </p:nvSpPr>
        <p:spPr/>
        <p:txBody>
          <a:bodyPr/>
          <a:lstStyle/>
          <a:p>
            <a:fld id="{0BA1B84F-DC10-554E-B9E5-8CD760597C68}" type="slidenum">
              <a:rPr lang="en-US" smtClean="0"/>
              <a:t>‹#›</a:t>
            </a:fld>
            <a:endParaRPr lang="en-US"/>
          </a:p>
        </p:txBody>
      </p:sp>
    </p:spTree>
    <p:extLst>
      <p:ext uri="{BB962C8B-B14F-4D97-AF65-F5344CB8AC3E}">
        <p14:creationId xmlns:p14="http://schemas.microsoft.com/office/powerpoint/2010/main" val="1008812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8E1DA0-BD5F-4211-854C-1A38F03DB4FD}" type="datetime1">
              <a:rPr lang="en-US" smtClean="0"/>
              <a:t>2/17/2017</a:t>
            </a:fld>
            <a:endParaRPr lang="en-US"/>
          </a:p>
        </p:txBody>
      </p:sp>
      <p:sp>
        <p:nvSpPr>
          <p:cNvPr id="6" name="Footer Placeholder 5"/>
          <p:cNvSpPr>
            <a:spLocks noGrp="1"/>
          </p:cNvSpPr>
          <p:nvPr>
            <p:ph type="ftr" sz="quarter" idx="11"/>
          </p:nvPr>
        </p:nvSpPr>
        <p:spPr/>
        <p:txBody>
          <a:bodyPr/>
          <a:lstStyle/>
          <a:p>
            <a:r>
              <a:rPr lang="en-US" dirty="0"/>
              <a:t>EVA - 6S -  PREP_S1_CERT - IV CREW</a:t>
            </a:r>
          </a:p>
        </p:txBody>
      </p:sp>
      <p:sp>
        <p:nvSpPr>
          <p:cNvPr id="7" name="Slide Number Placeholder 6"/>
          <p:cNvSpPr>
            <a:spLocks noGrp="1"/>
          </p:cNvSpPr>
          <p:nvPr>
            <p:ph type="sldNum" sz="quarter" idx="12"/>
          </p:nvPr>
        </p:nvSpPr>
        <p:spPr/>
        <p:txBody>
          <a:bodyPr/>
          <a:lstStyle/>
          <a:p>
            <a:fld id="{0BA1B84F-DC10-554E-B9E5-8CD760597C68}" type="slidenum">
              <a:rPr lang="en-US" smtClean="0"/>
              <a:t>‹#›</a:t>
            </a:fld>
            <a:endParaRPr lang="en-US"/>
          </a:p>
        </p:txBody>
      </p:sp>
    </p:spTree>
    <p:extLst>
      <p:ext uri="{BB962C8B-B14F-4D97-AF65-F5344CB8AC3E}">
        <p14:creationId xmlns:p14="http://schemas.microsoft.com/office/powerpoint/2010/main" val="2920696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0AC9C3-1B8B-4DB4-813B-6BC9A53DCDA1}" type="datetime1">
              <a:rPr lang="en-US" smtClean="0"/>
              <a:t>2/17/2017</a:t>
            </a:fld>
            <a:endParaRPr lang="en-US"/>
          </a:p>
        </p:txBody>
      </p:sp>
      <p:sp>
        <p:nvSpPr>
          <p:cNvPr id="8" name="Footer Placeholder 7"/>
          <p:cNvSpPr>
            <a:spLocks noGrp="1"/>
          </p:cNvSpPr>
          <p:nvPr>
            <p:ph type="ftr" sz="quarter" idx="11"/>
          </p:nvPr>
        </p:nvSpPr>
        <p:spPr/>
        <p:txBody>
          <a:bodyPr/>
          <a:lstStyle/>
          <a:p>
            <a:r>
              <a:rPr lang="en-US" dirty="0"/>
              <a:t>EVA - 6S -  PREP_S1_CERT - IV CREW</a:t>
            </a:r>
          </a:p>
        </p:txBody>
      </p:sp>
      <p:sp>
        <p:nvSpPr>
          <p:cNvPr id="9" name="Slide Number Placeholder 8"/>
          <p:cNvSpPr>
            <a:spLocks noGrp="1"/>
          </p:cNvSpPr>
          <p:nvPr>
            <p:ph type="sldNum" sz="quarter" idx="12"/>
          </p:nvPr>
        </p:nvSpPr>
        <p:spPr/>
        <p:txBody>
          <a:bodyPr/>
          <a:lstStyle/>
          <a:p>
            <a:fld id="{0BA1B84F-DC10-554E-B9E5-8CD760597C68}" type="slidenum">
              <a:rPr lang="en-US" smtClean="0"/>
              <a:t>‹#›</a:t>
            </a:fld>
            <a:endParaRPr lang="en-US"/>
          </a:p>
        </p:txBody>
      </p:sp>
    </p:spTree>
    <p:extLst>
      <p:ext uri="{BB962C8B-B14F-4D97-AF65-F5344CB8AC3E}">
        <p14:creationId xmlns:p14="http://schemas.microsoft.com/office/powerpoint/2010/main" val="656422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18073F-9E16-4145-9882-E5FB4ECDE108}" type="datetime1">
              <a:rPr lang="en-US" smtClean="0"/>
              <a:t>2/17/2017</a:t>
            </a:fld>
            <a:endParaRPr lang="en-US"/>
          </a:p>
        </p:txBody>
      </p:sp>
      <p:sp>
        <p:nvSpPr>
          <p:cNvPr id="4" name="Footer Placeholder 3"/>
          <p:cNvSpPr>
            <a:spLocks noGrp="1"/>
          </p:cNvSpPr>
          <p:nvPr>
            <p:ph type="ftr" sz="quarter" idx="11"/>
          </p:nvPr>
        </p:nvSpPr>
        <p:spPr/>
        <p:txBody>
          <a:bodyPr/>
          <a:lstStyle/>
          <a:p>
            <a:r>
              <a:rPr lang="en-US" dirty="0"/>
              <a:t>EVA - 6S -  PREP_S1_CERT - IV CREW</a:t>
            </a:r>
          </a:p>
        </p:txBody>
      </p:sp>
      <p:sp>
        <p:nvSpPr>
          <p:cNvPr id="5" name="Slide Number Placeholder 4"/>
          <p:cNvSpPr>
            <a:spLocks noGrp="1"/>
          </p:cNvSpPr>
          <p:nvPr>
            <p:ph type="sldNum" sz="quarter" idx="12"/>
          </p:nvPr>
        </p:nvSpPr>
        <p:spPr/>
        <p:txBody>
          <a:bodyPr/>
          <a:lstStyle/>
          <a:p>
            <a:fld id="{0BA1B84F-DC10-554E-B9E5-8CD760597C68}" type="slidenum">
              <a:rPr lang="en-US" smtClean="0"/>
              <a:t>‹#›</a:t>
            </a:fld>
            <a:endParaRPr lang="en-US"/>
          </a:p>
        </p:txBody>
      </p:sp>
    </p:spTree>
    <p:extLst>
      <p:ext uri="{BB962C8B-B14F-4D97-AF65-F5344CB8AC3E}">
        <p14:creationId xmlns:p14="http://schemas.microsoft.com/office/powerpoint/2010/main" val="540935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967265-BC28-429C-876E-6008703BB921}" type="datetime1">
              <a:rPr lang="en-US" smtClean="0"/>
              <a:t>2/17/2017</a:t>
            </a:fld>
            <a:endParaRPr lang="en-US"/>
          </a:p>
        </p:txBody>
      </p:sp>
      <p:sp>
        <p:nvSpPr>
          <p:cNvPr id="3" name="Footer Placeholder 2"/>
          <p:cNvSpPr>
            <a:spLocks noGrp="1"/>
          </p:cNvSpPr>
          <p:nvPr>
            <p:ph type="ftr" sz="quarter" idx="11"/>
          </p:nvPr>
        </p:nvSpPr>
        <p:spPr/>
        <p:txBody>
          <a:bodyPr/>
          <a:lstStyle/>
          <a:p>
            <a:r>
              <a:rPr lang="en-US" dirty="0"/>
              <a:t>EVA - 6S -  PREP_S1_CERT - IV CREW</a:t>
            </a:r>
          </a:p>
        </p:txBody>
      </p:sp>
      <p:sp>
        <p:nvSpPr>
          <p:cNvPr id="4" name="Slide Number Placeholder 3"/>
          <p:cNvSpPr>
            <a:spLocks noGrp="1"/>
          </p:cNvSpPr>
          <p:nvPr>
            <p:ph type="sldNum" sz="quarter" idx="12"/>
          </p:nvPr>
        </p:nvSpPr>
        <p:spPr/>
        <p:txBody>
          <a:bodyPr/>
          <a:lstStyle/>
          <a:p>
            <a:fld id="{0BA1B84F-DC10-554E-B9E5-8CD760597C68}" type="slidenum">
              <a:rPr lang="en-US" smtClean="0"/>
              <a:t>‹#›</a:t>
            </a:fld>
            <a:endParaRPr lang="en-US"/>
          </a:p>
        </p:txBody>
      </p:sp>
    </p:spTree>
    <p:extLst>
      <p:ext uri="{BB962C8B-B14F-4D97-AF65-F5344CB8AC3E}">
        <p14:creationId xmlns:p14="http://schemas.microsoft.com/office/powerpoint/2010/main" val="163637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1535F2-15D1-49F7-BE8C-427A2298E4A5}" type="datetime1">
              <a:rPr lang="en-US" smtClean="0"/>
              <a:t>2/17/2017</a:t>
            </a:fld>
            <a:endParaRPr lang="en-US"/>
          </a:p>
        </p:txBody>
      </p:sp>
      <p:sp>
        <p:nvSpPr>
          <p:cNvPr id="6" name="Footer Placeholder 5"/>
          <p:cNvSpPr>
            <a:spLocks noGrp="1"/>
          </p:cNvSpPr>
          <p:nvPr>
            <p:ph type="ftr" sz="quarter" idx="11"/>
          </p:nvPr>
        </p:nvSpPr>
        <p:spPr/>
        <p:txBody>
          <a:bodyPr/>
          <a:lstStyle/>
          <a:p>
            <a:r>
              <a:rPr lang="en-US" dirty="0"/>
              <a:t>EVA - 6S -  PREP_S1_CERT - IV CREW</a:t>
            </a:r>
          </a:p>
        </p:txBody>
      </p:sp>
      <p:sp>
        <p:nvSpPr>
          <p:cNvPr id="7" name="Slide Number Placeholder 6"/>
          <p:cNvSpPr>
            <a:spLocks noGrp="1"/>
          </p:cNvSpPr>
          <p:nvPr>
            <p:ph type="sldNum" sz="quarter" idx="12"/>
          </p:nvPr>
        </p:nvSpPr>
        <p:spPr/>
        <p:txBody>
          <a:bodyPr/>
          <a:lstStyle/>
          <a:p>
            <a:fld id="{0BA1B84F-DC10-554E-B9E5-8CD760597C68}" type="slidenum">
              <a:rPr lang="en-US" smtClean="0"/>
              <a:t>‹#›</a:t>
            </a:fld>
            <a:endParaRPr lang="en-US"/>
          </a:p>
        </p:txBody>
      </p:sp>
    </p:spTree>
    <p:extLst>
      <p:ext uri="{BB962C8B-B14F-4D97-AF65-F5344CB8AC3E}">
        <p14:creationId xmlns:p14="http://schemas.microsoft.com/office/powerpoint/2010/main" val="4123807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55BAF1-995B-48E6-A3D2-1CD06D6BA8F6}" type="datetime1">
              <a:rPr lang="en-US" smtClean="0"/>
              <a:t>2/17/2017</a:t>
            </a:fld>
            <a:endParaRPr lang="en-US"/>
          </a:p>
        </p:txBody>
      </p:sp>
      <p:sp>
        <p:nvSpPr>
          <p:cNvPr id="6" name="Footer Placeholder 5"/>
          <p:cNvSpPr>
            <a:spLocks noGrp="1"/>
          </p:cNvSpPr>
          <p:nvPr>
            <p:ph type="ftr" sz="quarter" idx="11"/>
          </p:nvPr>
        </p:nvSpPr>
        <p:spPr/>
        <p:txBody>
          <a:bodyPr/>
          <a:lstStyle/>
          <a:p>
            <a:r>
              <a:rPr lang="en-US" dirty="0"/>
              <a:t>EVA - 6S -  PREP_S1_CERT - IV CREW</a:t>
            </a:r>
          </a:p>
        </p:txBody>
      </p:sp>
      <p:sp>
        <p:nvSpPr>
          <p:cNvPr id="7" name="Slide Number Placeholder 6"/>
          <p:cNvSpPr>
            <a:spLocks noGrp="1"/>
          </p:cNvSpPr>
          <p:nvPr>
            <p:ph type="sldNum" sz="quarter" idx="12"/>
          </p:nvPr>
        </p:nvSpPr>
        <p:spPr/>
        <p:txBody>
          <a:bodyPr/>
          <a:lstStyle/>
          <a:p>
            <a:fld id="{0BA1B84F-DC10-554E-B9E5-8CD760597C68}" type="slidenum">
              <a:rPr lang="en-US" smtClean="0"/>
              <a:t>‹#›</a:t>
            </a:fld>
            <a:endParaRPr lang="en-US"/>
          </a:p>
        </p:txBody>
      </p:sp>
    </p:spTree>
    <p:extLst>
      <p:ext uri="{BB962C8B-B14F-4D97-AF65-F5344CB8AC3E}">
        <p14:creationId xmlns:p14="http://schemas.microsoft.com/office/powerpoint/2010/main" val="3159885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A8F5C4-D5AC-4D33-96C4-24ADAEF1CE05}" type="datetime1">
              <a:rPr lang="en-US" smtClean="0"/>
              <a:t>2/17/2017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EVA - 6S -  PREP_S1_CERT - IV CREW</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A1B84F-DC10-554E-B9E5-8CD760597C68}" type="slidenum">
              <a:rPr lang="en-US" smtClean="0"/>
              <a:t>‹#›</a:t>
            </a:fld>
            <a:endParaRPr lang="en-US"/>
          </a:p>
        </p:txBody>
      </p:sp>
    </p:spTree>
    <p:extLst>
      <p:ext uri="{BB962C8B-B14F-4D97-AF65-F5344CB8AC3E}">
        <p14:creationId xmlns:p14="http://schemas.microsoft.com/office/powerpoint/2010/main" val="3453803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EVA - 6S -  </a:t>
            </a:r>
            <a:r>
              <a:rPr lang="en-US" dirty="0" smtClean="0"/>
              <a:t>TX_S1_CERT </a:t>
            </a:r>
            <a:r>
              <a:rPr lang="en-US" dirty="0"/>
              <a:t>- IV CREW</a:t>
            </a:r>
          </a:p>
        </p:txBody>
      </p:sp>
      <p:sp>
        <p:nvSpPr>
          <p:cNvPr id="6" name="Slide Number Placeholder 5"/>
          <p:cNvSpPr>
            <a:spLocks noGrp="1"/>
          </p:cNvSpPr>
          <p:nvPr>
            <p:ph type="sldNum" sz="quarter" idx="12"/>
          </p:nvPr>
        </p:nvSpPr>
        <p:spPr/>
        <p:txBody>
          <a:bodyPr/>
          <a:lstStyle/>
          <a:p>
            <a:fld id="{0BA1B84F-DC10-554E-B9E5-8CD760597C68}" type="slidenum">
              <a:rPr lang="en-US" smtClean="0"/>
              <a:t>1</a:t>
            </a:fld>
            <a:endParaRPr lang="en-US"/>
          </a:p>
        </p:txBody>
      </p:sp>
      <p:sp>
        <p:nvSpPr>
          <p:cNvPr id="9" name="TextBox 8"/>
          <p:cNvSpPr txBox="1"/>
          <p:nvPr/>
        </p:nvSpPr>
        <p:spPr>
          <a:xfrm>
            <a:off x="0" y="8627"/>
            <a:ext cx="9144000" cy="369332"/>
          </a:xfrm>
          <a:prstGeom prst="rect">
            <a:avLst/>
          </a:prstGeom>
          <a:noFill/>
        </p:spPr>
        <p:txBody>
          <a:bodyPr wrap="square" rtlCol="0" anchor="ctr">
            <a:spAutoFit/>
          </a:bodyPr>
          <a:lstStyle/>
          <a:p>
            <a:r>
              <a:rPr lang="en-US" b="1" cap="all" dirty="0">
                <a:latin typeface="Arial"/>
                <a:cs typeface="Arial"/>
              </a:rPr>
              <a:t>EVA – 6s: STAGE EVA – </a:t>
            </a:r>
            <a:r>
              <a:rPr lang="en-US" b="1" u="sng" dirty="0">
                <a:solidFill>
                  <a:srgbClr val="000000"/>
                </a:solidFill>
                <a:latin typeface="Arial"/>
                <a:ea typeface="Calibri"/>
                <a:cs typeface="Arial"/>
              </a:rPr>
              <a:t>TRANSLATION TO STATION #4 (00:15)</a:t>
            </a:r>
            <a:endParaRPr lang="en-US" b="1" u="sng" dirty="0">
              <a:solidFill>
                <a:srgbClr val="FF0000"/>
              </a:solidFill>
              <a:latin typeface="Arial"/>
              <a:cs typeface="Arial"/>
            </a:endParaRPr>
          </a:p>
        </p:txBody>
      </p:sp>
      <p:graphicFrame>
        <p:nvGraphicFramePr>
          <p:cNvPr id="15" name="Table 14"/>
          <p:cNvGraphicFramePr>
            <a:graphicFrameLocks noGrp="1"/>
          </p:cNvGraphicFramePr>
          <p:nvPr>
            <p:extLst>
              <p:ext uri="{D42A27DB-BD31-4B8C-83A1-F6EECF244321}">
                <p14:modId xmlns:p14="http://schemas.microsoft.com/office/powerpoint/2010/main" val="1584431765"/>
              </p:ext>
            </p:extLst>
          </p:nvPr>
        </p:nvGraphicFramePr>
        <p:xfrm>
          <a:off x="0" y="562780"/>
          <a:ext cx="9144000" cy="5793570"/>
        </p:xfrm>
        <a:graphic>
          <a:graphicData uri="http://schemas.openxmlformats.org/drawingml/2006/table">
            <a:tbl>
              <a:tblPr firstRow="1" bandRow="1">
                <a:tableStyleId>{7E9639D4-E3E2-4D34-9284-5A2195B3D0D7}</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gridCol w="3048000">
                  <a:extLst>
                    <a:ext uri="{9D8B030D-6E8A-4147-A177-3AD203B41FA5}">
                      <a16:colId xmlns:a16="http://schemas.microsoft.com/office/drawing/2014/main" xmlns="" val="20002"/>
                    </a:ext>
                  </a:extLst>
                </a:gridCol>
              </a:tblGrid>
              <a:tr h="290813">
                <a:tc>
                  <a:txBody>
                    <a:bodyPr/>
                    <a:lstStyle/>
                    <a:p>
                      <a:pPr algn="ctr"/>
                      <a:r>
                        <a:rPr lang="en-US" sz="1200" dirty="0">
                          <a:solidFill>
                            <a:schemeClr val="tx1"/>
                          </a:solidFill>
                          <a:latin typeface="Arial"/>
                          <a:cs typeface="Arial"/>
                        </a:rPr>
                        <a:t>IV</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noFill/>
                  </a:tcPr>
                </a:tc>
                <a:tc>
                  <a:txBody>
                    <a:bodyPr/>
                    <a:lstStyle/>
                    <a:p>
                      <a:pPr algn="ctr"/>
                      <a:r>
                        <a:rPr lang="en-US" sz="1200" dirty="0">
                          <a:solidFill>
                            <a:schemeClr val="tx1"/>
                          </a:solidFill>
                          <a:latin typeface="Arial"/>
                          <a:cs typeface="Arial"/>
                        </a:rPr>
                        <a:t>EV1 (CDR)</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noFill/>
                  </a:tcPr>
                </a:tc>
                <a:tc>
                  <a:txBody>
                    <a:bodyPr/>
                    <a:lstStyle/>
                    <a:p>
                      <a:pPr algn="ctr"/>
                      <a:r>
                        <a:rPr lang="en-US" sz="1200" dirty="0">
                          <a:solidFill>
                            <a:schemeClr val="tx1"/>
                          </a:solidFill>
                          <a:latin typeface="Arial"/>
                          <a:cs typeface="Arial"/>
                        </a:rPr>
                        <a:t>EV2 (MMP)</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noFill/>
                  </a:tcPr>
                </a:tc>
                <a:extLst>
                  <a:ext uri="{0D108BD9-81ED-4DB2-BD59-A6C34878D82A}">
                    <a16:rowId xmlns:a16="http://schemas.microsoft.com/office/drawing/2014/main" xmlns="" val="10000"/>
                  </a:ext>
                </a:extLst>
              </a:tr>
              <a:tr h="5502757">
                <a:tc>
                  <a: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100" dirty="0">
                          <a:latin typeface="Arial"/>
                          <a:cs typeface="Arial"/>
                        </a:rPr>
                        <a:t>Record Observational notes </a:t>
                      </a:r>
                      <a:r>
                        <a:rPr lang="en-US" sz="1100" i="1" u="sng" dirty="0">
                          <a:latin typeface="Arial"/>
                          <a:cs typeface="Arial"/>
                        </a:rPr>
                        <a:t>when directed</a:t>
                      </a:r>
                      <a:r>
                        <a:rPr lang="en-US" sz="1100" dirty="0">
                          <a:latin typeface="Arial"/>
                          <a:cs typeface="Arial"/>
                        </a:rPr>
                        <a:t> by EV</a:t>
                      </a:r>
                      <a:r>
                        <a:rPr lang="en-US" sz="1100" baseline="0" dirty="0">
                          <a:latin typeface="Arial"/>
                          <a:cs typeface="Arial"/>
                        </a:rPr>
                        <a:t> crew</a:t>
                      </a:r>
                      <a:endParaRPr lang="en-US" sz="110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sz="110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2"/>
                        <a:tabLst/>
                        <a:defRPr/>
                      </a:pPr>
                      <a:r>
                        <a:rPr lang="en-US" sz="1100" dirty="0">
                          <a:latin typeface="Arial"/>
                          <a:cs typeface="Arial"/>
                        </a:rPr>
                        <a:t>Systems Check </a:t>
                      </a:r>
                      <a:r>
                        <a:rPr lang="en-US" sz="1100" b="1" dirty="0">
                          <a:latin typeface="Arial"/>
                          <a:cs typeface="Arial"/>
                        </a:rPr>
                        <a:t>prior</a:t>
                      </a:r>
                      <a:r>
                        <a:rPr lang="en-US" sz="1100" dirty="0">
                          <a:latin typeface="Arial"/>
                          <a:cs typeface="Arial"/>
                        </a:rPr>
                        <a:t> to station arrival</a:t>
                      </a: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2"/>
                        <a:tabLst/>
                        <a:defRPr/>
                      </a:pPr>
                      <a:endParaRPr lang="en-US" sz="110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2"/>
                        <a:tabLst/>
                        <a:defRPr/>
                      </a:pPr>
                      <a:endParaRPr lang="en-US" sz="110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2"/>
                        <a:tabLst/>
                        <a:defRPr/>
                      </a:pPr>
                      <a:endParaRPr lang="en-US" sz="110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2"/>
                        <a:tabLst/>
                        <a:defRPr/>
                      </a:pPr>
                      <a:endParaRPr lang="en-US" sz="110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2"/>
                        <a:tabLst/>
                        <a:defRPr/>
                      </a:pPr>
                      <a:endParaRPr lang="en-US" sz="110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2"/>
                        <a:tabLst/>
                        <a:defRPr/>
                      </a:pPr>
                      <a:endParaRPr lang="en-US" sz="110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2"/>
                        <a:tabLst/>
                        <a:defRPr/>
                      </a:pPr>
                      <a:endParaRPr lang="en-US" sz="110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2"/>
                        <a:tabLst/>
                        <a:defRPr/>
                      </a:pPr>
                      <a:endParaRPr lang="en-US" sz="110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2"/>
                        <a:tabLst/>
                        <a:defRPr/>
                      </a:pPr>
                      <a:endParaRPr lang="en-US" sz="110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2"/>
                        <a:tabLst/>
                        <a:defRPr/>
                      </a:pPr>
                      <a:r>
                        <a:rPr lang="en-US" sz="1100" dirty="0">
                          <a:latin typeface="Arial"/>
                          <a:cs typeface="Arial"/>
                        </a:rPr>
                        <a:t>Estimate time</a:t>
                      </a:r>
                      <a:r>
                        <a:rPr lang="en-US" sz="1100" baseline="0" dirty="0">
                          <a:latin typeface="Arial"/>
                          <a:cs typeface="Arial"/>
                        </a:rPr>
                        <a:t> of arrival</a:t>
                      </a: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2"/>
                        <a:tabLst/>
                        <a:defRPr/>
                      </a:pPr>
                      <a:endParaRPr lang="en-US" sz="11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2"/>
                        <a:tabLst/>
                        <a:defRPr/>
                      </a:pPr>
                      <a:endParaRPr lang="en-US" sz="11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2"/>
                        <a:tabLst/>
                        <a:defRPr/>
                      </a:pPr>
                      <a:endParaRPr lang="en-US" sz="11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2"/>
                        <a:tabLst/>
                        <a:defRPr/>
                      </a:pPr>
                      <a:r>
                        <a:rPr lang="en-US" sz="1100" baseline="0" dirty="0">
                          <a:latin typeface="Arial"/>
                          <a:cs typeface="Arial"/>
                        </a:rPr>
                        <a:t>Compute estimate of minutes behind </a:t>
                      </a:r>
                      <a:r>
                        <a:rPr lang="en-US" sz="1000" baseline="0" dirty="0">
                          <a:latin typeface="Arial"/>
                          <a:cs typeface="Arial"/>
                        </a:rPr>
                        <a:t>(projected minus planned arrival time)</a:t>
                      </a: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2"/>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2"/>
                        <a:tabLst/>
                        <a:defRPr/>
                      </a:pPr>
                      <a:endParaRPr lang="en-US" sz="11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2"/>
                        <a:tabLst/>
                        <a:defRPr/>
                      </a:pPr>
                      <a:endParaRPr lang="en-US" sz="11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2"/>
                        <a:tabLst/>
                        <a:defRPr/>
                      </a:pPr>
                      <a:r>
                        <a:rPr lang="en-US" sz="1100" baseline="0" dirty="0">
                          <a:latin typeface="Arial"/>
                          <a:cs typeface="Arial"/>
                        </a:rPr>
                        <a:t>Compute estimate of timeline margin</a:t>
                      </a: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2"/>
                        <a:tabLst/>
                        <a:defRPr/>
                      </a:pPr>
                      <a:endParaRPr lang="en-US" sz="11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2"/>
                        <a:tabLst/>
                        <a:defRPr/>
                      </a:pPr>
                      <a:endParaRPr lang="en-US" sz="11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2"/>
                        <a:tabLst/>
                        <a:defRPr/>
                      </a:pPr>
                      <a:endParaRPr lang="en-US" sz="11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2"/>
                        <a:tabLst/>
                        <a:defRPr/>
                      </a:pPr>
                      <a:r>
                        <a:rPr lang="en-US" sz="1100" baseline="0" dirty="0">
                          <a:latin typeface="Arial"/>
                          <a:cs typeface="Arial"/>
                        </a:rPr>
                        <a:t>How Confident are you in your estimate (+/- min)</a:t>
                      </a:r>
                      <a:endParaRPr lang="en-US" sz="110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1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u="sng" dirty="0">
                          <a:latin typeface="Arial"/>
                          <a:cs typeface="Arial"/>
                        </a:rPr>
                        <a:t>TRANSLATION (00:15)</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100" dirty="0">
                          <a:latin typeface="Arial"/>
                          <a:cs typeface="Arial"/>
                        </a:rPr>
                        <a:t>Correlate observation with active geophysical data</a:t>
                      </a:r>
                    </a:p>
                    <a:p>
                      <a:pPr marL="0" marR="0" lvl="0" indent="0" algn="l" defTabSz="457200" rtl="0" eaLnBrk="1" fontAlgn="auto" latinLnBrk="0" hangingPunct="1">
                        <a:lnSpc>
                          <a:spcPct val="100000"/>
                        </a:lnSpc>
                        <a:spcBef>
                          <a:spcPts val="0"/>
                        </a:spcBef>
                        <a:spcAft>
                          <a:spcPts val="0"/>
                        </a:spcAft>
                        <a:buClrTx/>
                        <a:buSzTx/>
                        <a:buFont typeface="+mj-lt"/>
                        <a:buNone/>
                        <a:tabLst/>
                        <a:defRPr/>
                      </a:pPr>
                      <a:endParaRPr lang="en-US" sz="1100" dirty="0">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2"/>
                        <a:tabLst/>
                        <a:defRPr/>
                      </a:pPr>
                      <a:r>
                        <a:rPr lang="en-US" sz="1100" dirty="0">
                          <a:latin typeface="Arial"/>
                          <a:cs typeface="Arial"/>
                        </a:rPr>
                        <a:t>Inspect targets of opportunity as appropriate</a:t>
                      </a:r>
                    </a:p>
                    <a:p>
                      <a:pPr marL="0" marR="0" lvl="0" indent="0" algn="l" defTabSz="457200" rtl="0" eaLnBrk="1" fontAlgn="auto" latinLnBrk="0" hangingPunct="1">
                        <a:lnSpc>
                          <a:spcPct val="100000"/>
                        </a:lnSpc>
                        <a:spcBef>
                          <a:spcPts val="0"/>
                        </a:spcBef>
                        <a:spcAft>
                          <a:spcPts val="0"/>
                        </a:spcAft>
                        <a:buClrTx/>
                        <a:buSzTx/>
                        <a:buFont typeface="+mj-lt"/>
                        <a:buNone/>
                        <a:tabLst/>
                        <a:defRPr/>
                      </a:pPr>
                      <a:endParaRPr lang="en-US" sz="1100" dirty="0">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3"/>
                        <a:tabLst/>
                        <a:defRPr/>
                      </a:pPr>
                      <a:r>
                        <a:rPr lang="en-US" sz="1100" dirty="0">
                          <a:latin typeface="Arial"/>
                          <a:cs typeface="Arial"/>
                        </a:rPr>
                        <a:t>Photograph features while driving if possible</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sz="1100" dirty="0">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4"/>
                        <a:tabLst/>
                        <a:defRPr/>
                      </a:pPr>
                      <a:r>
                        <a:rPr lang="en-US" sz="1100" dirty="0">
                          <a:latin typeface="Arial"/>
                          <a:cs typeface="Arial"/>
                        </a:rPr>
                        <a:t>Monitor active regolith analysis data as appropriate</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sz="1100" dirty="0">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5"/>
                        <a:tabLst/>
                        <a:defRPr/>
                      </a:pPr>
                      <a:r>
                        <a:rPr lang="en-US" sz="1100" dirty="0">
                          <a:latin typeface="Arial"/>
                          <a:cs typeface="Arial"/>
                        </a:rPr>
                        <a:t>Correlate active data sources with observations</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sz="1100" dirty="0">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sz="1100" dirty="0">
                        <a:latin typeface="Arial"/>
                        <a:cs typeface="Arial"/>
                      </a:endParaRPr>
                    </a:p>
                    <a:p>
                      <a:pPr marL="0" marR="0" lvl="0" indent="0" algn="l" defTabSz="457200" rtl="0" eaLnBrk="1" fontAlgn="auto" latinLnBrk="0" hangingPunct="1">
                        <a:lnSpc>
                          <a:spcPct val="100000"/>
                        </a:lnSpc>
                        <a:spcBef>
                          <a:spcPts val="0"/>
                        </a:spcBef>
                        <a:spcAft>
                          <a:spcPts val="0"/>
                        </a:spcAft>
                        <a:buClrTx/>
                        <a:buSzTx/>
                        <a:buFont typeface="+mj-lt"/>
                        <a:buNone/>
                        <a:tabLst/>
                        <a:defRPr/>
                      </a:pPr>
                      <a:endParaRPr lang="en-US" sz="1100" u="none"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u="sng" dirty="0">
                          <a:latin typeface="Arial"/>
                          <a:cs typeface="Arial"/>
                        </a:rPr>
                        <a:t>TRANSLATION (00:15) </a:t>
                      </a:r>
                      <a:r>
                        <a:rPr lang="en-US" sz="1100" b="1" dirty="0">
                          <a:solidFill>
                            <a:srgbClr val="FF0000"/>
                          </a:solidFill>
                          <a:latin typeface="Arial"/>
                          <a:cs typeface="Arial"/>
                        </a:rPr>
                        <a:t> </a:t>
                      </a:r>
                      <a:endParaRPr lang="en-US" sz="1100" u="sng" dirty="0">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100" dirty="0">
                          <a:latin typeface="Arial"/>
                          <a:cs typeface="Arial"/>
                        </a:rPr>
                        <a:t>Operate rover along preplanned route</a:t>
                      </a:r>
                    </a:p>
                    <a:p>
                      <a:pPr marL="0" marR="0" lvl="0" indent="0" algn="l" defTabSz="457200" rtl="0" eaLnBrk="1" fontAlgn="auto" latinLnBrk="0" hangingPunct="1">
                        <a:lnSpc>
                          <a:spcPct val="100000"/>
                        </a:lnSpc>
                        <a:spcBef>
                          <a:spcPts val="0"/>
                        </a:spcBef>
                        <a:spcAft>
                          <a:spcPts val="0"/>
                        </a:spcAft>
                        <a:buClrTx/>
                        <a:buSzTx/>
                        <a:buFont typeface="+mj-lt"/>
                        <a:buNone/>
                        <a:tabLst/>
                        <a:defRPr/>
                      </a:pPr>
                      <a:endParaRPr lang="en-US" sz="1100" dirty="0">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sz="1100" dirty="0">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sz="1100" dirty="0">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sz="1100" dirty="0">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2"/>
                        <a:tabLst/>
                        <a:defRPr/>
                      </a:pPr>
                      <a:endParaRPr lang="en-US" sz="1100" dirty="0">
                        <a:latin typeface="Arial"/>
                        <a:cs typeface="Arial"/>
                      </a:endParaRPr>
                    </a:p>
                    <a:p>
                      <a:pPr marL="0" marR="0" lvl="0" indent="0" algn="l" defTabSz="457200" rtl="0" eaLnBrk="1" fontAlgn="auto" latinLnBrk="0" hangingPunct="1">
                        <a:lnSpc>
                          <a:spcPct val="100000"/>
                        </a:lnSpc>
                        <a:spcBef>
                          <a:spcPts val="0"/>
                        </a:spcBef>
                        <a:spcAft>
                          <a:spcPts val="0"/>
                        </a:spcAft>
                        <a:buClrTx/>
                        <a:buSzTx/>
                        <a:buFont typeface="+mj-lt"/>
                        <a:buNone/>
                        <a:tabLst/>
                        <a:defRPr/>
                      </a:pPr>
                      <a:endParaRPr lang="en-US" sz="11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xmlns="" val="10001"/>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506961683"/>
              </p:ext>
            </p:extLst>
          </p:nvPr>
        </p:nvGraphicFramePr>
        <p:xfrm>
          <a:off x="326207" y="1719957"/>
          <a:ext cx="2393104" cy="1143000"/>
        </p:xfrm>
        <a:graphic>
          <a:graphicData uri="http://schemas.openxmlformats.org/drawingml/2006/table">
            <a:tbl>
              <a:tblPr firstRow="1" bandRow="1">
                <a:tableStyleId>{9D7B26C5-4107-4FEC-AEDC-1716B250A1EF}</a:tableStyleId>
              </a:tblPr>
              <a:tblGrid>
                <a:gridCol w="846219">
                  <a:extLst>
                    <a:ext uri="{9D8B030D-6E8A-4147-A177-3AD203B41FA5}">
                      <a16:colId xmlns:a16="http://schemas.microsoft.com/office/drawing/2014/main" xmlns="" val="20000"/>
                    </a:ext>
                  </a:extLst>
                </a:gridCol>
                <a:gridCol w="767105">
                  <a:extLst>
                    <a:ext uri="{9D8B030D-6E8A-4147-A177-3AD203B41FA5}">
                      <a16:colId xmlns:a16="http://schemas.microsoft.com/office/drawing/2014/main" xmlns="" val="20001"/>
                    </a:ext>
                  </a:extLst>
                </a:gridCol>
                <a:gridCol w="779780">
                  <a:extLst>
                    <a:ext uri="{9D8B030D-6E8A-4147-A177-3AD203B41FA5}">
                      <a16:colId xmlns:a16="http://schemas.microsoft.com/office/drawing/2014/main" xmlns="" val="20002"/>
                    </a:ext>
                  </a:extLst>
                </a:gridCol>
              </a:tblGrid>
              <a:tr h="206671">
                <a:tc>
                  <a:txBody>
                    <a:bodyPr/>
                    <a:lstStyle/>
                    <a:p>
                      <a:pPr algn="ctr"/>
                      <a:r>
                        <a:rPr lang="en-US" sz="900" dirty="0"/>
                        <a:t>Variable</a:t>
                      </a:r>
                      <a:endParaRPr lang="en-US" sz="900" dirty="0">
                        <a:latin typeface="Arial"/>
                        <a:cs typeface="Arial"/>
                      </a:endParaRPr>
                    </a:p>
                  </a:txBody>
                  <a:tcPr/>
                </a:tc>
                <a:tc>
                  <a:txBody>
                    <a:bodyPr/>
                    <a:lstStyle/>
                    <a:p>
                      <a:pPr algn="ctr"/>
                      <a:r>
                        <a:rPr lang="en-US" sz="900" dirty="0"/>
                        <a:t>EV1 (CDR)</a:t>
                      </a:r>
                      <a:endParaRPr lang="en-US" sz="900" dirty="0">
                        <a:latin typeface="Arial"/>
                        <a:cs typeface="Arial"/>
                      </a:endParaRPr>
                    </a:p>
                  </a:txBody>
                  <a:tcPr/>
                </a:tc>
                <a:tc>
                  <a:txBody>
                    <a:bodyPr/>
                    <a:lstStyle/>
                    <a:p>
                      <a:pPr algn="ctr"/>
                      <a:r>
                        <a:rPr lang="en-US" sz="900" dirty="0"/>
                        <a:t>EV2 (MMP)</a:t>
                      </a:r>
                      <a:endParaRPr lang="en-US" sz="900" dirty="0">
                        <a:latin typeface="Arial"/>
                        <a:cs typeface="Arial"/>
                      </a:endParaRPr>
                    </a:p>
                  </a:txBody>
                  <a:tcPr/>
                </a:tc>
                <a:extLst>
                  <a:ext uri="{0D108BD9-81ED-4DB2-BD59-A6C34878D82A}">
                    <a16:rowId xmlns:a16="http://schemas.microsoft.com/office/drawing/2014/main" xmlns="" val="10000"/>
                  </a:ext>
                </a:extLst>
              </a:tr>
              <a:tr h="206671">
                <a:tc>
                  <a:txBody>
                    <a:bodyPr/>
                    <a:lstStyle/>
                    <a:p>
                      <a:pPr algn="ctr"/>
                      <a:r>
                        <a:rPr lang="en-US" sz="900" dirty="0"/>
                        <a:t>O2</a:t>
                      </a:r>
                      <a:endParaRPr lang="en-US" sz="900" dirty="0">
                        <a:latin typeface="Arial"/>
                        <a:cs typeface="Arial"/>
                      </a:endParaRPr>
                    </a:p>
                  </a:txBody>
                  <a:tcPr/>
                </a:tc>
                <a:tc>
                  <a:txBody>
                    <a:bodyPr/>
                    <a:lstStyle/>
                    <a:p>
                      <a:pPr algn="ctr"/>
                      <a:endParaRPr lang="en-US" sz="900" b="1" dirty="0">
                        <a:solidFill>
                          <a:srgbClr val="FF0000"/>
                        </a:solidFill>
                        <a:latin typeface="Arial"/>
                        <a:cs typeface="Arial"/>
                      </a:endParaRPr>
                    </a:p>
                  </a:txBody>
                  <a:tcPr/>
                </a:tc>
                <a:tc>
                  <a:txBody>
                    <a:bodyPr/>
                    <a:lstStyle/>
                    <a:p>
                      <a:pPr algn="ctr"/>
                      <a:endParaRPr lang="en-US" sz="900" b="1" dirty="0">
                        <a:solidFill>
                          <a:srgbClr val="FF0000"/>
                        </a:solidFill>
                        <a:latin typeface="Arial"/>
                        <a:cs typeface="Arial"/>
                      </a:endParaRPr>
                    </a:p>
                  </a:txBody>
                  <a:tcPr/>
                </a:tc>
                <a:extLst>
                  <a:ext uri="{0D108BD9-81ED-4DB2-BD59-A6C34878D82A}">
                    <a16:rowId xmlns:a16="http://schemas.microsoft.com/office/drawing/2014/main" xmlns="" val="10001"/>
                  </a:ext>
                </a:extLst>
              </a:tr>
              <a:tr h="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dirty="0"/>
                        <a:t>Pressure</a:t>
                      </a:r>
                      <a:endParaRPr lang="en-US" sz="900" dirty="0">
                        <a:latin typeface="Arial"/>
                        <a:cs typeface="Aria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b="1" dirty="0">
                        <a:solidFill>
                          <a:srgbClr val="FF0000"/>
                        </a:solidFill>
                        <a:latin typeface="Arial"/>
                        <a:cs typeface="Aria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b="1" dirty="0">
                        <a:solidFill>
                          <a:srgbClr val="FF0000"/>
                        </a:solidFill>
                        <a:latin typeface="Arial"/>
                        <a:cs typeface="Arial"/>
                      </a:endParaRPr>
                    </a:p>
                  </a:txBody>
                  <a:tcPr/>
                </a:tc>
                <a:extLst>
                  <a:ext uri="{0D108BD9-81ED-4DB2-BD59-A6C34878D82A}">
                    <a16:rowId xmlns:a16="http://schemas.microsoft.com/office/drawing/2014/main" xmlns="" val="10002"/>
                  </a:ext>
                </a:extLst>
              </a:tr>
              <a:tr h="0">
                <a:tc>
                  <a:txBody>
                    <a:bodyPr/>
                    <a:lstStyle/>
                    <a:p>
                      <a:pPr algn="ctr"/>
                      <a:r>
                        <a:rPr lang="en-US" sz="900" dirty="0"/>
                        <a:t>EMU</a:t>
                      </a:r>
                      <a:r>
                        <a:rPr lang="en-US" sz="900" baseline="0" dirty="0"/>
                        <a:t> Faults</a:t>
                      </a:r>
                      <a:endParaRPr lang="en-US" sz="900" dirty="0">
                        <a:latin typeface="Arial"/>
                        <a:cs typeface="Aria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b="1" dirty="0">
                        <a:solidFill>
                          <a:srgbClr val="FF0000"/>
                        </a:solidFill>
                        <a:latin typeface="Arial"/>
                        <a:cs typeface="Aria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b="1" dirty="0">
                        <a:solidFill>
                          <a:srgbClr val="FF0000"/>
                        </a:solidFill>
                        <a:latin typeface="Arial"/>
                        <a:cs typeface="Arial"/>
                      </a:endParaRPr>
                    </a:p>
                  </a:txBody>
                  <a:tcPr/>
                </a:tc>
                <a:extLst>
                  <a:ext uri="{0D108BD9-81ED-4DB2-BD59-A6C34878D82A}">
                    <a16:rowId xmlns:a16="http://schemas.microsoft.com/office/drawing/2014/main" xmlns="" val="10003"/>
                  </a:ext>
                </a:extLst>
              </a:tr>
              <a:tr h="206671">
                <a:tc>
                  <a:txBody>
                    <a:bodyPr/>
                    <a:lstStyle/>
                    <a:p>
                      <a:pPr algn="ctr"/>
                      <a:r>
                        <a:rPr lang="en-US" sz="900" dirty="0"/>
                        <a:t>Water</a:t>
                      </a:r>
                      <a:endParaRPr lang="en-US" sz="900" dirty="0">
                        <a:latin typeface="Arial"/>
                        <a:cs typeface="Arial"/>
                      </a:endParaRPr>
                    </a:p>
                  </a:txBody>
                  <a:tcPr/>
                </a:tc>
                <a:tc>
                  <a:txBody>
                    <a:bodyPr/>
                    <a:lstStyle/>
                    <a:p>
                      <a:pPr algn="ctr"/>
                      <a:endParaRPr lang="en-US" sz="900" b="1" dirty="0">
                        <a:solidFill>
                          <a:srgbClr val="FF0000"/>
                        </a:solidFill>
                        <a:latin typeface="Arial"/>
                        <a:cs typeface="Arial"/>
                      </a:endParaRPr>
                    </a:p>
                  </a:txBody>
                  <a:tcPr/>
                </a:tc>
                <a:tc>
                  <a:txBody>
                    <a:bodyPr/>
                    <a:lstStyle/>
                    <a:p>
                      <a:pPr algn="ctr"/>
                      <a:endParaRPr lang="en-US" sz="900" b="1" dirty="0">
                        <a:solidFill>
                          <a:srgbClr val="FF0000"/>
                        </a:solidFill>
                        <a:latin typeface="Arial"/>
                        <a:cs typeface="Arial"/>
                      </a:endParaRPr>
                    </a:p>
                  </a:txBody>
                  <a:tcPr/>
                </a:tc>
                <a:extLst>
                  <a:ext uri="{0D108BD9-81ED-4DB2-BD59-A6C34878D82A}">
                    <a16:rowId xmlns:a16="http://schemas.microsoft.com/office/drawing/2014/main" xmlns=""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059256490"/>
              </p:ext>
            </p:extLst>
          </p:nvPr>
        </p:nvGraphicFramePr>
        <p:xfrm>
          <a:off x="6168574" y="4335990"/>
          <a:ext cx="2893787" cy="1828800"/>
        </p:xfrm>
        <a:graphic>
          <a:graphicData uri="http://schemas.openxmlformats.org/drawingml/2006/table">
            <a:tbl>
              <a:tblPr firstRow="1" bandRow="1">
                <a:tableStyleId>{74C1A8A3-306A-4EB7-A6B1-4F7E0EB9C5D6}</a:tableStyleId>
              </a:tblPr>
              <a:tblGrid>
                <a:gridCol w="2893787">
                  <a:extLst>
                    <a:ext uri="{9D8B030D-6E8A-4147-A177-3AD203B41FA5}">
                      <a16:colId xmlns:a16="http://schemas.microsoft.com/office/drawing/2014/main" xmlns="" val="20000"/>
                    </a:ext>
                  </a:extLst>
                </a:gridCol>
              </a:tblGrid>
              <a:tr h="187738">
                <a:tc>
                  <a:txBody>
                    <a:bodyPr/>
                    <a:lstStyle/>
                    <a:p>
                      <a:pPr algn="ctr"/>
                      <a:r>
                        <a:rPr lang="en-US" sz="900" dirty="0"/>
                        <a:t>NOTE</a:t>
                      </a:r>
                      <a:endParaRPr lang="en-US" sz="900" b="1" i="0" dirty="0">
                        <a:latin typeface="Arial"/>
                        <a:cs typeface="Aria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extLst>
                  <a:ext uri="{0D108BD9-81ED-4DB2-BD59-A6C34878D82A}">
                    <a16:rowId xmlns:a16="http://schemas.microsoft.com/office/drawing/2014/main" xmlns="" val="10000"/>
                  </a:ext>
                </a:extLst>
              </a:tr>
              <a:tr h="187738">
                <a:tc>
                  <a:txBody>
                    <a:bodyPr/>
                    <a:lstStyle/>
                    <a:p>
                      <a:pPr marL="171450" indent="-171450" algn="l">
                        <a:buFont typeface="Arial"/>
                        <a:buChar char="•"/>
                      </a:pPr>
                      <a:r>
                        <a:rPr lang="en-US" sz="900" dirty="0"/>
                        <a:t>In traversing from Station #3 to 4 the surface characteristics should change from the blocky Front material to a smoother mare material. The Traverse will pass</a:t>
                      </a:r>
                      <a:r>
                        <a:rPr lang="en-US" sz="900" baseline="0" dirty="0"/>
                        <a:t> along </a:t>
                      </a:r>
                      <a:r>
                        <a:rPr lang="en-US" sz="900" dirty="0"/>
                        <a:t>the south western edge of a secondary crater cluster.</a:t>
                      </a:r>
                    </a:p>
                    <a:p>
                      <a:pPr marL="171450" indent="-171450" algn="l">
                        <a:buFont typeface="Arial"/>
                        <a:buChar char="•"/>
                      </a:pPr>
                      <a:r>
                        <a:rPr lang="en-US" sz="900" kern="1200" dirty="0">
                          <a:solidFill>
                            <a:schemeClr val="dk1"/>
                          </a:solidFill>
                          <a:effectLst/>
                          <a:latin typeface="+mn-lt"/>
                          <a:ea typeface="+mn-ea"/>
                          <a:cs typeface="+mn-cs"/>
                        </a:rPr>
                        <a:t>Things to look for during this portion of the traverse are the secondary crater deposits and their relationship to surrounding terrain and eastern edge of the debris flow from the Front. </a:t>
                      </a:r>
                    </a:p>
                    <a:p>
                      <a:pPr marL="171450" indent="-171450" algn="l">
                        <a:buFont typeface="Arial"/>
                        <a:buChar char="•"/>
                      </a:pPr>
                      <a:r>
                        <a:rPr lang="en-US" sz="900" dirty="0"/>
                        <a:t>Photographic documentation of these features is desirable. </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3" name="Rectangle 2"/>
          <p:cNvSpPr/>
          <p:nvPr/>
        </p:nvSpPr>
        <p:spPr>
          <a:xfrm>
            <a:off x="326208" y="3251200"/>
            <a:ext cx="2393103" cy="424873"/>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26208" y="4092016"/>
            <a:ext cx="2393103" cy="40434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326208" y="4742841"/>
            <a:ext cx="2393103" cy="417397"/>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326208" y="5564478"/>
            <a:ext cx="2393103" cy="39157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1079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EVA - 6S -  TX_S1_CERT - IV CREW</a:t>
            </a:r>
            <a:endParaRPr lang="en-US" dirty="0"/>
          </a:p>
        </p:txBody>
      </p:sp>
      <p:sp>
        <p:nvSpPr>
          <p:cNvPr id="6" name="Slide Number Placeholder 5"/>
          <p:cNvSpPr>
            <a:spLocks noGrp="1"/>
          </p:cNvSpPr>
          <p:nvPr>
            <p:ph type="sldNum" sz="quarter" idx="12"/>
          </p:nvPr>
        </p:nvSpPr>
        <p:spPr/>
        <p:txBody>
          <a:bodyPr/>
          <a:lstStyle/>
          <a:p>
            <a:fld id="{0BA1B84F-DC10-554E-B9E5-8CD760597C68}" type="slidenum">
              <a:rPr lang="en-US" smtClean="0"/>
              <a:t>2</a:t>
            </a:fld>
            <a:endParaRPr lang="en-US" dirty="0"/>
          </a:p>
        </p:txBody>
      </p:sp>
      <p:sp>
        <p:nvSpPr>
          <p:cNvPr id="9" name="TextBox 8"/>
          <p:cNvSpPr txBox="1"/>
          <p:nvPr/>
        </p:nvSpPr>
        <p:spPr>
          <a:xfrm>
            <a:off x="0" y="8627"/>
            <a:ext cx="9144000" cy="369332"/>
          </a:xfrm>
          <a:prstGeom prst="rect">
            <a:avLst/>
          </a:prstGeom>
          <a:noFill/>
        </p:spPr>
        <p:txBody>
          <a:bodyPr wrap="square" rtlCol="0" anchor="ctr">
            <a:spAutoFit/>
          </a:bodyPr>
          <a:lstStyle/>
          <a:p>
            <a:r>
              <a:rPr lang="en-US" b="1" cap="all" dirty="0">
                <a:latin typeface="Arial"/>
                <a:cs typeface="Arial"/>
              </a:rPr>
              <a:t>EVA – 6s: STAGE EVA – </a:t>
            </a:r>
            <a:r>
              <a:rPr lang="en-US" b="1" u="sng" dirty="0">
                <a:solidFill>
                  <a:srgbClr val="000000"/>
                </a:solidFill>
                <a:latin typeface="Arial"/>
                <a:ea typeface="Calibri"/>
                <a:cs typeface="Arial"/>
              </a:rPr>
              <a:t>STATION #4 ACTIVITIES (00:15)</a:t>
            </a:r>
            <a:endParaRPr lang="en-US" b="1" u="sng" dirty="0">
              <a:latin typeface="Arial"/>
              <a:cs typeface="Arial"/>
            </a:endParaRPr>
          </a:p>
        </p:txBody>
      </p:sp>
      <p:graphicFrame>
        <p:nvGraphicFramePr>
          <p:cNvPr id="15" name="Table 14"/>
          <p:cNvGraphicFramePr>
            <a:graphicFrameLocks noGrp="1"/>
          </p:cNvGraphicFramePr>
          <p:nvPr>
            <p:extLst>
              <p:ext uri="{D42A27DB-BD31-4B8C-83A1-F6EECF244321}">
                <p14:modId xmlns:p14="http://schemas.microsoft.com/office/powerpoint/2010/main" val="2593699994"/>
              </p:ext>
            </p:extLst>
          </p:nvPr>
        </p:nvGraphicFramePr>
        <p:xfrm>
          <a:off x="0" y="562780"/>
          <a:ext cx="9144000" cy="5793570"/>
        </p:xfrm>
        <a:graphic>
          <a:graphicData uri="http://schemas.openxmlformats.org/drawingml/2006/table">
            <a:tbl>
              <a:tblPr firstRow="1" bandRow="1">
                <a:tableStyleId>{7E9639D4-E3E2-4D34-9284-5A2195B3D0D7}</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gridCol w="3048000">
                  <a:extLst>
                    <a:ext uri="{9D8B030D-6E8A-4147-A177-3AD203B41FA5}">
                      <a16:colId xmlns:a16="http://schemas.microsoft.com/office/drawing/2014/main" xmlns="" val="20002"/>
                    </a:ext>
                  </a:extLst>
                </a:gridCol>
              </a:tblGrid>
              <a:tr h="290813">
                <a:tc>
                  <a:txBody>
                    <a:bodyPr/>
                    <a:lstStyle/>
                    <a:p>
                      <a:pPr algn="ctr"/>
                      <a:r>
                        <a:rPr lang="en-US" sz="1000" dirty="0">
                          <a:solidFill>
                            <a:schemeClr val="tx1"/>
                          </a:solidFill>
                          <a:latin typeface="Arial"/>
                          <a:cs typeface="Arial"/>
                        </a:rPr>
                        <a:t>IV</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noFill/>
                  </a:tcPr>
                </a:tc>
                <a:tc>
                  <a:txBody>
                    <a:bodyPr/>
                    <a:lstStyle/>
                    <a:p>
                      <a:pPr algn="ctr"/>
                      <a:r>
                        <a:rPr lang="en-US" sz="1000" dirty="0">
                          <a:solidFill>
                            <a:schemeClr val="tx1"/>
                          </a:solidFill>
                          <a:latin typeface="Arial"/>
                          <a:cs typeface="Arial"/>
                        </a:rPr>
                        <a:t>EV1 (CDR)</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noFill/>
                  </a:tcPr>
                </a:tc>
                <a:tc>
                  <a:txBody>
                    <a:bodyPr/>
                    <a:lstStyle/>
                    <a:p>
                      <a:pPr algn="ctr"/>
                      <a:r>
                        <a:rPr lang="en-US" sz="1000" dirty="0">
                          <a:solidFill>
                            <a:schemeClr val="tx1"/>
                          </a:solidFill>
                          <a:latin typeface="Arial"/>
                          <a:cs typeface="Arial"/>
                        </a:rPr>
                        <a:t>EV2 (MMP)</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noFill/>
                  </a:tcPr>
                </a:tc>
                <a:extLst>
                  <a:ext uri="{0D108BD9-81ED-4DB2-BD59-A6C34878D82A}">
                    <a16:rowId xmlns:a16="http://schemas.microsoft.com/office/drawing/2014/main" xmlns="" val="10000"/>
                  </a:ext>
                </a:extLst>
              </a:tr>
              <a:tr h="5502757">
                <a:tc>
                  <a: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000" dirty="0">
                          <a:latin typeface="Arial"/>
                          <a:cs typeface="Arial"/>
                        </a:rPr>
                        <a:t>Record PET at Arrival</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sz="100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sz="100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sz="100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000" dirty="0">
                          <a:latin typeface="Arial"/>
                          <a:cs typeface="Arial"/>
                        </a:rPr>
                        <a:t>Convey summary</a:t>
                      </a:r>
                      <a:r>
                        <a:rPr lang="en-US" sz="1000" baseline="0" dirty="0">
                          <a:latin typeface="Arial"/>
                          <a:cs typeface="Arial"/>
                        </a:rPr>
                        <a:t> of tasks to be performed by each crew member</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sz="100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sz="100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sz="100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sz="100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sz="100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r>
                        <a:rPr lang="en-US" sz="1000" dirty="0">
                          <a:latin typeface="Arial"/>
                          <a:cs typeface="Arial"/>
                        </a:rPr>
                        <a:t>Record number and</a:t>
                      </a:r>
                      <a:r>
                        <a:rPr lang="en-US" sz="1000" baseline="0" dirty="0">
                          <a:latin typeface="Arial"/>
                          <a:cs typeface="Arial"/>
                        </a:rPr>
                        <a:t> type of samples identified for sampling (note any specific details as instructed by MMP)</a:t>
                      </a: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r>
                        <a:rPr lang="en-US" sz="1000" b="1" baseline="0" dirty="0">
                          <a:latin typeface="Arial"/>
                          <a:cs typeface="Arial"/>
                        </a:rPr>
                        <a:t>Confirm GO </a:t>
                      </a:r>
                      <a:r>
                        <a:rPr lang="en-US" sz="1000" baseline="0" dirty="0">
                          <a:latin typeface="Arial"/>
                          <a:cs typeface="Arial"/>
                        </a:rPr>
                        <a:t>for CDR MRU activation once MCC approves</a:t>
                      </a:r>
                      <a:endParaRPr lang="en-US" sz="1000" b="1" baseline="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pPr algn="l"/>
                      <a:r>
                        <a:rPr lang="en-US" sz="1000" u="sng" dirty="0">
                          <a:latin typeface="Arial"/>
                          <a:cs typeface="Arial"/>
                        </a:rPr>
                        <a:t>GEOPHYSICAL MRU EXPERIMENT (00:15)</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000" dirty="0">
                          <a:latin typeface="Arial"/>
                          <a:cs typeface="Arial"/>
                        </a:rPr>
                        <a:t>Egress Rover </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000" dirty="0">
                          <a:latin typeface="Arial"/>
                          <a:cs typeface="Arial"/>
                        </a:rPr>
                        <a:t>Unload MRU</a:t>
                      </a:r>
                      <a:r>
                        <a:rPr lang="en-US" sz="1000" baseline="0" dirty="0">
                          <a:latin typeface="Arial"/>
                          <a:cs typeface="Arial"/>
                        </a:rPr>
                        <a:t> </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000" dirty="0">
                          <a:solidFill>
                            <a:schemeClr val="tx1"/>
                          </a:solidFill>
                          <a:latin typeface="Arial"/>
                          <a:cs typeface="Arial"/>
                        </a:rPr>
                        <a:t>Select and place MRU at sampling site</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000" dirty="0">
                          <a:solidFill>
                            <a:schemeClr val="tx1"/>
                          </a:solidFill>
                          <a:latin typeface="Arial"/>
                          <a:cs typeface="Arial"/>
                        </a:rPr>
                        <a:t>Configure MRU </a:t>
                      </a:r>
                      <a:r>
                        <a:rPr lang="en-US" sz="1000" b="1" strike="sngStrike" baseline="0" dirty="0">
                          <a:solidFill>
                            <a:schemeClr val="tx1"/>
                          </a:solidFill>
                          <a:latin typeface="Arial"/>
                          <a:cs typeface="Arial"/>
                        </a:rPr>
                        <a:t>H8</a:t>
                      </a:r>
                      <a:r>
                        <a:rPr lang="en-US" sz="1000" b="1" baseline="0" dirty="0">
                          <a:solidFill>
                            <a:schemeClr val="tx1"/>
                          </a:solidFill>
                          <a:latin typeface="Arial"/>
                          <a:cs typeface="Arial"/>
                        </a:rPr>
                        <a:t> </a:t>
                      </a:r>
                      <a:r>
                        <a:rPr lang="en-US" sz="1000" b="0" baseline="0" dirty="0">
                          <a:solidFill>
                            <a:schemeClr val="tx1"/>
                          </a:solidFill>
                          <a:latin typeface="Arial"/>
                          <a:cs typeface="Arial"/>
                        </a:rPr>
                        <a:t>(00:03)</a:t>
                      </a:r>
                      <a:endParaRPr lang="en-US" sz="1000" dirty="0">
                        <a:solidFill>
                          <a:schemeClr val="tx1"/>
                        </a:solidFill>
                        <a:latin typeface="Arial"/>
                        <a:cs typeface="Arial"/>
                      </a:endParaRPr>
                    </a:p>
                    <a:p>
                      <a:pPr marL="461963" marR="0" lvl="0" indent="-228600" algn="l" defTabSz="4572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000" strike="sngStrike" dirty="0">
                          <a:solidFill>
                            <a:schemeClr val="tx1"/>
                          </a:solidFill>
                          <a:latin typeface="Arial"/>
                          <a:cs typeface="Arial"/>
                        </a:rPr>
                        <a:t>Relocate left side strap to secondary attachment</a:t>
                      </a:r>
                    </a:p>
                    <a:p>
                      <a:pPr marL="450850" lvl="1" indent="-228600" algn="l">
                        <a:buFont typeface="Wingdings" charset="2"/>
                        <a:buChar char="q"/>
                      </a:pPr>
                      <a:r>
                        <a:rPr lang="en-US" sz="1000" b="1" dirty="0">
                          <a:solidFill>
                            <a:schemeClr val="tx1"/>
                          </a:solidFill>
                          <a:latin typeface="Arial"/>
                          <a:cs typeface="Arial"/>
                        </a:rPr>
                        <a:t>√ </a:t>
                      </a:r>
                      <a:r>
                        <a:rPr lang="en-US" sz="1000" strike="sngStrike" dirty="0">
                          <a:solidFill>
                            <a:schemeClr val="tx1"/>
                          </a:solidFill>
                          <a:latin typeface="Arial"/>
                          <a:cs typeface="Arial"/>
                        </a:rPr>
                        <a:t>Retrieve hammer from tool carrier</a:t>
                      </a:r>
                    </a:p>
                    <a:p>
                      <a:pPr marL="450850" lvl="1" indent="-228600" algn="l">
                        <a:buFont typeface="Wingdings" charset="2"/>
                        <a:buChar char="q"/>
                      </a:pPr>
                      <a:r>
                        <a:rPr lang="en-US" sz="1000" dirty="0">
                          <a:solidFill>
                            <a:schemeClr val="tx1"/>
                          </a:solidFill>
                          <a:latin typeface="Arial"/>
                          <a:cs typeface="Arial"/>
                        </a:rPr>
                        <a:t>Tighten </a:t>
                      </a:r>
                      <a:r>
                        <a:rPr lang="en-US" sz="1000" strike="sngStrike" dirty="0">
                          <a:solidFill>
                            <a:schemeClr val="tx1"/>
                          </a:solidFill>
                          <a:latin typeface="Arial"/>
                          <a:cs typeface="Arial"/>
                        </a:rPr>
                        <a:t>Yaw</a:t>
                      </a:r>
                      <a:r>
                        <a:rPr lang="en-US" sz="1000" dirty="0">
                          <a:solidFill>
                            <a:schemeClr val="tx1"/>
                          </a:solidFill>
                          <a:latin typeface="Arial"/>
                          <a:cs typeface="Arial"/>
                        </a:rPr>
                        <a:t> Slider friction lock</a:t>
                      </a:r>
                      <a:endParaRPr lang="en-US" sz="1000" b="1" dirty="0">
                        <a:solidFill>
                          <a:schemeClr val="tx1"/>
                        </a:solidFill>
                        <a:latin typeface="Arial"/>
                        <a:cs typeface="Arial"/>
                      </a:endParaRPr>
                    </a:p>
                    <a:p>
                      <a:pPr marL="450850" lvl="1" indent="-228600" algn="l">
                        <a:buFont typeface="Wingdings" charset="2"/>
                        <a:buChar char="q"/>
                      </a:pPr>
                      <a:r>
                        <a:rPr lang="en-US" sz="1000" dirty="0">
                          <a:solidFill>
                            <a:schemeClr val="tx1"/>
                          </a:solidFill>
                          <a:latin typeface="Arial"/>
                          <a:cs typeface="Arial"/>
                        </a:rPr>
                        <a:t>Check that </a:t>
                      </a:r>
                      <a:r>
                        <a:rPr lang="en-US" sz="1000" strike="sngStrike" dirty="0">
                          <a:solidFill>
                            <a:schemeClr val="tx1"/>
                          </a:solidFill>
                          <a:latin typeface="Arial"/>
                          <a:cs typeface="Arial"/>
                        </a:rPr>
                        <a:t>sampler</a:t>
                      </a:r>
                      <a:r>
                        <a:rPr lang="en-US" sz="1000" dirty="0">
                          <a:solidFill>
                            <a:schemeClr val="tx1"/>
                          </a:solidFill>
                          <a:latin typeface="Arial"/>
                          <a:cs typeface="Arial"/>
                        </a:rPr>
                        <a:t> feet are </a:t>
                      </a:r>
                      <a:r>
                        <a:rPr lang="en-US" sz="1000" strike="sngStrike" dirty="0">
                          <a:solidFill>
                            <a:schemeClr val="tx1"/>
                          </a:solidFill>
                          <a:latin typeface="Arial"/>
                          <a:cs typeface="Arial"/>
                        </a:rPr>
                        <a:t>leveled and aligned</a:t>
                      </a:r>
                    </a:p>
                    <a:p>
                      <a:pPr marL="450850" lvl="1" indent="-228600" algn="l">
                        <a:buFont typeface="Wingdings" charset="2"/>
                        <a:buChar char="q"/>
                      </a:pPr>
                      <a:r>
                        <a:rPr lang="en-US" sz="1000" dirty="0">
                          <a:solidFill>
                            <a:schemeClr val="tx1"/>
                          </a:solidFill>
                          <a:latin typeface="Arial"/>
                          <a:cs typeface="Arial"/>
                        </a:rPr>
                        <a:t>Release yaw line from </a:t>
                      </a:r>
                      <a:r>
                        <a:rPr lang="en-US" sz="1000" strike="sngStrike" dirty="0">
                          <a:solidFill>
                            <a:schemeClr val="tx1"/>
                          </a:solidFill>
                          <a:latin typeface="Arial"/>
                          <a:cs typeface="Arial"/>
                        </a:rPr>
                        <a:t>overhead</a:t>
                      </a:r>
                      <a:r>
                        <a:rPr lang="en-US" sz="1000" dirty="0">
                          <a:solidFill>
                            <a:schemeClr val="tx1"/>
                          </a:solidFill>
                          <a:latin typeface="Arial"/>
                          <a:cs typeface="Arial"/>
                        </a:rPr>
                        <a:t> carabineer</a:t>
                      </a:r>
                      <a:endParaRPr lang="en-US" sz="1000" b="1" dirty="0">
                        <a:solidFill>
                          <a:schemeClr val="tx1"/>
                        </a:solidFill>
                        <a:latin typeface="Arial"/>
                        <a:cs typeface="Arial"/>
                      </a:endParaRPr>
                    </a:p>
                    <a:p>
                      <a:pPr marL="450850" lvl="1" indent="-228600" algn="l">
                        <a:buFont typeface="Wingdings" charset="2"/>
                        <a:buChar char="q"/>
                      </a:pPr>
                      <a:r>
                        <a:rPr lang="en-US" sz="1000" b="1" dirty="0">
                          <a:solidFill>
                            <a:schemeClr val="tx1"/>
                          </a:solidFill>
                          <a:latin typeface="Arial"/>
                          <a:cs typeface="Arial"/>
                        </a:rPr>
                        <a:t>√ </a:t>
                      </a:r>
                      <a:r>
                        <a:rPr lang="en-US" sz="1000" strike="sngStrike" dirty="0">
                          <a:solidFill>
                            <a:schemeClr val="tx1"/>
                          </a:solidFill>
                          <a:latin typeface="Arial"/>
                          <a:cs typeface="Arial"/>
                        </a:rPr>
                        <a:t>Remove core tube from external handle</a:t>
                      </a:r>
                    </a:p>
                    <a:p>
                      <a:pPr marL="450850" lvl="1" indent="-228600" algn="l">
                        <a:buFont typeface="Wingdings" charset="2"/>
                        <a:buChar char="q"/>
                      </a:pPr>
                      <a:r>
                        <a:rPr lang="en-US" sz="1000" dirty="0">
                          <a:solidFill>
                            <a:schemeClr val="tx1"/>
                          </a:solidFill>
                          <a:latin typeface="Arial"/>
                          <a:cs typeface="Arial"/>
                        </a:rPr>
                        <a:t>Translate to Yaw Joint PIP pin with yaw line in tow</a:t>
                      </a:r>
                      <a:endParaRPr lang="en-US" sz="1000" b="1" dirty="0">
                        <a:solidFill>
                          <a:schemeClr val="tx1"/>
                        </a:solidFill>
                        <a:latin typeface="Arial"/>
                        <a:cs typeface="Arial"/>
                      </a:endParaRPr>
                    </a:p>
                    <a:p>
                      <a:pPr marL="450850" lvl="1" indent="-228600" algn="l">
                        <a:buFont typeface="Wingdings" charset="2"/>
                        <a:buChar char="q"/>
                      </a:pPr>
                      <a:r>
                        <a:rPr lang="en-US" sz="1000" dirty="0">
                          <a:solidFill>
                            <a:schemeClr val="tx1"/>
                          </a:solidFill>
                          <a:latin typeface="Arial"/>
                          <a:cs typeface="Arial"/>
                        </a:rPr>
                        <a:t>Check hardware</a:t>
                      </a:r>
                      <a:r>
                        <a:rPr lang="en-US" sz="1000" baseline="0" dirty="0">
                          <a:solidFill>
                            <a:schemeClr val="tx1"/>
                          </a:solidFill>
                          <a:latin typeface="Arial"/>
                          <a:cs typeface="Arial"/>
                        </a:rPr>
                        <a:t> </a:t>
                      </a:r>
                      <a:r>
                        <a:rPr lang="en-US" sz="1000" dirty="0">
                          <a:solidFill>
                            <a:schemeClr val="tx1"/>
                          </a:solidFill>
                          <a:latin typeface="Arial"/>
                          <a:cs typeface="Arial"/>
                        </a:rPr>
                        <a:t>clear of intended motion path and moving joints</a:t>
                      </a:r>
                    </a:p>
                    <a:p>
                      <a:pPr marL="450850" lvl="1" indent="-228600" algn="l">
                        <a:buFont typeface="Wingdings" charset="2"/>
                        <a:buChar char="q"/>
                      </a:pPr>
                      <a:r>
                        <a:rPr lang="en-US" sz="1000" b="0" dirty="0">
                          <a:solidFill>
                            <a:schemeClr val="tx1"/>
                          </a:solidFill>
                          <a:latin typeface="Arial"/>
                          <a:cs typeface="Arial"/>
                        </a:rPr>
                        <a:t>√ </a:t>
                      </a:r>
                      <a:r>
                        <a:rPr lang="en-US" sz="1000" dirty="0">
                          <a:solidFill>
                            <a:schemeClr val="tx1"/>
                          </a:solidFill>
                          <a:latin typeface="Arial"/>
                          <a:cs typeface="Arial"/>
                        </a:rPr>
                        <a:t>Check Yaw PIP pin (1) </a:t>
                      </a:r>
                      <a:r>
                        <a:rPr lang="en-US" sz="1000" strike="sngStrike" dirty="0">
                          <a:solidFill>
                            <a:schemeClr val="tx1"/>
                          </a:solidFill>
                          <a:latin typeface="Arial"/>
                          <a:cs typeface="Arial"/>
                        </a:rPr>
                        <a:t>expanded</a:t>
                      </a:r>
                    </a:p>
                    <a:p>
                      <a:pPr marL="450850" lvl="1" indent="-228600" algn="l">
                        <a:buFont typeface="Wingdings" charset="2"/>
                        <a:buChar char="q"/>
                      </a:pPr>
                      <a:endParaRPr lang="en-US" sz="1000" dirty="0">
                        <a:solidFill>
                          <a:schemeClr val="tx1"/>
                        </a:solidFill>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5"/>
                        <a:tabLst/>
                        <a:defRPr/>
                      </a:pPr>
                      <a:r>
                        <a:rPr lang="en-US" sz="1000" dirty="0">
                          <a:solidFill>
                            <a:schemeClr val="tx1"/>
                          </a:solidFill>
                          <a:latin typeface="Arial"/>
                          <a:cs typeface="Arial"/>
                        </a:rPr>
                        <a:t>Activate MRU </a:t>
                      </a:r>
                      <a:r>
                        <a:rPr lang="en-US" sz="1000" b="1" strike="sngStrike" baseline="0" dirty="0">
                          <a:solidFill>
                            <a:schemeClr val="tx1"/>
                          </a:solidFill>
                          <a:latin typeface="Arial"/>
                          <a:cs typeface="Arial"/>
                        </a:rPr>
                        <a:t>H8</a:t>
                      </a:r>
                      <a:r>
                        <a:rPr lang="en-US" sz="1000" b="1" baseline="0" dirty="0">
                          <a:solidFill>
                            <a:schemeClr val="tx1"/>
                          </a:solidFill>
                          <a:latin typeface="Arial"/>
                          <a:cs typeface="Arial"/>
                        </a:rPr>
                        <a:t> </a:t>
                      </a:r>
                      <a:r>
                        <a:rPr lang="en-US" sz="1000" b="0" baseline="0" dirty="0">
                          <a:solidFill>
                            <a:schemeClr val="tx1"/>
                          </a:solidFill>
                          <a:latin typeface="Arial"/>
                          <a:cs typeface="Arial"/>
                        </a:rPr>
                        <a:t>(00:02)</a:t>
                      </a:r>
                      <a:endParaRPr lang="en-US" sz="1000" dirty="0">
                        <a:solidFill>
                          <a:schemeClr val="tx1"/>
                        </a:solidFill>
                        <a:latin typeface="Arial"/>
                        <a:cs typeface="Arial"/>
                      </a:endParaRPr>
                    </a:p>
                    <a:p>
                      <a:pPr marL="450850" lvl="1" indent="-228600" algn="l">
                        <a:buFont typeface="Wingdings" charset="2"/>
                        <a:buChar char="q"/>
                        <a:tabLst>
                          <a:tab pos="454025" algn="l"/>
                        </a:tabLst>
                      </a:pPr>
                      <a:r>
                        <a:rPr lang="en-US" sz="1000" dirty="0">
                          <a:solidFill>
                            <a:schemeClr val="tx1"/>
                          </a:solidFill>
                          <a:latin typeface="Arial"/>
                          <a:cs typeface="Arial"/>
                        </a:rPr>
                        <a:t>Retrieve </a:t>
                      </a:r>
                      <a:r>
                        <a:rPr lang="en-US" sz="1000" strike="sngStrike" dirty="0">
                          <a:solidFill>
                            <a:schemeClr val="tx1"/>
                          </a:solidFill>
                          <a:latin typeface="Arial"/>
                          <a:cs typeface="Arial"/>
                        </a:rPr>
                        <a:t>hook</a:t>
                      </a:r>
                      <a:r>
                        <a:rPr lang="en-US" sz="1000" dirty="0">
                          <a:solidFill>
                            <a:schemeClr val="tx1"/>
                          </a:solidFill>
                          <a:latin typeface="Arial"/>
                          <a:cs typeface="Arial"/>
                        </a:rPr>
                        <a:t> by opening lid of MRU</a:t>
                      </a:r>
                    </a:p>
                    <a:p>
                      <a:pPr marL="450850" lvl="1" indent="-228600" algn="l">
                        <a:buFont typeface="Wingdings" charset="2"/>
                        <a:buChar char="q"/>
                        <a:tabLst>
                          <a:tab pos="454025" algn="l"/>
                        </a:tabLst>
                      </a:pPr>
                      <a:r>
                        <a:rPr lang="en-US" sz="1000" strike="sngStrike" dirty="0">
                          <a:solidFill>
                            <a:schemeClr val="tx1"/>
                          </a:solidFill>
                          <a:latin typeface="Arial"/>
                          <a:cs typeface="Arial"/>
                        </a:rPr>
                        <a:t>Rotate drill clockwise to seat threads</a:t>
                      </a:r>
                    </a:p>
                    <a:p>
                      <a:pPr marL="450850" lvl="1" indent="-228600" algn="l">
                        <a:buFont typeface="Wingdings" charset="2"/>
                        <a:buChar char="q"/>
                        <a:tabLst>
                          <a:tab pos="454025" algn="l"/>
                        </a:tabLst>
                      </a:pPr>
                      <a:r>
                        <a:rPr lang="en-US" sz="1000" dirty="0">
                          <a:solidFill>
                            <a:schemeClr val="tx1"/>
                          </a:solidFill>
                          <a:latin typeface="Arial"/>
                          <a:cs typeface="Arial"/>
                        </a:rPr>
                        <a:t>√ Anchor </a:t>
                      </a:r>
                      <a:r>
                        <a:rPr lang="en-US" sz="1000" dirty="0" err="1">
                          <a:solidFill>
                            <a:schemeClr val="tx1"/>
                          </a:solidFill>
                          <a:latin typeface="Arial"/>
                          <a:cs typeface="Arial"/>
                        </a:rPr>
                        <a:t>GeoArray</a:t>
                      </a:r>
                      <a:r>
                        <a:rPr lang="en-US" sz="1000" dirty="0">
                          <a:solidFill>
                            <a:schemeClr val="tx1"/>
                          </a:solidFill>
                          <a:latin typeface="Arial"/>
                          <a:cs typeface="Arial"/>
                        </a:rPr>
                        <a:t> to the surface by driving Anchor End Effector through Anchor Hole</a:t>
                      </a:r>
                    </a:p>
                    <a:p>
                      <a:pPr marL="450850" lvl="1" indent="-228600" algn="l">
                        <a:buFont typeface="Wingdings" charset="2"/>
                        <a:buChar char="q"/>
                        <a:tabLst>
                          <a:tab pos="454025" algn="l"/>
                        </a:tabLst>
                      </a:pPr>
                      <a:r>
                        <a:rPr lang="en-US" sz="1000" dirty="0">
                          <a:solidFill>
                            <a:schemeClr val="tx1"/>
                          </a:solidFill>
                          <a:latin typeface="Arial"/>
                          <a:cs typeface="Arial"/>
                        </a:rPr>
                        <a:t>Disconnect Power Driver from Anchor End Effector by </a:t>
                      </a:r>
                      <a:r>
                        <a:rPr lang="en-US" sz="1000" strike="sngStrike" dirty="0">
                          <a:solidFill>
                            <a:schemeClr val="tx1"/>
                          </a:solidFill>
                          <a:latin typeface="Arial"/>
                          <a:cs typeface="Arial"/>
                        </a:rPr>
                        <a:t>rotating CCW</a:t>
                      </a:r>
                    </a:p>
                    <a:p>
                      <a:pPr marL="450850" lvl="1" indent="-228600" algn="l">
                        <a:buFont typeface="Wingdings" charset="2"/>
                        <a:buChar char="q"/>
                        <a:tabLst>
                          <a:tab pos="454025" algn="l"/>
                        </a:tabLst>
                      </a:pPr>
                      <a:r>
                        <a:rPr lang="en-US" sz="1000" dirty="0">
                          <a:solidFill>
                            <a:schemeClr val="tx1"/>
                          </a:solidFill>
                          <a:latin typeface="Arial"/>
                          <a:cs typeface="Arial"/>
                        </a:rPr>
                        <a:t>√ Connect Powered Driver to a Seismic Sensor End Effector check that both </a:t>
                      </a:r>
                      <a:r>
                        <a:rPr lang="en-US" sz="1000" strike="sngStrike" dirty="0">
                          <a:solidFill>
                            <a:schemeClr val="tx1"/>
                          </a:solidFill>
                          <a:latin typeface="Arial"/>
                          <a:cs typeface="Arial"/>
                        </a:rPr>
                        <a:t>are aligned</a:t>
                      </a:r>
                    </a:p>
                    <a:p>
                      <a:pPr marL="450850" lvl="1" indent="-228600" algn="l">
                        <a:buFont typeface="Wingdings" charset="2"/>
                        <a:buChar char="q"/>
                        <a:tabLst>
                          <a:tab pos="454025" algn="l"/>
                        </a:tabLst>
                      </a:pPr>
                      <a:r>
                        <a:rPr lang="en-US" sz="1000" dirty="0">
                          <a:solidFill>
                            <a:schemeClr val="tx1"/>
                          </a:solidFill>
                          <a:latin typeface="Arial"/>
                          <a:cs typeface="Arial"/>
                        </a:rPr>
                        <a:t>√ Check for confirmation</a:t>
                      </a:r>
                      <a:r>
                        <a:rPr lang="en-US" sz="1000" baseline="0" dirty="0">
                          <a:solidFill>
                            <a:schemeClr val="tx1"/>
                          </a:solidFill>
                          <a:latin typeface="Arial"/>
                          <a:cs typeface="Arial"/>
                        </a:rPr>
                        <a:t> to activate MRU</a:t>
                      </a:r>
                      <a:endParaRPr lang="en-US" sz="1000" dirty="0">
                        <a:solidFill>
                          <a:schemeClr val="tx1"/>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pPr algn="l"/>
                      <a:r>
                        <a:rPr lang="en-US" sz="1000" u="sng" dirty="0">
                          <a:latin typeface="Arial"/>
                          <a:cs typeface="Arial"/>
                        </a:rPr>
                        <a:t>GEOPHYSICAL</a:t>
                      </a:r>
                      <a:r>
                        <a:rPr lang="en-US" sz="1000" u="sng" baseline="0" dirty="0">
                          <a:latin typeface="Arial"/>
                          <a:cs typeface="Arial"/>
                        </a:rPr>
                        <a:t> SAMPLING (00:15)</a:t>
                      </a:r>
                      <a:endParaRPr lang="en-US" sz="1000" u="sng" dirty="0">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000" u="none" dirty="0">
                          <a:latin typeface="Arial"/>
                          <a:cs typeface="Arial"/>
                        </a:rPr>
                        <a:t>Park and Egress rover</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000" u="none" dirty="0">
                          <a:latin typeface="Arial"/>
                          <a:cs typeface="Arial"/>
                        </a:rPr>
                        <a:t>Unload Sampling MRU</a:t>
                      </a:r>
                      <a:r>
                        <a:rPr lang="en-US" sz="1000" u="none" baseline="0" dirty="0">
                          <a:latin typeface="Arial"/>
                          <a:cs typeface="Arial"/>
                        </a:rPr>
                        <a:t> and </a:t>
                      </a:r>
                      <a:r>
                        <a:rPr lang="en-US" sz="1000" u="none" dirty="0">
                          <a:latin typeface="Arial"/>
                          <a:cs typeface="Arial"/>
                        </a:rPr>
                        <a:t>camera</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000" u="none" dirty="0">
                          <a:latin typeface="Arial"/>
                          <a:cs typeface="Arial"/>
                        </a:rPr>
                        <a:t>Make Observations while photo</a:t>
                      </a:r>
                      <a:r>
                        <a:rPr lang="en-US" sz="1000" u="none" baseline="0" dirty="0">
                          <a:latin typeface="Arial"/>
                          <a:cs typeface="Arial"/>
                        </a:rPr>
                        <a:t> documenting </a:t>
                      </a:r>
                      <a:r>
                        <a:rPr lang="en-US" sz="1000" dirty="0">
                          <a:solidFill>
                            <a:srgbClr val="000000"/>
                          </a:solidFill>
                          <a:latin typeface="Arial"/>
                          <a:cs typeface="Arial"/>
                        </a:rPr>
                        <a:t>Report site context description </a:t>
                      </a:r>
                      <a:r>
                        <a:rPr lang="en-US" sz="1000" b="0" baseline="0" dirty="0">
                          <a:solidFill>
                            <a:schemeClr val="tx1"/>
                          </a:solidFill>
                          <a:latin typeface="Arial"/>
                          <a:cs typeface="Arial"/>
                        </a:rPr>
                        <a:t>(00:03)</a:t>
                      </a:r>
                      <a:endParaRPr lang="en-US" sz="1000" dirty="0">
                        <a:solidFill>
                          <a:schemeClr val="tx1"/>
                        </a:solidFill>
                        <a:latin typeface="Arial"/>
                        <a:cs typeface="Arial"/>
                      </a:endParaRPr>
                    </a:p>
                    <a:p>
                      <a:pPr marL="685800" lvl="1" indent="-228600" algn="l">
                        <a:buFont typeface="Wingdings" charset="2"/>
                        <a:buChar char="q"/>
                      </a:pPr>
                      <a:r>
                        <a:rPr lang="en-US" sz="1000" dirty="0">
                          <a:solidFill>
                            <a:srgbClr val="000000"/>
                          </a:solidFill>
                          <a:latin typeface="Arial"/>
                          <a:cs typeface="Arial"/>
                        </a:rPr>
                        <a:t>Environmental conditions (depth, current strength/direction, temperature, visibility)</a:t>
                      </a:r>
                    </a:p>
                    <a:p>
                      <a:pPr marL="685800" lvl="1" indent="-228600" algn="l">
                        <a:buFont typeface="Wingdings" charset="2"/>
                        <a:buChar char="q"/>
                      </a:pPr>
                      <a:r>
                        <a:rPr lang="en-US" sz="1000" dirty="0">
                          <a:solidFill>
                            <a:srgbClr val="000000"/>
                          </a:solidFill>
                          <a:latin typeface="Arial"/>
                          <a:cs typeface="Arial"/>
                        </a:rPr>
                        <a:t>Unit descriptions (distinguishing features, unit relations and orientations)</a:t>
                      </a:r>
                    </a:p>
                    <a:p>
                      <a:pPr marL="685800" lvl="1" indent="-228600" algn="l">
                        <a:buFont typeface="Wingdings" charset="2"/>
                        <a:buChar char="q"/>
                      </a:pPr>
                      <a:r>
                        <a:rPr lang="en-US" sz="1000" dirty="0">
                          <a:solidFill>
                            <a:schemeClr val="tx1"/>
                          </a:solidFill>
                          <a:latin typeface="Arial"/>
                          <a:cs typeface="Arial"/>
                        </a:rPr>
                        <a:t>Variances from precursor data</a:t>
                      </a:r>
                    </a:p>
                    <a:p>
                      <a:pPr marL="685800" lvl="1" indent="-228600" algn="l">
                        <a:buFont typeface="Wingdings" charset="2"/>
                        <a:buChar char="q"/>
                      </a:pPr>
                      <a:r>
                        <a:rPr lang="en-US" sz="1000" dirty="0">
                          <a:solidFill>
                            <a:schemeClr val="tx1"/>
                          </a:solidFill>
                          <a:latin typeface="Arial"/>
                          <a:cs typeface="Arial"/>
                        </a:rPr>
                        <a:t>Other notable features </a:t>
                      </a:r>
                      <a:endParaRPr lang="en-US" sz="1000" u="none" dirty="0">
                        <a:solidFill>
                          <a:schemeClr val="tx1"/>
                        </a:solidFill>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4"/>
                        <a:tabLst/>
                        <a:defRPr/>
                      </a:pPr>
                      <a:r>
                        <a:rPr lang="en-US" sz="1000" u="none" dirty="0">
                          <a:solidFill>
                            <a:schemeClr val="tx1"/>
                          </a:solidFill>
                          <a:latin typeface="Arial"/>
                          <a:cs typeface="Arial"/>
                        </a:rPr>
                        <a:t>Worksite Setup / Sample Prep </a:t>
                      </a:r>
                      <a:r>
                        <a:rPr lang="en-US" sz="1000" b="0" baseline="0" dirty="0">
                          <a:solidFill>
                            <a:schemeClr val="tx1"/>
                          </a:solidFill>
                          <a:latin typeface="Arial"/>
                          <a:cs typeface="Arial"/>
                        </a:rPr>
                        <a:t>(00:02)</a:t>
                      </a:r>
                      <a:endParaRPr lang="en-US" sz="1000" dirty="0">
                        <a:solidFill>
                          <a:schemeClr val="tx1"/>
                        </a:solidFill>
                        <a:latin typeface="Arial"/>
                        <a:cs typeface="Arial"/>
                      </a:endParaRPr>
                    </a:p>
                    <a:p>
                      <a:pPr marL="685800" lvl="1" indent="-228600" algn="l">
                        <a:buFont typeface="Wingdings" charset="2"/>
                        <a:buChar char="q"/>
                      </a:pPr>
                      <a:r>
                        <a:rPr lang="en-US" sz="1000" dirty="0">
                          <a:solidFill>
                            <a:schemeClr val="tx1"/>
                          </a:solidFill>
                          <a:latin typeface="Arial"/>
                          <a:cs typeface="Arial"/>
                        </a:rPr>
                        <a:t>Set sampling markers next to candidate samples</a:t>
                      </a:r>
                    </a:p>
                    <a:p>
                      <a:pPr marL="685800" lvl="1" indent="-228600" algn="l">
                        <a:buFont typeface="Wingdings" charset="2"/>
                        <a:buChar char="q"/>
                      </a:pPr>
                      <a:r>
                        <a:rPr lang="en-US" sz="1000" dirty="0">
                          <a:solidFill>
                            <a:schemeClr val="tx1"/>
                          </a:solidFill>
                          <a:latin typeface="Arial"/>
                          <a:cs typeface="Arial"/>
                        </a:rPr>
                        <a:t>√ Each candidate samples are photographed</a:t>
                      </a:r>
                    </a:p>
                    <a:p>
                      <a:pPr marL="685800" lvl="1" indent="-228600" algn="l">
                        <a:buFont typeface="Wingdings" charset="2"/>
                        <a:buChar char="q"/>
                      </a:pPr>
                      <a:endParaRPr lang="en-US" sz="1000" u="none" dirty="0">
                        <a:solidFill>
                          <a:schemeClr val="tx1"/>
                        </a:solidFill>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4"/>
                        <a:tabLst/>
                        <a:defRPr/>
                      </a:pPr>
                      <a:r>
                        <a:rPr lang="en-US" sz="1000" u="none" dirty="0">
                          <a:solidFill>
                            <a:schemeClr val="tx1"/>
                          </a:solidFill>
                          <a:latin typeface="Arial"/>
                          <a:cs typeface="Arial"/>
                        </a:rPr>
                        <a:t>Collect Samples </a:t>
                      </a:r>
                      <a:r>
                        <a:rPr lang="en-US" sz="1000" b="0" baseline="0" dirty="0">
                          <a:solidFill>
                            <a:schemeClr val="tx1"/>
                          </a:solidFill>
                          <a:latin typeface="Arial"/>
                          <a:cs typeface="Arial"/>
                        </a:rPr>
                        <a:t>(00:02)</a:t>
                      </a:r>
                      <a:endParaRPr lang="en-US" sz="1000" dirty="0">
                        <a:solidFill>
                          <a:schemeClr val="tx1"/>
                        </a:solidFill>
                        <a:latin typeface="Arial"/>
                        <a:cs typeface="Arial"/>
                      </a:endParaRPr>
                    </a:p>
                    <a:p>
                      <a:pPr marL="685800" lvl="1" indent="-228600" algn="l">
                        <a:buFont typeface="Wingdings" charset="2"/>
                        <a:buChar char="q"/>
                      </a:pPr>
                      <a:r>
                        <a:rPr lang="en-US" sz="1000" dirty="0">
                          <a:solidFill>
                            <a:schemeClr val="tx1"/>
                          </a:solidFill>
                          <a:latin typeface="Arial"/>
                          <a:cs typeface="Arial"/>
                        </a:rPr>
                        <a:t>Connect Manual Driver to Rock End Effector, pushing until Latch clicks into place</a:t>
                      </a:r>
                    </a:p>
                    <a:p>
                      <a:pPr marL="685800" lvl="1" indent="-228600" algn="l">
                        <a:buFont typeface="Wingdings" charset="2"/>
                        <a:buChar char="q"/>
                      </a:pPr>
                      <a:r>
                        <a:rPr lang="en-US" sz="1000" dirty="0">
                          <a:solidFill>
                            <a:schemeClr val="tx1"/>
                          </a:solidFill>
                          <a:latin typeface="Arial"/>
                          <a:cs typeface="Arial"/>
                        </a:rPr>
                        <a:t>Remove Manual driver and effector from Sampling MRU</a:t>
                      </a:r>
                    </a:p>
                    <a:p>
                      <a:pPr marL="685800" lvl="1" indent="-228600" algn="l">
                        <a:buFont typeface="Wingdings" charset="2"/>
                        <a:buChar char="q"/>
                      </a:pPr>
                      <a:r>
                        <a:rPr lang="en-US" sz="1000" dirty="0">
                          <a:solidFill>
                            <a:schemeClr val="tx1"/>
                          </a:solidFill>
                          <a:latin typeface="Arial"/>
                          <a:cs typeface="Arial"/>
                        </a:rPr>
                        <a:t>Squeeze and hold handle of Manual Driver while placing over sample of interest</a:t>
                      </a:r>
                    </a:p>
                    <a:p>
                      <a:pPr marL="685800" lvl="1" indent="-228600" algn="l">
                        <a:buFont typeface="Wingdings" charset="2"/>
                        <a:buChar char="q"/>
                      </a:pPr>
                      <a:r>
                        <a:rPr lang="en-US" sz="1000" dirty="0">
                          <a:solidFill>
                            <a:schemeClr val="tx1"/>
                          </a:solidFill>
                          <a:latin typeface="Arial"/>
                          <a:cs typeface="Arial"/>
                        </a:rPr>
                        <a:t>Release handle, capturing sample inside End Effector</a:t>
                      </a:r>
                    </a:p>
                    <a:p>
                      <a:pPr marL="685800" lvl="1" indent="-228600" algn="l">
                        <a:buFont typeface="Wingdings" charset="2"/>
                        <a:buChar char="q"/>
                      </a:pPr>
                      <a:r>
                        <a:rPr lang="en-US" sz="1000" dirty="0">
                          <a:solidFill>
                            <a:schemeClr val="tx1"/>
                          </a:solidFill>
                          <a:latin typeface="Arial"/>
                          <a:cs typeface="Arial"/>
                        </a:rPr>
                        <a:t>√ Stow End Effector</a:t>
                      </a:r>
                      <a:r>
                        <a:rPr lang="en-US" sz="1000" baseline="0" dirty="0">
                          <a:solidFill>
                            <a:schemeClr val="tx1"/>
                          </a:solidFill>
                          <a:latin typeface="Arial"/>
                          <a:cs typeface="Arial"/>
                        </a:rPr>
                        <a:t> in Sample MRU</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6"/>
                        <a:tabLst/>
                        <a:defRPr/>
                      </a:pPr>
                      <a:r>
                        <a:rPr kumimoji="0" lang="en-US" sz="1000" b="0" i="0" u="none" strike="noStrike" kern="1200" cap="none" spc="0" normalizeH="0" baseline="0" noProof="0" dirty="0">
                          <a:ln>
                            <a:noFill/>
                          </a:ln>
                          <a:solidFill>
                            <a:schemeClr val="tx1"/>
                          </a:solidFill>
                          <a:effectLst/>
                          <a:uLnTx/>
                          <a:uFillTx/>
                          <a:latin typeface="Arial"/>
                          <a:ea typeface="+mn-ea"/>
                          <a:cs typeface="Arial"/>
                        </a:rPr>
                        <a:t>Repeat Sampling procedures until desired samples are collected</a:t>
                      </a:r>
                    </a:p>
                    <a:p>
                      <a:pPr marL="685800" lvl="1" indent="-228600" algn="l">
                        <a:buFont typeface="Wingdings" charset="2"/>
                        <a:buChar char="q"/>
                      </a:pPr>
                      <a:endParaRPr lang="en-US" sz="1000" baseline="0" dirty="0">
                        <a:solidFill>
                          <a:schemeClr val="tx1"/>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xmlns="" val="10001"/>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446240620"/>
              </p:ext>
            </p:extLst>
          </p:nvPr>
        </p:nvGraphicFramePr>
        <p:xfrm>
          <a:off x="86168" y="5358160"/>
          <a:ext cx="2893787" cy="411480"/>
        </p:xfrm>
        <a:graphic>
          <a:graphicData uri="http://schemas.openxmlformats.org/drawingml/2006/table">
            <a:tbl>
              <a:tblPr firstRow="1" bandRow="1">
                <a:tableStyleId>{74C1A8A3-306A-4EB7-A6B1-4F7E0EB9C5D6}</a:tableStyleId>
              </a:tblPr>
              <a:tblGrid>
                <a:gridCol w="2893787">
                  <a:extLst>
                    <a:ext uri="{9D8B030D-6E8A-4147-A177-3AD203B41FA5}">
                      <a16:colId xmlns:a16="http://schemas.microsoft.com/office/drawing/2014/main" xmlns="" val="20000"/>
                    </a:ext>
                  </a:extLst>
                </a:gridCol>
              </a:tblGrid>
              <a:tr h="0">
                <a:tc>
                  <a:txBody>
                    <a:bodyPr/>
                    <a:lstStyle/>
                    <a:p>
                      <a:pPr marL="0" indent="0" algn="ctr">
                        <a:buFont typeface="Arial" panose="020B0604020202020204" pitchFamily="34" charset="0"/>
                        <a:buNone/>
                      </a:pPr>
                      <a:r>
                        <a:rPr lang="en-US" sz="900" dirty="0"/>
                        <a:t>NOTE</a:t>
                      </a:r>
                      <a:endParaRPr lang="en-US" sz="900" b="1" i="0" dirty="0">
                        <a:latin typeface="Arial"/>
                        <a:cs typeface="Arial"/>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extLst>
                  <a:ext uri="{0D108BD9-81ED-4DB2-BD59-A6C34878D82A}">
                    <a16:rowId xmlns:a16="http://schemas.microsoft.com/office/drawing/2014/main" xmlns="" val="10000"/>
                  </a:ext>
                </a:extLst>
              </a:tr>
              <a:tr h="187738">
                <a:tc>
                  <a:txBody>
                    <a:bodyPr/>
                    <a:lstStyle/>
                    <a:p>
                      <a:pPr marL="0" indent="0" algn="ctr">
                        <a:buFont typeface="Arial"/>
                        <a:buNone/>
                      </a:pPr>
                      <a:r>
                        <a:rPr lang="en-US" sz="900" dirty="0"/>
                        <a:t>Check Mission</a:t>
                      </a:r>
                      <a:r>
                        <a:rPr lang="en-US" sz="900" baseline="0" dirty="0"/>
                        <a:t> Log for MCC Activation Criteria </a:t>
                      </a:r>
                    </a:p>
                    <a:p>
                      <a:pPr marL="0" indent="0" algn="ctr">
                        <a:buFont typeface="Arial"/>
                        <a:buNone/>
                      </a:pPr>
                      <a:r>
                        <a:rPr lang="en-US" sz="900" b="1" baseline="0" dirty="0"/>
                        <a:t>PRIOR</a:t>
                      </a:r>
                      <a:r>
                        <a:rPr lang="en-US" sz="900" baseline="0" dirty="0"/>
                        <a:t> to Activation</a:t>
                      </a:r>
                      <a:endParaRPr lang="en-US" sz="900" dirty="0"/>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10" name="Rectangle 9"/>
          <p:cNvSpPr/>
          <p:nvPr/>
        </p:nvSpPr>
        <p:spPr>
          <a:xfrm>
            <a:off x="326208" y="1091128"/>
            <a:ext cx="2393103" cy="323273"/>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3218192751"/>
              </p:ext>
            </p:extLst>
          </p:nvPr>
        </p:nvGraphicFramePr>
        <p:xfrm>
          <a:off x="6213188" y="5963800"/>
          <a:ext cx="2813623" cy="415457"/>
        </p:xfrm>
        <a:graphic>
          <a:graphicData uri="http://schemas.openxmlformats.org/drawingml/2006/table">
            <a:tbl>
              <a:tblPr firstRow="1" bandRow="1">
                <a:tableStyleId>{93296810-A885-4BE3-A3E7-6D5BEEA58F35}</a:tableStyleId>
              </a:tblPr>
              <a:tblGrid>
                <a:gridCol w="2813623">
                  <a:extLst>
                    <a:ext uri="{9D8B030D-6E8A-4147-A177-3AD203B41FA5}">
                      <a16:colId xmlns:a16="http://schemas.microsoft.com/office/drawing/2014/main" xmlns="" val="20000"/>
                    </a:ext>
                  </a:extLst>
                </a:gridCol>
              </a:tblGrid>
              <a:tr h="141137">
                <a:tc>
                  <a:txBody>
                    <a:bodyPr/>
                    <a:lstStyle/>
                    <a:p>
                      <a:pPr marL="0" indent="0" algn="l">
                        <a:buFont typeface="Arial" panose="020B0604020202020204" pitchFamily="34" charset="0"/>
                        <a:buNone/>
                      </a:pPr>
                      <a:r>
                        <a:rPr lang="en-US" sz="900" dirty="0"/>
                        <a:t>CAUTION</a:t>
                      </a:r>
                      <a:endParaRPr lang="en-US" sz="900" b="1" i="0" dirty="0">
                        <a:latin typeface="Arial"/>
                        <a:cs typeface="Arial"/>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xmlns="" val="10000"/>
                  </a:ext>
                </a:extLst>
              </a:tr>
              <a:tr h="141137">
                <a:tc>
                  <a:txBody>
                    <a:bodyPr/>
                    <a:lstStyle/>
                    <a:p>
                      <a:pPr marL="171450" indent="-171450" algn="l">
                        <a:buFont typeface="Arial" panose="020B0604020202020204" pitchFamily="34" charset="0"/>
                        <a:buChar char="•"/>
                      </a:pPr>
                      <a:r>
                        <a:rPr lang="en-US" sz="900" dirty="0"/>
                        <a:t>Avoid touching End Effectors</a:t>
                      </a:r>
                      <a:r>
                        <a:rPr lang="en-US" sz="900" baseline="0" dirty="0"/>
                        <a:t> to minimize contamination</a:t>
                      </a:r>
                    </a:p>
                    <a:p>
                      <a:pPr marL="171450" indent="-171450" algn="l">
                        <a:buFont typeface="Arial" panose="020B0604020202020204" pitchFamily="34" charset="0"/>
                        <a:buChar char="•"/>
                      </a:pPr>
                      <a:r>
                        <a:rPr lang="en-US" sz="900" b="0" i="0" baseline="0" dirty="0">
                          <a:latin typeface="+mn-lt"/>
                          <a:cs typeface="Arial"/>
                        </a:rPr>
                        <a:t>Latch may over extend when clicking into place</a:t>
                      </a:r>
                      <a:endParaRPr lang="en-US" sz="900" b="0" i="0" dirty="0">
                        <a:latin typeface="+mn-lt"/>
                        <a:cs typeface="Arial"/>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841775194"/>
              </p:ext>
            </p:extLst>
          </p:nvPr>
        </p:nvGraphicFramePr>
        <p:xfrm>
          <a:off x="259903" y="3125364"/>
          <a:ext cx="2546316" cy="1508760"/>
        </p:xfrm>
        <a:graphic>
          <a:graphicData uri="http://schemas.openxmlformats.org/drawingml/2006/table">
            <a:tbl>
              <a:tblPr firstRow="1" bandRow="1">
                <a:tableStyleId>{9D7B26C5-4107-4FEC-AEDC-1716B250A1EF}</a:tableStyleId>
              </a:tblPr>
              <a:tblGrid>
                <a:gridCol w="641097">
                  <a:extLst>
                    <a:ext uri="{9D8B030D-6E8A-4147-A177-3AD203B41FA5}">
                      <a16:colId xmlns:a16="http://schemas.microsoft.com/office/drawing/2014/main" xmlns="" val="20000"/>
                    </a:ext>
                  </a:extLst>
                </a:gridCol>
                <a:gridCol w="775810">
                  <a:extLst>
                    <a:ext uri="{9D8B030D-6E8A-4147-A177-3AD203B41FA5}">
                      <a16:colId xmlns:a16="http://schemas.microsoft.com/office/drawing/2014/main" xmlns="" val="20001"/>
                    </a:ext>
                  </a:extLst>
                </a:gridCol>
                <a:gridCol w="1129409">
                  <a:extLst>
                    <a:ext uri="{9D8B030D-6E8A-4147-A177-3AD203B41FA5}">
                      <a16:colId xmlns:a16="http://schemas.microsoft.com/office/drawing/2014/main" xmlns="" val="20002"/>
                    </a:ext>
                  </a:extLst>
                </a:gridCol>
              </a:tblGrid>
              <a:tr h="135080">
                <a:tc>
                  <a:txBody>
                    <a:bodyPr/>
                    <a:lstStyle/>
                    <a:p>
                      <a:pPr algn="ctr"/>
                      <a:r>
                        <a:rPr lang="en-US" sz="900" dirty="0"/>
                        <a:t>Sample ID</a:t>
                      </a:r>
                      <a:endParaRPr lang="en-US" sz="900" dirty="0">
                        <a:latin typeface="Arial"/>
                        <a:cs typeface="Arial"/>
                      </a:endParaRPr>
                    </a:p>
                  </a:txBody>
                  <a:tcPr>
                    <a:lnR w="12700" cap="flat" cmpd="sng" algn="ctr">
                      <a:solidFill>
                        <a:schemeClr val="tx1"/>
                      </a:solidFill>
                      <a:prstDash val="solid"/>
                      <a:round/>
                      <a:headEnd type="none" w="med" len="med"/>
                      <a:tailEnd type="none" w="med" len="med"/>
                    </a:lnR>
                  </a:tcPr>
                </a:tc>
                <a:tc>
                  <a:txBody>
                    <a:bodyPr/>
                    <a:lstStyle/>
                    <a:p>
                      <a:pPr algn="ctr"/>
                      <a:r>
                        <a:rPr lang="en-US" sz="900" dirty="0"/>
                        <a:t>Container ID</a:t>
                      </a:r>
                      <a:endParaRPr lang="en-US" sz="900" dirty="0">
                        <a:latin typeface="Arial"/>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900" dirty="0">
                          <a:latin typeface="Arial"/>
                          <a:cs typeface="Arial"/>
                        </a:rPr>
                        <a:t>Sample type</a:t>
                      </a:r>
                    </a:p>
                    <a:p>
                      <a:pPr algn="ctr"/>
                      <a:r>
                        <a:rPr lang="en-US" sz="900" dirty="0">
                          <a:latin typeface="Arial"/>
                          <a:cs typeface="Arial"/>
                        </a:rPr>
                        <a:t>(</a:t>
                      </a:r>
                      <a:r>
                        <a:rPr lang="en-US" sz="900" dirty="0" err="1">
                          <a:latin typeface="Arial"/>
                          <a:cs typeface="Arial"/>
                        </a:rPr>
                        <a:t>lvl</a:t>
                      </a:r>
                      <a:r>
                        <a:rPr lang="en-US" sz="900" dirty="0">
                          <a:latin typeface="Arial"/>
                          <a:cs typeface="Arial"/>
                        </a:rPr>
                        <a:t> of alt</a:t>
                      </a:r>
                      <a:r>
                        <a:rPr lang="en-US" sz="900" baseline="0" dirty="0">
                          <a:latin typeface="Arial"/>
                          <a:cs typeface="Arial"/>
                        </a:rPr>
                        <a:t> – H/M/L)</a:t>
                      </a:r>
                      <a:endParaRPr lang="en-US" sz="900" dirty="0">
                        <a:latin typeface="Arial"/>
                        <a:cs typeface="Aria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0"/>
                  </a:ext>
                </a:extLst>
              </a:tr>
              <a:tr h="216129">
                <a:tc>
                  <a:txBody>
                    <a:bodyPr/>
                    <a:lstStyle/>
                    <a:p>
                      <a:pPr algn="ctr"/>
                      <a:endParaRPr lang="en-US" sz="900" b="1" dirty="0">
                        <a:solidFill>
                          <a:srgbClr val="FF0000"/>
                        </a:solidFill>
                      </a:endParaRPr>
                    </a:p>
                  </a:txBody>
                  <a:tcPr>
                    <a:lnR w="12700" cap="flat" cmpd="sng" algn="ctr">
                      <a:solidFill>
                        <a:schemeClr val="tx1"/>
                      </a:solidFill>
                      <a:prstDash val="solid"/>
                      <a:round/>
                      <a:headEnd type="none" w="med" len="med"/>
                      <a:tailEnd type="none" w="med" len="med"/>
                    </a:lnR>
                  </a:tcPr>
                </a:tc>
                <a:tc>
                  <a:txBody>
                    <a:bodyPr/>
                    <a:lstStyle/>
                    <a:p>
                      <a:pPr algn="ctr"/>
                      <a:endParaRPr lang="en-US" sz="900" b="1" dirty="0">
                        <a:solidFill>
                          <a:srgbClr val="FF0000"/>
                        </a:solidFill>
                        <a:latin typeface="Arial"/>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900" b="1" dirty="0">
                        <a:solidFill>
                          <a:srgbClr val="FF0000"/>
                        </a:solidFill>
                        <a:latin typeface="Arial"/>
                        <a:cs typeface="Aria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216129">
                <a:tc>
                  <a:txBody>
                    <a:bodyPr/>
                    <a:lstStyle/>
                    <a:p>
                      <a:pPr algn="ctr"/>
                      <a:endParaRPr lang="en-US" sz="900" b="1" dirty="0">
                        <a:solidFill>
                          <a:srgbClr val="FF0000"/>
                        </a:solidFill>
                      </a:endParaRPr>
                    </a:p>
                  </a:txBody>
                  <a:tcPr>
                    <a:lnR w="12700" cap="flat" cmpd="sng" algn="ctr">
                      <a:solidFill>
                        <a:schemeClr val="tx1"/>
                      </a:solidFill>
                      <a:prstDash val="solid"/>
                      <a:round/>
                      <a:headEnd type="none" w="med" len="med"/>
                      <a:tailEnd type="none" w="med" len="med"/>
                    </a:lnR>
                  </a:tcPr>
                </a:tc>
                <a:tc>
                  <a:txBody>
                    <a:bodyPr/>
                    <a:lstStyle/>
                    <a:p>
                      <a:pPr algn="ctr"/>
                      <a:endParaRPr lang="en-US" sz="900" b="1" dirty="0">
                        <a:solidFill>
                          <a:srgbClr val="FF0000"/>
                        </a:solidFill>
                        <a:latin typeface="Arial"/>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900" b="1" dirty="0">
                        <a:solidFill>
                          <a:srgbClr val="FF0000"/>
                        </a:solidFill>
                        <a:latin typeface="Arial"/>
                        <a:cs typeface="Aria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2"/>
                  </a:ext>
                </a:extLst>
              </a:tr>
              <a:tr h="216129">
                <a:tc>
                  <a:txBody>
                    <a:bodyPr/>
                    <a:lstStyle/>
                    <a:p>
                      <a:pPr algn="ctr"/>
                      <a:endParaRPr lang="en-US" sz="900" b="1" dirty="0">
                        <a:solidFill>
                          <a:srgbClr val="FF0000"/>
                        </a:solidFill>
                      </a:endParaRPr>
                    </a:p>
                  </a:txBody>
                  <a:tcPr>
                    <a:lnR w="12700" cap="flat" cmpd="sng" algn="ctr">
                      <a:solidFill>
                        <a:schemeClr val="tx1"/>
                      </a:solidFill>
                      <a:prstDash val="solid"/>
                      <a:round/>
                      <a:headEnd type="none" w="med" len="med"/>
                      <a:tailEnd type="none" w="med" len="med"/>
                    </a:lnR>
                  </a:tcPr>
                </a:tc>
                <a:tc>
                  <a:txBody>
                    <a:bodyPr/>
                    <a:lstStyle/>
                    <a:p>
                      <a:pPr algn="ctr"/>
                      <a:endParaRPr lang="en-US" sz="900" b="1" dirty="0">
                        <a:solidFill>
                          <a:srgbClr val="FF0000"/>
                        </a:solidFill>
                        <a:latin typeface="Arial"/>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900" b="1" dirty="0">
                        <a:solidFill>
                          <a:srgbClr val="FF0000"/>
                        </a:solidFill>
                        <a:latin typeface="Arial"/>
                        <a:cs typeface="Aria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r h="216129">
                <a:tc>
                  <a:txBody>
                    <a:bodyPr/>
                    <a:lstStyle/>
                    <a:p>
                      <a:pPr algn="ctr"/>
                      <a:endParaRPr lang="en-US" sz="900" b="1" dirty="0">
                        <a:solidFill>
                          <a:srgbClr val="FF0000"/>
                        </a:solidFill>
                      </a:endParaRPr>
                    </a:p>
                  </a:txBody>
                  <a:tcPr>
                    <a:lnR w="12700" cap="flat" cmpd="sng" algn="ctr">
                      <a:solidFill>
                        <a:schemeClr val="tx1"/>
                      </a:solidFill>
                      <a:prstDash val="solid"/>
                      <a:round/>
                      <a:headEnd type="none" w="med" len="med"/>
                      <a:tailEnd type="none" w="med" len="med"/>
                    </a:lnR>
                  </a:tcPr>
                </a:tc>
                <a:tc>
                  <a:txBody>
                    <a:bodyPr/>
                    <a:lstStyle/>
                    <a:p>
                      <a:pPr algn="ctr"/>
                      <a:endParaRPr lang="en-US" sz="900" b="1" dirty="0">
                        <a:solidFill>
                          <a:srgbClr val="FF0000"/>
                        </a:solidFill>
                        <a:latin typeface="Arial"/>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900" b="1" dirty="0">
                        <a:solidFill>
                          <a:srgbClr val="FF0000"/>
                        </a:solidFill>
                        <a:latin typeface="Arial"/>
                        <a:cs typeface="Aria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4"/>
                  </a:ext>
                </a:extLst>
              </a:tr>
              <a:tr h="216129">
                <a:tc>
                  <a:txBody>
                    <a:bodyPr/>
                    <a:lstStyle/>
                    <a:p>
                      <a:pPr algn="ctr"/>
                      <a:endParaRPr lang="en-US" sz="900" b="1" dirty="0">
                        <a:solidFill>
                          <a:srgbClr val="FF0000"/>
                        </a:solidFill>
                      </a:endParaRPr>
                    </a:p>
                  </a:txBody>
                  <a:tcPr>
                    <a:lnR w="12700" cap="flat" cmpd="sng" algn="ctr">
                      <a:solidFill>
                        <a:schemeClr val="tx1"/>
                      </a:solidFill>
                      <a:prstDash val="solid"/>
                      <a:round/>
                      <a:headEnd type="none" w="med" len="med"/>
                      <a:tailEnd type="none" w="med" len="med"/>
                    </a:lnR>
                  </a:tcPr>
                </a:tc>
                <a:tc>
                  <a:txBody>
                    <a:bodyPr/>
                    <a:lstStyle/>
                    <a:p>
                      <a:pPr algn="ctr"/>
                      <a:endParaRPr lang="en-US" sz="900" b="1" dirty="0">
                        <a:solidFill>
                          <a:srgbClr val="FF0000"/>
                        </a:solidFill>
                        <a:latin typeface="Arial"/>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900" b="1" dirty="0">
                        <a:solidFill>
                          <a:srgbClr val="FF0000"/>
                        </a:solidFill>
                        <a:latin typeface="Arial"/>
                        <a:cs typeface="Aria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650722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EVA - 6S -  TX_S1_CERT - IV CREW</a:t>
            </a:r>
            <a:endParaRPr lang="en-US" dirty="0"/>
          </a:p>
        </p:txBody>
      </p:sp>
      <p:sp>
        <p:nvSpPr>
          <p:cNvPr id="6" name="Slide Number Placeholder 5"/>
          <p:cNvSpPr>
            <a:spLocks noGrp="1"/>
          </p:cNvSpPr>
          <p:nvPr>
            <p:ph type="sldNum" sz="quarter" idx="12"/>
          </p:nvPr>
        </p:nvSpPr>
        <p:spPr/>
        <p:txBody>
          <a:bodyPr/>
          <a:lstStyle/>
          <a:p>
            <a:fld id="{0BA1B84F-DC10-554E-B9E5-8CD760597C68}" type="slidenum">
              <a:rPr lang="en-US" smtClean="0"/>
              <a:t>3</a:t>
            </a:fld>
            <a:endParaRPr lang="en-US" dirty="0"/>
          </a:p>
        </p:txBody>
      </p:sp>
      <p:sp>
        <p:nvSpPr>
          <p:cNvPr id="9" name="TextBox 8"/>
          <p:cNvSpPr txBox="1"/>
          <p:nvPr/>
        </p:nvSpPr>
        <p:spPr>
          <a:xfrm>
            <a:off x="0" y="8627"/>
            <a:ext cx="9144000" cy="369332"/>
          </a:xfrm>
          <a:prstGeom prst="rect">
            <a:avLst/>
          </a:prstGeom>
          <a:noFill/>
        </p:spPr>
        <p:txBody>
          <a:bodyPr wrap="square" rtlCol="0" anchor="ctr">
            <a:spAutoFit/>
          </a:bodyPr>
          <a:lstStyle/>
          <a:p>
            <a:r>
              <a:rPr lang="en-US" b="1" cap="all" dirty="0">
                <a:latin typeface="Arial"/>
                <a:cs typeface="Arial"/>
              </a:rPr>
              <a:t>EVA – 6s: STAGE EVA – </a:t>
            </a:r>
            <a:r>
              <a:rPr lang="en-US" b="1" u="sng" dirty="0">
                <a:solidFill>
                  <a:srgbClr val="000000"/>
                </a:solidFill>
                <a:latin typeface="Arial"/>
                <a:ea typeface="Calibri"/>
                <a:cs typeface="Arial"/>
              </a:rPr>
              <a:t>STATION #4 ACTIVITIES (00:15) CONT.</a:t>
            </a:r>
            <a:endParaRPr lang="en-US" b="1" u="sng" dirty="0">
              <a:latin typeface="Arial"/>
              <a:cs typeface="Arial"/>
            </a:endParaRPr>
          </a:p>
        </p:txBody>
      </p:sp>
      <p:graphicFrame>
        <p:nvGraphicFramePr>
          <p:cNvPr id="15" name="Table 14"/>
          <p:cNvGraphicFramePr>
            <a:graphicFrameLocks noGrp="1"/>
          </p:cNvGraphicFramePr>
          <p:nvPr>
            <p:extLst>
              <p:ext uri="{D42A27DB-BD31-4B8C-83A1-F6EECF244321}">
                <p14:modId xmlns:p14="http://schemas.microsoft.com/office/powerpoint/2010/main" val="1636440224"/>
              </p:ext>
            </p:extLst>
          </p:nvPr>
        </p:nvGraphicFramePr>
        <p:xfrm>
          <a:off x="0" y="562780"/>
          <a:ext cx="9144000" cy="5793570"/>
        </p:xfrm>
        <a:graphic>
          <a:graphicData uri="http://schemas.openxmlformats.org/drawingml/2006/table">
            <a:tbl>
              <a:tblPr firstRow="1" bandRow="1">
                <a:tableStyleId>{7E9639D4-E3E2-4D34-9284-5A2195B3D0D7}</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gridCol w="3048000">
                  <a:extLst>
                    <a:ext uri="{9D8B030D-6E8A-4147-A177-3AD203B41FA5}">
                      <a16:colId xmlns:a16="http://schemas.microsoft.com/office/drawing/2014/main" xmlns="" val="20002"/>
                    </a:ext>
                  </a:extLst>
                </a:gridCol>
              </a:tblGrid>
              <a:tr h="290813">
                <a:tc>
                  <a:txBody>
                    <a:bodyPr/>
                    <a:lstStyle/>
                    <a:p>
                      <a:pPr algn="ctr"/>
                      <a:r>
                        <a:rPr lang="en-US" sz="1000" dirty="0">
                          <a:solidFill>
                            <a:schemeClr val="tx1"/>
                          </a:solidFill>
                          <a:latin typeface="Arial"/>
                          <a:cs typeface="Arial"/>
                        </a:rPr>
                        <a:t>IV</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noFill/>
                  </a:tcPr>
                </a:tc>
                <a:tc>
                  <a:txBody>
                    <a:bodyPr/>
                    <a:lstStyle/>
                    <a:p>
                      <a:pPr algn="ctr"/>
                      <a:r>
                        <a:rPr lang="en-US" sz="1000" dirty="0">
                          <a:solidFill>
                            <a:schemeClr val="tx1"/>
                          </a:solidFill>
                          <a:latin typeface="Arial"/>
                          <a:cs typeface="Arial"/>
                        </a:rPr>
                        <a:t>EV1 (CDR)</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noFill/>
                  </a:tcPr>
                </a:tc>
                <a:tc>
                  <a:txBody>
                    <a:bodyPr/>
                    <a:lstStyle/>
                    <a:p>
                      <a:pPr algn="ctr"/>
                      <a:r>
                        <a:rPr lang="en-US" sz="1000" dirty="0">
                          <a:solidFill>
                            <a:schemeClr val="tx1"/>
                          </a:solidFill>
                          <a:latin typeface="Arial"/>
                          <a:cs typeface="Arial"/>
                        </a:rPr>
                        <a:t>EV2 (MMP)</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noFill/>
                  </a:tcPr>
                </a:tc>
                <a:extLst>
                  <a:ext uri="{0D108BD9-81ED-4DB2-BD59-A6C34878D82A}">
                    <a16:rowId xmlns:a16="http://schemas.microsoft.com/office/drawing/2014/main" xmlns="" val="10000"/>
                  </a:ext>
                </a:extLst>
              </a:tr>
              <a:tr h="5502757">
                <a:tc>
                  <a: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rabicPeriod" startAt="5"/>
                        <a:tabLst/>
                        <a:defRPr/>
                      </a:pPr>
                      <a:endParaRPr lang="en-US" sz="100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5"/>
                        <a:tabLst/>
                        <a:defRPr/>
                      </a:pPr>
                      <a:r>
                        <a:rPr lang="en-US" sz="1000" dirty="0">
                          <a:latin typeface="Arial"/>
                          <a:cs typeface="Arial"/>
                        </a:rPr>
                        <a:t>Confirm MRU</a:t>
                      </a:r>
                      <a:r>
                        <a:rPr lang="en-US" sz="1000" baseline="0" dirty="0">
                          <a:latin typeface="Arial"/>
                          <a:cs typeface="Arial"/>
                        </a:rPr>
                        <a:t> system checkout complete</a:t>
                      </a: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5"/>
                        <a:tabLst/>
                        <a:defRPr/>
                      </a:pPr>
                      <a:r>
                        <a:rPr lang="en-US" sz="1000" dirty="0">
                          <a:latin typeface="Arial"/>
                          <a:cs typeface="Arial"/>
                        </a:rPr>
                        <a:t>Confirm each</a:t>
                      </a:r>
                      <a:r>
                        <a:rPr lang="en-US" sz="1000" baseline="0" dirty="0">
                          <a:latin typeface="Arial"/>
                          <a:cs typeface="Arial"/>
                        </a:rPr>
                        <a:t> s</a:t>
                      </a:r>
                      <a:r>
                        <a:rPr lang="en-US" sz="1000" dirty="0">
                          <a:latin typeface="Arial"/>
                          <a:cs typeface="Arial"/>
                        </a:rPr>
                        <a:t>ample</a:t>
                      </a:r>
                      <a:r>
                        <a:rPr lang="en-US" sz="1000" baseline="0" dirty="0">
                          <a:latin typeface="Arial"/>
                          <a:cs typeface="Arial"/>
                        </a:rPr>
                        <a:t> is collected </a:t>
                      </a:r>
                      <a:r>
                        <a:rPr lang="en-US" sz="1000" dirty="0">
                          <a:latin typeface="Arial"/>
                          <a:cs typeface="Arial"/>
                        </a:rPr>
                        <a:t>and</a:t>
                      </a:r>
                      <a:r>
                        <a:rPr lang="en-US" sz="1000" baseline="0" dirty="0">
                          <a:latin typeface="Arial"/>
                          <a:cs typeface="Arial"/>
                        </a:rPr>
                        <a:t> </a:t>
                      </a:r>
                      <a:r>
                        <a:rPr lang="en-US" sz="1000" dirty="0">
                          <a:latin typeface="Arial"/>
                          <a:cs typeface="Arial"/>
                        </a:rPr>
                        <a:t>stowed</a:t>
                      </a: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7"/>
                        <a:tabLst/>
                        <a:defRPr/>
                      </a:pPr>
                      <a:r>
                        <a:rPr lang="en-US" sz="1000" baseline="0" dirty="0">
                          <a:latin typeface="Arial"/>
                          <a:cs typeface="Arial"/>
                        </a:rPr>
                        <a:t>Provide MCC with a quick verbal status update of activities performed at Station #4.</a:t>
                      </a: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7"/>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7"/>
                        <a:tabLst/>
                        <a:defRPr/>
                      </a:pPr>
                      <a:r>
                        <a:rPr lang="en-US" sz="1000" baseline="0" dirty="0">
                          <a:latin typeface="Arial"/>
                          <a:cs typeface="Arial"/>
                        </a:rPr>
                        <a:t>Compute estimate of minutes behind </a:t>
                      </a:r>
                      <a:r>
                        <a:rPr lang="en-US" sz="800" baseline="0" dirty="0">
                          <a:latin typeface="Arial"/>
                          <a:cs typeface="Arial"/>
                        </a:rPr>
                        <a:t>(projected minus planned end time of Station #4 activities)</a:t>
                      </a: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7"/>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7"/>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7"/>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7"/>
                        <a:tabLst/>
                        <a:defRPr/>
                      </a:pPr>
                      <a:r>
                        <a:rPr lang="en-US" sz="1000" baseline="0" dirty="0">
                          <a:latin typeface="Arial"/>
                          <a:cs typeface="Arial"/>
                        </a:rPr>
                        <a:t>Do you think the EV crew will finish Station #4 on time? If not, what is your estimated end time?</a:t>
                      </a: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7"/>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7"/>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7"/>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7"/>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7"/>
                        <a:tabLst/>
                        <a:defRPr/>
                      </a:pPr>
                      <a:r>
                        <a:rPr lang="en-US" sz="1000" dirty="0">
                          <a:latin typeface="Arial"/>
                          <a:cs typeface="Arial"/>
                        </a:rPr>
                        <a:t>Systems Check </a:t>
                      </a:r>
                      <a:r>
                        <a:rPr lang="en-US" sz="1000" b="1" dirty="0">
                          <a:latin typeface="Arial"/>
                          <a:cs typeface="Arial"/>
                        </a:rPr>
                        <a:t>prior</a:t>
                      </a:r>
                      <a:r>
                        <a:rPr lang="en-US" sz="1000" dirty="0">
                          <a:latin typeface="Arial"/>
                          <a:cs typeface="Arial"/>
                        </a:rPr>
                        <a:t> to station</a:t>
                      </a:r>
                      <a:r>
                        <a:rPr lang="en-US" sz="1000" baseline="0" dirty="0">
                          <a:latin typeface="Arial"/>
                          <a:cs typeface="Arial"/>
                        </a:rPr>
                        <a:t> departure</a:t>
                      </a: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7"/>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7"/>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7"/>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7"/>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7"/>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7"/>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7"/>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7"/>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7"/>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7"/>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7"/>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7"/>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7"/>
                        <a:tabLst/>
                        <a:defRPr/>
                      </a:pPr>
                      <a:r>
                        <a:rPr lang="en-US" sz="1000" dirty="0">
                          <a:latin typeface="Arial"/>
                          <a:cs typeface="Arial"/>
                        </a:rPr>
                        <a:t>Record PET at Departure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pPr algn="l"/>
                      <a:r>
                        <a:rPr lang="en-US" sz="1000" u="sng" dirty="0">
                          <a:latin typeface="Arial"/>
                          <a:cs typeface="Arial"/>
                        </a:rPr>
                        <a:t>GEOPHYSICAL MRU EXPERIMENT (00:15)</a:t>
                      </a:r>
                      <a:endParaRPr lang="en-US" sz="1000" dirty="0">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6"/>
                        <a:tabLst/>
                        <a:defRPr/>
                      </a:pPr>
                      <a:r>
                        <a:rPr lang="en-US" sz="1000" dirty="0">
                          <a:solidFill>
                            <a:schemeClr val="tx1"/>
                          </a:solidFill>
                          <a:latin typeface="Arial"/>
                          <a:cs typeface="Arial"/>
                        </a:rPr>
                        <a:t>Perform system checkout</a:t>
                      </a:r>
                    </a:p>
                    <a:p>
                      <a:pPr marL="685800" marR="0" lvl="1" indent="-228600" algn="l" defTabSz="457200" rtl="0" eaLnBrk="1" fontAlgn="auto" latinLnBrk="0" hangingPunct="1">
                        <a:lnSpc>
                          <a:spcPct val="100000"/>
                        </a:lnSpc>
                        <a:spcBef>
                          <a:spcPts val="0"/>
                        </a:spcBef>
                        <a:spcAft>
                          <a:spcPts val="0"/>
                        </a:spcAft>
                        <a:buClrTx/>
                        <a:buSzTx/>
                        <a:buFont typeface="Wingdings" charset="2"/>
                        <a:buChar char="q"/>
                        <a:tabLst/>
                        <a:defRPr/>
                      </a:pPr>
                      <a:r>
                        <a:rPr kumimoji="0" lang="en-US" sz="1000" b="0" i="0" u="none" strike="noStrike" kern="1200" cap="none" spc="0" normalizeH="0" baseline="0" noProof="0" dirty="0">
                          <a:ln>
                            <a:noFill/>
                          </a:ln>
                          <a:solidFill>
                            <a:schemeClr val="tx1"/>
                          </a:solidFill>
                          <a:effectLst/>
                          <a:uLnTx/>
                          <a:uFillTx/>
                          <a:latin typeface="Arial"/>
                          <a:ea typeface="+mn-ea"/>
                          <a:cs typeface="Arial"/>
                        </a:rPr>
                        <a:t>√ System state variables</a:t>
                      </a:r>
                    </a:p>
                    <a:p>
                      <a:pPr marL="685800" marR="0" lvl="1" indent="-228600" algn="l" defTabSz="457200" rtl="0" eaLnBrk="1" fontAlgn="auto" latinLnBrk="0" hangingPunct="1">
                        <a:lnSpc>
                          <a:spcPct val="100000"/>
                        </a:lnSpc>
                        <a:spcBef>
                          <a:spcPts val="0"/>
                        </a:spcBef>
                        <a:spcAft>
                          <a:spcPts val="0"/>
                        </a:spcAft>
                        <a:buClrTx/>
                        <a:buSzTx/>
                        <a:buFont typeface="Wingdings" charset="2"/>
                        <a:buChar char="q"/>
                        <a:tabLst/>
                        <a:defRPr/>
                      </a:pPr>
                      <a:r>
                        <a:rPr lang="en-US" sz="1000" baseline="0" dirty="0">
                          <a:solidFill>
                            <a:schemeClr val="tx1"/>
                          </a:solidFill>
                          <a:latin typeface="Arial"/>
                          <a:cs typeface="Arial"/>
                        </a:rPr>
                        <a:t>Confirm System Checkout</a:t>
                      </a:r>
                    </a:p>
                    <a:p>
                      <a:pPr marL="685800" marR="0" lvl="1" indent="-228600" algn="l" defTabSz="457200" rtl="0" eaLnBrk="1" fontAlgn="auto" latinLnBrk="0" hangingPunct="1">
                        <a:lnSpc>
                          <a:spcPct val="100000"/>
                        </a:lnSpc>
                        <a:spcBef>
                          <a:spcPts val="0"/>
                        </a:spcBef>
                        <a:spcAft>
                          <a:spcPts val="0"/>
                        </a:spcAft>
                        <a:buClrTx/>
                        <a:buSzTx/>
                        <a:buFont typeface="Wingdings" charset="2"/>
                        <a:buChar char="q"/>
                        <a:tabLst/>
                        <a:defRPr/>
                      </a:pPr>
                      <a:endParaRPr lang="en-US" sz="1000" baseline="0" dirty="0">
                        <a:solidFill>
                          <a:schemeClr val="tx1"/>
                        </a:solidFill>
                        <a:latin typeface="Arial"/>
                        <a:cs typeface="Arial"/>
                      </a:endParaRPr>
                    </a:p>
                    <a:p>
                      <a:pPr marL="457200" marR="0" lvl="1" indent="0" algn="l" defTabSz="457200" rtl="0" eaLnBrk="1" fontAlgn="auto" latinLnBrk="0" hangingPunct="1">
                        <a:lnSpc>
                          <a:spcPct val="100000"/>
                        </a:lnSpc>
                        <a:spcBef>
                          <a:spcPts val="0"/>
                        </a:spcBef>
                        <a:spcAft>
                          <a:spcPts val="0"/>
                        </a:spcAft>
                        <a:buClrTx/>
                        <a:buSzTx/>
                        <a:buFont typeface="Wingdings" charset="2"/>
                        <a:buNone/>
                        <a:tabLst/>
                        <a:defRPr/>
                      </a:pPr>
                      <a:endParaRPr lang="en-US" sz="1000" baseline="0" dirty="0">
                        <a:solidFill>
                          <a:schemeClr val="tx1"/>
                        </a:solidFill>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7"/>
                        <a:tabLst/>
                        <a:defRPr/>
                      </a:pPr>
                      <a:r>
                        <a:rPr lang="en-US" sz="1000" dirty="0">
                          <a:solidFill>
                            <a:schemeClr val="tx1"/>
                          </a:solidFill>
                          <a:latin typeface="Arial"/>
                          <a:cs typeface="Arial"/>
                        </a:rPr>
                        <a:t>Clean-Up</a:t>
                      </a:r>
                      <a:r>
                        <a:rPr lang="en-US" sz="1000" baseline="0" dirty="0">
                          <a:solidFill>
                            <a:schemeClr val="tx1"/>
                          </a:solidFill>
                          <a:latin typeface="Arial"/>
                          <a:cs typeface="Arial"/>
                        </a:rPr>
                        <a:t> </a:t>
                      </a:r>
                      <a:r>
                        <a:rPr lang="en-US" sz="1000" dirty="0">
                          <a:solidFill>
                            <a:schemeClr val="tx1"/>
                          </a:solidFill>
                          <a:latin typeface="Arial"/>
                          <a:cs typeface="Arial"/>
                        </a:rPr>
                        <a:t>Worksite</a:t>
                      </a:r>
                    </a:p>
                    <a:p>
                      <a:pPr marL="685800" lvl="1" indent="-228600" algn="l">
                        <a:buFont typeface="Wingdings" charset="2"/>
                        <a:buChar char="q"/>
                      </a:pPr>
                      <a:r>
                        <a:rPr lang="en-US" sz="1000" dirty="0">
                          <a:solidFill>
                            <a:schemeClr val="tx1"/>
                          </a:solidFill>
                          <a:latin typeface="Arial"/>
                          <a:cs typeface="Arial"/>
                        </a:rPr>
                        <a:t>√ MRU</a:t>
                      </a:r>
                      <a:r>
                        <a:rPr lang="en-US" sz="1000" baseline="0" dirty="0">
                          <a:solidFill>
                            <a:schemeClr val="tx1"/>
                          </a:solidFill>
                          <a:latin typeface="Arial"/>
                          <a:cs typeface="Arial"/>
                        </a:rPr>
                        <a:t> Systems on data collection standby mode</a:t>
                      </a:r>
                      <a:endParaRPr lang="en-US" sz="1000" dirty="0">
                        <a:solidFill>
                          <a:schemeClr val="tx1"/>
                        </a:solidFill>
                        <a:latin typeface="Arial"/>
                        <a:cs typeface="Arial"/>
                      </a:endParaRPr>
                    </a:p>
                    <a:p>
                      <a:pPr marL="685800" lvl="1" indent="-228600" algn="l">
                        <a:buFont typeface="Wingdings" charset="2"/>
                        <a:buChar char="q"/>
                      </a:pPr>
                      <a:r>
                        <a:rPr lang="en-US" sz="1000" dirty="0">
                          <a:solidFill>
                            <a:schemeClr val="tx1"/>
                          </a:solidFill>
                          <a:latin typeface="Arial"/>
                          <a:cs typeface="Arial"/>
                        </a:rPr>
                        <a:t>√ </a:t>
                      </a:r>
                      <a:r>
                        <a:rPr lang="en-US" sz="1000" strike="sngStrike" dirty="0">
                          <a:solidFill>
                            <a:schemeClr val="tx1"/>
                          </a:solidFill>
                          <a:latin typeface="Arial"/>
                          <a:cs typeface="Arial"/>
                        </a:rPr>
                        <a:t>Use wrench and vise to tighten 3</a:t>
                      </a:r>
                      <a:r>
                        <a:rPr lang="en-US" sz="1000" strike="sngStrike" baseline="30000" dirty="0">
                          <a:solidFill>
                            <a:schemeClr val="tx1"/>
                          </a:solidFill>
                          <a:latin typeface="Arial"/>
                          <a:cs typeface="Arial"/>
                        </a:rPr>
                        <a:t>rd</a:t>
                      </a:r>
                      <a:r>
                        <a:rPr lang="en-US" sz="1000" strike="sngStrike" dirty="0">
                          <a:solidFill>
                            <a:schemeClr val="tx1"/>
                          </a:solidFill>
                          <a:latin typeface="Arial"/>
                          <a:cs typeface="Arial"/>
                        </a:rPr>
                        <a:t> stem joint</a:t>
                      </a:r>
                    </a:p>
                    <a:p>
                      <a:pPr marL="685800" lvl="1" indent="-228600" algn="l">
                        <a:buFont typeface="Wingdings" charset="2"/>
                        <a:buChar char="q"/>
                      </a:pPr>
                      <a:r>
                        <a:rPr lang="en-US" sz="1000" dirty="0">
                          <a:solidFill>
                            <a:schemeClr val="tx1"/>
                          </a:solidFill>
                          <a:latin typeface="Arial"/>
                          <a:cs typeface="Arial"/>
                        </a:rPr>
                        <a:t>Stow hardware tools in MRU containment bag</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7"/>
                        <a:tabLst/>
                        <a:defRPr/>
                      </a:pPr>
                      <a:r>
                        <a:rPr lang="en-US" sz="1000" dirty="0">
                          <a:solidFill>
                            <a:schemeClr val="tx1"/>
                          </a:solidFill>
                          <a:latin typeface="Arial"/>
                          <a:cs typeface="Arial"/>
                        </a:rPr>
                        <a:t>Stow Hardware </a:t>
                      </a:r>
                    </a:p>
                    <a:p>
                      <a:pPr marL="685800" lvl="1" indent="-228600" algn="l">
                        <a:buFont typeface="Wingdings" charset="2"/>
                        <a:buChar char="q"/>
                      </a:pPr>
                      <a:r>
                        <a:rPr lang="en-US" sz="1000" dirty="0">
                          <a:solidFill>
                            <a:schemeClr val="tx1"/>
                          </a:solidFill>
                          <a:latin typeface="Arial"/>
                          <a:cs typeface="Arial"/>
                        </a:rPr>
                        <a:t>√ All tools</a:t>
                      </a:r>
                      <a:r>
                        <a:rPr lang="en-US" sz="1000" baseline="0" dirty="0">
                          <a:solidFill>
                            <a:schemeClr val="tx1"/>
                          </a:solidFill>
                          <a:latin typeface="Arial"/>
                          <a:cs typeface="Arial"/>
                        </a:rPr>
                        <a:t> stowed and secured in containment bag</a:t>
                      </a:r>
                      <a:endParaRPr lang="en-US" sz="1000" dirty="0">
                        <a:solidFill>
                          <a:schemeClr val="tx1"/>
                        </a:solidFill>
                        <a:latin typeface="Arial"/>
                        <a:cs typeface="Arial"/>
                      </a:endParaRPr>
                    </a:p>
                    <a:p>
                      <a:pPr marL="685800" lvl="1" indent="-228600" algn="l">
                        <a:buFont typeface="Wingdings" charset="2"/>
                        <a:buChar char="q"/>
                      </a:pPr>
                      <a:r>
                        <a:rPr lang="en-US" sz="1000" dirty="0">
                          <a:solidFill>
                            <a:schemeClr val="tx1"/>
                          </a:solidFill>
                          <a:latin typeface="Arial"/>
                          <a:cs typeface="Arial"/>
                        </a:rPr>
                        <a:t>Stow</a:t>
                      </a:r>
                      <a:r>
                        <a:rPr lang="en-US" sz="1000" baseline="0" dirty="0">
                          <a:solidFill>
                            <a:schemeClr val="tx1"/>
                          </a:solidFill>
                          <a:latin typeface="Arial"/>
                          <a:cs typeface="Arial"/>
                        </a:rPr>
                        <a:t> containment bag on Rover</a:t>
                      </a:r>
                      <a:endParaRPr lang="en-US" sz="1000" dirty="0">
                        <a:solidFill>
                          <a:schemeClr val="tx1"/>
                        </a:solidFill>
                        <a:latin typeface="Arial"/>
                        <a:cs typeface="Arial"/>
                      </a:endParaRPr>
                    </a:p>
                    <a:p>
                      <a:pPr marL="685800" lvl="1" indent="-228600" algn="l">
                        <a:buFont typeface="Wingdings" charset="2"/>
                        <a:buChar char="q"/>
                      </a:pPr>
                      <a:r>
                        <a:rPr lang="en-US" sz="1000" dirty="0">
                          <a:solidFill>
                            <a:schemeClr val="tx1"/>
                          </a:solidFill>
                          <a:latin typeface="Arial"/>
                          <a:cs typeface="Arial"/>
                        </a:rPr>
                        <a:t>√ </a:t>
                      </a:r>
                      <a:r>
                        <a:rPr lang="en-US" sz="1000" strike="sngStrike" dirty="0">
                          <a:solidFill>
                            <a:schemeClr val="tx1"/>
                          </a:solidFill>
                          <a:latin typeface="Arial"/>
                          <a:cs typeface="Arial"/>
                        </a:rPr>
                        <a:t>Place core stems on Z struts</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7"/>
                        <a:tabLst/>
                        <a:defRPr/>
                      </a:pPr>
                      <a:endParaRPr lang="en-US" sz="1000" dirty="0">
                        <a:solidFill>
                          <a:schemeClr val="tx1"/>
                        </a:solidFill>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7"/>
                        <a:tabLst/>
                        <a:defRPr/>
                      </a:pPr>
                      <a:r>
                        <a:rPr lang="en-US" sz="1000" dirty="0">
                          <a:solidFill>
                            <a:schemeClr val="tx1"/>
                          </a:solidFill>
                          <a:latin typeface="Arial"/>
                          <a:cs typeface="Arial"/>
                        </a:rPr>
                        <a:t>Mount rover (Fasten Seatbelt)</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7"/>
                        <a:tabLst/>
                        <a:defRPr/>
                      </a:pPr>
                      <a:r>
                        <a:rPr lang="en-US" sz="1000" dirty="0">
                          <a:solidFill>
                            <a:schemeClr val="tx1"/>
                          </a:solidFill>
                          <a:latin typeface="Arial"/>
                          <a:cs typeface="Arial"/>
                        </a:rPr>
                        <a:t>Verify rover scientific instruments active </a:t>
                      </a:r>
                      <a:r>
                        <a:rPr lang="en-US" sz="1000" b="1" dirty="0">
                          <a:solidFill>
                            <a:schemeClr val="tx1"/>
                          </a:solidFill>
                          <a:latin typeface="Arial"/>
                          <a:cs typeface="Arial"/>
                        </a:rPr>
                        <a:t> </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7"/>
                        <a:tabLst/>
                        <a:defRPr/>
                      </a:pPr>
                      <a:r>
                        <a:rPr lang="en-US" sz="1000" dirty="0">
                          <a:solidFill>
                            <a:schemeClr val="tx1"/>
                          </a:solidFill>
                          <a:latin typeface="Arial"/>
                          <a:cs typeface="Arial"/>
                        </a:rPr>
                        <a:t>Verify following in good config prior to commencing translation</a:t>
                      </a:r>
                      <a:r>
                        <a:rPr lang="en-US" sz="1000" b="1" dirty="0">
                          <a:solidFill>
                            <a:schemeClr val="tx1"/>
                          </a:solidFill>
                          <a:latin typeface="Arial"/>
                          <a:cs typeface="Arial"/>
                        </a:rPr>
                        <a:t> </a:t>
                      </a:r>
                      <a:r>
                        <a:rPr lang="en-US" sz="1000" b="0" baseline="0" dirty="0">
                          <a:solidFill>
                            <a:schemeClr val="tx1"/>
                          </a:solidFill>
                          <a:latin typeface="Arial"/>
                          <a:cs typeface="Arial"/>
                        </a:rPr>
                        <a:t>(00:02)</a:t>
                      </a:r>
                      <a:endParaRPr lang="en-US" sz="1000" dirty="0">
                        <a:solidFill>
                          <a:schemeClr val="tx1"/>
                        </a:solidFill>
                        <a:latin typeface="Arial"/>
                        <a:cs typeface="Arial"/>
                      </a:endParaRPr>
                    </a:p>
                    <a:p>
                      <a:pPr marL="685800" lvl="1" indent="-228600" algn="l">
                        <a:buFont typeface="Wingdings" charset="2"/>
                        <a:buChar char="q"/>
                      </a:pPr>
                      <a:r>
                        <a:rPr lang="en-US" sz="1000" baseline="0" dirty="0">
                          <a:solidFill>
                            <a:schemeClr val="tx1"/>
                          </a:solidFill>
                          <a:latin typeface="Arial"/>
                          <a:cs typeface="Arial"/>
                        </a:rPr>
                        <a:t>Seat belts fastened</a:t>
                      </a:r>
                    </a:p>
                    <a:p>
                      <a:pPr marL="685800" lvl="1" indent="-228600" algn="l">
                        <a:buFont typeface="Wingdings" charset="2"/>
                        <a:buChar char="q"/>
                      </a:pPr>
                      <a:r>
                        <a:rPr lang="en-US" sz="1000" baseline="0" dirty="0">
                          <a:solidFill>
                            <a:schemeClr val="tx1"/>
                          </a:solidFill>
                          <a:latin typeface="Arial"/>
                          <a:cs typeface="Arial"/>
                        </a:rPr>
                        <a:t>Cooling</a:t>
                      </a:r>
                    </a:p>
                    <a:p>
                      <a:pPr marL="685800" lvl="1" indent="-228600" algn="l">
                        <a:buFont typeface="Wingdings" charset="2"/>
                        <a:buChar char="q"/>
                      </a:pPr>
                      <a:r>
                        <a:rPr lang="en-US" sz="1000" baseline="0" dirty="0">
                          <a:solidFill>
                            <a:schemeClr val="tx1"/>
                          </a:solidFill>
                          <a:latin typeface="Arial"/>
                          <a:cs typeface="Arial"/>
                        </a:rPr>
                        <a:t>Visors</a:t>
                      </a:r>
                    </a:p>
                    <a:p>
                      <a:pPr marL="685800" lvl="1" indent="-228600" algn="l">
                        <a:buFont typeface="Wingdings" charset="2"/>
                        <a:buChar char="q"/>
                      </a:pPr>
                      <a:r>
                        <a:rPr lang="en-US" sz="1000" baseline="0" dirty="0">
                          <a:solidFill>
                            <a:schemeClr val="tx1"/>
                          </a:solidFill>
                          <a:latin typeface="Arial"/>
                          <a:cs typeface="Arial"/>
                        </a:rPr>
                        <a:t>Glove heaters</a:t>
                      </a:r>
                    </a:p>
                    <a:p>
                      <a:pPr marL="685800" lvl="1" indent="-228600" algn="l">
                        <a:buFont typeface="Wingdings" charset="2"/>
                        <a:buChar char="q"/>
                      </a:pPr>
                      <a:r>
                        <a:rPr lang="en-US" sz="1000" baseline="0" dirty="0">
                          <a:solidFill>
                            <a:schemeClr val="tx1"/>
                          </a:solidFill>
                          <a:latin typeface="Arial"/>
                          <a:cs typeface="Arial"/>
                        </a:rPr>
                        <a:t>√Tools &amp; Tethers clear</a:t>
                      </a:r>
                    </a:p>
                    <a:p>
                      <a:pPr marL="685800" lvl="1" indent="-228600" algn="l">
                        <a:buFont typeface="Wingdings" charset="2"/>
                        <a:buChar char="q"/>
                      </a:pPr>
                      <a:r>
                        <a:rPr lang="en-US" sz="1000" baseline="0" dirty="0">
                          <a:solidFill>
                            <a:schemeClr val="tx1"/>
                          </a:solidFill>
                          <a:latin typeface="Arial"/>
                          <a:cs typeface="Arial"/>
                        </a:rPr>
                        <a:t>√Gloves &amp; HAP system</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7"/>
                        <a:tabLst/>
                        <a:defRPr/>
                      </a:pPr>
                      <a:endParaRPr kumimoji="0" lang="en-US" sz="1000" b="0" i="0" u="none" strike="noStrike" kern="1200" cap="none" spc="0" normalizeH="0" baseline="0" noProof="0" dirty="0">
                        <a:ln>
                          <a:noFill/>
                        </a:ln>
                        <a:solidFill>
                          <a:schemeClr val="tx1"/>
                        </a:solidFill>
                        <a:effectLst/>
                        <a:uLnTx/>
                        <a:uFillTx/>
                        <a:latin typeface="Arial"/>
                        <a:ea typeface="+mn-ea"/>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7"/>
                        <a:tabLst/>
                        <a:defRPr/>
                      </a:pPr>
                      <a:endParaRPr kumimoji="0" lang="en-US" sz="1000" b="0" i="0" u="none" strike="noStrike" kern="1200" cap="none" spc="0" normalizeH="0" baseline="0" noProof="0" dirty="0">
                        <a:ln>
                          <a:noFill/>
                        </a:ln>
                        <a:solidFill>
                          <a:schemeClr val="tx1"/>
                        </a:solidFill>
                        <a:effectLst/>
                        <a:uLnTx/>
                        <a:uFillTx/>
                        <a:latin typeface="Arial"/>
                        <a:ea typeface="+mn-ea"/>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7"/>
                        <a:tabLst/>
                        <a:defRPr/>
                      </a:pPr>
                      <a:endParaRPr kumimoji="0" lang="en-US" sz="1000" b="0" i="0" u="none" strike="noStrike" kern="1200" cap="none" spc="0" normalizeH="0" baseline="0" noProof="0" dirty="0">
                        <a:ln>
                          <a:noFill/>
                        </a:ln>
                        <a:solidFill>
                          <a:schemeClr val="tx1"/>
                        </a:solidFill>
                        <a:effectLst/>
                        <a:uLnTx/>
                        <a:uFillTx/>
                        <a:latin typeface="Arial"/>
                        <a:ea typeface="+mn-ea"/>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7"/>
                        <a:tabLst/>
                        <a:defRPr/>
                      </a:pPr>
                      <a:endParaRPr kumimoji="0" lang="en-US" sz="1000" b="0" i="0" u="none" strike="noStrike" kern="1200" cap="none" spc="0" normalizeH="0" baseline="0" noProof="0" dirty="0">
                        <a:ln>
                          <a:noFill/>
                        </a:ln>
                        <a:solidFill>
                          <a:schemeClr val="tx1"/>
                        </a:solidFill>
                        <a:effectLst/>
                        <a:uLnTx/>
                        <a:uFillTx/>
                        <a:latin typeface="Arial"/>
                        <a:ea typeface="+mn-ea"/>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12"/>
                        <a:tabLst/>
                        <a:defRPr/>
                      </a:pPr>
                      <a:r>
                        <a:rPr kumimoji="0" lang="en-US" sz="1000" b="0" i="0" u="none" strike="noStrike" kern="1200" cap="none" spc="0" normalizeH="0" baseline="0" noProof="0" dirty="0">
                          <a:ln>
                            <a:noFill/>
                          </a:ln>
                          <a:solidFill>
                            <a:schemeClr val="tx1"/>
                          </a:solidFill>
                          <a:effectLst/>
                          <a:uLnTx/>
                          <a:uFillTx/>
                          <a:latin typeface="Arial"/>
                          <a:ea typeface="+mn-ea"/>
                          <a:cs typeface="Arial"/>
                        </a:rPr>
                        <a:t>Confirm GO for Translate</a:t>
                      </a:r>
                      <a:endParaRPr lang="en-US" sz="1000" b="1" u="none" dirty="0">
                        <a:solidFill>
                          <a:schemeClr val="tx1"/>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pPr algn="l"/>
                      <a:r>
                        <a:rPr lang="en-US" sz="1000" u="sng" dirty="0">
                          <a:latin typeface="Arial"/>
                          <a:cs typeface="Arial"/>
                        </a:rPr>
                        <a:t>GEOPHYSICAL</a:t>
                      </a:r>
                      <a:r>
                        <a:rPr lang="en-US" sz="1000" u="sng" baseline="0" dirty="0">
                          <a:latin typeface="Arial"/>
                          <a:cs typeface="Arial"/>
                        </a:rPr>
                        <a:t> SAMPLING (00:15)</a:t>
                      </a:r>
                      <a:endParaRPr lang="en-US" sz="1000" u="none" dirty="0">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7"/>
                        <a:tabLst/>
                        <a:defRPr/>
                      </a:pPr>
                      <a:r>
                        <a:rPr kumimoji="0" lang="en-US" sz="1000" b="0" i="0" u="none" strike="noStrike" kern="1200" cap="none" spc="0" normalizeH="0" baseline="0" noProof="0" dirty="0">
                          <a:ln>
                            <a:noFill/>
                          </a:ln>
                          <a:solidFill>
                            <a:schemeClr val="tx1"/>
                          </a:solidFill>
                          <a:effectLst/>
                          <a:uLnTx/>
                          <a:uFillTx/>
                          <a:latin typeface="Arial"/>
                          <a:ea typeface="+mn-ea"/>
                          <a:cs typeface="Arial"/>
                        </a:rPr>
                        <a:t>Verify ALL sample IDs with sample container IDs</a:t>
                      </a:r>
                      <a:endParaRPr lang="en-US" sz="1000" u="none" dirty="0">
                        <a:solidFill>
                          <a:schemeClr val="tx1"/>
                        </a:solidFill>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7"/>
                        <a:tabLst/>
                        <a:defRPr/>
                      </a:pPr>
                      <a:endParaRPr lang="en-US" sz="1000" u="none" dirty="0">
                        <a:solidFill>
                          <a:schemeClr val="tx1"/>
                        </a:solidFill>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7"/>
                        <a:tabLst/>
                        <a:defRPr/>
                      </a:pPr>
                      <a:r>
                        <a:rPr lang="en-US" sz="1000" u="none" dirty="0">
                          <a:solidFill>
                            <a:schemeClr val="tx1"/>
                          </a:solidFill>
                          <a:latin typeface="Arial"/>
                          <a:cs typeface="Arial"/>
                        </a:rPr>
                        <a:t>Clean-Up</a:t>
                      </a:r>
                      <a:r>
                        <a:rPr lang="en-US" sz="1000" u="none" baseline="0" dirty="0">
                          <a:solidFill>
                            <a:schemeClr val="tx1"/>
                          </a:solidFill>
                          <a:latin typeface="Arial"/>
                          <a:cs typeface="Arial"/>
                        </a:rPr>
                        <a:t> </a:t>
                      </a:r>
                      <a:r>
                        <a:rPr lang="en-US" sz="1000" u="none" dirty="0">
                          <a:solidFill>
                            <a:schemeClr val="tx1"/>
                          </a:solidFill>
                          <a:latin typeface="Arial"/>
                          <a:cs typeface="Arial"/>
                        </a:rPr>
                        <a:t>Worksite</a:t>
                      </a:r>
                    </a:p>
                    <a:p>
                      <a:pPr marL="685800" lvl="1" indent="-228600" algn="l">
                        <a:buFont typeface="Wingdings" charset="2"/>
                        <a:buChar char="q"/>
                      </a:pPr>
                      <a:r>
                        <a:rPr lang="en-US" sz="1000" dirty="0">
                          <a:solidFill>
                            <a:schemeClr val="tx1"/>
                          </a:solidFill>
                          <a:latin typeface="Arial"/>
                          <a:cs typeface="Arial"/>
                        </a:rPr>
                        <a:t>√ All</a:t>
                      </a:r>
                      <a:r>
                        <a:rPr lang="en-US" sz="1000" baseline="0" dirty="0">
                          <a:solidFill>
                            <a:schemeClr val="tx1"/>
                          </a:solidFill>
                          <a:latin typeface="Arial"/>
                          <a:cs typeface="Arial"/>
                        </a:rPr>
                        <a:t> panels of MRU are secure and closed</a:t>
                      </a:r>
                      <a:endParaRPr lang="en-US" sz="1000" dirty="0">
                        <a:solidFill>
                          <a:schemeClr val="tx1"/>
                        </a:solidFill>
                        <a:latin typeface="Arial"/>
                        <a:cs typeface="Arial"/>
                      </a:endParaRPr>
                    </a:p>
                    <a:p>
                      <a:pPr marL="685800" lvl="1" indent="-228600" algn="l">
                        <a:buFont typeface="Wingdings" charset="2"/>
                        <a:buChar char="q"/>
                      </a:pPr>
                      <a:r>
                        <a:rPr lang="en-US" sz="1000" dirty="0">
                          <a:solidFill>
                            <a:schemeClr val="tx1"/>
                          </a:solidFill>
                          <a:latin typeface="Arial"/>
                          <a:cs typeface="Arial"/>
                        </a:rPr>
                        <a:t>Stow hardware tools in MRU containment bag</a:t>
                      </a:r>
                    </a:p>
                    <a:p>
                      <a:pPr marL="228600" indent="-228600" algn="l">
                        <a:buFont typeface="+mj-lt"/>
                        <a:buAutoNum type="arabicPeriod" startAt="7"/>
                      </a:pPr>
                      <a:endParaRPr lang="en-US" sz="1000" u="none" dirty="0">
                        <a:solidFill>
                          <a:schemeClr val="tx1"/>
                        </a:solidFill>
                        <a:latin typeface="Arial"/>
                        <a:cs typeface="Arial"/>
                      </a:endParaRPr>
                    </a:p>
                    <a:p>
                      <a:pPr marL="228600" indent="-228600" algn="l">
                        <a:buFont typeface="+mj-lt"/>
                        <a:buAutoNum type="arabicPeriod" startAt="7"/>
                      </a:pPr>
                      <a:endParaRPr lang="en-US" sz="1000" u="none" dirty="0">
                        <a:solidFill>
                          <a:schemeClr val="tx1"/>
                        </a:solidFill>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9"/>
                        <a:tabLst/>
                        <a:defRPr/>
                      </a:pPr>
                      <a:r>
                        <a:rPr lang="en-US" sz="1000" dirty="0">
                          <a:solidFill>
                            <a:schemeClr val="tx1"/>
                          </a:solidFill>
                          <a:latin typeface="Arial"/>
                          <a:cs typeface="Arial"/>
                        </a:rPr>
                        <a:t>Stow Hardware</a:t>
                      </a:r>
                    </a:p>
                    <a:p>
                      <a:pPr marL="685800" lvl="1" indent="-228600" algn="l">
                        <a:buFont typeface="Wingdings" charset="2"/>
                        <a:buChar char="q"/>
                      </a:pPr>
                      <a:r>
                        <a:rPr lang="en-US" sz="1000" dirty="0">
                          <a:solidFill>
                            <a:schemeClr val="tx1"/>
                          </a:solidFill>
                          <a:latin typeface="Arial"/>
                          <a:cs typeface="Arial"/>
                        </a:rPr>
                        <a:t>√ </a:t>
                      </a:r>
                      <a:r>
                        <a:rPr lang="en-US" sz="1000" strike="sngStrike" dirty="0">
                          <a:solidFill>
                            <a:schemeClr val="tx1"/>
                          </a:solidFill>
                          <a:latin typeface="Arial"/>
                          <a:cs typeface="Arial"/>
                        </a:rPr>
                        <a:t>Remove reel and stow antenna</a:t>
                      </a:r>
                    </a:p>
                    <a:p>
                      <a:pPr marL="685800" lvl="1" indent="-228600" algn="l">
                        <a:buFont typeface="Wingdings" charset="2"/>
                        <a:buChar char="q"/>
                      </a:pPr>
                      <a:r>
                        <a:rPr lang="en-US" sz="1000" strike="sngStrike" dirty="0">
                          <a:solidFill>
                            <a:schemeClr val="tx1"/>
                          </a:solidFill>
                          <a:latin typeface="Arial"/>
                          <a:cs typeface="Arial"/>
                        </a:rPr>
                        <a:t>Transfer unused equipment to rover </a:t>
                      </a:r>
                      <a:r>
                        <a:rPr lang="en-US" sz="1000" strike="sngStrike" dirty="0" err="1">
                          <a:solidFill>
                            <a:schemeClr val="tx1"/>
                          </a:solidFill>
                          <a:latin typeface="Arial"/>
                          <a:cs typeface="Arial"/>
                        </a:rPr>
                        <a:t>underseat</a:t>
                      </a:r>
                      <a:endParaRPr lang="en-US" sz="1000" strike="sngStrike" dirty="0">
                        <a:solidFill>
                          <a:schemeClr val="tx1"/>
                        </a:solidFill>
                        <a:latin typeface="Arial"/>
                        <a:cs typeface="Arial"/>
                      </a:endParaRPr>
                    </a:p>
                    <a:p>
                      <a:pPr marL="685800" lvl="1" indent="-228600" algn="l">
                        <a:buFont typeface="Wingdings" charset="2"/>
                        <a:buChar char="q"/>
                      </a:pPr>
                      <a:r>
                        <a:rPr lang="en-US" sz="1000" dirty="0">
                          <a:solidFill>
                            <a:schemeClr val="tx1"/>
                          </a:solidFill>
                          <a:latin typeface="Arial"/>
                          <a:cs typeface="Arial"/>
                        </a:rPr>
                        <a:t>√ Teth</a:t>
                      </a:r>
                      <a:r>
                        <a:rPr lang="en-US" sz="1000" baseline="0" dirty="0">
                          <a:solidFill>
                            <a:schemeClr val="tx1"/>
                          </a:solidFill>
                          <a:latin typeface="Arial"/>
                          <a:cs typeface="Arial"/>
                        </a:rPr>
                        <a:t>er straps secure on all compartments on Rover</a:t>
                      </a:r>
                    </a:p>
                    <a:p>
                      <a:pPr marL="685800" lvl="1" indent="-228600" algn="l">
                        <a:buFont typeface="Wingdings" charset="2"/>
                        <a:buChar char="q"/>
                      </a:pPr>
                      <a:endParaRPr lang="en-US" sz="1000" dirty="0">
                        <a:solidFill>
                          <a:schemeClr val="tx1"/>
                        </a:solidFill>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9"/>
                        <a:tabLst/>
                        <a:defRPr/>
                      </a:pPr>
                      <a:endParaRPr lang="en-US" sz="1000" u="none" dirty="0">
                        <a:solidFill>
                          <a:schemeClr val="tx1"/>
                        </a:solidFill>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10"/>
                        <a:tabLst/>
                        <a:defRPr/>
                      </a:pPr>
                      <a:r>
                        <a:rPr lang="en-US" sz="1000" u="none" dirty="0">
                          <a:solidFill>
                            <a:schemeClr val="tx1"/>
                          </a:solidFill>
                          <a:latin typeface="Arial"/>
                          <a:cs typeface="Arial"/>
                        </a:rPr>
                        <a:t>Mount rover </a:t>
                      </a:r>
                      <a:r>
                        <a:rPr lang="en-US" sz="1000" dirty="0">
                          <a:solidFill>
                            <a:schemeClr val="tx1"/>
                          </a:solidFill>
                          <a:latin typeface="Arial"/>
                          <a:cs typeface="Arial"/>
                        </a:rPr>
                        <a:t>(Fasten Seatbelt)</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10"/>
                        <a:tabLst/>
                        <a:defRPr/>
                      </a:pPr>
                      <a:endParaRPr lang="en-US" sz="1000" b="1" dirty="0">
                        <a:solidFill>
                          <a:schemeClr val="tx1"/>
                        </a:solidFill>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10"/>
                        <a:tabLst/>
                        <a:defRPr/>
                      </a:pPr>
                      <a:r>
                        <a:rPr lang="en-US" sz="1000" dirty="0">
                          <a:solidFill>
                            <a:schemeClr val="tx1"/>
                          </a:solidFill>
                          <a:latin typeface="Arial"/>
                          <a:cs typeface="Arial"/>
                        </a:rPr>
                        <a:t>Verify following in good </a:t>
                      </a:r>
                      <a:r>
                        <a:rPr lang="en-US" sz="1000" dirty="0" err="1">
                          <a:solidFill>
                            <a:schemeClr val="tx1"/>
                          </a:solidFill>
                          <a:latin typeface="Arial"/>
                          <a:cs typeface="Arial"/>
                        </a:rPr>
                        <a:t>config</a:t>
                      </a:r>
                      <a:r>
                        <a:rPr lang="en-US" sz="1000" dirty="0">
                          <a:solidFill>
                            <a:schemeClr val="tx1"/>
                          </a:solidFill>
                          <a:latin typeface="Arial"/>
                          <a:cs typeface="Arial"/>
                        </a:rPr>
                        <a:t>. prior to commencing translation</a:t>
                      </a:r>
                      <a:r>
                        <a:rPr lang="en-US" sz="1000" b="1" dirty="0">
                          <a:solidFill>
                            <a:schemeClr val="tx1"/>
                          </a:solidFill>
                          <a:latin typeface="Arial"/>
                          <a:cs typeface="Arial"/>
                        </a:rPr>
                        <a:t> </a:t>
                      </a:r>
                      <a:r>
                        <a:rPr lang="en-US" sz="1000" b="0" dirty="0">
                          <a:solidFill>
                            <a:schemeClr val="tx1"/>
                          </a:solidFill>
                          <a:latin typeface="Arial"/>
                          <a:cs typeface="Arial"/>
                        </a:rPr>
                        <a:t>(00:02)</a:t>
                      </a:r>
                    </a:p>
                    <a:p>
                      <a:pPr marL="685800" lvl="1" indent="-228600" algn="l">
                        <a:buFont typeface="Wingdings" charset="2"/>
                        <a:buChar char="q"/>
                      </a:pPr>
                      <a:r>
                        <a:rPr lang="en-US" sz="1000" baseline="0" dirty="0">
                          <a:solidFill>
                            <a:schemeClr val="tx1"/>
                          </a:solidFill>
                          <a:latin typeface="Arial"/>
                          <a:cs typeface="Arial"/>
                        </a:rPr>
                        <a:t>Seat belts fastened</a:t>
                      </a:r>
                    </a:p>
                    <a:p>
                      <a:pPr marL="685800" lvl="1" indent="-228600" algn="l">
                        <a:buFont typeface="Wingdings" charset="2"/>
                        <a:buChar char="q"/>
                      </a:pPr>
                      <a:r>
                        <a:rPr lang="en-US" sz="1000" baseline="0" dirty="0">
                          <a:solidFill>
                            <a:schemeClr val="tx1"/>
                          </a:solidFill>
                          <a:latin typeface="Arial"/>
                          <a:cs typeface="Arial"/>
                        </a:rPr>
                        <a:t>Cooling</a:t>
                      </a:r>
                    </a:p>
                    <a:p>
                      <a:pPr marL="685800" lvl="1" indent="-228600" algn="l">
                        <a:buFont typeface="Wingdings" charset="2"/>
                        <a:buChar char="q"/>
                      </a:pPr>
                      <a:r>
                        <a:rPr lang="en-US" sz="1000" baseline="0" dirty="0">
                          <a:solidFill>
                            <a:schemeClr val="tx1"/>
                          </a:solidFill>
                          <a:latin typeface="Arial"/>
                          <a:cs typeface="Arial"/>
                        </a:rPr>
                        <a:t>Visors</a:t>
                      </a:r>
                    </a:p>
                    <a:p>
                      <a:pPr marL="685800" lvl="1" indent="-228600" algn="l">
                        <a:buFont typeface="Wingdings" charset="2"/>
                        <a:buChar char="q"/>
                      </a:pPr>
                      <a:r>
                        <a:rPr lang="en-US" sz="1000" baseline="0" dirty="0">
                          <a:solidFill>
                            <a:schemeClr val="tx1"/>
                          </a:solidFill>
                          <a:latin typeface="Arial"/>
                          <a:cs typeface="Arial"/>
                        </a:rPr>
                        <a:t>Glove heaters</a:t>
                      </a:r>
                    </a:p>
                    <a:p>
                      <a:pPr marL="685800" lvl="1" indent="-228600" algn="l">
                        <a:buFont typeface="Wingdings" charset="2"/>
                        <a:buChar char="q"/>
                      </a:pPr>
                      <a:r>
                        <a:rPr lang="en-US" sz="1000" baseline="0" dirty="0">
                          <a:solidFill>
                            <a:schemeClr val="tx1"/>
                          </a:solidFill>
                          <a:latin typeface="Arial"/>
                          <a:cs typeface="Arial"/>
                        </a:rPr>
                        <a:t>√Tools &amp; Tethers clear</a:t>
                      </a:r>
                    </a:p>
                    <a:p>
                      <a:pPr marL="685800" lvl="1" indent="-228600" algn="l">
                        <a:buFont typeface="Wingdings" charset="2"/>
                        <a:buChar char="q"/>
                      </a:pPr>
                      <a:r>
                        <a:rPr lang="en-US" sz="1000" baseline="0" dirty="0">
                          <a:solidFill>
                            <a:schemeClr val="tx1"/>
                          </a:solidFill>
                          <a:latin typeface="Arial"/>
                          <a:cs typeface="Arial"/>
                        </a:rPr>
                        <a:t>√Gloves &amp; HAP system</a:t>
                      </a:r>
                      <a:endParaRPr lang="en-US" sz="1000" dirty="0">
                        <a:solidFill>
                          <a:schemeClr val="tx1"/>
                        </a:solidFill>
                        <a:latin typeface="Arial"/>
                        <a:cs typeface="Arial"/>
                      </a:endParaRPr>
                    </a:p>
                    <a:p>
                      <a:pPr marL="228600" indent="-228600" algn="l">
                        <a:buFont typeface="+mj-lt"/>
                        <a:buAutoNum type="arabicPeriod" startAt="12"/>
                      </a:pPr>
                      <a:r>
                        <a:rPr lang="en-US" sz="1000" u="none" dirty="0">
                          <a:solidFill>
                            <a:schemeClr val="tx1"/>
                          </a:solidFill>
                          <a:latin typeface="Arial"/>
                          <a:cs typeface="Arial"/>
                        </a:rPr>
                        <a:t>Active rover from sleep mode</a:t>
                      </a:r>
                      <a:r>
                        <a:rPr lang="en-US" sz="1000" b="1" dirty="0">
                          <a:solidFill>
                            <a:schemeClr val="tx1"/>
                          </a:solidFill>
                          <a:latin typeface="Arial"/>
                          <a:cs typeface="Arial"/>
                        </a:rPr>
                        <a:t> </a:t>
                      </a:r>
                      <a:endParaRPr lang="en-US" sz="1000" u="none" dirty="0">
                        <a:solidFill>
                          <a:schemeClr val="tx1"/>
                        </a:solidFill>
                        <a:latin typeface="Arial"/>
                        <a:cs typeface="Arial"/>
                      </a:endParaRPr>
                    </a:p>
                    <a:p>
                      <a:pPr marL="685800" marR="0" lvl="1" indent="-228600" algn="l" defTabSz="457200" rtl="0" eaLnBrk="1" fontAlgn="auto" latinLnBrk="0" hangingPunct="1">
                        <a:lnSpc>
                          <a:spcPct val="100000"/>
                        </a:lnSpc>
                        <a:spcBef>
                          <a:spcPts val="0"/>
                        </a:spcBef>
                        <a:spcAft>
                          <a:spcPts val="0"/>
                        </a:spcAft>
                        <a:buClrTx/>
                        <a:buSzTx/>
                        <a:buFont typeface="Wingdings" charset="2"/>
                        <a:buChar char="q"/>
                        <a:tabLst/>
                        <a:defRPr/>
                      </a:pPr>
                      <a:r>
                        <a:rPr kumimoji="0" lang="en-US" sz="1000" b="0" i="0" u="none" strike="noStrike" kern="1200" cap="none" spc="0" normalizeH="0" baseline="0" noProof="0" dirty="0">
                          <a:ln>
                            <a:noFill/>
                          </a:ln>
                          <a:solidFill>
                            <a:schemeClr val="tx1"/>
                          </a:solidFill>
                          <a:effectLst/>
                          <a:uLnTx/>
                          <a:uFillTx/>
                          <a:latin typeface="Arial"/>
                          <a:ea typeface="+mn-ea"/>
                          <a:cs typeface="Arial"/>
                        </a:rPr>
                        <a:t>Verify NAV states</a:t>
                      </a:r>
                    </a:p>
                    <a:p>
                      <a:pPr marL="685800" marR="0" lvl="1" indent="-228600" algn="l" defTabSz="457200" rtl="0" eaLnBrk="1" fontAlgn="auto" latinLnBrk="0" hangingPunct="1">
                        <a:lnSpc>
                          <a:spcPct val="100000"/>
                        </a:lnSpc>
                        <a:spcBef>
                          <a:spcPts val="0"/>
                        </a:spcBef>
                        <a:spcAft>
                          <a:spcPts val="0"/>
                        </a:spcAft>
                        <a:buClrTx/>
                        <a:buSzTx/>
                        <a:buFont typeface="Wingdings" charset="2"/>
                        <a:buChar char="q"/>
                        <a:tabLst/>
                        <a:defRPr/>
                      </a:pPr>
                      <a:r>
                        <a:rPr kumimoji="0" lang="en-US" sz="1000" b="0" i="0" u="none" strike="noStrike" kern="1200" cap="none" spc="0" normalizeH="0" baseline="0" noProof="0" dirty="0">
                          <a:ln>
                            <a:noFill/>
                          </a:ln>
                          <a:solidFill>
                            <a:schemeClr val="tx1"/>
                          </a:solidFill>
                          <a:effectLst/>
                          <a:uLnTx/>
                          <a:uFillTx/>
                          <a:latin typeface="Arial"/>
                          <a:ea typeface="+mn-ea"/>
                          <a:cs typeface="Arial"/>
                        </a:rPr>
                        <a:t>NAV RESET "RESET" - "OFF" </a:t>
                      </a:r>
                    </a:p>
                    <a:p>
                      <a:pPr marL="685800" marR="0" lvl="1" indent="-228600" algn="l" defTabSz="457200" rtl="0" eaLnBrk="1" fontAlgn="auto" latinLnBrk="0" hangingPunct="1">
                        <a:lnSpc>
                          <a:spcPct val="100000"/>
                        </a:lnSpc>
                        <a:spcBef>
                          <a:spcPts val="0"/>
                        </a:spcBef>
                        <a:spcAft>
                          <a:spcPts val="0"/>
                        </a:spcAft>
                        <a:buClrTx/>
                        <a:buSzTx/>
                        <a:buFont typeface="Wingdings" charset="2"/>
                        <a:buChar char="q"/>
                        <a:tabLst/>
                        <a:defRPr/>
                      </a:pPr>
                      <a:r>
                        <a:rPr kumimoji="0" lang="en-US" sz="1000" b="0" i="0" u="none" strike="noStrike" kern="1200" cap="none" spc="0" normalizeH="0" baseline="0" noProof="0" dirty="0">
                          <a:ln>
                            <a:noFill/>
                          </a:ln>
                          <a:solidFill>
                            <a:schemeClr val="tx1"/>
                          </a:solidFill>
                          <a:effectLst/>
                          <a:uLnTx/>
                          <a:uFillTx/>
                          <a:latin typeface="Arial"/>
                          <a:ea typeface="+mn-ea"/>
                          <a:cs typeface="Arial"/>
                        </a:rPr>
                        <a:t>Position LGA 020</a:t>
                      </a:r>
                      <a:r>
                        <a:rPr kumimoji="0" lang="en-US" sz="1000" b="0" i="0" u="none" strike="noStrike" kern="1200" cap="none" spc="0" normalizeH="0" baseline="30000" noProof="0" dirty="0">
                          <a:ln>
                            <a:noFill/>
                          </a:ln>
                          <a:solidFill>
                            <a:schemeClr val="tx1"/>
                          </a:solidFill>
                          <a:effectLst/>
                          <a:uLnTx/>
                          <a:uFillTx/>
                          <a:latin typeface="Arial"/>
                          <a:ea typeface="+mn-ea"/>
                          <a:cs typeface="Arial"/>
                        </a:rPr>
                        <a:t>0  </a:t>
                      </a:r>
                      <a:r>
                        <a:rPr kumimoji="0" lang="en-US" sz="1000" b="0" i="0" u="none" strike="noStrike" kern="1200" cap="none" spc="0" normalizeH="0" baseline="0" noProof="0" dirty="0">
                          <a:ln>
                            <a:noFill/>
                          </a:ln>
                          <a:solidFill>
                            <a:schemeClr val="tx1"/>
                          </a:solidFill>
                          <a:effectLst/>
                          <a:uLnTx/>
                          <a:uFillTx/>
                          <a:latin typeface="Arial"/>
                          <a:ea typeface="+mn-ea"/>
                          <a:cs typeface="Arial"/>
                        </a:rPr>
                        <a:t>at Power Up</a:t>
                      </a:r>
                      <a:endParaRPr lang="en-US" sz="1000" u="none" dirty="0">
                        <a:solidFill>
                          <a:schemeClr val="tx1"/>
                        </a:solidFill>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12"/>
                        <a:tabLst/>
                        <a:defRPr/>
                      </a:pPr>
                      <a:r>
                        <a:rPr lang="en-US" sz="1000" u="none" dirty="0">
                          <a:solidFill>
                            <a:schemeClr val="tx1"/>
                          </a:solidFill>
                          <a:latin typeface="Arial"/>
                          <a:cs typeface="Arial"/>
                        </a:rPr>
                        <a:t>Confirm GO</a:t>
                      </a:r>
                      <a:r>
                        <a:rPr lang="en-US" sz="1000" u="none" baseline="0" dirty="0">
                          <a:solidFill>
                            <a:schemeClr val="tx1"/>
                          </a:solidFill>
                          <a:latin typeface="Arial"/>
                          <a:cs typeface="Arial"/>
                        </a:rPr>
                        <a:t> for Translate </a:t>
                      </a:r>
                      <a:endParaRPr lang="en-US" sz="1000" b="1" u="none" dirty="0">
                        <a:solidFill>
                          <a:schemeClr val="tx1"/>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xmlns="" val="1000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946030148"/>
              </p:ext>
            </p:extLst>
          </p:nvPr>
        </p:nvGraphicFramePr>
        <p:xfrm>
          <a:off x="377682" y="3861944"/>
          <a:ext cx="2290152" cy="1143000"/>
        </p:xfrm>
        <a:graphic>
          <a:graphicData uri="http://schemas.openxmlformats.org/drawingml/2006/table">
            <a:tbl>
              <a:tblPr firstRow="1" bandRow="1">
                <a:tableStyleId>{9D7B26C5-4107-4FEC-AEDC-1716B250A1EF}</a:tableStyleId>
              </a:tblPr>
              <a:tblGrid>
                <a:gridCol w="743267">
                  <a:extLst>
                    <a:ext uri="{9D8B030D-6E8A-4147-A177-3AD203B41FA5}">
                      <a16:colId xmlns:a16="http://schemas.microsoft.com/office/drawing/2014/main" xmlns="" val="20000"/>
                    </a:ext>
                  </a:extLst>
                </a:gridCol>
                <a:gridCol w="767105">
                  <a:extLst>
                    <a:ext uri="{9D8B030D-6E8A-4147-A177-3AD203B41FA5}">
                      <a16:colId xmlns:a16="http://schemas.microsoft.com/office/drawing/2014/main" xmlns="" val="20001"/>
                    </a:ext>
                  </a:extLst>
                </a:gridCol>
                <a:gridCol w="779780">
                  <a:extLst>
                    <a:ext uri="{9D8B030D-6E8A-4147-A177-3AD203B41FA5}">
                      <a16:colId xmlns:a16="http://schemas.microsoft.com/office/drawing/2014/main" xmlns="" val="20002"/>
                    </a:ext>
                  </a:extLst>
                </a:gridCol>
              </a:tblGrid>
              <a:tr h="206671">
                <a:tc>
                  <a:txBody>
                    <a:bodyPr/>
                    <a:lstStyle/>
                    <a:p>
                      <a:pPr algn="ctr"/>
                      <a:r>
                        <a:rPr lang="en-US" sz="900" dirty="0"/>
                        <a:t>Variable</a:t>
                      </a:r>
                      <a:endParaRPr lang="en-US" sz="900" dirty="0">
                        <a:latin typeface="Arial"/>
                        <a:cs typeface="Arial"/>
                      </a:endParaRPr>
                    </a:p>
                  </a:txBody>
                  <a:tcPr>
                    <a:lnR w="12700" cap="flat" cmpd="sng" algn="ctr">
                      <a:solidFill>
                        <a:schemeClr val="tx1"/>
                      </a:solidFill>
                      <a:prstDash val="solid"/>
                      <a:round/>
                      <a:headEnd type="none" w="med" len="med"/>
                      <a:tailEnd type="none" w="med" len="med"/>
                    </a:lnR>
                  </a:tcPr>
                </a:tc>
                <a:tc>
                  <a:txBody>
                    <a:bodyPr/>
                    <a:lstStyle/>
                    <a:p>
                      <a:pPr algn="ctr"/>
                      <a:r>
                        <a:rPr lang="en-US" sz="900" dirty="0"/>
                        <a:t>EV1 (CDR)</a:t>
                      </a:r>
                      <a:endParaRPr lang="en-US" sz="900" dirty="0">
                        <a:latin typeface="Arial"/>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900" dirty="0"/>
                        <a:t>EV2 (MMP)</a:t>
                      </a:r>
                      <a:endParaRPr lang="en-US" sz="900" dirty="0">
                        <a:latin typeface="Arial"/>
                        <a:cs typeface="Aria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0"/>
                  </a:ext>
                </a:extLst>
              </a:tr>
              <a:tr h="206671">
                <a:tc>
                  <a:txBody>
                    <a:bodyPr/>
                    <a:lstStyle/>
                    <a:p>
                      <a:pPr algn="ctr"/>
                      <a:r>
                        <a:rPr lang="en-US" sz="900" dirty="0"/>
                        <a:t>O2</a:t>
                      </a:r>
                      <a:endParaRPr lang="en-US" sz="900" dirty="0">
                        <a:latin typeface="Arial"/>
                        <a:cs typeface="Arial"/>
                      </a:endParaRPr>
                    </a:p>
                  </a:txBody>
                  <a:tcPr>
                    <a:lnR w="12700" cap="flat" cmpd="sng" algn="ctr">
                      <a:solidFill>
                        <a:schemeClr val="tx1"/>
                      </a:solidFill>
                      <a:prstDash val="solid"/>
                      <a:round/>
                      <a:headEnd type="none" w="med" len="med"/>
                      <a:tailEnd type="none" w="med" len="med"/>
                    </a:lnR>
                  </a:tcPr>
                </a:tc>
                <a:tc>
                  <a:txBody>
                    <a:bodyPr/>
                    <a:lstStyle/>
                    <a:p>
                      <a:pPr algn="ctr"/>
                      <a:endParaRPr lang="en-US" sz="900" b="1" dirty="0">
                        <a:solidFill>
                          <a:srgbClr val="FF0000"/>
                        </a:solidFill>
                        <a:latin typeface="Arial"/>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900" b="1" dirty="0">
                        <a:solidFill>
                          <a:srgbClr val="FF0000"/>
                        </a:solidFill>
                        <a:latin typeface="Arial"/>
                        <a:cs typeface="Aria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dirty="0"/>
                        <a:t>Pressure</a:t>
                      </a:r>
                      <a:endParaRPr lang="en-US" sz="900" dirty="0">
                        <a:latin typeface="Arial"/>
                        <a:cs typeface="Arial"/>
                      </a:endParaRPr>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b="1" dirty="0">
                        <a:solidFill>
                          <a:srgbClr val="FF0000"/>
                        </a:solidFill>
                        <a:latin typeface="Arial"/>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b="1" dirty="0">
                        <a:solidFill>
                          <a:srgbClr val="FF0000"/>
                        </a:solidFill>
                        <a:latin typeface="Arial"/>
                        <a:cs typeface="Aria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2"/>
                  </a:ext>
                </a:extLst>
              </a:tr>
              <a:tr h="0">
                <a:tc>
                  <a:txBody>
                    <a:bodyPr/>
                    <a:lstStyle/>
                    <a:p>
                      <a:pPr algn="ctr"/>
                      <a:r>
                        <a:rPr lang="en-US" sz="900" dirty="0"/>
                        <a:t>EMU</a:t>
                      </a:r>
                      <a:r>
                        <a:rPr lang="en-US" sz="900" baseline="0" dirty="0"/>
                        <a:t> Faults</a:t>
                      </a:r>
                      <a:endParaRPr lang="en-US" sz="900" dirty="0">
                        <a:latin typeface="Arial"/>
                        <a:cs typeface="Arial"/>
                      </a:endParaRPr>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b="1" dirty="0">
                        <a:solidFill>
                          <a:srgbClr val="FF0000"/>
                        </a:solidFill>
                        <a:latin typeface="Arial"/>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b="1" dirty="0">
                        <a:solidFill>
                          <a:srgbClr val="FF0000"/>
                        </a:solidFill>
                        <a:latin typeface="Arial"/>
                        <a:cs typeface="Aria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r h="206671">
                <a:tc>
                  <a:txBody>
                    <a:bodyPr/>
                    <a:lstStyle/>
                    <a:p>
                      <a:pPr algn="ctr"/>
                      <a:r>
                        <a:rPr lang="en-US" sz="900" dirty="0"/>
                        <a:t>Water</a:t>
                      </a:r>
                      <a:endParaRPr lang="en-US" sz="900" dirty="0">
                        <a:latin typeface="Arial"/>
                        <a:cs typeface="Arial"/>
                      </a:endParaRPr>
                    </a:p>
                  </a:txBody>
                  <a:tcPr>
                    <a:lnR w="12700" cap="flat" cmpd="sng" algn="ctr">
                      <a:solidFill>
                        <a:schemeClr val="tx1"/>
                      </a:solidFill>
                      <a:prstDash val="solid"/>
                      <a:round/>
                      <a:headEnd type="none" w="med" len="med"/>
                      <a:tailEnd type="none" w="med" len="med"/>
                    </a:lnR>
                  </a:tcPr>
                </a:tc>
                <a:tc>
                  <a:txBody>
                    <a:bodyPr/>
                    <a:lstStyle/>
                    <a:p>
                      <a:pPr algn="ctr"/>
                      <a:endParaRPr lang="en-US" sz="900" b="1" dirty="0">
                        <a:solidFill>
                          <a:srgbClr val="FF0000"/>
                        </a:solidFill>
                        <a:latin typeface="Arial"/>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900" b="1" dirty="0">
                        <a:solidFill>
                          <a:srgbClr val="FF0000"/>
                        </a:solidFill>
                        <a:latin typeface="Arial"/>
                        <a:cs typeface="Aria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4"/>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281287802"/>
              </p:ext>
            </p:extLst>
          </p:nvPr>
        </p:nvGraphicFramePr>
        <p:xfrm>
          <a:off x="86168" y="5108598"/>
          <a:ext cx="2893787" cy="411480"/>
        </p:xfrm>
        <a:graphic>
          <a:graphicData uri="http://schemas.openxmlformats.org/drawingml/2006/table">
            <a:tbl>
              <a:tblPr firstRow="1" bandRow="1">
                <a:tableStyleId>{74C1A8A3-306A-4EB7-A6B1-4F7E0EB9C5D6}</a:tableStyleId>
              </a:tblPr>
              <a:tblGrid>
                <a:gridCol w="2893787">
                  <a:extLst>
                    <a:ext uri="{9D8B030D-6E8A-4147-A177-3AD203B41FA5}">
                      <a16:colId xmlns:a16="http://schemas.microsoft.com/office/drawing/2014/main" xmlns="" val="20000"/>
                    </a:ext>
                  </a:extLst>
                </a:gridCol>
              </a:tblGrid>
              <a:tr h="0">
                <a:tc>
                  <a:txBody>
                    <a:bodyPr/>
                    <a:lstStyle/>
                    <a:p>
                      <a:pPr marL="0" indent="0" algn="ctr">
                        <a:buFont typeface="Arial" panose="020B0604020202020204" pitchFamily="34" charset="0"/>
                        <a:buNone/>
                      </a:pPr>
                      <a:r>
                        <a:rPr lang="en-US" sz="900" dirty="0"/>
                        <a:t>NOTE</a:t>
                      </a:r>
                      <a:endParaRPr lang="en-US" sz="900" b="1" i="0" dirty="0">
                        <a:latin typeface="Arial"/>
                        <a:cs typeface="Arial"/>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extLst>
                  <a:ext uri="{0D108BD9-81ED-4DB2-BD59-A6C34878D82A}">
                    <a16:rowId xmlns:a16="http://schemas.microsoft.com/office/drawing/2014/main" xmlns="" val="10000"/>
                  </a:ext>
                </a:extLst>
              </a:tr>
              <a:tr h="187738">
                <a:tc>
                  <a:txBody>
                    <a:bodyPr/>
                    <a:lstStyle/>
                    <a:p>
                      <a:pPr marL="0" indent="0" algn="ctr">
                        <a:buFont typeface="Arial"/>
                        <a:buNone/>
                      </a:pPr>
                      <a:r>
                        <a:rPr lang="en-US" sz="900" dirty="0"/>
                        <a:t>Check Mission</a:t>
                      </a:r>
                      <a:r>
                        <a:rPr lang="en-US" sz="900" baseline="0" dirty="0"/>
                        <a:t> Log for MCC Translation GO Criteria</a:t>
                      </a:r>
                    </a:p>
                    <a:p>
                      <a:pPr marL="0" indent="0" algn="ctr">
                        <a:buFont typeface="Arial"/>
                        <a:buNone/>
                      </a:pPr>
                      <a:r>
                        <a:rPr lang="en-US" sz="900" baseline="0" dirty="0"/>
                        <a:t> </a:t>
                      </a:r>
                      <a:r>
                        <a:rPr lang="en-US" sz="900" b="1" baseline="0" dirty="0"/>
                        <a:t>PRIOR</a:t>
                      </a:r>
                      <a:r>
                        <a:rPr lang="en-US" sz="900" baseline="0" dirty="0"/>
                        <a:t> to Translation</a:t>
                      </a:r>
                      <a:endParaRPr lang="en-US" sz="900" dirty="0"/>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8" name="Rectangle 7"/>
          <p:cNvSpPr/>
          <p:nvPr/>
        </p:nvSpPr>
        <p:spPr>
          <a:xfrm>
            <a:off x="326208" y="2167164"/>
            <a:ext cx="2393103" cy="323273"/>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365549" y="5781167"/>
            <a:ext cx="2393103" cy="323273"/>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326207" y="3061326"/>
            <a:ext cx="2393103" cy="323273"/>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a:solidFill>
                  <a:schemeClr val="tx1"/>
                </a:solidFill>
              </a:rPr>
              <a:t>Y / N</a:t>
            </a:r>
            <a:r>
              <a:rPr lang="en-US" sz="1400" dirty="0">
                <a:solidFill>
                  <a:schemeClr val="tx1"/>
                </a:solidFill>
              </a:rPr>
              <a:t> | </a:t>
            </a:r>
            <a:r>
              <a:rPr lang="en-US" sz="900" dirty="0">
                <a:solidFill>
                  <a:schemeClr val="tx1"/>
                </a:solidFill>
              </a:rPr>
              <a:t>Estimated end time:</a:t>
            </a:r>
          </a:p>
        </p:txBody>
      </p:sp>
    </p:spTree>
    <p:extLst>
      <p:ext uri="{BB962C8B-B14F-4D97-AF65-F5344CB8AC3E}">
        <p14:creationId xmlns:p14="http://schemas.microsoft.com/office/powerpoint/2010/main" val="3075327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EVA - 6S -  TX_S1_CERT - IV CREW</a:t>
            </a:r>
            <a:endParaRPr lang="en-US" dirty="0"/>
          </a:p>
        </p:txBody>
      </p:sp>
      <p:sp>
        <p:nvSpPr>
          <p:cNvPr id="6" name="Slide Number Placeholder 5"/>
          <p:cNvSpPr>
            <a:spLocks noGrp="1"/>
          </p:cNvSpPr>
          <p:nvPr>
            <p:ph type="sldNum" sz="quarter" idx="12"/>
          </p:nvPr>
        </p:nvSpPr>
        <p:spPr/>
        <p:txBody>
          <a:bodyPr/>
          <a:lstStyle/>
          <a:p>
            <a:fld id="{0BA1B84F-DC10-554E-B9E5-8CD760597C68}" type="slidenum">
              <a:rPr lang="en-US" smtClean="0"/>
              <a:t>4</a:t>
            </a:fld>
            <a:endParaRPr lang="en-US"/>
          </a:p>
        </p:txBody>
      </p:sp>
      <p:sp>
        <p:nvSpPr>
          <p:cNvPr id="9" name="TextBox 8"/>
          <p:cNvSpPr txBox="1"/>
          <p:nvPr/>
        </p:nvSpPr>
        <p:spPr>
          <a:xfrm>
            <a:off x="0" y="8627"/>
            <a:ext cx="9144000" cy="369332"/>
          </a:xfrm>
          <a:prstGeom prst="rect">
            <a:avLst/>
          </a:prstGeom>
          <a:noFill/>
        </p:spPr>
        <p:txBody>
          <a:bodyPr wrap="square" rtlCol="0" anchor="ctr">
            <a:spAutoFit/>
          </a:bodyPr>
          <a:lstStyle/>
          <a:p>
            <a:r>
              <a:rPr lang="en-US" b="1" cap="all" dirty="0">
                <a:latin typeface="Arial"/>
                <a:cs typeface="Arial"/>
              </a:rPr>
              <a:t>EVA – 6s: STAGE EVA – </a:t>
            </a:r>
            <a:r>
              <a:rPr lang="en-US" b="1" u="sng" dirty="0">
                <a:solidFill>
                  <a:srgbClr val="000000"/>
                </a:solidFill>
                <a:latin typeface="Arial"/>
                <a:ea typeface="Calibri"/>
                <a:cs typeface="Arial"/>
              </a:rPr>
              <a:t>TRANSLATION TO STATION #5 (00:05) </a:t>
            </a:r>
            <a:endParaRPr lang="en-US" b="1" u="sng" dirty="0">
              <a:solidFill>
                <a:srgbClr val="FF0000"/>
              </a:solidFill>
              <a:latin typeface="Arial"/>
              <a:cs typeface="Arial"/>
            </a:endParaRPr>
          </a:p>
        </p:txBody>
      </p:sp>
      <p:graphicFrame>
        <p:nvGraphicFramePr>
          <p:cNvPr id="15" name="Table 14"/>
          <p:cNvGraphicFramePr>
            <a:graphicFrameLocks noGrp="1"/>
          </p:cNvGraphicFramePr>
          <p:nvPr>
            <p:extLst>
              <p:ext uri="{D42A27DB-BD31-4B8C-83A1-F6EECF244321}">
                <p14:modId xmlns:p14="http://schemas.microsoft.com/office/powerpoint/2010/main" val="189005264"/>
              </p:ext>
            </p:extLst>
          </p:nvPr>
        </p:nvGraphicFramePr>
        <p:xfrm>
          <a:off x="0" y="562780"/>
          <a:ext cx="9144000" cy="5793570"/>
        </p:xfrm>
        <a:graphic>
          <a:graphicData uri="http://schemas.openxmlformats.org/drawingml/2006/table">
            <a:tbl>
              <a:tblPr firstRow="1" bandRow="1">
                <a:tableStyleId>{7E9639D4-E3E2-4D34-9284-5A2195B3D0D7}</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gridCol w="3048000">
                  <a:extLst>
                    <a:ext uri="{9D8B030D-6E8A-4147-A177-3AD203B41FA5}">
                      <a16:colId xmlns:a16="http://schemas.microsoft.com/office/drawing/2014/main" xmlns="" val="20002"/>
                    </a:ext>
                  </a:extLst>
                </a:gridCol>
              </a:tblGrid>
              <a:tr h="290813">
                <a:tc>
                  <a:txBody>
                    <a:bodyPr/>
                    <a:lstStyle/>
                    <a:p>
                      <a:pPr algn="ctr"/>
                      <a:r>
                        <a:rPr lang="en-US" sz="1200" dirty="0">
                          <a:solidFill>
                            <a:schemeClr val="tx1"/>
                          </a:solidFill>
                          <a:latin typeface="Arial"/>
                          <a:cs typeface="Arial"/>
                        </a:rPr>
                        <a:t>IV</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noFill/>
                  </a:tcPr>
                </a:tc>
                <a:tc>
                  <a:txBody>
                    <a:bodyPr/>
                    <a:lstStyle/>
                    <a:p>
                      <a:pPr algn="ctr"/>
                      <a:r>
                        <a:rPr lang="en-US" sz="1200" dirty="0">
                          <a:solidFill>
                            <a:schemeClr val="tx1"/>
                          </a:solidFill>
                          <a:latin typeface="Arial"/>
                          <a:cs typeface="Arial"/>
                        </a:rPr>
                        <a:t>EV1 (CDR)</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noFill/>
                  </a:tcPr>
                </a:tc>
                <a:tc>
                  <a:txBody>
                    <a:bodyPr/>
                    <a:lstStyle/>
                    <a:p>
                      <a:pPr algn="ctr"/>
                      <a:r>
                        <a:rPr lang="en-US" sz="1200" dirty="0">
                          <a:solidFill>
                            <a:schemeClr val="tx1"/>
                          </a:solidFill>
                          <a:latin typeface="Arial"/>
                          <a:cs typeface="Arial"/>
                        </a:rPr>
                        <a:t>EV2 (MMP)</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noFill/>
                  </a:tcPr>
                </a:tc>
                <a:extLst>
                  <a:ext uri="{0D108BD9-81ED-4DB2-BD59-A6C34878D82A}">
                    <a16:rowId xmlns:a16="http://schemas.microsoft.com/office/drawing/2014/main" xmlns="" val="10000"/>
                  </a:ext>
                </a:extLst>
              </a:tr>
              <a:tr h="5502757">
                <a:tc>
                  <a: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sz="110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100" dirty="0">
                          <a:latin typeface="Arial"/>
                          <a:cs typeface="Arial"/>
                        </a:rPr>
                        <a:t>Record Observational notes </a:t>
                      </a:r>
                      <a:r>
                        <a:rPr lang="en-US" sz="1100" i="1" u="sng" dirty="0">
                          <a:latin typeface="Arial"/>
                          <a:cs typeface="Arial"/>
                        </a:rPr>
                        <a:t>when directed</a:t>
                      </a:r>
                      <a:r>
                        <a:rPr lang="en-US" sz="1100" dirty="0">
                          <a:latin typeface="Arial"/>
                          <a:cs typeface="Arial"/>
                        </a:rPr>
                        <a:t> by EV</a:t>
                      </a:r>
                      <a:r>
                        <a:rPr lang="en-US" sz="1100" baseline="0" dirty="0">
                          <a:latin typeface="Arial"/>
                          <a:cs typeface="Arial"/>
                        </a:rPr>
                        <a:t> crew</a:t>
                      </a:r>
                      <a:endParaRPr lang="en-US" sz="110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sz="110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10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10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10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10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10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10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100" dirty="0">
                        <a:latin typeface="Arial"/>
                        <a:cs typeface="Arial"/>
                      </a:endParaRPr>
                    </a:p>
                    <a:p>
                      <a:pPr marL="0" marR="0" indent="0" algn="l" defTabSz="457200" rtl="0" eaLnBrk="1" fontAlgn="auto" latinLnBrk="0" hangingPunct="1">
                        <a:lnSpc>
                          <a:spcPct val="100000"/>
                        </a:lnSpc>
                        <a:spcBef>
                          <a:spcPts val="0"/>
                        </a:spcBef>
                        <a:spcAft>
                          <a:spcPts val="0"/>
                        </a:spcAft>
                        <a:buClrTx/>
                        <a:buSzTx/>
                        <a:buFont typeface="+mj-lt"/>
                        <a:buNone/>
                        <a:tabLst/>
                        <a:defRPr/>
                      </a:pPr>
                      <a:endParaRPr lang="en-US" sz="110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4"/>
                        <a:tabLst/>
                        <a:defRPr/>
                      </a:pPr>
                      <a:endParaRPr lang="en-US" sz="110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4"/>
                        <a:tabLst/>
                        <a:defRPr/>
                      </a:pPr>
                      <a:endParaRPr lang="en-US" sz="110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2"/>
                        <a:tabLst/>
                        <a:defRPr/>
                      </a:pPr>
                      <a:r>
                        <a:rPr lang="en-US" sz="1100" dirty="0">
                          <a:latin typeface="Arial"/>
                          <a:cs typeface="Arial"/>
                        </a:rPr>
                        <a:t>Estimate time</a:t>
                      </a:r>
                      <a:r>
                        <a:rPr lang="en-US" sz="1100" baseline="0" dirty="0">
                          <a:latin typeface="Arial"/>
                          <a:cs typeface="Arial"/>
                        </a:rPr>
                        <a:t> of arrival</a:t>
                      </a: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2"/>
                        <a:tabLst/>
                        <a:defRPr/>
                      </a:pPr>
                      <a:endParaRPr lang="en-US" sz="11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2"/>
                        <a:tabLst/>
                        <a:defRPr/>
                      </a:pPr>
                      <a:endParaRPr lang="en-US" sz="11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2"/>
                        <a:tabLst/>
                        <a:defRPr/>
                      </a:pPr>
                      <a:endParaRPr lang="en-US" sz="11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2"/>
                        <a:tabLst/>
                        <a:defRPr/>
                      </a:pPr>
                      <a:r>
                        <a:rPr lang="en-US" sz="1100" baseline="0" dirty="0">
                          <a:latin typeface="Arial"/>
                          <a:cs typeface="Arial"/>
                        </a:rPr>
                        <a:t>Compute estimate of minutes behind </a:t>
                      </a:r>
                      <a:r>
                        <a:rPr lang="en-US" sz="1000" baseline="0" dirty="0">
                          <a:latin typeface="Arial"/>
                          <a:cs typeface="Arial"/>
                        </a:rPr>
                        <a:t>(projected minus planned arrival time)</a:t>
                      </a: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2"/>
                        <a:tabLst/>
                        <a:defRPr/>
                      </a:pPr>
                      <a:endParaRPr lang="en-US" sz="11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2"/>
                        <a:tabLst/>
                        <a:defRPr/>
                      </a:pPr>
                      <a:endParaRPr lang="en-US" sz="11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2"/>
                        <a:tabLst/>
                        <a:defRPr/>
                      </a:pPr>
                      <a:endParaRPr lang="en-US" sz="11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2"/>
                        <a:tabLst/>
                        <a:defRPr/>
                      </a:pPr>
                      <a:r>
                        <a:rPr lang="en-US" sz="1100" baseline="0" dirty="0">
                          <a:latin typeface="Arial"/>
                          <a:cs typeface="Arial"/>
                        </a:rPr>
                        <a:t>Compute estimate of timeline margin</a:t>
                      </a: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2"/>
                        <a:tabLst/>
                        <a:defRPr/>
                      </a:pPr>
                      <a:endParaRPr lang="en-US" sz="11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2"/>
                        <a:tabLst/>
                        <a:defRPr/>
                      </a:pPr>
                      <a:endParaRPr lang="en-US" sz="11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2"/>
                        <a:tabLst/>
                        <a:defRPr/>
                      </a:pPr>
                      <a:endParaRPr lang="en-US" sz="11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2"/>
                        <a:tabLst/>
                        <a:defRPr/>
                      </a:pPr>
                      <a:r>
                        <a:rPr lang="en-US" sz="1100" baseline="0" dirty="0">
                          <a:latin typeface="Arial"/>
                          <a:cs typeface="Arial"/>
                        </a:rPr>
                        <a:t>How Confident are you in your estimate (+/- min)</a:t>
                      </a:r>
                      <a:endParaRPr lang="en-US" sz="11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pPr algn="l"/>
                      <a:r>
                        <a:rPr lang="en-US" sz="1100" u="sng" dirty="0">
                          <a:latin typeface="Arial"/>
                          <a:cs typeface="Arial"/>
                        </a:rPr>
                        <a:t>TRANSLATION (00:05)</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100" dirty="0">
                          <a:latin typeface="Arial"/>
                          <a:cs typeface="Arial"/>
                        </a:rPr>
                        <a:t>Correlate observation with active geophysical data</a:t>
                      </a:r>
                    </a:p>
                    <a:p>
                      <a:pPr marL="0" marR="0" lvl="0" indent="0" algn="l" defTabSz="457200" rtl="0" eaLnBrk="1" fontAlgn="auto" latinLnBrk="0" hangingPunct="1">
                        <a:lnSpc>
                          <a:spcPct val="100000"/>
                        </a:lnSpc>
                        <a:spcBef>
                          <a:spcPts val="0"/>
                        </a:spcBef>
                        <a:spcAft>
                          <a:spcPts val="0"/>
                        </a:spcAft>
                        <a:buClrTx/>
                        <a:buSzTx/>
                        <a:buFont typeface="+mj-lt"/>
                        <a:buNone/>
                        <a:tabLst/>
                        <a:defRPr/>
                      </a:pPr>
                      <a:endParaRPr lang="en-US" sz="1100" dirty="0">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2"/>
                        <a:tabLst/>
                        <a:defRPr/>
                      </a:pPr>
                      <a:r>
                        <a:rPr lang="en-US" sz="1100" dirty="0">
                          <a:latin typeface="Arial"/>
                          <a:cs typeface="Arial"/>
                        </a:rPr>
                        <a:t>Inspect targets of opportunity as appropriate</a:t>
                      </a:r>
                      <a:endParaRPr lang="en-US" sz="1100" i="1" baseline="0" dirty="0">
                        <a:solidFill>
                          <a:srgbClr val="FF0000"/>
                        </a:solidFill>
                        <a:latin typeface="Arial"/>
                        <a:cs typeface="Arial"/>
                      </a:endParaRPr>
                    </a:p>
                    <a:p>
                      <a:pPr marL="0" marR="0" lvl="0" indent="0" algn="l" defTabSz="457200" rtl="0" eaLnBrk="1" fontAlgn="auto" latinLnBrk="0" hangingPunct="1">
                        <a:lnSpc>
                          <a:spcPct val="100000"/>
                        </a:lnSpc>
                        <a:spcBef>
                          <a:spcPts val="0"/>
                        </a:spcBef>
                        <a:spcAft>
                          <a:spcPts val="0"/>
                        </a:spcAft>
                        <a:buClrTx/>
                        <a:buSzTx/>
                        <a:buFont typeface="+mj-lt"/>
                        <a:buNone/>
                        <a:tabLst/>
                        <a:defRPr/>
                      </a:pPr>
                      <a:endParaRPr lang="en-US" sz="1100" dirty="0">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3"/>
                        <a:tabLst/>
                        <a:defRPr/>
                      </a:pPr>
                      <a:r>
                        <a:rPr lang="en-US" sz="1100" dirty="0">
                          <a:latin typeface="Arial"/>
                          <a:cs typeface="Arial"/>
                        </a:rPr>
                        <a:t>Photograph and describe sample features </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sz="1100" dirty="0">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4"/>
                        <a:tabLst/>
                        <a:defRPr/>
                      </a:pPr>
                      <a:r>
                        <a:rPr lang="en-US" sz="1100" dirty="0">
                          <a:latin typeface="Arial"/>
                          <a:cs typeface="Arial"/>
                        </a:rPr>
                        <a:t>Monitor active regolith analysis data as appropriate</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sz="1100" dirty="0">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5"/>
                        <a:tabLst/>
                        <a:defRPr/>
                      </a:pPr>
                      <a:r>
                        <a:rPr lang="en-US" sz="1100" dirty="0">
                          <a:latin typeface="Arial"/>
                          <a:cs typeface="Arial"/>
                        </a:rPr>
                        <a:t>Correlate active data sources with observations</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sz="1100" dirty="0">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sz="1100" dirty="0">
                        <a:latin typeface="Arial"/>
                        <a:cs typeface="Arial"/>
                      </a:endParaRPr>
                    </a:p>
                    <a:p>
                      <a:pPr marL="0" marR="0" lvl="0" indent="0" algn="l" defTabSz="457200" rtl="0" eaLnBrk="1" fontAlgn="auto" latinLnBrk="0" hangingPunct="1">
                        <a:lnSpc>
                          <a:spcPct val="100000"/>
                        </a:lnSpc>
                        <a:spcBef>
                          <a:spcPts val="0"/>
                        </a:spcBef>
                        <a:spcAft>
                          <a:spcPts val="0"/>
                        </a:spcAft>
                        <a:buClrTx/>
                        <a:buSzTx/>
                        <a:buFont typeface="+mj-lt"/>
                        <a:buNone/>
                        <a:tabLst/>
                        <a:defRPr/>
                      </a:pPr>
                      <a:endParaRPr lang="en-US" sz="1100" u="none"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pPr algn="l"/>
                      <a:r>
                        <a:rPr lang="en-US" sz="1100" u="sng" dirty="0">
                          <a:latin typeface="Arial"/>
                          <a:cs typeface="Arial"/>
                        </a:rPr>
                        <a:t>TRANSLATION (00:05)</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100" dirty="0">
                          <a:latin typeface="Arial"/>
                          <a:cs typeface="Arial"/>
                        </a:rPr>
                        <a:t>Operate rover along preplanned route</a:t>
                      </a:r>
                    </a:p>
                    <a:p>
                      <a:pPr marL="0" marR="0" lvl="0" indent="0" algn="l" defTabSz="457200" rtl="0" eaLnBrk="1" fontAlgn="auto" latinLnBrk="0" hangingPunct="1">
                        <a:lnSpc>
                          <a:spcPct val="100000"/>
                        </a:lnSpc>
                        <a:spcBef>
                          <a:spcPts val="0"/>
                        </a:spcBef>
                        <a:spcAft>
                          <a:spcPts val="0"/>
                        </a:spcAft>
                        <a:buClrTx/>
                        <a:buSzTx/>
                        <a:buFont typeface="+mj-lt"/>
                        <a:buNone/>
                        <a:tabLst/>
                        <a:defRPr/>
                      </a:pPr>
                      <a:endParaRPr lang="en-US" sz="11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xmlns=""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44271659"/>
              </p:ext>
            </p:extLst>
          </p:nvPr>
        </p:nvGraphicFramePr>
        <p:xfrm>
          <a:off x="6168574" y="4709460"/>
          <a:ext cx="2893787" cy="1554480"/>
        </p:xfrm>
        <a:graphic>
          <a:graphicData uri="http://schemas.openxmlformats.org/drawingml/2006/table">
            <a:tbl>
              <a:tblPr firstRow="1" bandRow="1">
                <a:tableStyleId>{74C1A8A3-306A-4EB7-A6B1-4F7E0EB9C5D6}</a:tableStyleId>
              </a:tblPr>
              <a:tblGrid>
                <a:gridCol w="2893787">
                  <a:extLst>
                    <a:ext uri="{9D8B030D-6E8A-4147-A177-3AD203B41FA5}">
                      <a16:colId xmlns:a16="http://schemas.microsoft.com/office/drawing/2014/main" xmlns="" val="20000"/>
                    </a:ext>
                  </a:extLst>
                </a:gridCol>
              </a:tblGrid>
              <a:tr h="187738">
                <a:tc>
                  <a:txBody>
                    <a:bodyPr/>
                    <a:lstStyle/>
                    <a:p>
                      <a:pPr algn="ctr"/>
                      <a:r>
                        <a:rPr lang="en-US" sz="900" dirty="0"/>
                        <a:t>NOTE</a:t>
                      </a:r>
                      <a:endParaRPr lang="en-US" sz="900" b="1" i="0" dirty="0">
                        <a:latin typeface="Arial"/>
                        <a:cs typeface="Aria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extLst>
                  <a:ext uri="{0D108BD9-81ED-4DB2-BD59-A6C34878D82A}">
                    <a16:rowId xmlns:a16="http://schemas.microsoft.com/office/drawing/2014/main" xmlns="" val="10000"/>
                  </a:ext>
                </a:extLst>
              </a:tr>
              <a:tr h="187738">
                <a:tc>
                  <a:txBody>
                    <a:bodyPr/>
                    <a:lstStyle/>
                    <a:p>
                      <a:pPr marL="171450" indent="-171450" algn="l">
                        <a:buFont typeface="Arial"/>
                        <a:buChar char="•"/>
                      </a:pPr>
                      <a:r>
                        <a:rPr lang="en-US" sz="900" dirty="0"/>
                        <a:t>In traversing from Station #4 to 5 the surface characteristics should change from the fine grained sand to a smoother mare material. </a:t>
                      </a:r>
                    </a:p>
                    <a:p>
                      <a:pPr marL="171450" indent="-171450" algn="l">
                        <a:buFont typeface="Arial"/>
                        <a:buChar char="•"/>
                      </a:pPr>
                      <a:r>
                        <a:rPr lang="en-US" sz="900" kern="1200" dirty="0">
                          <a:solidFill>
                            <a:schemeClr val="dk1"/>
                          </a:solidFill>
                          <a:effectLst/>
                          <a:latin typeface="+mn-lt"/>
                          <a:ea typeface="+mn-ea"/>
                          <a:cs typeface="+mn-cs"/>
                        </a:rPr>
                        <a:t>Things to look for during this portion of the traverse are transition zones</a:t>
                      </a:r>
                      <a:r>
                        <a:rPr lang="en-US" sz="900" kern="1200" baseline="0" dirty="0">
                          <a:solidFill>
                            <a:schemeClr val="dk1"/>
                          </a:solidFill>
                          <a:effectLst/>
                          <a:latin typeface="+mn-lt"/>
                          <a:ea typeface="+mn-ea"/>
                          <a:cs typeface="+mn-cs"/>
                        </a:rPr>
                        <a:t> between sandy and mare material </a:t>
                      </a:r>
                      <a:r>
                        <a:rPr lang="en-US" sz="900" kern="1200" dirty="0">
                          <a:solidFill>
                            <a:schemeClr val="dk1"/>
                          </a:solidFill>
                          <a:effectLst/>
                          <a:latin typeface="+mn-lt"/>
                          <a:ea typeface="+mn-ea"/>
                          <a:cs typeface="+mn-cs"/>
                        </a:rPr>
                        <a:t>and their relationship to surrounding terrain and eastern edge of the debris flow. </a:t>
                      </a:r>
                    </a:p>
                    <a:p>
                      <a:pPr marL="171450" indent="-171450" algn="l">
                        <a:buFont typeface="Arial"/>
                        <a:buChar char="•"/>
                      </a:pPr>
                      <a:r>
                        <a:rPr lang="en-US" sz="900" dirty="0"/>
                        <a:t>Photographic documentation of these features is desirable. </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899391978"/>
              </p:ext>
            </p:extLst>
          </p:nvPr>
        </p:nvGraphicFramePr>
        <p:xfrm>
          <a:off x="95665" y="1558927"/>
          <a:ext cx="2893787" cy="1280160"/>
        </p:xfrm>
        <a:graphic>
          <a:graphicData uri="http://schemas.openxmlformats.org/drawingml/2006/table">
            <a:tbl>
              <a:tblPr firstRow="1" bandRow="1">
                <a:tableStyleId>{74C1A8A3-306A-4EB7-A6B1-4F7E0EB9C5D6}</a:tableStyleId>
              </a:tblPr>
              <a:tblGrid>
                <a:gridCol w="2893787">
                  <a:extLst>
                    <a:ext uri="{9D8B030D-6E8A-4147-A177-3AD203B41FA5}">
                      <a16:colId xmlns:a16="http://schemas.microsoft.com/office/drawing/2014/main" xmlns="" val="20000"/>
                    </a:ext>
                  </a:extLst>
                </a:gridCol>
              </a:tblGrid>
              <a:tr h="187738">
                <a:tc>
                  <a:txBody>
                    <a:bodyPr/>
                    <a:lstStyle/>
                    <a:p>
                      <a:pPr algn="ctr"/>
                      <a:r>
                        <a:rPr lang="en-US" sz="900" dirty="0"/>
                        <a:t>NOTE</a:t>
                      </a:r>
                      <a:endParaRPr lang="en-US" sz="900" b="1" i="0" dirty="0">
                        <a:latin typeface="Arial"/>
                        <a:cs typeface="Aria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extLst>
                  <a:ext uri="{0D108BD9-81ED-4DB2-BD59-A6C34878D82A}">
                    <a16:rowId xmlns:a16="http://schemas.microsoft.com/office/drawing/2014/main" xmlns="" val="10000"/>
                  </a:ext>
                </a:extLst>
              </a:tr>
              <a:tr h="187738">
                <a:tc>
                  <a:txBody>
                    <a:bodyPr/>
                    <a:lstStyle/>
                    <a:p>
                      <a:pPr marL="0" indent="0" algn="l">
                        <a:buFont typeface="Arial"/>
                        <a:buNone/>
                      </a:pPr>
                      <a:r>
                        <a:rPr lang="en-US" sz="900" dirty="0">
                          <a:latin typeface="Arial" panose="020B0604020202020204" pitchFamily="34" charset="0"/>
                          <a:cs typeface="Arial" panose="020B0604020202020204" pitchFamily="34" charset="0"/>
                        </a:rPr>
                        <a:t>If crew Egress to photograph sample(s)</a:t>
                      </a:r>
                      <a:r>
                        <a:rPr lang="en-US" sz="900" baseline="0" dirty="0">
                          <a:latin typeface="Arial" panose="020B0604020202020204" pitchFamily="34" charset="0"/>
                          <a:cs typeface="Arial" panose="020B0604020202020204" pitchFamily="34" charset="0"/>
                        </a:rPr>
                        <a:t> during transit. PERFORM an abbreviated systems check </a:t>
                      </a:r>
                      <a:r>
                        <a:rPr lang="en-US" sz="900" b="1" baseline="0" dirty="0">
                          <a:latin typeface="Arial" panose="020B0604020202020204" pitchFamily="34" charset="0"/>
                          <a:cs typeface="Arial" panose="020B0604020202020204" pitchFamily="34" charset="0"/>
                        </a:rPr>
                        <a:t>prior to Ingress:</a:t>
                      </a:r>
                    </a:p>
                    <a:p>
                      <a:pPr marL="685800" lvl="1" indent="-228600" algn="l">
                        <a:buFont typeface="Wingdings" charset="2"/>
                        <a:buChar char="q"/>
                      </a:pPr>
                      <a:r>
                        <a:rPr lang="en-US" sz="900" baseline="0" dirty="0">
                          <a:solidFill>
                            <a:srgbClr val="000000"/>
                          </a:solidFill>
                          <a:latin typeface="Arial" panose="020B0604020202020204" pitchFamily="34" charset="0"/>
                          <a:cs typeface="Arial" panose="020B0604020202020204" pitchFamily="34" charset="0"/>
                        </a:rPr>
                        <a:t>√Tools &amp; Tethers clear</a:t>
                      </a:r>
                    </a:p>
                    <a:p>
                      <a:pPr marL="685800" lvl="1" indent="-228600" algn="l">
                        <a:buFont typeface="Wingdings" charset="2"/>
                        <a:buChar char="q"/>
                      </a:pPr>
                      <a:r>
                        <a:rPr lang="en-US" sz="900" baseline="0" dirty="0">
                          <a:solidFill>
                            <a:srgbClr val="000000"/>
                          </a:solidFill>
                          <a:latin typeface="Arial" panose="020B0604020202020204" pitchFamily="34" charset="0"/>
                          <a:cs typeface="Arial" panose="020B0604020202020204" pitchFamily="34" charset="0"/>
                        </a:rPr>
                        <a:t>√Gloves &amp; HAP</a:t>
                      </a:r>
                    </a:p>
                    <a:p>
                      <a:pPr marL="685800" marR="0" lvl="1" indent="-228600" algn="l" defTabSz="457200" rtl="0" eaLnBrk="1" fontAlgn="auto" latinLnBrk="0" hangingPunct="1">
                        <a:lnSpc>
                          <a:spcPct val="100000"/>
                        </a:lnSpc>
                        <a:spcBef>
                          <a:spcPts val="0"/>
                        </a:spcBef>
                        <a:spcAft>
                          <a:spcPts val="0"/>
                        </a:spcAft>
                        <a:buClrTx/>
                        <a:buSzTx/>
                        <a:buFont typeface="Wingdings" charset="2"/>
                        <a:buChar char="q"/>
                        <a:tabLst/>
                        <a:defRPr/>
                      </a:pPr>
                      <a:r>
                        <a:rPr lang="en-US" sz="900" baseline="0" dirty="0">
                          <a:solidFill>
                            <a:srgbClr val="000000"/>
                          </a:solidFill>
                          <a:latin typeface="Arial" panose="020B0604020202020204" pitchFamily="34" charset="0"/>
                          <a:cs typeface="Arial" panose="020B0604020202020204" pitchFamily="34" charset="0"/>
                        </a:rPr>
                        <a:t>√Seat belts fastened</a:t>
                      </a:r>
                    </a:p>
                    <a:p>
                      <a:pPr marL="685800" marR="0" lvl="1" indent="-228600" algn="l" defTabSz="457200" rtl="0" eaLnBrk="1" fontAlgn="auto" latinLnBrk="0" hangingPunct="1">
                        <a:lnSpc>
                          <a:spcPct val="100000"/>
                        </a:lnSpc>
                        <a:spcBef>
                          <a:spcPts val="0"/>
                        </a:spcBef>
                        <a:spcAft>
                          <a:spcPts val="0"/>
                        </a:spcAft>
                        <a:buClrTx/>
                        <a:buSzTx/>
                        <a:buFont typeface="Wingdings" charset="2"/>
                        <a:buChar char="q"/>
                        <a:tabLst/>
                        <a:defRPr/>
                      </a:pPr>
                      <a:r>
                        <a:rPr lang="en-US" sz="900" baseline="0" dirty="0">
                          <a:solidFill>
                            <a:srgbClr val="000000"/>
                          </a:solidFill>
                          <a:latin typeface="Arial" panose="020B0604020202020204" pitchFamily="34" charset="0"/>
                          <a:cs typeface="Arial" panose="020B0604020202020204" pitchFamily="34" charset="0"/>
                        </a:rPr>
                        <a:t>√</a:t>
                      </a:r>
                      <a:r>
                        <a:rPr lang="en-US" sz="900" baseline="0" dirty="0" err="1">
                          <a:solidFill>
                            <a:srgbClr val="000000"/>
                          </a:solidFill>
                          <a:latin typeface="Arial" panose="020B0604020202020204" pitchFamily="34" charset="0"/>
                          <a:cs typeface="Arial" panose="020B0604020202020204" pitchFamily="34" charset="0"/>
                        </a:rPr>
                        <a:t>Nav</a:t>
                      </a:r>
                      <a:r>
                        <a:rPr lang="en-US" sz="900" baseline="0" dirty="0">
                          <a:solidFill>
                            <a:srgbClr val="000000"/>
                          </a:solidFill>
                          <a:latin typeface="Arial" panose="020B0604020202020204" pitchFamily="34" charset="0"/>
                          <a:cs typeface="Arial" panose="020B0604020202020204" pitchFamily="34" charset="0"/>
                        </a:rPr>
                        <a:t> System Engaged</a:t>
                      </a:r>
                      <a:endParaRPr lang="en-US" sz="9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10" name="Rectangle 9"/>
          <p:cNvSpPr/>
          <p:nvPr/>
        </p:nvSpPr>
        <p:spPr>
          <a:xfrm>
            <a:off x="346006" y="3414077"/>
            <a:ext cx="2393103" cy="4164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346003" y="4283682"/>
            <a:ext cx="2393103" cy="389496"/>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346006" y="4918663"/>
            <a:ext cx="2393103" cy="389483"/>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46004" y="5780906"/>
            <a:ext cx="2393103" cy="42593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10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EVA - 6S -  TX_S1_CERT - IV CREW</a:t>
            </a:r>
            <a:endParaRPr lang="en-US" dirty="0"/>
          </a:p>
        </p:txBody>
      </p:sp>
      <p:sp>
        <p:nvSpPr>
          <p:cNvPr id="6" name="Slide Number Placeholder 5"/>
          <p:cNvSpPr>
            <a:spLocks noGrp="1"/>
          </p:cNvSpPr>
          <p:nvPr>
            <p:ph type="sldNum" sz="quarter" idx="12"/>
          </p:nvPr>
        </p:nvSpPr>
        <p:spPr/>
        <p:txBody>
          <a:bodyPr/>
          <a:lstStyle/>
          <a:p>
            <a:fld id="{0BA1B84F-DC10-554E-B9E5-8CD760597C68}" type="slidenum">
              <a:rPr lang="en-US" smtClean="0"/>
              <a:t>5</a:t>
            </a:fld>
            <a:endParaRPr lang="en-US"/>
          </a:p>
        </p:txBody>
      </p:sp>
      <p:sp>
        <p:nvSpPr>
          <p:cNvPr id="9" name="TextBox 8"/>
          <p:cNvSpPr txBox="1"/>
          <p:nvPr/>
        </p:nvSpPr>
        <p:spPr>
          <a:xfrm>
            <a:off x="0" y="8627"/>
            <a:ext cx="9144000" cy="369332"/>
          </a:xfrm>
          <a:prstGeom prst="rect">
            <a:avLst/>
          </a:prstGeom>
          <a:noFill/>
        </p:spPr>
        <p:txBody>
          <a:bodyPr wrap="square" rtlCol="0" anchor="ctr">
            <a:spAutoFit/>
          </a:bodyPr>
          <a:lstStyle/>
          <a:p>
            <a:r>
              <a:rPr lang="en-US" b="1" cap="all" dirty="0">
                <a:latin typeface="Arial"/>
                <a:cs typeface="Arial"/>
              </a:rPr>
              <a:t>EVA – 6s: STAGE EVA – </a:t>
            </a:r>
            <a:r>
              <a:rPr lang="en-US" b="1" u="sng" dirty="0">
                <a:solidFill>
                  <a:srgbClr val="000000"/>
                </a:solidFill>
                <a:latin typeface="Arial"/>
                <a:ea typeface="Calibri"/>
                <a:cs typeface="Arial"/>
              </a:rPr>
              <a:t>STATION #5 ACTIVITIES (00:35)</a:t>
            </a:r>
            <a:endParaRPr lang="en-US" b="1" u="sng" dirty="0">
              <a:latin typeface="Arial"/>
              <a:cs typeface="Arial"/>
            </a:endParaRPr>
          </a:p>
        </p:txBody>
      </p:sp>
      <p:graphicFrame>
        <p:nvGraphicFramePr>
          <p:cNvPr id="15" name="Table 14"/>
          <p:cNvGraphicFramePr>
            <a:graphicFrameLocks noGrp="1"/>
          </p:cNvGraphicFramePr>
          <p:nvPr>
            <p:extLst>
              <p:ext uri="{D42A27DB-BD31-4B8C-83A1-F6EECF244321}">
                <p14:modId xmlns:p14="http://schemas.microsoft.com/office/powerpoint/2010/main" val="3167086031"/>
              </p:ext>
            </p:extLst>
          </p:nvPr>
        </p:nvGraphicFramePr>
        <p:xfrm>
          <a:off x="0" y="562780"/>
          <a:ext cx="9144000" cy="5868653"/>
        </p:xfrm>
        <a:graphic>
          <a:graphicData uri="http://schemas.openxmlformats.org/drawingml/2006/table">
            <a:tbl>
              <a:tblPr firstRow="1" bandRow="1">
                <a:tableStyleId>{7E9639D4-E3E2-4D34-9284-5A2195B3D0D7}</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gridCol w="3048000">
                  <a:extLst>
                    <a:ext uri="{9D8B030D-6E8A-4147-A177-3AD203B41FA5}">
                      <a16:colId xmlns:a16="http://schemas.microsoft.com/office/drawing/2014/main" xmlns="" val="20002"/>
                    </a:ext>
                  </a:extLst>
                </a:gridCol>
              </a:tblGrid>
              <a:tr h="290813">
                <a:tc>
                  <a:txBody>
                    <a:bodyPr/>
                    <a:lstStyle/>
                    <a:p>
                      <a:pPr algn="ctr"/>
                      <a:r>
                        <a:rPr lang="en-US" sz="1000" dirty="0">
                          <a:solidFill>
                            <a:schemeClr val="tx1"/>
                          </a:solidFill>
                          <a:latin typeface="Arial"/>
                          <a:cs typeface="Arial"/>
                        </a:rPr>
                        <a:t>IV</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noFill/>
                  </a:tcPr>
                </a:tc>
                <a:tc>
                  <a:txBody>
                    <a:bodyPr/>
                    <a:lstStyle/>
                    <a:p>
                      <a:pPr algn="ctr"/>
                      <a:r>
                        <a:rPr lang="en-US" sz="1000" dirty="0">
                          <a:solidFill>
                            <a:schemeClr val="tx1"/>
                          </a:solidFill>
                          <a:latin typeface="Arial"/>
                          <a:cs typeface="Arial"/>
                        </a:rPr>
                        <a:t>EV1 (CDR)</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noFill/>
                  </a:tcPr>
                </a:tc>
                <a:tc>
                  <a:txBody>
                    <a:bodyPr/>
                    <a:lstStyle/>
                    <a:p>
                      <a:pPr algn="ctr"/>
                      <a:r>
                        <a:rPr lang="en-US" sz="1000" dirty="0">
                          <a:solidFill>
                            <a:schemeClr val="tx1"/>
                          </a:solidFill>
                          <a:latin typeface="Arial"/>
                          <a:cs typeface="Arial"/>
                        </a:rPr>
                        <a:t>EV2 (MMP)</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noFill/>
                  </a:tcPr>
                </a:tc>
                <a:extLst>
                  <a:ext uri="{0D108BD9-81ED-4DB2-BD59-A6C34878D82A}">
                    <a16:rowId xmlns:a16="http://schemas.microsoft.com/office/drawing/2014/main" xmlns="" val="10000"/>
                  </a:ext>
                </a:extLst>
              </a:tr>
              <a:tr h="5502757">
                <a:tc>
                  <a: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000" dirty="0">
                          <a:latin typeface="Arial"/>
                          <a:cs typeface="Arial"/>
                        </a:rPr>
                        <a:t>Record PET at Arrival</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sz="100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sz="100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sz="100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000" dirty="0">
                          <a:latin typeface="Arial"/>
                          <a:cs typeface="Arial"/>
                        </a:rPr>
                        <a:t>Convey summary</a:t>
                      </a:r>
                      <a:r>
                        <a:rPr lang="en-US" sz="1000" baseline="0" dirty="0">
                          <a:latin typeface="Arial"/>
                          <a:cs typeface="Arial"/>
                        </a:rPr>
                        <a:t> of tasks to be performed by each crew member</a:t>
                      </a: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00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r>
                        <a:rPr lang="en-US" sz="1000" dirty="0">
                          <a:latin typeface="Arial"/>
                          <a:cs typeface="Arial"/>
                        </a:rPr>
                        <a:t>Confirm correct MRU ID</a:t>
                      </a: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00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r>
                        <a:rPr lang="en-US" sz="1000" dirty="0">
                          <a:latin typeface="Arial"/>
                          <a:cs typeface="Arial"/>
                        </a:rPr>
                        <a:t>Record number and</a:t>
                      </a:r>
                      <a:r>
                        <a:rPr lang="en-US" sz="1000" baseline="0" dirty="0">
                          <a:latin typeface="Arial"/>
                          <a:cs typeface="Arial"/>
                        </a:rPr>
                        <a:t> type of samples identified for </a:t>
                      </a:r>
                      <a:r>
                        <a:rPr lang="en-US" sz="1000" b="1" baseline="0" dirty="0">
                          <a:latin typeface="Arial"/>
                          <a:cs typeface="Arial"/>
                        </a:rPr>
                        <a:t>Rock</a:t>
                      </a:r>
                      <a:r>
                        <a:rPr lang="en-US" sz="1000" baseline="0" dirty="0">
                          <a:latin typeface="Arial"/>
                          <a:cs typeface="Arial"/>
                        </a:rPr>
                        <a:t> sampling</a:t>
                      </a: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r>
                        <a:rPr lang="en-US" sz="1000" baseline="0" dirty="0">
                          <a:latin typeface="Arial"/>
                          <a:cs typeface="Arial"/>
                        </a:rPr>
                        <a:t>Confirm GO for CDR MRU activation</a:t>
                      </a: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3"/>
                        <a:tabLst/>
                        <a:defRPr/>
                      </a:pPr>
                      <a:endParaRPr lang="en-US" sz="1000" baseline="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pPr algn="l"/>
                      <a:r>
                        <a:rPr lang="en-US" sz="1000" u="sng" dirty="0">
                          <a:latin typeface="Arial"/>
                          <a:cs typeface="Arial"/>
                        </a:rPr>
                        <a:t>GEOPHYSICAL MRU EXPERIMENTS (00:35)</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sz="1000" dirty="0">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000" dirty="0">
                          <a:latin typeface="Arial"/>
                          <a:cs typeface="Arial"/>
                        </a:rPr>
                        <a:t>Egress Rover</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sz="1000" dirty="0">
                        <a:solidFill>
                          <a:schemeClr val="tx1"/>
                        </a:solidFill>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sz="1000" dirty="0">
                        <a:solidFill>
                          <a:schemeClr val="tx1"/>
                        </a:solidFill>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000" dirty="0">
                          <a:solidFill>
                            <a:schemeClr val="tx1"/>
                          </a:solidFill>
                          <a:latin typeface="Arial"/>
                          <a:cs typeface="Arial"/>
                        </a:rPr>
                        <a:t>Unload MRU</a:t>
                      </a:r>
                      <a:r>
                        <a:rPr lang="en-US" sz="1000" baseline="0" dirty="0">
                          <a:solidFill>
                            <a:schemeClr val="tx1"/>
                          </a:solidFill>
                          <a:latin typeface="Arial"/>
                          <a:cs typeface="Arial"/>
                        </a:rPr>
                        <a:t> </a:t>
                      </a:r>
                      <a:r>
                        <a:rPr lang="en-US" sz="1000" b="1" strike="sngStrike" baseline="0" dirty="0">
                          <a:solidFill>
                            <a:schemeClr val="tx1"/>
                          </a:solidFill>
                          <a:latin typeface="Arial"/>
                          <a:cs typeface="Arial"/>
                        </a:rPr>
                        <a:t>N3</a:t>
                      </a:r>
                      <a:r>
                        <a:rPr lang="en-US" sz="1000" b="1" baseline="0" dirty="0">
                          <a:solidFill>
                            <a:schemeClr val="tx1"/>
                          </a:solidFill>
                          <a:latin typeface="Arial"/>
                          <a:cs typeface="Arial"/>
                        </a:rPr>
                        <a:t> </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000" dirty="0">
                          <a:solidFill>
                            <a:schemeClr val="tx1"/>
                          </a:solidFill>
                          <a:latin typeface="Arial"/>
                          <a:cs typeface="Arial"/>
                        </a:rPr>
                        <a:t>Search and Select MRU at sampling site </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000" dirty="0">
                          <a:solidFill>
                            <a:schemeClr val="tx1"/>
                          </a:solidFill>
                          <a:latin typeface="Arial"/>
                          <a:cs typeface="Arial"/>
                        </a:rPr>
                        <a:t>Confirm once MRU at sampling site </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sz="1000" dirty="0">
                        <a:solidFill>
                          <a:schemeClr val="tx1"/>
                        </a:solidFill>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000" dirty="0">
                          <a:solidFill>
                            <a:schemeClr val="tx1"/>
                          </a:solidFill>
                          <a:latin typeface="Arial"/>
                          <a:cs typeface="Arial"/>
                        </a:rPr>
                        <a:t>Configure MRU </a:t>
                      </a:r>
                      <a:r>
                        <a:rPr lang="en-US" sz="1000" b="1" strike="sngStrike" baseline="0" dirty="0">
                          <a:solidFill>
                            <a:schemeClr val="tx1"/>
                          </a:solidFill>
                          <a:latin typeface="Arial"/>
                          <a:cs typeface="Arial"/>
                        </a:rPr>
                        <a:t>N3</a:t>
                      </a:r>
                      <a:r>
                        <a:rPr lang="en-US" sz="1000" b="1" baseline="0" dirty="0">
                          <a:solidFill>
                            <a:schemeClr val="tx1"/>
                          </a:solidFill>
                          <a:latin typeface="Arial"/>
                          <a:cs typeface="Arial"/>
                        </a:rPr>
                        <a:t> </a:t>
                      </a:r>
                      <a:r>
                        <a:rPr lang="en-US" sz="1000" b="0" baseline="0" dirty="0">
                          <a:solidFill>
                            <a:schemeClr val="tx1"/>
                          </a:solidFill>
                          <a:latin typeface="Arial"/>
                          <a:cs typeface="Arial"/>
                        </a:rPr>
                        <a:t>(00:02)</a:t>
                      </a:r>
                      <a:endParaRPr lang="en-US" sz="1000" b="0" dirty="0">
                        <a:solidFill>
                          <a:schemeClr val="tx1"/>
                        </a:solidFill>
                        <a:latin typeface="Arial"/>
                        <a:cs typeface="Arial"/>
                      </a:endParaRPr>
                    </a:p>
                    <a:p>
                      <a:pPr marL="450850" lvl="1" indent="-228600" algn="l">
                        <a:buFont typeface="Wingdings" charset="2"/>
                        <a:buChar char="q"/>
                      </a:pPr>
                      <a:r>
                        <a:rPr lang="en-US" sz="1000" dirty="0">
                          <a:solidFill>
                            <a:schemeClr val="tx1"/>
                          </a:solidFill>
                          <a:latin typeface="Arial"/>
                          <a:cs typeface="Arial"/>
                        </a:rPr>
                        <a:t>Release the 4 sensor to make contact with surface</a:t>
                      </a:r>
                    </a:p>
                    <a:p>
                      <a:pPr marL="450850" lvl="1" indent="-228600" algn="l">
                        <a:buFont typeface="Wingdings" charset="2"/>
                        <a:buChar char="q"/>
                      </a:pPr>
                      <a:r>
                        <a:rPr lang="en-US" sz="1000" dirty="0">
                          <a:solidFill>
                            <a:schemeClr val="tx1"/>
                          </a:solidFill>
                          <a:latin typeface="Arial"/>
                          <a:cs typeface="Arial"/>
                        </a:rPr>
                        <a:t>Engage deployment packet and relocate </a:t>
                      </a:r>
                      <a:r>
                        <a:rPr lang="en-US" sz="1000" b="1" strike="sngStrike" baseline="0" dirty="0">
                          <a:solidFill>
                            <a:schemeClr val="tx1"/>
                          </a:solidFill>
                          <a:latin typeface="Arial"/>
                          <a:cs typeface="Arial"/>
                        </a:rPr>
                        <a:t>N3</a:t>
                      </a:r>
                      <a:r>
                        <a:rPr lang="en-US" sz="1000" b="1" baseline="0" dirty="0">
                          <a:solidFill>
                            <a:schemeClr val="tx1"/>
                          </a:solidFill>
                          <a:latin typeface="Arial"/>
                          <a:cs typeface="Arial"/>
                        </a:rPr>
                        <a:t> </a:t>
                      </a:r>
                      <a:r>
                        <a:rPr lang="en-US" sz="1000" b="0" baseline="0" dirty="0">
                          <a:solidFill>
                            <a:schemeClr val="tx1"/>
                          </a:solidFill>
                          <a:latin typeface="Arial"/>
                          <a:cs typeface="Arial"/>
                        </a:rPr>
                        <a:t>components southwest of anchor point</a:t>
                      </a:r>
                      <a:endParaRPr lang="en-US" sz="1000" b="0" dirty="0">
                        <a:solidFill>
                          <a:schemeClr val="tx1"/>
                        </a:solidFill>
                        <a:latin typeface="Arial"/>
                        <a:cs typeface="Arial"/>
                      </a:endParaRPr>
                    </a:p>
                    <a:p>
                      <a:pPr marL="450850" lvl="1" indent="-228600" algn="l">
                        <a:buFont typeface="Wingdings" charset="2"/>
                        <a:buChar char="q"/>
                      </a:pPr>
                      <a:r>
                        <a:rPr kumimoji="0" lang="en-US" sz="1000" b="0" i="0" u="none" strike="noStrike" kern="1200" cap="none" spc="0" normalizeH="0" baseline="0" noProof="0" dirty="0">
                          <a:ln>
                            <a:noFill/>
                          </a:ln>
                          <a:solidFill>
                            <a:schemeClr val="tx1"/>
                          </a:solidFill>
                          <a:effectLst/>
                          <a:uLnTx/>
                          <a:uFillTx/>
                          <a:latin typeface="Arial"/>
                          <a:ea typeface="+mn-ea"/>
                          <a:cs typeface="Arial"/>
                        </a:rPr>
                        <a:t>√ </a:t>
                      </a:r>
                      <a:r>
                        <a:rPr lang="en-US" sz="1000" strike="sngStrike" dirty="0">
                          <a:solidFill>
                            <a:schemeClr val="tx1"/>
                          </a:solidFill>
                          <a:latin typeface="Arial"/>
                          <a:cs typeface="Arial"/>
                        </a:rPr>
                        <a:t>Remove seal protector</a:t>
                      </a:r>
                    </a:p>
                    <a:p>
                      <a:pPr marL="450850" lvl="1" indent="-228600" algn="l">
                        <a:buFont typeface="Wingdings" charset="2"/>
                        <a:buChar char="q"/>
                      </a:pPr>
                      <a:r>
                        <a:rPr lang="en-US" sz="1000" dirty="0">
                          <a:solidFill>
                            <a:schemeClr val="tx1"/>
                          </a:solidFill>
                          <a:latin typeface="Arial"/>
                          <a:cs typeface="Arial"/>
                        </a:rPr>
                        <a:t>Rotate package</a:t>
                      </a:r>
                    </a:p>
                    <a:p>
                      <a:pPr marL="450850" lvl="1" indent="-228600" algn="l">
                        <a:buFont typeface="Wingdings" charset="2"/>
                        <a:buChar char="q"/>
                      </a:pPr>
                      <a:r>
                        <a:rPr lang="en-US" sz="1000" dirty="0">
                          <a:solidFill>
                            <a:schemeClr val="tx1"/>
                          </a:solidFill>
                          <a:latin typeface="Arial"/>
                          <a:cs typeface="Arial"/>
                        </a:rPr>
                        <a:t>remove dust cover</a:t>
                      </a:r>
                    </a:p>
                    <a:p>
                      <a:pPr marL="450850" marR="0" lvl="1" indent="-228600" algn="l" defTabSz="457200" rtl="0" eaLnBrk="1" fontAlgn="auto" latinLnBrk="0" hangingPunct="1">
                        <a:lnSpc>
                          <a:spcPct val="100000"/>
                        </a:lnSpc>
                        <a:spcBef>
                          <a:spcPts val="0"/>
                        </a:spcBef>
                        <a:spcAft>
                          <a:spcPts val="0"/>
                        </a:spcAft>
                        <a:buClrTx/>
                        <a:buSzTx/>
                        <a:buFont typeface="Wingdings" charset="2"/>
                        <a:buChar char="q"/>
                        <a:tabLst/>
                        <a:defRPr/>
                      </a:pPr>
                      <a:r>
                        <a:rPr lang="en-US" sz="1000" dirty="0">
                          <a:solidFill>
                            <a:schemeClr val="tx1"/>
                          </a:solidFill>
                          <a:latin typeface="Arial"/>
                          <a:cs typeface="Arial"/>
                        </a:rPr>
                        <a:t>deploy anchor legs</a:t>
                      </a:r>
                    </a:p>
                    <a:p>
                      <a:pPr marL="450850" lvl="1" indent="-228600" algn="l">
                        <a:buFont typeface="Wingdings" charset="2"/>
                        <a:buChar char="q"/>
                      </a:pPr>
                      <a:r>
                        <a:rPr kumimoji="0" lang="en-US" sz="1000" b="0" i="0" u="none" strike="noStrike" kern="1200" cap="none" spc="0" normalizeH="0" baseline="0" noProof="0" dirty="0">
                          <a:ln>
                            <a:noFill/>
                          </a:ln>
                          <a:solidFill>
                            <a:schemeClr val="tx1"/>
                          </a:solidFill>
                          <a:effectLst/>
                          <a:uLnTx/>
                          <a:uFillTx/>
                          <a:latin typeface="Arial"/>
                          <a:ea typeface="+mn-ea"/>
                          <a:cs typeface="Arial"/>
                        </a:rPr>
                        <a:t>√ </a:t>
                      </a:r>
                      <a:r>
                        <a:rPr lang="en-US" sz="1000" strike="sngStrike" dirty="0">
                          <a:solidFill>
                            <a:schemeClr val="tx1"/>
                          </a:solidFill>
                          <a:latin typeface="Arial"/>
                          <a:cs typeface="Arial"/>
                        </a:rPr>
                        <a:t>Obtain rammer from tool harness</a:t>
                      </a:r>
                    </a:p>
                    <a:p>
                      <a:pPr marL="450850" lvl="1" indent="-228600" algn="l">
                        <a:buFont typeface="Wingdings" charset="2"/>
                        <a:buChar char="q"/>
                      </a:pPr>
                      <a:r>
                        <a:rPr lang="en-US" sz="1000" dirty="0">
                          <a:solidFill>
                            <a:schemeClr val="tx1"/>
                          </a:solidFill>
                          <a:latin typeface="Arial"/>
                          <a:cs typeface="Arial"/>
                        </a:rPr>
                        <a:t>Level and align antenna</a:t>
                      </a:r>
                    </a:p>
                    <a:p>
                      <a:pPr marL="450850" lvl="1" indent="-228600" algn="l">
                        <a:buFont typeface="Wingdings" charset="2"/>
                        <a:buChar char="q"/>
                      </a:pPr>
                      <a:endParaRPr lang="en-US" sz="1000" dirty="0">
                        <a:solidFill>
                          <a:schemeClr val="tx1"/>
                        </a:solidFill>
                        <a:latin typeface="Arial"/>
                        <a:cs typeface="Arial"/>
                      </a:endParaRPr>
                    </a:p>
                    <a:p>
                      <a:pPr marL="450850" lvl="1" indent="-228600" algn="l">
                        <a:buFont typeface="Wingdings" charset="2"/>
                        <a:buChar char="q"/>
                      </a:pPr>
                      <a:endParaRPr lang="en-US" sz="1000" dirty="0">
                        <a:solidFill>
                          <a:schemeClr val="tx1"/>
                        </a:solidFill>
                        <a:latin typeface="Arial"/>
                        <a:cs typeface="Arial"/>
                      </a:endParaRPr>
                    </a:p>
                    <a:p>
                      <a:pPr marL="450850" lvl="1" indent="-228600" algn="l">
                        <a:buFont typeface="Wingdings" charset="2"/>
                        <a:buChar char="q"/>
                      </a:pPr>
                      <a:endParaRPr lang="en-US" sz="1000" dirty="0">
                        <a:solidFill>
                          <a:schemeClr val="tx1"/>
                        </a:solidFill>
                        <a:latin typeface="Arial"/>
                        <a:cs typeface="Arial"/>
                      </a:endParaRPr>
                    </a:p>
                    <a:p>
                      <a:pPr marL="450850" lvl="1" indent="-228600" algn="l">
                        <a:buFont typeface="Wingdings" charset="2"/>
                        <a:buChar char="q"/>
                      </a:pPr>
                      <a:endParaRPr lang="en-US" sz="1000" dirty="0">
                        <a:solidFill>
                          <a:schemeClr val="tx1"/>
                        </a:solidFill>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kumimoji="0" lang="en-US" sz="1000" b="0" i="0" u="none" strike="noStrike" kern="1200" cap="none" spc="0" normalizeH="0" baseline="0" noProof="0" dirty="0">
                          <a:ln>
                            <a:noFill/>
                          </a:ln>
                          <a:solidFill>
                            <a:schemeClr val="tx1"/>
                          </a:solidFill>
                          <a:effectLst/>
                          <a:uLnTx/>
                          <a:uFillTx/>
                          <a:latin typeface="Arial"/>
                          <a:ea typeface="+mn-ea"/>
                          <a:cs typeface="Arial"/>
                        </a:rPr>
                        <a:t>Activate MRU </a:t>
                      </a:r>
                      <a:r>
                        <a:rPr lang="en-US" sz="1000" b="1" strike="sngStrike" baseline="0" dirty="0">
                          <a:solidFill>
                            <a:schemeClr val="tx1"/>
                          </a:solidFill>
                          <a:latin typeface="Arial"/>
                          <a:cs typeface="Arial"/>
                        </a:rPr>
                        <a:t>N3</a:t>
                      </a:r>
                      <a:r>
                        <a:rPr lang="en-US" sz="1000" b="1" baseline="0" dirty="0">
                          <a:solidFill>
                            <a:schemeClr val="tx1"/>
                          </a:solidFill>
                          <a:latin typeface="Arial"/>
                          <a:cs typeface="Arial"/>
                        </a:rPr>
                        <a:t> </a:t>
                      </a:r>
                      <a:r>
                        <a:rPr lang="en-US" sz="1000" b="0" baseline="0" dirty="0">
                          <a:solidFill>
                            <a:schemeClr val="tx1"/>
                          </a:solidFill>
                          <a:latin typeface="Arial"/>
                          <a:cs typeface="Arial"/>
                        </a:rPr>
                        <a:t>(00:02)</a:t>
                      </a:r>
                      <a:endParaRPr lang="en-US" sz="1000" b="0" dirty="0">
                        <a:solidFill>
                          <a:schemeClr val="tx1"/>
                        </a:solidFill>
                        <a:latin typeface="Arial"/>
                        <a:cs typeface="Arial"/>
                      </a:endParaRPr>
                    </a:p>
                    <a:p>
                      <a:pPr marL="450850" lvl="1" indent="-228600" algn="l">
                        <a:buFont typeface="Wingdings" charset="2"/>
                        <a:buChar char="q"/>
                        <a:tabLst>
                          <a:tab pos="454025" algn="l"/>
                        </a:tabLst>
                      </a:pPr>
                      <a:r>
                        <a:rPr lang="en-US" sz="1000" dirty="0">
                          <a:solidFill>
                            <a:schemeClr val="tx1"/>
                          </a:solidFill>
                          <a:latin typeface="Arial"/>
                          <a:cs typeface="Arial"/>
                        </a:rPr>
                        <a:t>Place </a:t>
                      </a:r>
                      <a:r>
                        <a:rPr lang="en-US" sz="1000" strike="sngStrike" dirty="0">
                          <a:solidFill>
                            <a:schemeClr val="tx1"/>
                          </a:solidFill>
                          <a:latin typeface="Arial"/>
                          <a:cs typeface="Arial"/>
                        </a:rPr>
                        <a:t>power unit to southeast</a:t>
                      </a:r>
                    </a:p>
                    <a:p>
                      <a:pPr marL="450850" lvl="1" indent="-228600" algn="l">
                        <a:buFont typeface="Wingdings" charset="2"/>
                        <a:buChar char="q"/>
                        <a:tabLst>
                          <a:tab pos="454025" algn="l"/>
                        </a:tabLst>
                      </a:pPr>
                      <a:r>
                        <a:rPr lang="en-US" sz="1000" dirty="0">
                          <a:solidFill>
                            <a:schemeClr val="tx1"/>
                          </a:solidFill>
                          <a:latin typeface="Arial"/>
                          <a:cs typeface="Arial"/>
                        </a:rPr>
                        <a:t>Disconnect </a:t>
                      </a:r>
                      <a:r>
                        <a:rPr lang="en-US" sz="1000" dirty="0" err="1">
                          <a:solidFill>
                            <a:schemeClr val="tx1"/>
                          </a:solidFill>
                          <a:latin typeface="Arial"/>
                          <a:cs typeface="Arial"/>
                        </a:rPr>
                        <a:t>pwr</a:t>
                      </a:r>
                      <a:r>
                        <a:rPr lang="en-US" sz="1000" dirty="0">
                          <a:solidFill>
                            <a:schemeClr val="tx1"/>
                          </a:solidFill>
                          <a:latin typeface="Arial"/>
                          <a:cs typeface="Arial"/>
                        </a:rPr>
                        <a:t> </a:t>
                      </a:r>
                      <a:r>
                        <a:rPr lang="en-US" sz="1000" dirty="0" err="1">
                          <a:solidFill>
                            <a:schemeClr val="tx1"/>
                          </a:solidFill>
                          <a:latin typeface="Arial"/>
                          <a:cs typeface="Arial"/>
                        </a:rPr>
                        <a:t>pkg</a:t>
                      </a:r>
                      <a:r>
                        <a:rPr lang="en-US" sz="1000" dirty="0">
                          <a:solidFill>
                            <a:schemeClr val="tx1"/>
                          </a:solidFill>
                          <a:latin typeface="Arial"/>
                          <a:cs typeface="Arial"/>
                        </a:rPr>
                        <a:t> from bar </a:t>
                      </a:r>
                    </a:p>
                    <a:p>
                      <a:pPr marL="450850" lvl="1" indent="-228600" algn="l">
                        <a:buFont typeface="Wingdings" charset="2"/>
                        <a:buChar char="q"/>
                        <a:tabLst>
                          <a:tab pos="454025" algn="l"/>
                        </a:tabLst>
                      </a:pPr>
                      <a:r>
                        <a:rPr lang="en-US" sz="1000" dirty="0">
                          <a:solidFill>
                            <a:schemeClr val="tx1"/>
                          </a:solidFill>
                          <a:latin typeface="Arial"/>
                          <a:cs typeface="Arial"/>
                        </a:rPr>
                        <a:t>Reposition </a:t>
                      </a:r>
                      <a:r>
                        <a:rPr lang="en-US" sz="1000" dirty="0" err="1">
                          <a:solidFill>
                            <a:schemeClr val="tx1"/>
                          </a:solidFill>
                          <a:latin typeface="Arial"/>
                          <a:cs typeface="Arial"/>
                        </a:rPr>
                        <a:t>pwr</a:t>
                      </a:r>
                      <a:r>
                        <a:rPr lang="en-US" sz="1000" dirty="0">
                          <a:solidFill>
                            <a:schemeClr val="tx1"/>
                          </a:solidFill>
                          <a:latin typeface="Arial"/>
                          <a:cs typeface="Arial"/>
                        </a:rPr>
                        <a:t> </a:t>
                      </a:r>
                      <a:r>
                        <a:rPr lang="en-US" sz="1000" dirty="0" err="1">
                          <a:solidFill>
                            <a:schemeClr val="tx1"/>
                          </a:solidFill>
                          <a:latin typeface="Arial"/>
                          <a:cs typeface="Arial"/>
                        </a:rPr>
                        <a:t>pkg</a:t>
                      </a:r>
                      <a:r>
                        <a:rPr lang="en-US" sz="1000" dirty="0">
                          <a:solidFill>
                            <a:schemeClr val="tx1"/>
                          </a:solidFill>
                          <a:latin typeface="Arial"/>
                          <a:cs typeface="Arial"/>
                        </a:rPr>
                        <a:t> 10 </a:t>
                      </a:r>
                      <a:r>
                        <a:rPr lang="en-US" sz="1000" dirty="0" err="1">
                          <a:solidFill>
                            <a:schemeClr val="tx1"/>
                          </a:solidFill>
                          <a:latin typeface="Arial"/>
                          <a:cs typeface="Arial"/>
                        </a:rPr>
                        <a:t>ft</a:t>
                      </a:r>
                      <a:r>
                        <a:rPr lang="en-US" sz="1000" baseline="0" dirty="0">
                          <a:solidFill>
                            <a:schemeClr val="tx1"/>
                          </a:solidFill>
                          <a:latin typeface="Arial"/>
                          <a:cs typeface="Arial"/>
                        </a:rPr>
                        <a:t> </a:t>
                      </a:r>
                      <a:r>
                        <a:rPr lang="en-US" sz="1000" dirty="0">
                          <a:solidFill>
                            <a:schemeClr val="tx1"/>
                          </a:solidFill>
                          <a:latin typeface="Arial"/>
                          <a:cs typeface="Arial"/>
                        </a:rPr>
                        <a:t>East Remove HFE stowage pip pins </a:t>
                      </a:r>
                    </a:p>
                    <a:p>
                      <a:pPr marL="450850" lvl="1" indent="-228600" algn="l">
                        <a:buFont typeface="Wingdings" charset="2"/>
                        <a:buChar char="q"/>
                        <a:tabLst>
                          <a:tab pos="454025" algn="l"/>
                        </a:tabLst>
                      </a:pPr>
                      <a:r>
                        <a:rPr lang="en-US" sz="1000" dirty="0">
                          <a:solidFill>
                            <a:schemeClr val="tx1"/>
                          </a:solidFill>
                          <a:latin typeface="Arial"/>
                          <a:cs typeface="Arial"/>
                        </a:rPr>
                        <a:t>Tip power package down </a:t>
                      </a:r>
                    </a:p>
                    <a:p>
                      <a:pPr marL="450850" lvl="1" indent="-228600" algn="l">
                        <a:buFont typeface="Wingdings" charset="2"/>
                        <a:buChar char="q"/>
                        <a:tabLst>
                          <a:tab pos="454025" algn="l"/>
                        </a:tabLst>
                      </a:pPr>
                      <a:r>
                        <a:rPr lang="en-US" sz="1000" strike="sngStrike" dirty="0">
                          <a:solidFill>
                            <a:schemeClr val="tx1"/>
                          </a:solidFill>
                          <a:latin typeface="Arial"/>
                          <a:cs typeface="Arial"/>
                        </a:rPr>
                        <a:t>Get camera, place on RCU</a:t>
                      </a:r>
                    </a:p>
                    <a:p>
                      <a:pPr marL="450850" lvl="1" indent="-228600" algn="l">
                        <a:buFont typeface="Wingdings" charset="2"/>
                        <a:buChar char="q"/>
                        <a:tabLst>
                          <a:tab pos="454025" algn="l"/>
                        </a:tabLst>
                      </a:pPr>
                      <a:r>
                        <a:rPr lang="en-US" sz="1000" strike="sngStrike" dirty="0">
                          <a:solidFill>
                            <a:schemeClr val="tx1"/>
                          </a:solidFill>
                          <a:latin typeface="Arial"/>
                          <a:cs typeface="Arial"/>
                        </a:rPr>
                        <a:t>Translate to 30 </a:t>
                      </a:r>
                      <a:r>
                        <a:rPr lang="en-US" sz="1000" strike="sngStrike" dirty="0" err="1">
                          <a:solidFill>
                            <a:schemeClr val="tx1"/>
                          </a:solidFill>
                          <a:latin typeface="Arial"/>
                          <a:cs typeface="Arial"/>
                        </a:rPr>
                        <a:t>ft</a:t>
                      </a:r>
                      <a:r>
                        <a:rPr lang="en-US" sz="1000" strike="sngStrike" dirty="0">
                          <a:solidFill>
                            <a:schemeClr val="tx1"/>
                          </a:solidFill>
                          <a:latin typeface="Arial"/>
                          <a:cs typeface="Arial"/>
                        </a:rPr>
                        <a:t> off SEQ bay</a:t>
                      </a:r>
                    </a:p>
                    <a:p>
                      <a:pPr marL="450850" lvl="1" indent="-228600" algn="l">
                        <a:buFont typeface="Wingdings" charset="2"/>
                        <a:buChar char="q"/>
                        <a:tabLst>
                          <a:tab pos="454025" algn="l"/>
                        </a:tabLst>
                      </a:pPr>
                      <a:r>
                        <a:rPr kumimoji="0" lang="en-US" sz="1000" b="0" i="0" u="none" strike="noStrike" kern="1200" cap="none" spc="0" normalizeH="0" baseline="0" noProof="0" dirty="0">
                          <a:ln>
                            <a:noFill/>
                          </a:ln>
                          <a:solidFill>
                            <a:schemeClr val="tx1"/>
                          </a:solidFill>
                          <a:effectLst/>
                          <a:uLnTx/>
                          <a:uFillTx/>
                          <a:latin typeface="Arial"/>
                          <a:ea typeface="+mn-ea"/>
                          <a:cs typeface="Arial"/>
                        </a:rPr>
                        <a:t>√ </a:t>
                      </a:r>
                      <a:r>
                        <a:rPr lang="en-US" sz="1000" dirty="0">
                          <a:solidFill>
                            <a:schemeClr val="tx1"/>
                          </a:solidFill>
                          <a:latin typeface="Arial"/>
                          <a:cs typeface="Arial"/>
                        </a:rPr>
                        <a:t>Check for confirmation</a:t>
                      </a:r>
                      <a:r>
                        <a:rPr lang="en-US" sz="1000" baseline="0" dirty="0">
                          <a:solidFill>
                            <a:schemeClr val="tx1"/>
                          </a:solidFill>
                          <a:latin typeface="Arial"/>
                          <a:cs typeface="Arial"/>
                        </a:rPr>
                        <a:t> to activate MRU</a:t>
                      </a:r>
                      <a:endParaRPr lang="en-US" sz="1000" dirty="0">
                        <a:solidFill>
                          <a:schemeClr val="tx1"/>
                        </a:solidFill>
                        <a:latin typeface="Arial"/>
                        <a:cs typeface="Arial"/>
                      </a:endParaRPr>
                    </a:p>
                    <a:p>
                      <a:pPr marL="222250" lvl="1" indent="0" algn="l">
                        <a:buFont typeface="Wingdings" charset="2"/>
                        <a:buNone/>
                        <a:tabLst>
                          <a:tab pos="454025" algn="l"/>
                        </a:tabLst>
                      </a:pPr>
                      <a:endParaRPr lang="en-US" sz="1000" dirty="0">
                        <a:solidFill>
                          <a:schemeClr val="tx1"/>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pPr algn="l"/>
                      <a:r>
                        <a:rPr lang="en-US" sz="1000" u="sng" dirty="0">
                          <a:latin typeface="Arial"/>
                          <a:cs typeface="Arial"/>
                        </a:rPr>
                        <a:t>GEOPHYSICAL</a:t>
                      </a:r>
                      <a:r>
                        <a:rPr lang="en-US" sz="1000" u="sng" baseline="0" dirty="0">
                          <a:latin typeface="Arial"/>
                          <a:cs typeface="Arial"/>
                        </a:rPr>
                        <a:t> SAMPLING (00:35)</a:t>
                      </a:r>
                      <a:endParaRPr lang="en-US" sz="1000" u="sng" dirty="0">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000" u="none" dirty="0">
                          <a:latin typeface="Arial"/>
                          <a:cs typeface="Arial"/>
                        </a:rPr>
                        <a:t>Park and Egress rover</a:t>
                      </a:r>
                      <a:endParaRPr lang="en-US" sz="1000" dirty="0">
                        <a:latin typeface="Arial"/>
                        <a:cs typeface="Arial"/>
                      </a:endParaRPr>
                    </a:p>
                    <a:p>
                      <a:pPr marL="228600" indent="-228600" algn="l">
                        <a:buFont typeface="+mj-lt"/>
                        <a:buAutoNum type="arabicPeriod"/>
                      </a:pPr>
                      <a:endParaRPr lang="en-US" sz="1000" u="none" dirty="0">
                        <a:latin typeface="Arial"/>
                        <a:cs typeface="Arial"/>
                      </a:endParaRPr>
                    </a:p>
                    <a:p>
                      <a:pPr marL="228600" indent="-228600" algn="l">
                        <a:buFont typeface="+mj-lt"/>
                        <a:buAutoNum type="arabicPeriod"/>
                      </a:pPr>
                      <a:r>
                        <a:rPr lang="en-US" sz="1000" u="none" dirty="0">
                          <a:latin typeface="Arial"/>
                          <a:cs typeface="Arial"/>
                        </a:rPr>
                        <a:t>Unload Sampling MRU, camera and make Observations while photo</a:t>
                      </a:r>
                      <a:r>
                        <a:rPr lang="en-US" sz="1000" u="none" baseline="0" dirty="0">
                          <a:latin typeface="Arial"/>
                          <a:cs typeface="Arial"/>
                        </a:rPr>
                        <a:t> documenting the site (00:02)</a:t>
                      </a:r>
                    </a:p>
                    <a:p>
                      <a:pPr marL="685800" lvl="1" indent="-228600" algn="l">
                        <a:buFont typeface="Wingdings" charset="2"/>
                        <a:buChar char="q"/>
                      </a:pPr>
                      <a:r>
                        <a:rPr lang="en-US" sz="1000" dirty="0">
                          <a:solidFill>
                            <a:srgbClr val="000000"/>
                          </a:solidFill>
                          <a:latin typeface="Arial"/>
                          <a:cs typeface="Arial"/>
                        </a:rPr>
                        <a:t>Report site context description </a:t>
                      </a:r>
                    </a:p>
                    <a:p>
                      <a:pPr marL="685800" lvl="1" indent="-228600" algn="l">
                        <a:buFont typeface="Wingdings" charset="2"/>
                        <a:buChar char="q"/>
                      </a:pPr>
                      <a:r>
                        <a:rPr lang="en-US" sz="1000" dirty="0">
                          <a:solidFill>
                            <a:srgbClr val="000000"/>
                          </a:solidFill>
                          <a:latin typeface="Arial"/>
                          <a:cs typeface="Arial"/>
                        </a:rPr>
                        <a:t>Environmental conditions (depth, current strength/direction, temperature, visibility)</a:t>
                      </a:r>
                    </a:p>
                    <a:p>
                      <a:pPr marL="685800" lvl="1" indent="-228600" algn="l">
                        <a:buFont typeface="Wingdings" charset="2"/>
                        <a:buChar char="q"/>
                      </a:pPr>
                      <a:r>
                        <a:rPr lang="en-US" sz="1000" dirty="0">
                          <a:solidFill>
                            <a:srgbClr val="000000"/>
                          </a:solidFill>
                          <a:latin typeface="Arial"/>
                          <a:cs typeface="Arial"/>
                        </a:rPr>
                        <a:t>Unit descriptions (distinguishing features, unit relations and orientations)</a:t>
                      </a:r>
                    </a:p>
                    <a:p>
                      <a:pPr marL="685800" lvl="1" indent="-228600" algn="l">
                        <a:buFont typeface="Wingdings" charset="2"/>
                        <a:buChar char="q"/>
                      </a:pPr>
                      <a:r>
                        <a:rPr lang="en-US" sz="1000" dirty="0">
                          <a:solidFill>
                            <a:srgbClr val="000000"/>
                          </a:solidFill>
                          <a:latin typeface="Arial"/>
                          <a:cs typeface="Arial"/>
                        </a:rPr>
                        <a:t>Variances from precursor data</a:t>
                      </a:r>
                    </a:p>
                    <a:p>
                      <a:pPr marL="685800" lvl="1" indent="-228600" algn="l">
                        <a:buFont typeface="Wingdings" charset="2"/>
                        <a:buChar char="q"/>
                      </a:pPr>
                      <a:r>
                        <a:rPr lang="en-US" sz="1000" dirty="0">
                          <a:solidFill>
                            <a:srgbClr val="000000"/>
                          </a:solidFill>
                          <a:latin typeface="Arial"/>
                          <a:cs typeface="Arial"/>
                        </a:rPr>
                        <a:t>Other notable features </a:t>
                      </a:r>
                      <a:endParaRPr lang="en-US" sz="1000" u="none" dirty="0">
                        <a:solidFill>
                          <a:srgbClr val="000000"/>
                        </a:solidFill>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000" u="none" dirty="0">
                          <a:latin typeface="Arial"/>
                          <a:cs typeface="Arial"/>
                        </a:rPr>
                        <a:t>Worksite Setup / Sample Prep </a:t>
                      </a:r>
                      <a:r>
                        <a:rPr lang="en-US" sz="1000" u="none" baseline="0" dirty="0">
                          <a:latin typeface="Arial"/>
                          <a:cs typeface="Arial"/>
                        </a:rPr>
                        <a:t>(00:02)</a:t>
                      </a:r>
                    </a:p>
                    <a:p>
                      <a:pPr marL="685800" lvl="1" indent="-228600" algn="l">
                        <a:buFont typeface="Wingdings" charset="2"/>
                        <a:buChar char="q"/>
                      </a:pPr>
                      <a:r>
                        <a:rPr lang="en-US" sz="1000" dirty="0">
                          <a:solidFill>
                            <a:schemeClr val="tx1"/>
                          </a:solidFill>
                          <a:latin typeface="Arial"/>
                          <a:cs typeface="Arial"/>
                        </a:rPr>
                        <a:t>Set sampling markers next to candidate samples</a:t>
                      </a:r>
                    </a:p>
                    <a:p>
                      <a:pPr marL="685800" lvl="1" indent="-228600" algn="l">
                        <a:buFont typeface="Wingdings" charset="2"/>
                        <a:buChar char="q"/>
                      </a:pPr>
                      <a:r>
                        <a:rPr lang="en-US" sz="1000" dirty="0">
                          <a:solidFill>
                            <a:schemeClr val="tx1"/>
                          </a:solidFill>
                          <a:latin typeface="Arial"/>
                          <a:cs typeface="Arial"/>
                        </a:rPr>
                        <a:t>√ candidate samples are photographed</a:t>
                      </a:r>
                      <a:endParaRPr lang="en-US" sz="1000" u="none" dirty="0">
                        <a:solidFill>
                          <a:schemeClr val="tx1"/>
                        </a:solidFill>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000" u="none" dirty="0">
                          <a:solidFill>
                            <a:schemeClr val="tx1"/>
                          </a:solidFill>
                          <a:latin typeface="Arial"/>
                          <a:cs typeface="Arial"/>
                        </a:rPr>
                        <a:t>Collect Rock Samples (00:05)</a:t>
                      </a:r>
                    </a:p>
                    <a:p>
                      <a:pPr marL="685800" lvl="1" indent="-228600" algn="l">
                        <a:buFont typeface="Wingdings" charset="2"/>
                        <a:buChar char="q"/>
                      </a:pPr>
                      <a:r>
                        <a:rPr lang="en-US" sz="1000" dirty="0">
                          <a:solidFill>
                            <a:schemeClr val="tx1"/>
                          </a:solidFill>
                          <a:latin typeface="Arial"/>
                          <a:cs typeface="Arial"/>
                        </a:rPr>
                        <a:t>Connect Manual Driver to Rock End Effector, pushing until Latch clicks into place</a:t>
                      </a:r>
                    </a:p>
                    <a:p>
                      <a:pPr marL="685800" lvl="1" indent="-228600" algn="l">
                        <a:buFont typeface="Wingdings" charset="2"/>
                        <a:buChar char="q"/>
                      </a:pPr>
                      <a:r>
                        <a:rPr lang="en-US" sz="1000" dirty="0">
                          <a:solidFill>
                            <a:schemeClr val="tx1"/>
                          </a:solidFill>
                          <a:latin typeface="Arial"/>
                          <a:cs typeface="Arial"/>
                        </a:rPr>
                        <a:t>Remove Manual driver and effector from Sampling MRU</a:t>
                      </a:r>
                    </a:p>
                    <a:p>
                      <a:pPr marL="685800" lvl="1" indent="-228600" algn="l">
                        <a:buFont typeface="Wingdings" charset="2"/>
                        <a:buChar char="q"/>
                      </a:pPr>
                      <a:r>
                        <a:rPr lang="en-US" sz="1000" dirty="0">
                          <a:solidFill>
                            <a:schemeClr val="tx1"/>
                          </a:solidFill>
                          <a:latin typeface="Arial"/>
                          <a:cs typeface="Arial"/>
                        </a:rPr>
                        <a:t>Squeeze and hold handle of Manual Driver while placing over sample of interest</a:t>
                      </a:r>
                    </a:p>
                    <a:p>
                      <a:pPr marL="685800" lvl="1" indent="-228600" algn="l">
                        <a:buFont typeface="Wingdings" charset="2"/>
                        <a:buChar char="q"/>
                      </a:pPr>
                      <a:r>
                        <a:rPr lang="en-US" sz="1000" dirty="0">
                          <a:solidFill>
                            <a:schemeClr val="tx1"/>
                          </a:solidFill>
                          <a:latin typeface="Arial"/>
                          <a:cs typeface="Arial"/>
                        </a:rPr>
                        <a:t>Release handle, capturing sample inside End Effector</a:t>
                      </a:r>
                    </a:p>
                    <a:p>
                      <a:pPr marL="685800" lvl="1" indent="-228600" algn="l">
                        <a:buFont typeface="Wingdings" charset="2"/>
                        <a:buChar char="q"/>
                      </a:pPr>
                      <a:r>
                        <a:rPr lang="en-US" sz="1000" dirty="0">
                          <a:solidFill>
                            <a:srgbClr val="000000"/>
                          </a:solidFill>
                          <a:latin typeface="Arial"/>
                          <a:cs typeface="Arial"/>
                        </a:rPr>
                        <a:t>Stow End Effector</a:t>
                      </a:r>
                      <a:r>
                        <a:rPr lang="en-US" sz="1000" baseline="0" dirty="0">
                          <a:solidFill>
                            <a:srgbClr val="000000"/>
                          </a:solidFill>
                          <a:latin typeface="Arial"/>
                          <a:cs typeface="Arial"/>
                        </a:rPr>
                        <a:t> in Sample MRU</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kumimoji="0" lang="en-US" sz="1000" b="0" i="0" u="none" strike="noStrike" kern="1200" cap="none" spc="0" normalizeH="0" baseline="0" noProof="0" dirty="0">
                          <a:ln>
                            <a:noFill/>
                          </a:ln>
                          <a:solidFill>
                            <a:schemeClr val="tx1"/>
                          </a:solidFill>
                          <a:effectLst/>
                          <a:uLnTx/>
                          <a:uFillTx/>
                          <a:latin typeface="Arial"/>
                          <a:ea typeface="+mn-ea"/>
                          <a:cs typeface="Arial"/>
                        </a:rPr>
                        <a:t>Repeat Sampling procedures until desired samples are collected</a:t>
                      </a:r>
                    </a:p>
                    <a:p>
                      <a:pPr marL="685800" lvl="1" indent="-228600" algn="l">
                        <a:buFont typeface="Wingdings" charset="2"/>
                        <a:buChar char="q"/>
                      </a:pPr>
                      <a:endParaRPr lang="en-US" sz="1000" baseline="0" dirty="0">
                        <a:solidFill>
                          <a:srgbClr val="000000"/>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xmlns=""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935226881"/>
              </p:ext>
            </p:extLst>
          </p:nvPr>
        </p:nvGraphicFramePr>
        <p:xfrm>
          <a:off x="6213188" y="6123455"/>
          <a:ext cx="2813623" cy="415457"/>
        </p:xfrm>
        <a:graphic>
          <a:graphicData uri="http://schemas.openxmlformats.org/drawingml/2006/table">
            <a:tbl>
              <a:tblPr firstRow="1" bandRow="1">
                <a:tableStyleId>{93296810-A885-4BE3-A3E7-6D5BEEA58F35}</a:tableStyleId>
              </a:tblPr>
              <a:tblGrid>
                <a:gridCol w="2813623">
                  <a:extLst>
                    <a:ext uri="{9D8B030D-6E8A-4147-A177-3AD203B41FA5}">
                      <a16:colId xmlns:a16="http://schemas.microsoft.com/office/drawing/2014/main" xmlns="" val="20000"/>
                    </a:ext>
                  </a:extLst>
                </a:gridCol>
              </a:tblGrid>
              <a:tr h="141137">
                <a:tc>
                  <a:txBody>
                    <a:bodyPr/>
                    <a:lstStyle/>
                    <a:p>
                      <a:pPr marL="0" indent="0" algn="l">
                        <a:buFont typeface="Arial" panose="020B0604020202020204" pitchFamily="34" charset="0"/>
                        <a:buNone/>
                      </a:pPr>
                      <a:r>
                        <a:rPr lang="en-US" sz="900" dirty="0"/>
                        <a:t>CAUTION</a:t>
                      </a:r>
                      <a:endParaRPr lang="en-US" sz="900" b="1" i="0" dirty="0">
                        <a:latin typeface="Arial"/>
                        <a:cs typeface="Arial"/>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xmlns="" val="10000"/>
                  </a:ext>
                </a:extLst>
              </a:tr>
              <a:tr h="141137">
                <a:tc>
                  <a:txBody>
                    <a:bodyPr/>
                    <a:lstStyle/>
                    <a:p>
                      <a:pPr marL="171450" indent="-171450" algn="l">
                        <a:buFont typeface="Arial" panose="020B0604020202020204" pitchFamily="34" charset="0"/>
                        <a:buChar char="•"/>
                      </a:pPr>
                      <a:r>
                        <a:rPr lang="en-US" sz="900" dirty="0"/>
                        <a:t>Avoid touching End Effectors</a:t>
                      </a:r>
                      <a:r>
                        <a:rPr lang="en-US" sz="900" baseline="0" dirty="0"/>
                        <a:t> to minimize contamination</a:t>
                      </a:r>
                    </a:p>
                    <a:p>
                      <a:pPr marL="171450" indent="-171450" algn="l">
                        <a:buFont typeface="Arial" panose="020B0604020202020204" pitchFamily="34" charset="0"/>
                        <a:buChar char="•"/>
                      </a:pPr>
                      <a:r>
                        <a:rPr lang="en-US" sz="900" b="0" i="0" baseline="0" dirty="0">
                          <a:latin typeface="+mn-lt"/>
                          <a:cs typeface="Arial"/>
                        </a:rPr>
                        <a:t>Trigger may kick back when attempting to engage</a:t>
                      </a:r>
                      <a:endParaRPr lang="en-US" sz="900" b="0" i="0" dirty="0">
                        <a:latin typeface="+mn-lt"/>
                        <a:cs typeface="Arial"/>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31344704"/>
              </p:ext>
            </p:extLst>
          </p:nvPr>
        </p:nvGraphicFramePr>
        <p:xfrm>
          <a:off x="86168" y="5173220"/>
          <a:ext cx="2893787" cy="411480"/>
        </p:xfrm>
        <a:graphic>
          <a:graphicData uri="http://schemas.openxmlformats.org/drawingml/2006/table">
            <a:tbl>
              <a:tblPr firstRow="1" bandRow="1">
                <a:tableStyleId>{74C1A8A3-306A-4EB7-A6B1-4F7E0EB9C5D6}</a:tableStyleId>
              </a:tblPr>
              <a:tblGrid>
                <a:gridCol w="2893787">
                  <a:extLst>
                    <a:ext uri="{9D8B030D-6E8A-4147-A177-3AD203B41FA5}">
                      <a16:colId xmlns:a16="http://schemas.microsoft.com/office/drawing/2014/main" xmlns="" val="20000"/>
                    </a:ext>
                  </a:extLst>
                </a:gridCol>
              </a:tblGrid>
              <a:tr h="0">
                <a:tc>
                  <a:txBody>
                    <a:bodyPr/>
                    <a:lstStyle/>
                    <a:p>
                      <a:pPr marL="0" indent="0" algn="ctr">
                        <a:buFont typeface="Arial" panose="020B0604020202020204" pitchFamily="34" charset="0"/>
                        <a:buNone/>
                      </a:pPr>
                      <a:r>
                        <a:rPr lang="en-US" sz="900" dirty="0"/>
                        <a:t>NOTE</a:t>
                      </a:r>
                      <a:endParaRPr lang="en-US" sz="900" b="1" i="0" dirty="0">
                        <a:latin typeface="Arial"/>
                        <a:cs typeface="Arial"/>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extLst>
                  <a:ext uri="{0D108BD9-81ED-4DB2-BD59-A6C34878D82A}">
                    <a16:rowId xmlns:a16="http://schemas.microsoft.com/office/drawing/2014/main" xmlns="" val="10000"/>
                  </a:ext>
                </a:extLst>
              </a:tr>
              <a:tr h="187738">
                <a:tc>
                  <a:txBody>
                    <a:bodyPr/>
                    <a:lstStyle/>
                    <a:p>
                      <a:pPr marL="0" indent="0" algn="ctr">
                        <a:buFont typeface="Arial"/>
                        <a:buNone/>
                      </a:pPr>
                      <a:r>
                        <a:rPr lang="en-US" sz="900" dirty="0"/>
                        <a:t>Check Mission</a:t>
                      </a:r>
                      <a:r>
                        <a:rPr lang="en-US" sz="900" baseline="0" dirty="0"/>
                        <a:t> Log for MCC Activation Criteria </a:t>
                      </a:r>
                    </a:p>
                    <a:p>
                      <a:pPr marL="0" indent="0" algn="ctr">
                        <a:buFont typeface="Arial"/>
                        <a:buNone/>
                      </a:pPr>
                      <a:r>
                        <a:rPr lang="en-US" sz="900" b="1" baseline="0" dirty="0"/>
                        <a:t>PRIOR</a:t>
                      </a:r>
                      <a:r>
                        <a:rPr lang="en-US" sz="900" baseline="0" dirty="0"/>
                        <a:t> to Activation</a:t>
                      </a:r>
                      <a:endParaRPr lang="en-US" sz="900" dirty="0"/>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10" name="Rectangle 9"/>
          <p:cNvSpPr/>
          <p:nvPr/>
        </p:nvSpPr>
        <p:spPr>
          <a:xfrm>
            <a:off x="439174" y="1036360"/>
            <a:ext cx="2393103" cy="323273"/>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p>
        </p:txBody>
      </p:sp>
      <p:graphicFrame>
        <p:nvGraphicFramePr>
          <p:cNvPr id="11" name="Table 10"/>
          <p:cNvGraphicFramePr>
            <a:graphicFrameLocks noGrp="1"/>
          </p:cNvGraphicFramePr>
          <p:nvPr>
            <p:extLst>
              <p:ext uri="{D42A27DB-BD31-4B8C-83A1-F6EECF244321}">
                <p14:modId xmlns:p14="http://schemas.microsoft.com/office/powerpoint/2010/main" val="4084362845"/>
              </p:ext>
            </p:extLst>
          </p:nvPr>
        </p:nvGraphicFramePr>
        <p:xfrm>
          <a:off x="3165188" y="3965524"/>
          <a:ext cx="2813623" cy="415457"/>
        </p:xfrm>
        <a:graphic>
          <a:graphicData uri="http://schemas.openxmlformats.org/drawingml/2006/table">
            <a:tbl>
              <a:tblPr firstRow="1" bandRow="1">
                <a:tableStyleId>{21E4AEA4-8DFA-4A89-87EB-49C32662AFE0}</a:tableStyleId>
              </a:tblPr>
              <a:tblGrid>
                <a:gridCol w="2813623">
                  <a:extLst>
                    <a:ext uri="{9D8B030D-6E8A-4147-A177-3AD203B41FA5}">
                      <a16:colId xmlns:a16="http://schemas.microsoft.com/office/drawing/2014/main" xmlns="" val="20000"/>
                    </a:ext>
                  </a:extLst>
                </a:gridCol>
              </a:tblGrid>
              <a:tr h="141137">
                <a:tc>
                  <a:txBody>
                    <a:bodyPr/>
                    <a:lstStyle/>
                    <a:p>
                      <a:pPr marL="0" indent="0" algn="l">
                        <a:buFont typeface="Arial" panose="020B0604020202020204" pitchFamily="34" charset="0"/>
                        <a:buNone/>
                      </a:pPr>
                      <a:r>
                        <a:rPr lang="en-US" sz="900" dirty="0"/>
                        <a:t>WARNING</a:t>
                      </a:r>
                      <a:endParaRPr lang="en-US" sz="900" b="1" i="0" dirty="0">
                        <a:latin typeface="Arial"/>
                        <a:cs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141137">
                <a:tc>
                  <a:txBody>
                    <a:bodyPr/>
                    <a:lstStyle/>
                    <a:p>
                      <a:pPr marL="171450" indent="-171450" algn="l">
                        <a:buFont typeface="Arial" panose="020B0604020202020204" pitchFamily="34" charset="0"/>
                        <a:buChar char="•"/>
                      </a:pPr>
                      <a:r>
                        <a:rPr lang="en-US" sz="900" dirty="0"/>
                        <a:t>Avoid touching the upper</a:t>
                      </a:r>
                      <a:r>
                        <a:rPr lang="en-US" sz="900" baseline="0" dirty="0"/>
                        <a:t> half of the Antenna during installation so as to not damage gloves from hot surface</a:t>
                      </a:r>
                      <a:endParaRPr lang="en-US" sz="900" b="0" i="0" dirty="0">
                        <a:latin typeface="+mn-lt"/>
                        <a:cs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723385196"/>
              </p:ext>
            </p:extLst>
          </p:nvPr>
        </p:nvGraphicFramePr>
        <p:xfrm>
          <a:off x="259903" y="2664492"/>
          <a:ext cx="2546316" cy="1508760"/>
        </p:xfrm>
        <a:graphic>
          <a:graphicData uri="http://schemas.openxmlformats.org/drawingml/2006/table">
            <a:tbl>
              <a:tblPr firstRow="1" bandRow="1">
                <a:tableStyleId>{9D7B26C5-4107-4FEC-AEDC-1716B250A1EF}</a:tableStyleId>
              </a:tblPr>
              <a:tblGrid>
                <a:gridCol w="641097">
                  <a:extLst>
                    <a:ext uri="{9D8B030D-6E8A-4147-A177-3AD203B41FA5}">
                      <a16:colId xmlns:a16="http://schemas.microsoft.com/office/drawing/2014/main" xmlns="" val="20000"/>
                    </a:ext>
                  </a:extLst>
                </a:gridCol>
                <a:gridCol w="775810">
                  <a:extLst>
                    <a:ext uri="{9D8B030D-6E8A-4147-A177-3AD203B41FA5}">
                      <a16:colId xmlns:a16="http://schemas.microsoft.com/office/drawing/2014/main" xmlns="" val="20001"/>
                    </a:ext>
                  </a:extLst>
                </a:gridCol>
                <a:gridCol w="1129409">
                  <a:extLst>
                    <a:ext uri="{9D8B030D-6E8A-4147-A177-3AD203B41FA5}">
                      <a16:colId xmlns:a16="http://schemas.microsoft.com/office/drawing/2014/main" xmlns="" val="20002"/>
                    </a:ext>
                  </a:extLst>
                </a:gridCol>
              </a:tblGrid>
              <a:tr h="135080">
                <a:tc>
                  <a:txBody>
                    <a:bodyPr/>
                    <a:lstStyle/>
                    <a:p>
                      <a:pPr algn="ctr"/>
                      <a:r>
                        <a:rPr lang="en-US" sz="900" dirty="0"/>
                        <a:t>Sample ID</a:t>
                      </a:r>
                      <a:endParaRPr lang="en-US" sz="900" dirty="0">
                        <a:latin typeface="Arial"/>
                        <a:cs typeface="Arial"/>
                      </a:endParaRPr>
                    </a:p>
                  </a:txBody>
                  <a:tcPr>
                    <a:lnR w="12700" cap="flat" cmpd="sng" algn="ctr">
                      <a:solidFill>
                        <a:schemeClr val="tx1"/>
                      </a:solidFill>
                      <a:prstDash val="solid"/>
                      <a:round/>
                      <a:headEnd type="none" w="med" len="med"/>
                      <a:tailEnd type="none" w="med" len="med"/>
                    </a:lnR>
                  </a:tcPr>
                </a:tc>
                <a:tc>
                  <a:txBody>
                    <a:bodyPr/>
                    <a:lstStyle/>
                    <a:p>
                      <a:pPr algn="ctr"/>
                      <a:r>
                        <a:rPr lang="en-US" sz="900" dirty="0"/>
                        <a:t>Container ID</a:t>
                      </a:r>
                      <a:endParaRPr lang="en-US" sz="900" dirty="0">
                        <a:latin typeface="Arial"/>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900" dirty="0">
                          <a:latin typeface="Arial"/>
                          <a:cs typeface="Arial"/>
                        </a:rPr>
                        <a:t>Sample type</a:t>
                      </a:r>
                    </a:p>
                    <a:p>
                      <a:pPr algn="ctr"/>
                      <a:r>
                        <a:rPr lang="en-US" sz="900" dirty="0">
                          <a:latin typeface="Arial"/>
                          <a:cs typeface="Arial"/>
                        </a:rPr>
                        <a:t>(</a:t>
                      </a:r>
                      <a:r>
                        <a:rPr lang="en-US" sz="900" dirty="0" err="1">
                          <a:latin typeface="Arial"/>
                          <a:cs typeface="Arial"/>
                        </a:rPr>
                        <a:t>lvl</a:t>
                      </a:r>
                      <a:r>
                        <a:rPr lang="en-US" sz="900" dirty="0">
                          <a:latin typeface="Arial"/>
                          <a:cs typeface="Arial"/>
                        </a:rPr>
                        <a:t> of alt</a:t>
                      </a:r>
                      <a:r>
                        <a:rPr lang="en-US" sz="900" baseline="0" dirty="0">
                          <a:latin typeface="Arial"/>
                          <a:cs typeface="Arial"/>
                        </a:rPr>
                        <a:t> – H/M/L)</a:t>
                      </a:r>
                      <a:endParaRPr lang="en-US" sz="900" dirty="0">
                        <a:latin typeface="Arial"/>
                        <a:cs typeface="Aria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0"/>
                  </a:ext>
                </a:extLst>
              </a:tr>
              <a:tr h="216129">
                <a:tc>
                  <a:txBody>
                    <a:bodyPr/>
                    <a:lstStyle/>
                    <a:p>
                      <a:pPr algn="ctr"/>
                      <a:endParaRPr lang="en-US" sz="900" b="1" dirty="0">
                        <a:solidFill>
                          <a:srgbClr val="FF0000"/>
                        </a:solidFill>
                      </a:endParaRPr>
                    </a:p>
                  </a:txBody>
                  <a:tcPr>
                    <a:lnR w="12700" cap="flat" cmpd="sng" algn="ctr">
                      <a:solidFill>
                        <a:schemeClr val="tx1"/>
                      </a:solidFill>
                      <a:prstDash val="solid"/>
                      <a:round/>
                      <a:headEnd type="none" w="med" len="med"/>
                      <a:tailEnd type="none" w="med" len="med"/>
                    </a:lnR>
                  </a:tcPr>
                </a:tc>
                <a:tc>
                  <a:txBody>
                    <a:bodyPr/>
                    <a:lstStyle/>
                    <a:p>
                      <a:pPr algn="ctr"/>
                      <a:endParaRPr lang="en-US" sz="900" b="1" dirty="0">
                        <a:solidFill>
                          <a:srgbClr val="FF0000"/>
                        </a:solidFill>
                        <a:latin typeface="Arial"/>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900" b="1" dirty="0">
                        <a:solidFill>
                          <a:srgbClr val="FF0000"/>
                        </a:solidFill>
                        <a:latin typeface="Arial"/>
                        <a:cs typeface="Aria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216129">
                <a:tc>
                  <a:txBody>
                    <a:bodyPr/>
                    <a:lstStyle/>
                    <a:p>
                      <a:pPr algn="ctr"/>
                      <a:endParaRPr lang="en-US" sz="900" b="1" dirty="0">
                        <a:solidFill>
                          <a:srgbClr val="FF0000"/>
                        </a:solidFill>
                      </a:endParaRPr>
                    </a:p>
                  </a:txBody>
                  <a:tcPr>
                    <a:lnR w="12700" cap="flat" cmpd="sng" algn="ctr">
                      <a:solidFill>
                        <a:schemeClr val="tx1"/>
                      </a:solidFill>
                      <a:prstDash val="solid"/>
                      <a:round/>
                      <a:headEnd type="none" w="med" len="med"/>
                      <a:tailEnd type="none" w="med" len="med"/>
                    </a:lnR>
                  </a:tcPr>
                </a:tc>
                <a:tc>
                  <a:txBody>
                    <a:bodyPr/>
                    <a:lstStyle/>
                    <a:p>
                      <a:pPr algn="ctr"/>
                      <a:endParaRPr lang="en-US" sz="900" b="1" dirty="0">
                        <a:solidFill>
                          <a:srgbClr val="FF0000"/>
                        </a:solidFill>
                        <a:latin typeface="Arial"/>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900" b="1" dirty="0">
                        <a:solidFill>
                          <a:srgbClr val="FF0000"/>
                        </a:solidFill>
                        <a:latin typeface="Arial"/>
                        <a:cs typeface="Aria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2"/>
                  </a:ext>
                </a:extLst>
              </a:tr>
              <a:tr h="216129">
                <a:tc>
                  <a:txBody>
                    <a:bodyPr/>
                    <a:lstStyle/>
                    <a:p>
                      <a:pPr algn="ctr"/>
                      <a:endParaRPr lang="en-US" sz="900" b="1" dirty="0">
                        <a:solidFill>
                          <a:srgbClr val="FF0000"/>
                        </a:solidFill>
                      </a:endParaRPr>
                    </a:p>
                  </a:txBody>
                  <a:tcPr>
                    <a:lnR w="12700" cap="flat" cmpd="sng" algn="ctr">
                      <a:solidFill>
                        <a:schemeClr val="tx1"/>
                      </a:solidFill>
                      <a:prstDash val="solid"/>
                      <a:round/>
                      <a:headEnd type="none" w="med" len="med"/>
                      <a:tailEnd type="none" w="med" len="med"/>
                    </a:lnR>
                  </a:tcPr>
                </a:tc>
                <a:tc>
                  <a:txBody>
                    <a:bodyPr/>
                    <a:lstStyle/>
                    <a:p>
                      <a:pPr algn="ctr"/>
                      <a:endParaRPr lang="en-US" sz="900" b="1" dirty="0">
                        <a:solidFill>
                          <a:srgbClr val="FF0000"/>
                        </a:solidFill>
                        <a:latin typeface="Arial"/>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900" b="1" dirty="0">
                        <a:solidFill>
                          <a:srgbClr val="FF0000"/>
                        </a:solidFill>
                        <a:latin typeface="Arial"/>
                        <a:cs typeface="Aria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r h="216129">
                <a:tc>
                  <a:txBody>
                    <a:bodyPr/>
                    <a:lstStyle/>
                    <a:p>
                      <a:pPr algn="ctr"/>
                      <a:endParaRPr lang="en-US" sz="900" b="1" dirty="0">
                        <a:solidFill>
                          <a:srgbClr val="FF0000"/>
                        </a:solidFill>
                      </a:endParaRPr>
                    </a:p>
                  </a:txBody>
                  <a:tcPr>
                    <a:lnR w="12700" cap="flat" cmpd="sng" algn="ctr">
                      <a:solidFill>
                        <a:schemeClr val="tx1"/>
                      </a:solidFill>
                      <a:prstDash val="solid"/>
                      <a:round/>
                      <a:headEnd type="none" w="med" len="med"/>
                      <a:tailEnd type="none" w="med" len="med"/>
                    </a:lnR>
                  </a:tcPr>
                </a:tc>
                <a:tc>
                  <a:txBody>
                    <a:bodyPr/>
                    <a:lstStyle/>
                    <a:p>
                      <a:pPr algn="ctr"/>
                      <a:endParaRPr lang="en-US" sz="900" b="1" dirty="0">
                        <a:solidFill>
                          <a:srgbClr val="FF0000"/>
                        </a:solidFill>
                        <a:latin typeface="Arial"/>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900" b="1" dirty="0">
                        <a:solidFill>
                          <a:srgbClr val="FF0000"/>
                        </a:solidFill>
                        <a:latin typeface="Arial"/>
                        <a:cs typeface="Aria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4"/>
                  </a:ext>
                </a:extLst>
              </a:tr>
              <a:tr h="216129">
                <a:tc>
                  <a:txBody>
                    <a:bodyPr/>
                    <a:lstStyle/>
                    <a:p>
                      <a:pPr algn="ctr"/>
                      <a:endParaRPr lang="en-US" sz="900" b="1" dirty="0">
                        <a:solidFill>
                          <a:srgbClr val="FF0000"/>
                        </a:solidFill>
                      </a:endParaRPr>
                    </a:p>
                  </a:txBody>
                  <a:tcPr>
                    <a:lnR w="12700" cap="flat" cmpd="sng" algn="ctr">
                      <a:solidFill>
                        <a:schemeClr val="tx1"/>
                      </a:solidFill>
                      <a:prstDash val="solid"/>
                      <a:round/>
                      <a:headEnd type="none" w="med" len="med"/>
                      <a:tailEnd type="none" w="med" len="med"/>
                    </a:lnR>
                  </a:tcPr>
                </a:tc>
                <a:tc>
                  <a:txBody>
                    <a:bodyPr/>
                    <a:lstStyle/>
                    <a:p>
                      <a:pPr algn="ctr"/>
                      <a:endParaRPr lang="en-US" sz="900" b="1" dirty="0">
                        <a:solidFill>
                          <a:srgbClr val="FF0000"/>
                        </a:solidFill>
                        <a:latin typeface="Arial"/>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900" b="1" dirty="0">
                        <a:solidFill>
                          <a:srgbClr val="FF0000"/>
                        </a:solidFill>
                        <a:latin typeface="Arial"/>
                        <a:cs typeface="Aria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254654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EVA - 6S -  TX_S1_CERT - IV CREW</a:t>
            </a:r>
            <a:endParaRPr lang="en-US" dirty="0"/>
          </a:p>
        </p:txBody>
      </p:sp>
      <p:sp>
        <p:nvSpPr>
          <p:cNvPr id="6" name="Slide Number Placeholder 5"/>
          <p:cNvSpPr>
            <a:spLocks noGrp="1"/>
          </p:cNvSpPr>
          <p:nvPr>
            <p:ph type="sldNum" sz="quarter" idx="12"/>
          </p:nvPr>
        </p:nvSpPr>
        <p:spPr/>
        <p:txBody>
          <a:bodyPr/>
          <a:lstStyle/>
          <a:p>
            <a:fld id="{0BA1B84F-DC10-554E-B9E5-8CD760597C68}" type="slidenum">
              <a:rPr lang="en-US" smtClean="0"/>
              <a:t>6</a:t>
            </a:fld>
            <a:endParaRPr lang="en-US"/>
          </a:p>
        </p:txBody>
      </p:sp>
      <p:sp>
        <p:nvSpPr>
          <p:cNvPr id="9" name="TextBox 8"/>
          <p:cNvSpPr txBox="1"/>
          <p:nvPr/>
        </p:nvSpPr>
        <p:spPr>
          <a:xfrm>
            <a:off x="0" y="8627"/>
            <a:ext cx="9144000" cy="369332"/>
          </a:xfrm>
          <a:prstGeom prst="rect">
            <a:avLst/>
          </a:prstGeom>
          <a:noFill/>
        </p:spPr>
        <p:txBody>
          <a:bodyPr wrap="square" rtlCol="0" anchor="ctr">
            <a:spAutoFit/>
          </a:bodyPr>
          <a:lstStyle/>
          <a:p>
            <a:r>
              <a:rPr lang="en-US" b="1" cap="all" dirty="0">
                <a:latin typeface="Arial"/>
                <a:cs typeface="Arial"/>
              </a:rPr>
              <a:t>EVA – 6s: STAGE EVA – </a:t>
            </a:r>
            <a:r>
              <a:rPr lang="en-US" b="1" u="sng" dirty="0">
                <a:solidFill>
                  <a:srgbClr val="000000"/>
                </a:solidFill>
                <a:latin typeface="Arial"/>
                <a:ea typeface="Calibri"/>
                <a:cs typeface="Arial"/>
              </a:rPr>
              <a:t>STATION #5 ACTIVITIES (00:35) CONT.</a:t>
            </a:r>
            <a:endParaRPr lang="en-US" b="1" u="sng" dirty="0">
              <a:latin typeface="Arial"/>
              <a:cs typeface="Arial"/>
            </a:endParaRPr>
          </a:p>
        </p:txBody>
      </p:sp>
      <p:graphicFrame>
        <p:nvGraphicFramePr>
          <p:cNvPr id="15" name="Table 14"/>
          <p:cNvGraphicFramePr>
            <a:graphicFrameLocks noGrp="1"/>
          </p:cNvGraphicFramePr>
          <p:nvPr>
            <p:extLst>
              <p:ext uri="{D42A27DB-BD31-4B8C-83A1-F6EECF244321}">
                <p14:modId xmlns:p14="http://schemas.microsoft.com/office/powerpoint/2010/main" val="3810149862"/>
              </p:ext>
            </p:extLst>
          </p:nvPr>
        </p:nvGraphicFramePr>
        <p:xfrm>
          <a:off x="0" y="562780"/>
          <a:ext cx="9144000" cy="5868653"/>
        </p:xfrm>
        <a:graphic>
          <a:graphicData uri="http://schemas.openxmlformats.org/drawingml/2006/table">
            <a:tbl>
              <a:tblPr firstRow="1" bandRow="1">
                <a:tableStyleId>{7E9639D4-E3E2-4D34-9284-5A2195B3D0D7}</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gridCol w="3048000">
                  <a:extLst>
                    <a:ext uri="{9D8B030D-6E8A-4147-A177-3AD203B41FA5}">
                      <a16:colId xmlns:a16="http://schemas.microsoft.com/office/drawing/2014/main" xmlns="" val="20002"/>
                    </a:ext>
                  </a:extLst>
                </a:gridCol>
              </a:tblGrid>
              <a:tr h="290813">
                <a:tc>
                  <a:txBody>
                    <a:bodyPr/>
                    <a:lstStyle/>
                    <a:p>
                      <a:pPr algn="ctr"/>
                      <a:r>
                        <a:rPr lang="en-US" sz="1000" dirty="0">
                          <a:solidFill>
                            <a:schemeClr val="tx1"/>
                          </a:solidFill>
                          <a:latin typeface="Arial"/>
                          <a:cs typeface="Arial"/>
                        </a:rPr>
                        <a:t>IV</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noFill/>
                  </a:tcPr>
                </a:tc>
                <a:tc>
                  <a:txBody>
                    <a:bodyPr/>
                    <a:lstStyle/>
                    <a:p>
                      <a:pPr algn="ctr"/>
                      <a:r>
                        <a:rPr lang="en-US" sz="1000" dirty="0">
                          <a:solidFill>
                            <a:schemeClr val="tx1"/>
                          </a:solidFill>
                          <a:latin typeface="Arial"/>
                          <a:cs typeface="Arial"/>
                        </a:rPr>
                        <a:t>EV1 (CDR)</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noFill/>
                  </a:tcPr>
                </a:tc>
                <a:tc>
                  <a:txBody>
                    <a:bodyPr/>
                    <a:lstStyle/>
                    <a:p>
                      <a:pPr algn="ctr"/>
                      <a:r>
                        <a:rPr lang="en-US" sz="1000" dirty="0">
                          <a:solidFill>
                            <a:schemeClr val="tx1"/>
                          </a:solidFill>
                          <a:latin typeface="Arial"/>
                          <a:cs typeface="Arial"/>
                        </a:rPr>
                        <a:t>EV2 (MMP)</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noFill/>
                  </a:tcPr>
                </a:tc>
                <a:extLst>
                  <a:ext uri="{0D108BD9-81ED-4DB2-BD59-A6C34878D82A}">
                    <a16:rowId xmlns:a16="http://schemas.microsoft.com/office/drawing/2014/main" xmlns="" val="10000"/>
                  </a:ext>
                </a:extLst>
              </a:tr>
              <a:tr h="5502757">
                <a:tc>
                  <a: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sz="100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6"/>
                        <a:tabLst/>
                        <a:defRPr/>
                      </a:pPr>
                      <a:r>
                        <a:rPr lang="en-US" sz="1000" dirty="0">
                          <a:latin typeface="Arial"/>
                          <a:cs typeface="Arial"/>
                        </a:rPr>
                        <a:t>Confirm MRU</a:t>
                      </a:r>
                      <a:r>
                        <a:rPr lang="en-US" sz="1000" baseline="0" dirty="0">
                          <a:latin typeface="Arial"/>
                          <a:cs typeface="Arial"/>
                        </a:rPr>
                        <a:t> system checkout complete</a:t>
                      </a: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6"/>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6"/>
                        <a:tabLst/>
                        <a:defRPr/>
                      </a:pPr>
                      <a:r>
                        <a:rPr lang="en-US" sz="1000" dirty="0">
                          <a:latin typeface="Arial"/>
                          <a:cs typeface="Arial"/>
                        </a:rPr>
                        <a:t>Confirm each</a:t>
                      </a:r>
                      <a:r>
                        <a:rPr lang="en-US" sz="1000" baseline="0" dirty="0">
                          <a:latin typeface="Arial"/>
                          <a:cs typeface="Arial"/>
                        </a:rPr>
                        <a:t> s</a:t>
                      </a:r>
                      <a:r>
                        <a:rPr lang="en-US" sz="1000" dirty="0">
                          <a:latin typeface="Arial"/>
                          <a:cs typeface="Arial"/>
                        </a:rPr>
                        <a:t>ample</a:t>
                      </a:r>
                      <a:r>
                        <a:rPr lang="en-US" sz="1000" baseline="0" dirty="0">
                          <a:latin typeface="Arial"/>
                          <a:cs typeface="Arial"/>
                        </a:rPr>
                        <a:t> is collected </a:t>
                      </a:r>
                      <a:r>
                        <a:rPr lang="en-US" sz="1000" dirty="0">
                          <a:latin typeface="Arial"/>
                          <a:cs typeface="Arial"/>
                        </a:rPr>
                        <a:t>and</a:t>
                      </a:r>
                      <a:r>
                        <a:rPr lang="en-US" sz="1000" baseline="0" dirty="0">
                          <a:latin typeface="Arial"/>
                          <a:cs typeface="Arial"/>
                        </a:rPr>
                        <a:t> </a:t>
                      </a:r>
                      <a:r>
                        <a:rPr lang="en-US" sz="1000" dirty="0">
                          <a:latin typeface="Arial"/>
                          <a:cs typeface="Arial"/>
                        </a:rPr>
                        <a:t>stowed</a:t>
                      </a: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6"/>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6"/>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6"/>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6"/>
                        <a:tabLst/>
                        <a:defRPr/>
                      </a:pPr>
                      <a:r>
                        <a:rPr lang="en-US" sz="1000" dirty="0">
                          <a:latin typeface="Arial"/>
                          <a:cs typeface="Arial"/>
                        </a:rPr>
                        <a:t>Record number and</a:t>
                      </a:r>
                      <a:r>
                        <a:rPr lang="en-US" sz="1000" baseline="0" dirty="0">
                          <a:latin typeface="Arial"/>
                          <a:cs typeface="Arial"/>
                        </a:rPr>
                        <a:t> type of samples identified for </a:t>
                      </a:r>
                      <a:r>
                        <a:rPr lang="en-US" sz="1000" b="1" baseline="0" dirty="0">
                          <a:latin typeface="Arial"/>
                          <a:cs typeface="Arial"/>
                        </a:rPr>
                        <a:t>SOIL</a:t>
                      </a:r>
                      <a:r>
                        <a:rPr lang="en-US" sz="1000" baseline="0" dirty="0">
                          <a:latin typeface="Arial"/>
                          <a:cs typeface="Arial"/>
                        </a:rPr>
                        <a:t> sampling</a:t>
                      </a: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6"/>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6"/>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6"/>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6"/>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6"/>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6"/>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6"/>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6"/>
                        <a:tabLst/>
                        <a:defRPr/>
                      </a:pPr>
                      <a:r>
                        <a:rPr lang="en-US" sz="1000" baseline="0" dirty="0">
                          <a:latin typeface="Arial"/>
                          <a:cs typeface="Arial"/>
                        </a:rPr>
                        <a:t>Provide MCC with a quick verbal status update of activities performed at Station #4.</a:t>
                      </a: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6"/>
                        <a:tabLst/>
                        <a:defRPr/>
                      </a:pPr>
                      <a:r>
                        <a:rPr lang="en-US" sz="1000" baseline="0" dirty="0">
                          <a:latin typeface="Arial"/>
                          <a:cs typeface="Arial"/>
                        </a:rPr>
                        <a:t>Compute estimate of minutes behind            </a:t>
                      </a:r>
                      <a:r>
                        <a:rPr lang="en-US" sz="800" baseline="0" dirty="0">
                          <a:latin typeface="Arial"/>
                          <a:cs typeface="Arial"/>
                        </a:rPr>
                        <a:t>(projected minus planned end time of Station #5 activities)</a:t>
                      </a: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6"/>
                        <a:tabLst/>
                        <a:defRPr/>
                      </a:pPr>
                      <a:endParaRPr lang="en-US" sz="8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6"/>
                        <a:tabLst/>
                        <a:defRPr/>
                      </a:pPr>
                      <a:endParaRPr lang="en-US" sz="8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6"/>
                        <a:tabLst/>
                        <a:defRPr/>
                      </a:pPr>
                      <a:endParaRPr lang="en-US" sz="8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6"/>
                        <a:tabLst/>
                        <a:defRPr/>
                      </a:pPr>
                      <a:endParaRPr lang="en-US" sz="8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6"/>
                        <a:tabLst/>
                        <a:defRPr/>
                      </a:pPr>
                      <a:r>
                        <a:rPr lang="en-US" sz="1000" baseline="0" dirty="0">
                          <a:latin typeface="Arial"/>
                          <a:cs typeface="Arial"/>
                        </a:rPr>
                        <a:t>Do you think the EV crew will finish Station #5 on time? If not, what is your estimated end time?</a:t>
                      </a: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6"/>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6"/>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6"/>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6"/>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6"/>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6"/>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6"/>
                        <a:tabLst/>
                        <a:defRPr/>
                      </a:pPr>
                      <a:r>
                        <a:rPr lang="en-US" sz="1000" baseline="0" dirty="0">
                          <a:latin typeface="Arial"/>
                          <a:cs typeface="Arial"/>
                        </a:rPr>
                        <a:t>Confirm GO for CDR MRU activation</a:t>
                      </a: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6"/>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6"/>
                        <a:tabLst/>
                        <a:defRPr/>
                      </a:pPr>
                      <a:r>
                        <a:rPr lang="en-US" sz="1000" dirty="0">
                          <a:latin typeface="Arial"/>
                          <a:cs typeface="Arial"/>
                        </a:rPr>
                        <a:t>Confirm MRU</a:t>
                      </a:r>
                      <a:r>
                        <a:rPr lang="en-US" sz="1000" baseline="0" dirty="0">
                          <a:latin typeface="Arial"/>
                          <a:cs typeface="Arial"/>
                        </a:rPr>
                        <a:t> system checkout complete</a:t>
                      </a:r>
                      <a:endParaRPr lang="en-US" sz="1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pPr algn="l"/>
                      <a:r>
                        <a:rPr lang="en-US" sz="1000" u="sng" dirty="0">
                          <a:latin typeface="Arial"/>
                          <a:cs typeface="Arial"/>
                        </a:rPr>
                        <a:t>GEOPHYSICAL MRU EXPERIMENTS (00:35)</a:t>
                      </a:r>
                      <a:endParaRPr lang="en-US" sz="1000" dirty="0">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7"/>
                        <a:tabLst/>
                        <a:defRPr/>
                      </a:pPr>
                      <a:r>
                        <a:rPr lang="en-US" sz="1000" dirty="0">
                          <a:solidFill>
                            <a:schemeClr val="tx1"/>
                          </a:solidFill>
                          <a:latin typeface="Arial"/>
                          <a:cs typeface="Arial"/>
                        </a:rPr>
                        <a:t>Perform system checkout </a:t>
                      </a:r>
                    </a:p>
                    <a:p>
                      <a:pPr marL="685800" marR="0" lvl="1" indent="-228600" algn="l" defTabSz="457200" rtl="0" eaLnBrk="1" fontAlgn="auto" latinLnBrk="0" hangingPunct="1">
                        <a:lnSpc>
                          <a:spcPct val="100000"/>
                        </a:lnSpc>
                        <a:spcBef>
                          <a:spcPts val="0"/>
                        </a:spcBef>
                        <a:spcAft>
                          <a:spcPts val="0"/>
                        </a:spcAft>
                        <a:buClrTx/>
                        <a:buSzTx/>
                        <a:buFont typeface="Wingdings" charset="2"/>
                        <a:buChar char="q"/>
                        <a:tabLst/>
                        <a:defRPr/>
                      </a:pPr>
                      <a:r>
                        <a:rPr kumimoji="0" lang="en-US" sz="1000" b="0" i="0" u="none" strike="noStrike" kern="1200" cap="none" spc="0" normalizeH="0" baseline="0" noProof="0" dirty="0">
                          <a:ln>
                            <a:noFill/>
                          </a:ln>
                          <a:solidFill>
                            <a:schemeClr val="tx1"/>
                          </a:solidFill>
                          <a:effectLst/>
                          <a:uLnTx/>
                          <a:uFillTx/>
                          <a:latin typeface="Arial"/>
                          <a:ea typeface="+mn-ea"/>
                          <a:cs typeface="Arial"/>
                        </a:rPr>
                        <a:t>√ System state variables</a:t>
                      </a:r>
                    </a:p>
                    <a:p>
                      <a:pPr marL="685800" marR="0" lvl="1" indent="-228600" algn="l" defTabSz="457200" rtl="0" eaLnBrk="1" fontAlgn="auto" latinLnBrk="0" hangingPunct="1">
                        <a:lnSpc>
                          <a:spcPct val="100000"/>
                        </a:lnSpc>
                        <a:spcBef>
                          <a:spcPts val="0"/>
                        </a:spcBef>
                        <a:spcAft>
                          <a:spcPts val="0"/>
                        </a:spcAft>
                        <a:buClrTx/>
                        <a:buSzTx/>
                        <a:buFont typeface="Wingdings" charset="2"/>
                        <a:buChar char="q"/>
                        <a:tabLst/>
                        <a:defRPr/>
                      </a:pPr>
                      <a:r>
                        <a:rPr lang="en-US" sz="1000" baseline="0" dirty="0">
                          <a:solidFill>
                            <a:schemeClr val="tx1"/>
                          </a:solidFill>
                          <a:latin typeface="Arial"/>
                          <a:cs typeface="Arial"/>
                        </a:rPr>
                        <a:t>Confirm System Check</a:t>
                      </a:r>
                    </a:p>
                    <a:p>
                      <a:pPr marL="685800" marR="0" lvl="1" indent="-228600" algn="l" defTabSz="457200" rtl="0" eaLnBrk="1" fontAlgn="auto" latinLnBrk="0" hangingPunct="1">
                        <a:lnSpc>
                          <a:spcPct val="100000"/>
                        </a:lnSpc>
                        <a:spcBef>
                          <a:spcPts val="0"/>
                        </a:spcBef>
                        <a:spcAft>
                          <a:spcPts val="0"/>
                        </a:spcAft>
                        <a:buClrTx/>
                        <a:buSzTx/>
                        <a:buFont typeface="Wingdings" charset="2"/>
                        <a:buChar char="q"/>
                        <a:tabLst/>
                        <a:defRPr/>
                      </a:pPr>
                      <a:endParaRPr lang="en-US" sz="1000" baseline="0" dirty="0">
                        <a:solidFill>
                          <a:schemeClr val="tx1"/>
                        </a:solidFill>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7"/>
                        <a:tabLst/>
                        <a:defRPr/>
                      </a:pPr>
                      <a:r>
                        <a:rPr lang="en-US" sz="1000" dirty="0">
                          <a:solidFill>
                            <a:schemeClr val="tx1"/>
                          </a:solidFill>
                          <a:latin typeface="Arial"/>
                          <a:cs typeface="Arial"/>
                        </a:rPr>
                        <a:t>Unload MRU</a:t>
                      </a:r>
                      <a:r>
                        <a:rPr lang="en-US" sz="1000" baseline="0" dirty="0">
                          <a:solidFill>
                            <a:schemeClr val="tx1"/>
                          </a:solidFill>
                          <a:latin typeface="Arial"/>
                          <a:cs typeface="Arial"/>
                        </a:rPr>
                        <a:t> </a:t>
                      </a:r>
                      <a:r>
                        <a:rPr lang="en-US" sz="1000" b="1" baseline="0" dirty="0">
                          <a:solidFill>
                            <a:schemeClr val="tx1"/>
                          </a:solidFill>
                          <a:latin typeface="Arial"/>
                          <a:cs typeface="Arial"/>
                        </a:rPr>
                        <a:t>A6</a:t>
                      </a:r>
                      <a:r>
                        <a:rPr lang="en-US" sz="1000" baseline="0" dirty="0">
                          <a:solidFill>
                            <a:schemeClr val="tx1"/>
                          </a:solidFill>
                          <a:latin typeface="Arial"/>
                          <a:cs typeface="Arial"/>
                        </a:rPr>
                        <a:t> </a:t>
                      </a:r>
                      <a:r>
                        <a:rPr lang="en-US" sz="1000" b="0" baseline="0" dirty="0">
                          <a:solidFill>
                            <a:schemeClr val="tx1"/>
                          </a:solidFill>
                          <a:latin typeface="Arial"/>
                          <a:cs typeface="Arial"/>
                        </a:rPr>
                        <a:t>(00:02)</a:t>
                      </a:r>
                      <a:endParaRPr lang="en-US" sz="1000" b="0" dirty="0">
                        <a:solidFill>
                          <a:schemeClr val="tx1"/>
                        </a:solidFill>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7"/>
                        <a:tabLst/>
                        <a:defRPr/>
                      </a:pPr>
                      <a:endParaRPr lang="en-US" sz="1000" baseline="0" dirty="0">
                        <a:solidFill>
                          <a:schemeClr val="tx1"/>
                        </a:solidFill>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7"/>
                        <a:tabLst/>
                        <a:defRPr/>
                      </a:pPr>
                      <a:r>
                        <a:rPr lang="en-US" sz="1000" dirty="0">
                          <a:solidFill>
                            <a:schemeClr val="tx1"/>
                          </a:solidFill>
                          <a:latin typeface="Arial"/>
                          <a:cs typeface="Arial"/>
                        </a:rPr>
                        <a:t>Select and place MRU </a:t>
                      </a:r>
                      <a:r>
                        <a:rPr lang="en-US" sz="1000" b="1" baseline="0" dirty="0">
                          <a:solidFill>
                            <a:schemeClr val="tx1"/>
                          </a:solidFill>
                          <a:latin typeface="Arial"/>
                          <a:cs typeface="Arial"/>
                        </a:rPr>
                        <a:t>A6</a:t>
                      </a:r>
                      <a:r>
                        <a:rPr lang="en-US" sz="1000" baseline="0" dirty="0">
                          <a:solidFill>
                            <a:schemeClr val="tx1"/>
                          </a:solidFill>
                          <a:latin typeface="Arial"/>
                          <a:cs typeface="Arial"/>
                        </a:rPr>
                        <a:t> </a:t>
                      </a:r>
                      <a:r>
                        <a:rPr lang="en-US" sz="1000" dirty="0">
                          <a:solidFill>
                            <a:schemeClr val="tx1"/>
                          </a:solidFill>
                          <a:latin typeface="Arial"/>
                          <a:cs typeface="Arial"/>
                        </a:rPr>
                        <a:t>at sampling site</a:t>
                      </a:r>
                      <a:r>
                        <a:rPr lang="en-US" sz="1000" baseline="0" dirty="0">
                          <a:solidFill>
                            <a:schemeClr val="tx1"/>
                          </a:solidFill>
                          <a:latin typeface="Arial"/>
                          <a:cs typeface="Arial"/>
                        </a:rPr>
                        <a:t> </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7"/>
                        <a:tabLst/>
                        <a:defRPr/>
                      </a:pPr>
                      <a:r>
                        <a:rPr lang="en-US" sz="1000" dirty="0">
                          <a:solidFill>
                            <a:schemeClr val="tx1"/>
                          </a:solidFill>
                          <a:latin typeface="Arial"/>
                          <a:cs typeface="Arial"/>
                        </a:rPr>
                        <a:t>C</a:t>
                      </a:r>
                      <a:r>
                        <a:rPr lang="en-US" sz="1000" b="0" dirty="0">
                          <a:solidFill>
                            <a:schemeClr val="tx1"/>
                          </a:solidFill>
                          <a:latin typeface="Arial"/>
                          <a:cs typeface="Arial"/>
                        </a:rPr>
                        <a:t>onfirm MRU A6 secured</a:t>
                      </a:r>
                      <a:r>
                        <a:rPr lang="en-US" sz="1000" b="0" baseline="0" dirty="0">
                          <a:solidFill>
                            <a:schemeClr val="tx1"/>
                          </a:solidFill>
                          <a:latin typeface="Arial"/>
                          <a:cs typeface="Arial"/>
                        </a:rPr>
                        <a:t> at site</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7"/>
                        <a:tabLst/>
                        <a:defRPr/>
                      </a:pPr>
                      <a:endParaRPr lang="en-US" sz="1000" b="0" baseline="0" dirty="0">
                        <a:solidFill>
                          <a:schemeClr val="tx1"/>
                        </a:solidFill>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7"/>
                        <a:tabLst/>
                        <a:defRPr/>
                      </a:pPr>
                      <a:r>
                        <a:rPr lang="en-US" sz="1000" dirty="0">
                          <a:solidFill>
                            <a:schemeClr val="tx1"/>
                          </a:solidFill>
                          <a:latin typeface="Arial"/>
                          <a:cs typeface="Arial"/>
                        </a:rPr>
                        <a:t>Configure MRU </a:t>
                      </a:r>
                      <a:r>
                        <a:rPr lang="en-US" sz="1000" b="1" dirty="0">
                          <a:solidFill>
                            <a:schemeClr val="tx1"/>
                          </a:solidFill>
                          <a:latin typeface="Arial"/>
                          <a:cs typeface="Arial"/>
                        </a:rPr>
                        <a:t>A6 </a:t>
                      </a:r>
                      <a:r>
                        <a:rPr lang="en-US" sz="1000" b="0" dirty="0">
                          <a:solidFill>
                            <a:schemeClr val="tx1"/>
                          </a:solidFill>
                          <a:latin typeface="Arial"/>
                          <a:cs typeface="Arial"/>
                        </a:rPr>
                        <a:t>(00:02)</a:t>
                      </a:r>
                      <a:endParaRPr lang="en-US" sz="1000" b="1" dirty="0">
                        <a:solidFill>
                          <a:schemeClr val="tx1"/>
                        </a:solidFill>
                        <a:latin typeface="Arial"/>
                        <a:cs typeface="Arial"/>
                      </a:endParaRPr>
                    </a:p>
                    <a:p>
                      <a:pPr marL="450850" lvl="1" indent="-228600" algn="l">
                        <a:buFont typeface="Wingdings" charset="2"/>
                        <a:buChar char="q"/>
                      </a:pPr>
                      <a:r>
                        <a:rPr lang="en-US" sz="1000" dirty="0">
                          <a:solidFill>
                            <a:schemeClr val="tx1"/>
                          </a:solidFill>
                          <a:latin typeface="Arial"/>
                          <a:cs typeface="Arial"/>
                        </a:rPr>
                        <a:t>Release the 4 sensor to make contact with surface</a:t>
                      </a:r>
                    </a:p>
                    <a:p>
                      <a:pPr marL="450850" lvl="1" indent="-228600" algn="l">
                        <a:buFont typeface="Wingdings" charset="2"/>
                        <a:buChar char="q"/>
                      </a:pPr>
                      <a:r>
                        <a:rPr lang="en-US" sz="1000" dirty="0">
                          <a:solidFill>
                            <a:schemeClr val="tx1"/>
                          </a:solidFill>
                          <a:latin typeface="Arial"/>
                          <a:cs typeface="Arial"/>
                        </a:rPr>
                        <a:t>Engage deployment packet and relocate </a:t>
                      </a:r>
                      <a:r>
                        <a:rPr lang="en-US" sz="1000" b="1" baseline="0" dirty="0">
                          <a:solidFill>
                            <a:schemeClr val="tx1"/>
                          </a:solidFill>
                          <a:latin typeface="Arial"/>
                          <a:cs typeface="Arial"/>
                        </a:rPr>
                        <a:t>A6</a:t>
                      </a:r>
                      <a:r>
                        <a:rPr lang="en-US" sz="1000" baseline="0" dirty="0">
                          <a:solidFill>
                            <a:schemeClr val="tx1"/>
                          </a:solidFill>
                          <a:latin typeface="Arial"/>
                          <a:cs typeface="Arial"/>
                        </a:rPr>
                        <a:t> </a:t>
                      </a:r>
                      <a:r>
                        <a:rPr lang="en-US" sz="1000" dirty="0">
                          <a:solidFill>
                            <a:schemeClr val="tx1"/>
                          </a:solidFill>
                          <a:latin typeface="Arial"/>
                          <a:cs typeface="Arial"/>
                        </a:rPr>
                        <a:t>SW</a:t>
                      </a:r>
                    </a:p>
                    <a:p>
                      <a:pPr marL="450850" lvl="1" indent="-228600" algn="l">
                        <a:buFont typeface="Wingdings" charset="2"/>
                        <a:buChar char="q"/>
                      </a:pPr>
                      <a:r>
                        <a:rPr lang="en-US" sz="1000" dirty="0">
                          <a:solidFill>
                            <a:schemeClr val="tx1"/>
                          </a:solidFill>
                          <a:latin typeface="Arial"/>
                          <a:cs typeface="Arial"/>
                        </a:rPr>
                        <a:t>Pull socket pin</a:t>
                      </a:r>
                    </a:p>
                    <a:p>
                      <a:pPr marL="450850" lvl="1" indent="-228600" algn="l">
                        <a:buFont typeface="Wingdings" charset="2"/>
                        <a:buChar char="q"/>
                      </a:pPr>
                      <a:r>
                        <a:rPr lang="en-US" sz="1000" dirty="0">
                          <a:solidFill>
                            <a:schemeClr val="tx1"/>
                          </a:solidFill>
                          <a:latin typeface="Arial"/>
                          <a:cs typeface="Arial"/>
                        </a:rPr>
                        <a:t>Rotate package</a:t>
                      </a:r>
                    </a:p>
                    <a:p>
                      <a:pPr marL="450850" lvl="1" indent="-228600" algn="l">
                        <a:buFont typeface="Wingdings" charset="2"/>
                        <a:buChar char="q"/>
                      </a:pPr>
                      <a:r>
                        <a:rPr kumimoji="0" lang="en-US" sz="1000" b="0" i="0" u="none" strike="noStrike" kern="1200" cap="none" spc="0" normalizeH="0" baseline="0" noProof="0" dirty="0">
                          <a:ln>
                            <a:noFill/>
                          </a:ln>
                          <a:solidFill>
                            <a:schemeClr val="tx1"/>
                          </a:solidFill>
                          <a:effectLst/>
                          <a:uLnTx/>
                          <a:uFillTx/>
                          <a:latin typeface="Arial"/>
                          <a:ea typeface="+mn-ea"/>
                          <a:cs typeface="Arial"/>
                        </a:rPr>
                        <a:t>√ </a:t>
                      </a:r>
                      <a:r>
                        <a:rPr lang="en-US" sz="1000" dirty="0">
                          <a:solidFill>
                            <a:schemeClr val="tx1"/>
                          </a:solidFill>
                          <a:latin typeface="Arial"/>
                          <a:cs typeface="Arial"/>
                        </a:rPr>
                        <a:t>remove dust cover</a:t>
                      </a:r>
                    </a:p>
                    <a:p>
                      <a:pPr marL="450850" lvl="1" indent="-228600" algn="l">
                        <a:buFont typeface="Wingdings" charset="2"/>
                        <a:buChar char="q"/>
                      </a:pPr>
                      <a:r>
                        <a:rPr lang="en-US" sz="1000" dirty="0">
                          <a:solidFill>
                            <a:schemeClr val="tx1"/>
                          </a:solidFill>
                          <a:latin typeface="Arial"/>
                          <a:cs typeface="Arial"/>
                        </a:rPr>
                        <a:t>deploy anchor legs</a:t>
                      </a:r>
                    </a:p>
                    <a:p>
                      <a:pPr marL="450850" lvl="1" indent="-228600" algn="l">
                        <a:buFont typeface="Wingdings" charset="2"/>
                        <a:buChar char="q"/>
                      </a:pPr>
                      <a:r>
                        <a:rPr lang="en-US" sz="1000" dirty="0">
                          <a:solidFill>
                            <a:schemeClr val="tx1"/>
                          </a:solidFill>
                          <a:latin typeface="Arial"/>
                          <a:cs typeface="Arial"/>
                        </a:rPr>
                        <a:t>Place secondary probes on surface</a:t>
                      </a:r>
                    </a:p>
                    <a:p>
                      <a:pPr marL="450850" lvl="1" indent="-228600" algn="l">
                        <a:buFont typeface="Wingdings" charset="2"/>
                        <a:buChar char="q"/>
                      </a:pPr>
                      <a:r>
                        <a:rPr kumimoji="0" lang="en-US" sz="1000" b="0" i="0" u="none" strike="noStrike" kern="1200" cap="none" spc="0" normalizeH="0" baseline="0" noProof="0" dirty="0">
                          <a:ln>
                            <a:noFill/>
                          </a:ln>
                          <a:solidFill>
                            <a:schemeClr val="tx1"/>
                          </a:solidFill>
                          <a:effectLst/>
                          <a:uLnTx/>
                          <a:uFillTx/>
                          <a:latin typeface="Arial"/>
                          <a:ea typeface="+mn-ea"/>
                          <a:cs typeface="Arial"/>
                        </a:rPr>
                        <a:t>√ </a:t>
                      </a:r>
                      <a:r>
                        <a:rPr lang="en-US" sz="1000" dirty="0">
                          <a:solidFill>
                            <a:schemeClr val="tx1"/>
                          </a:solidFill>
                          <a:latin typeface="Arial"/>
                          <a:cs typeface="Arial"/>
                        </a:rPr>
                        <a:t>Level and align antenna</a:t>
                      </a:r>
                    </a:p>
                    <a:p>
                      <a:pPr marL="450850" lvl="1" indent="-228600" algn="l">
                        <a:buFont typeface="Wingdings" charset="2"/>
                        <a:buChar char="q"/>
                      </a:pPr>
                      <a:endParaRPr lang="en-US" sz="1000" dirty="0">
                        <a:solidFill>
                          <a:schemeClr val="tx1"/>
                        </a:solidFill>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12"/>
                        <a:tabLst/>
                        <a:defRPr/>
                      </a:pPr>
                      <a:r>
                        <a:rPr kumimoji="0" lang="en-US" sz="1000" b="0" i="0" u="none" strike="noStrike" kern="1200" cap="none" spc="0" normalizeH="0" baseline="0" noProof="0" dirty="0">
                          <a:ln>
                            <a:noFill/>
                          </a:ln>
                          <a:solidFill>
                            <a:schemeClr val="tx1"/>
                          </a:solidFill>
                          <a:effectLst/>
                          <a:uLnTx/>
                          <a:uFillTx/>
                          <a:latin typeface="Arial"/>
                          <a:ea typeface="+mn-ea"/>
                          <a:cs typeface="Arial"/>
                        </a:rPr>
                        <a:t>Activate MRU </a:t>
                      </a:r>
                      <a:r>
                        <a:rPr lang="en-US" sz="1000" b="1" baseline="0" dirty="0">
                          <a:solidFill>
                            <a:schemeClr val="tx1"/>
                          </a:solidFill>
                          <a:latin typeface="Arial"/>
                          <a:cs typeface="Arial"/>
                        </a:rPr>
                        <a:t>A6</a:t>
                      </a:r>
                      <a:r>
                        <a:rPr lang="en-US" sz="1000" baseline="0" dirty="0">
                          <a:solidFill>
                            <a:schemeClr val="tx1"/>
                          </a:solidFill>
                          <a:latin typeface="Arial"/>
                          <a:cs typeface="Arial"/>
                        </a:rPr>
                        <a:t> </a:t>
                      </a:r>
                      <a:r>
                        <a:rPr lang="en-US" sz="1000" b="0" dirty="0">
                          <a:solidFill>
                            <a:schemeClr val="tx1"/>
                          </a:solidFill>
                          <a:latin typeface="Arial"/>
                          <a:cs typeface="Arial"/>
                        </a:rPr>
                        <a:t>(00:02)</a:t>
                      </a:r>
                      <a:endParaRPr lang="en-US" sz="1000" b="1" dirty="0">
                        <a:solidFill>
                          <a:schemeClr val="tx1"/>
                        </a:solidFill>
                        <a:latin typeface="Arial"/>
                        <a:cs typeface="Arial"/>
                      </a:endParaRPr>
                    </a:p>
                    <a:p>
                      <a:pPr marL="450850" lvl="1" indent="-228600" algn="l">
                        <a:buFont typeface="Wingdings" charset="2"/>
                        <a:buChar char="q"/>
                        <a:tabLst>
                          <a:tab pos="454025" algn="l"/>
                        </a:tabLst>
                      </a:pPr>
                      <a:r>
                        <a:rPr lang="en-US" sz="1000" dirty="0">
                          <a:solidFill>
                            <a:schemeClr val="tx1"/>
                          </a:solidFill>
                          <a:latin typeface="Arial"/>
                          <a:cs typeface="Arial"/>
                        </a:rPr>
                        <a:t>Place </a:t>
                      </a:r>
                      <a:r>
                        <a:rPr lang="en-US" sz="1000" dirty="0" err="1">
                          <a:solidFill>
                            <a:schemeClr val="tx1"/>
                          </a:solidFill>
                          <a:latin typeface="Arial"/>
                          <a:cs typeface="Arial"/>
                        </a:rPr>
                        <a:t>pkgs</a:t>
                      </a:r>
                      <a:r>
                        <a:rPr lang="en-US" sz="1000" dirty="0">
                          <a:solidFill>
                            <a:schemeClr val="tx1"/>
                          </a:solidFill>
                          <a:latin typeface="Arial"/>
                          <a:cs typeface="Arial"/>
                        </a:rPr>
                        <a:t> on surface with </a:t>
                      </a:r>
                      <a:r>
                        <a:rPr lang="en-US" sz="1000" dirty="0" err="1">
                          <a:solidFill>
                            <a:schemeClr val="tx1"/>
                          </a:solidFill>
                          <a:latin typeface="Arial"/>
                          <a:cs typeface="Arial"/>
                        </a:rPr>
                        <a:t>exp</a:t>
                      </a:r>
                      <a:r>
                        <a:rPr lang="en-US" sz="1000" dirty="0">
                          <a:solidFill>
                            <a:schemeClr val="tx1"/>
                          </a:solidFill>
                          <a:latin typeface="Arial"/>
                          <a:cs typeface="Arial"/>
                        </a:rPr>
                        <a:t> </a:t>
                      </a:r>
                      <a:r>
                        <a:rPr lang="en-US" sz="1000" dirty="0" err="1">
                          <a:solidFill>
                            <a:schemeClr val="tx1"/>
                          </a:solidFill>
                          <a:latin typeface="Arial"/>
                          <a:cs typeface="Arial"/>
                        </a:rPr>
                        <a:t>pkg</a:t>
                      </a:r>
                      <a:r>
                        <a:rPr lang="en-US" sz="1000" dirty="0">
                          <a:solidFill>
                            <a:schemeClr val="tx1"/>
                          </a:solidFill>
                          <a:latin typeface="Arial"/>
                          <a:cs typeface="Arial"/>
                        </a:rPr>
                        <a:t> in final position </a:t>
                      </a:r>
                    </a:p>
                    <a:p>
                      <a:pPr marL="450850" lvl="1" indent="-228600" algn="l">
                        <a:buFont typeface="Wingdings" charset="2"/>
                        <a:buChar char="q"/>
                        <a:tabLst>
                          <a:tab pos="454025" algn="l"/>
                        </a:tabLst>
                      </a:pPr>
                      <a:r>
                        <a:rPr kumimoji="0" lang="en-US" sz="1000" b="0" i="0" u="none" strike="noStrike" kern="1200" cap="none" spc="0" normalizeH="0" baseline="0" noProof="0" dirty="0">
                          <a:ln>
                            <a:noFill/>
                          </a:ln>
                          <a:solidFill>
                            <a:schemeClr val="tx1"/>
                          </a:solidFill>
                          <a:effectLst/>
                          <a:uLnTx/>
                          <a:uFillTx/>
                          <a:latin typeface="Arial"/>
                          <a:ea typeface="+mn-ea"/>
                          <a:cs typeface="Arial"/>
                        </a:rPr>
                        <a:t>√ </a:t>
                      </a:r>
                      <a:r>
                        <a:rPr lang="en-US" sz="1000" dirty="0">
                          <a:solidFill>
                            <a:schemeClr val="tx1"/>
                          </a:solidFill>
                          <a:latin typeface="Arial"/>
                          <a:cs typeface="Arial"/>
                        </a:rPr>
                        <a:t>Disconnect </a:t>
                      </a:r>
                      <a:r>
                        <a:rPr lang="en-US" sz="1000" dirty="0" err="1">
                          <a:solidFill>
                            <a:schemeClr val="tx1"/>
                          </a:solidFill>
                          <a:latin typeface="Arial"/>
                          <a:cs typeface="Arial"/>
                        </a:rPr>
                        <a:t>pwr</a:t>
                      </a:r>
                      <a:r>
                        <a:rPr lang="en-US" sz="1000" dirty="0">
                          <a:solidFill>
                            <a:schemeClr val="tx1"/>
                          </a:solidFill>
                          <a:latin typeface="Arial"/>
                          <a:cs typeface="Arial"/>
                        </a:rPr>
                        <a:t> </a:t>
                      </a:r>
                      <a:r>
                        <a:rPr lang="en-US" sz="1000" dirty="0" err="1">
                          <a:solidFill>
                            <a:schemeClr val="tx1"/>
                          </a:solidFill>
                          <a:latin typeface="Arial"/>
                          <a:cs typeface="Arial"/>
                        </a:rPr>
                        <a:t>pkg</a:t>
                      </a:r>
                      <a:r>
                        <a:rPr lang="en-US" sz="1000" dirty="0">
                          <a:solidFill>
                            <a:schemeClr val="tx1"/>
                          </a:solidFill>
                          <a:latin typeface="Arial"/>
                          <a:cs typeface="Arial"/>
                        </a:rPr>
                        <a:t> from bar </a:t>
                      </a:r>
                    </a:p>
                    <a:p>
                      <a:pPr marL="450850" lvl="1" indent="-228600" algn="l">
                        <a:buFont typeface="Wingdings" charset="2"/>
                        <a:buChar char="q"/>
                        <a:tabLst>
                          <a:tab pos="454025" algn="l"/>
                        </a:tabLst>
                      </a:pPr>
                      <a:r>
                        <a:rPr lang="en-US" sz="1000" dirty="0">
                          <a:solidFill>
                            <a:schemeClr val="tx1"/>
                          </a:solidFill>
                          <a:latin typeface="Arial"/>
                          <a:cs typeface="Arial"/>
                        </a:rPr>
                        <a:t>Reposition </a:t>
                      </a:r>
                      <a:r>
                        <a:rPr lang="en-US" sz="1000" dirty="0" err="1">
                          <a:solidFill>
                            <a:schemeClr val="tx1"/>
                          </a:solidFill>
                          <a:latin typeface="Arial"/>
                          <a:cs typeface="Arial"/>
                        </a:rPr>
                        <a:t>pwr</a:t>
                      </a:r>
                      <a:r>
                        <a:rPr lang="en-US" sz="1000" dirty="0">
                          <a:solidFill>
                            <a:schemeClr val="tx1"/>
                          </a:solidFill>
                          <a:latin typeface="Arial"/>
                          <a:cs typeface="Arial"/>
                        </a:rPr>
                        <a:t> </a:t>
                      </a:r>
                      <a:r>
                        <a:rPr lang="en-US" sz="1000" dirty="0" err="1">
                          <a:solidFill>
                            <a:schemeClr val="tx1"/>
                          </a:solidFill>
                          <a:latin typeface="Arial"/>
                          <a:cs typeface="Arial"/>
                        </a:rPr>
                        <a:t>pkg</a:t>
                      </a:r>
                      <a:r>
                        <a:rPr lang="en-US" sz="1000" dirty="0">
                          <a:solidFill>
                            <a:schemeClr val="tx1"/>
                          </a:solidFill>
                          <a:latin typeface="Arial"/>
                          <a:cs typeface="Arial"/>
                        </a:rPr>
                        <a:t> and Remove HFE stowage pip pins </a:t>
                      </a:r>
                    </a:p>
                    <a:p>
                      <a:pPr marL="450850" lvl="1" indent="-228600" algn="l">
                        <a:buFont typeface="Wingdings" charset="2"/>
                        <a:buChar char="q"/>
                        <a:tabLst>
                          <a:tab pos="454025" algn="l"/>
                        </a:tabLst>
                      </a:pPr>
                      <a:r>
                        <a:rPr kumimoji="0" lang="en-US" sz="1000" b="0" i="0" u="none" strike="noStrike" kern="1200" cap="none" spc="0" normalizeH="0" baseline="0" noProof="0" dirty="0">
                          <a:ln>
                            <a:noFill/>
                          </a:ln>
                          <a:solidFill>
                            <a:schemeClr val="tx1"/>
                          </a:solidFill>
                          <a:effectLst/>
                          <a:uLnTx/>
                          <a:uFillTx/>
                          <a:latin typeface="Arial"/>
                          <a:ea typeface="+mn-ea"/>
                          <a:cs typeface="Arial"/>
                        </a:rPr>
                        <a:t>√ </a:t>
                      </a:r>
                      <a:r>
                        <a:rPr lang="en-US" sz="1000" dirty="0">
                          <a:solidFill>
                            <a:schemeClr val="tx1"/>
                          </a:solidFill>
                          <a:latin typeface="Arial"/>
                          <a:cs typeface="Arial"/>
                        </a:rPr>
                        <a:t>Tip </a:t>
                      </a:r>
                      <a:r>
                        <a:rPr lang="en-US" sz="1000" dirty="0" err="1">
                          <a:solidFill>
                            <a:schemeClr val="tx1"/>
                          </a:solidFill>
                          <a:latin typeface="Arial"/>
                          <a:cs typeface="Arial"/>
                        </a:rPr>
                        <a:t>pwr</a:t>
                      </a:r>
                      <a:r>
                        <a:rPr lang="en-US" sz="1000" dirty="0">
                          <a:solidFill>
                            <a:schemeClr val="tx1"/>
                          </a:solidFill>
                          <a:latin typeface="Arial"/>
                          <a:cs typeface="Arial"/>
                        </a:rPr>
                        <a:t> </a:t>
                      </a:r>
                      <a:r>
                        <a:rPr lang="en-US" sz="1000" dirty="0" err="1">
                          <a:solidFill>
                            <a:schemeClr val="tx1"/>
                          </a:solidFill>
                          <a:latin typeface="Arial"/>
                          <a:cs typeface="Arial"/>
                        </a:rPr>
                        <a:t>pkg</a:t>
                      </a:r>
                      <a:r>
                        <a:rPr lang="en-US" sz="1000" dirty="0">
                          <a:solidFill>
                            <a:schemeClr val="tx1"/>
                          </a:solidFill>
                          <a:latin typeface="Arial"/>
                          <a:cs typeface="Arial"/>
                        </a:rPr>
                        <a:t> down </a:t>
                      </a:r>
                    </a:p>
                    <a:p>
                      <a:pPr marL="450850" lvl="1" indent="-228600" algn="l">
                        <a:buFont typeface="Wingdings" charset="2"/>
                        <a:buChar char="q"/>
                        <a:tabLst>
                          <a:tab pos="454025" algn="l"/>
                        </a:tabLst>
                      </a:pPr>
                      <a:r>
                        <a:rPr lang="en-US" sz="1000" dirty="0">
                          <a:solidFill>
                            <a:schemeClr val="tx1"/>
                          </a:solidFill>
                          <a:latin typeface="Arial"/>
                          <a:cs typeface="Arial"/>
                        </a:rPr>
                        <a:t>Release RTG cable B. bolts </a:t>
                      </a:r>
                    </a:p>
                    <a:p>
                      <a:pPr marL="450850" lvl="1" indent="-228600" algn="l">
                        <a:buFont typeface="Wingdings" charset="2"/>
                        <a:buChar char="q"/>
                        <a:tabLst>
                          <a:tab pos="454025" algn="l"/>
                        </a:tabLst>
                      </a:pPr>
                      <a:r>
                        <a:rPr lang="en-US" sz="1000" dirty="0">
                          <a:solidFill>
                            <a:schemeClr val="tx1"/>
                          </a:solidFill>
                          <a:latin typeface="Arial"/>
                          <a:cs typeface="Arial"/>
                        </a:rPr>
                        <a:t>Deploy RTG cable &amp; discard cable reel </a:t>
                      </a:r>
                    </a:p>
                    <a:p>
                      <a:pPr marL="450850" marR="0" lvl="1" indent="-228600" algn="l" defTabSz="457200" rtl="0" eaLnBrk="1" fontAlgn="auto" latinLnBrk="0" hangingPunct="1">
                        <a:lnSpc>
                          <a:spcPct val="100000"/>
                        </a:lnSpc>
                        <a:spcBef>
                          <a:spcPts val="0"/>
                        </a:spcBef>
                        <a:spcAft>
                          <a:spcPts val="0"/>
                        </a:spcAft>
                        <a:buClrTx/>
                        <a:buSzTx/>
                        <a:buFont typeface="Wingdings" charset="2"/>
                        <a:buChar char="q"/>
                        <a:tabLst>
                          <a:tab pos="454025" algn="l"/>
                        </a:tabLst>
                        <a:defRPr/>
                      </a:pPr>
                      <a:r>
                        <a:rPr kumimoji="0" lang="en-US" sz="1000" b="0" i="0" u="none" strike="noStrike" kern="1200" cap="none" spc="0" normalizeH="0" baseline="0" noProof="0" dirty="0">
                          <a:ln>
                            <a:noFill/>
                          </a:ln>
                          <a:solidFill>
                            <a:schemeClr val="tx1"/>
                          </a:solidFill>
                          <a:effectLst/>
                          <a:uLnTx/>
                          <a:uFillTx/>
                          <a:latin typeface="Arial"/>
                          <a:ea typeface="+mn-ea"/>
                          <a:cs typeface="Arial"/>
                        </a:rPr>
                        <a:t>√ </a:t>
                      </a:r>
                      <a:r>
                        <a:rPr lang="en-US" sz="1000" dirty="0">
                          <a:solidFill>
                            <a:schemeClr val="tx1"/>
                          </a:solidFill>
                          <a:latin typeface="Arial"/>
                          <a:cs typeface="Arial"/>
                        </a:rPr>
                        <a:t>Check for confirmation</a:t>
                      </a:r>
                      <a:r>
                        <a:rPr lang="en-US" sz="1000" baseline="0" dirty="0">
                          <a:solidFill>
                            <a:schemeClr val="tx1"/>
                          </a:solidFill>
                          <a:latin typeface="Arial"/>
                          <a:cs typeface="Arial"/>
                        </a:rPr>
                        <a:t> to activate MRU</a:t>
                      </a:r>
                      <a:endParaRPr lang="en-US" sz="1000" dirty="0">
                        <a:solidFill>
                          <a:schemeClr val="tx1"/>
                        </a:solidFill>
                        <a:latin typeface="Arial"/>
                        <a:cs typeface="Arial"/>
                      </a:endParaRPr>
                    </a:p>
                    <a:p>
                      <a:pPr marL="450850" lvl="1" indent="-228600" algn="l">
                        <a:buFont typeface="Wingdings" charset="2"/>
                        <a:buChar char="q"/>
                        <a:tabLst>
                          <a:tab pos="454025" algn="l"/>
                        </a:tabLst>
                      </a:pPr>
                      <a:endParaRPr lang="en-US" sz="1000" dirty="0">
                        <a:solidFill>
                          <a:schemeClr val="tx1"/>
                        </a:solidFill>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12"/>
                        <a:tabLst/>
                        <a:defRPr/>
                      </a:pPr>
                      <a:r>
                        <a:rPr lang="en-US" sz="1000" dirty="0">
                          <a:solidFill>
                            <a:schemeClr val="tx1"/>
                          </a:solidFill>
                          <a:latin typeface="Arial"/>
                          <a:cs typeface="Arial"/>
                        </a:rPr>
                        <a:t>Perform system checkout </a:t>
                      </a:r>
                    </a:p>
                    <a:p>
                      <a:pPr marL="685800" marR="0" lvl="1" indent="-228600" algn="l" defTabSz="457200" rtl="0" eaLnBrk="1" fontAlgn="auto" latinLnBrk="0" hangingPunct="1">
                        <a:lnSpc>
                          <a:spcPct val="100000"/>
                        </a:lnSpc>
                        <a:spcBef>
                          <a:spcPts val="0"/>
                        </a:spcBef>
                        <a:spcAft>
                          <a:spcPts val="0"/>
                        </a:spcAft>
                        <a:buClrTx/>
                        <a:buSzTx/>
                        <a:buFont typeface="Wingdings" charset="2"/>
                        <a:buChar char="q"/>
                        <a:tabLst/>
                        <a:defRPr/>
                      </a:pPr>
                      <a:r>
                        <a:rPr kumimoji="0" lang="en-US" sz="1000" b="0" i="0" u="none" strike="noStrike" kern="1200" cap="none" spc="0" normalizeH="0" baseline="0" noProof="0" dirty="0">
                          <a:ln>
                            <a:noFill/>
                          </a:ln>
                          <a:solidFill>
                            <a:schemeClr val="tx1"/>
                          </a:solidFill>
                          <a:effectLst/>
                          <a:uLnTx/>
                          <a:uFillTx/>
                          <a:latin typeface="Arial"/>
                          <a:ea typeface="+mn-ea"/>
                          <a:cs typeface="Arial"/>
                        </a:rPr>
                        <a:t>√ System state variables</a:t>
                      </a:r>
                    </a:p>
                    <a:p>
                      <a:pPr marL="685800" marR="0" lvl="1" indent="-228600" algn="l" defTabSz="457200" rtl="0" eaLnBrk="1" fontAlgn="auto" latinLnBrk="0" hangingPunct="1">
                        <a:lnSpc>
                          <a:spcPct val="100000"/>
                        </a:lnSpc>
                        <a:spcBef>
                          <a:spcPts val="0"/>
                        </a:spcBef>
                        <a:spcAft>
                          <a:spcPts val="0"/>
                        </a:spcAft>
                        <a:buClrTx/>
                        <a:buSzTx/>
                        <a:buFont typeface="Wingdings" charset="2"/>
                        <a:buChar char="q"/>
                        <a:tabLst/>
                        <a:defRPr/>
                      </a:pPr>
                      <a:r>
                        <a:rPr lang="en-US" sz="1000" baseline="0" dirty="0">
                          <a:solidFill>
                            <a:schemeClr val="tx1"/>
                          </a:solidFill>
                          <a:latin typeface="Arial"/>
                          <a:cs typeface="Arial"/>
                        </a:rPr>
                        <a:t>Confirm System Check</a:t>
                      </a:r>
                      <a:endParaRPr kumimoji="0" lang="en-US" sz="1000" b="0" i="0" u="none" strike="noStrike" kern="1200" cap="none" spc="0" normalizeH="0" baseline="0" noProof="0" dirty="0">
                        <a:ln>
                          <a:noFill/>
                        </a:ln>
                        <a:solidFill>
                          <a:schemeClr val="tx1"/>
                        </a:solidFill>
                        <a:effectLst/>
                        <a:uLnTx/>
                        <a:uFillTx/>
                        <a:latin typeface="Arial"/>
                        <a:ea typeface="+mn-ea"/>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pPr algn="l"/>
                      <a:r>
                        <a:rPr lang="en-US" sz="1000" u="sng" dirty="0">
                          <a:latin typeface="Arial"/>
                          <a:cs typeface="Arial"/>
                        </a:rPr>
                        <a:t>GEOPHYSICAL</a:t>
                      </a:r>
                      <a:r>
                        <a:rPr lang="en-US" sz="1000" u="sng" baseline="0" dirty="0">
                          <a:latin typeface="Arial"/>
                          <a:cs typeface="Arial"/>
                        </a:rPr>
                        <a:t> SAMPLING (00:35)</a:t>
                      </a:r>
                      <a:endParaRPr lang="en-US" sz="1000" u="none" dirty="0">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6"/>
                        <a:tabLst/>
                        <a:defRPr/>
                      </a:pPr>
                      <a:r>
                        <a:rPr kumimoji="0" lang="en-US" sz="1000" b="0" i="0" u="none" strike="noStrike" kern="1200" cap="none" spc="0" normalizeH="0" baseline="0" noProof="0" dirty="0">
                          <a:ln>
                            <a:noFill/>
                          </a:ln>
                          <a:solidFill>
                            <a:schemeClr val="tx1"/>
                          </a:solidFill>
                          <a:effectLst/>
                          <a:uLnTx/>
                          <a:uFillTx/>
                          <a:latin typeface="Arial"/>
                          <a:ea typeface="+mn-ea"/>
                          <a:cs typeface="Arial"/>
                        </a:rPr>
                        <a:t>Verify ALL sample IDs with sample container IDs</a:t>
                      </a:r>
                      <a:endParaRPr lang="en-US" sz="1000" u="none" dirty="0">
                        <a:solidFill>
                          <a:schemeClr val="tx1"/>
                        </a:solidFill>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6"/>
                        <a:tabLst/>
                        <a:defRPr/>
                      </a:pPr>
                      <a:endParaRPr lang="en-US" sz="1000" u="none" dirty="0">
                        <a:solidFill>
                          <a:schemeClr val="tx1"/>
                        </a:solidFill>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6"/>
                        <a:tabLst/>
                        <a:defRPr/>
                      </a:pPr>
                      <a:r>
                        <a:rPr lang="en-US" sz="1000" u="none" dirty="0">
                          <a:solidFill>
                            <a:schemeClr val="tx1"/>
                          </a:solidFill>
                          <a:latin typeface="Arial"/>
                          <a:cs typeface="Arial"/>
                        </a:rPr>
                        <a:t>Collect Soil Samples (00:02)</a:t>
                      </a:r>
                    </a:p>
                    <a:p>
                      <a:pPr marL="685800" lvl="1" indent="-228600" algn="l">
                        <a:buFont typeface="Wingdings" charset="2"/>
                        <a:buChar char="q"/>
                      </a:pPr>
                      <a:r>
                        <a:rPr lang="en-US" sz="1000" dirty="0">
                          <a:solidFill>
                            <a:schemeClr val="tx1"/>
                          </a:solidFill>
                          <a:latin typeface="Arial"/>
                          <a:cs typeface="Arial"/>
                        </a:rPr>
                        <a:t>Remove Manual Driver with Soil End Effector from Sample Briefcase </a:t>
                      </a:r>
                    </a:p>
                    <a:p>
                      <a:pPr marL="685800" lvl="1" indent="-228600" algn="l">
                        <a:buFont typeface="Wingdings" charset="2"/>
                        <a:buChar char="q"/>
                      </a:pPr>
                      <a:r>
                        <a:rPr lang="en-US" sz="1000" dirty="0">
                          <a:solidFill>
                            <a:schemeClr val="tx1"/>
                          </a:solidFill>
                          <a:latin typeface="Arial"/>
                          <a:cs typeface="Arial"/>
                        </a:rPr>
                        <a:t>Squeeze and hold handle of Manual Driver while scooping sample of interest</a:t>
                      </a:r>
                    </a:p>
                    <a:p>
                      <a:pPr marL="685800" lvl="1" indent="-228600" algn="l">
                        <a:buFont typeface="Wingdings" charset="2"/>
                        <a:buChar char="q"/>
                      </a:pPr>
                      <a:r>
                        <a:rPr lang="en-US" sz="1000" dirty="0">
                          <a:solidFill>
                            <a:schemeClr val="tx1"/>
                          </a:solidFill>
                          <a:latin typeface="Arial"/>
                          <a:cs typeface="Arial"/>
                        </a:rPr>
                        <a:t>Release handle, capturing sample inside Soil End Effector</a:t>
                      </a:r>
                    </a:p>
                    <a:p>
                      <a:pPr marL="685800" lvl="1" indent="-228600" algn="l">
                        <a:buFont typeface="Wingdings" charset="2"/>
                        <a:buChar char="q"/>
                      </a:pPr>
                      <a:r>
                        <a:rPr kumimoji="0" lang="en-US" sz="1000" b="0" i="0" u="none" strike="noStrike" kern="1200" cap="none" spc="0" normalizeH="0" baseline="0" noProof="0" dirty="0">
                          <a:ln>
                            <a:noFill/>
                          </a:ln>
                          <a:solidFill>
                            <a:schemeClr val="tx1"/>
                          </a:solidFill>
                          <a:effectLst/>
                          <a:uLnTx/>
                          <a:uFillTx/>
                          <a:latin typeface="Arial"/>
                          <a:ea typeface="+mn-ea"/>
                          <a:cs typeface="Arial"/>
                        </a:rPr>
                        <a:t>√ </a:t>
                      </a:r>
                      <a:r>
                        <a:rPr lang="en-US" sz="1000" dirty="0">
                          <a:solidFill>
                            <a:schemeClr val="tx1"/>
                          </a:solidFill>
                          <a:latin typeface="Arial"/>
                          <a:cs typeface="Arial"/>
                        </a:rPr>
                        <a:t>Stow Soil End Effector in Sampl</a:t>
                      </a:r>
                      <a:r>
                        <a:rPr lang="en-US" sz="1000" baseline="0" dirty="0">
                          <a:solidFill>
                            <a:schemeClr val="tx1"/>
                          </a:solidFill>
                          <a:latin typeface="Arial"/>
                          <a:cs typeface="Arial"/>
                        </a:rPr>
                        <a:t>e MRU container</a:t>
                      </a:r>
                      <a:endParaRPr lang="en-US" sz="1000" dirty="0">
                        <a:solidFill>
                          <a:schemeClr val="tx1"/>
                        </a:solidFill>
                        <a:latin typeface="Arial"/>
                        <a:cs typeface="Arial"/>
                      </a:endParaRPr>
                    </a:p>
                    <a:p>
                      <a:pPr marL="228600" indent="-228600" algn="l">
                        <a:buFont typeface="+mj-lt"/>
                        <a:buAutoNum type="arabicPeriod" startAt="6"/>
                      </a:pPr>
                      <a:endParaRPr lang="en-US" sz="1000" u="none" dirty="0">
                        <a:solidFill>
                          <a:schemeClr val="tx1"/>
                        </a:solidFill>
                        <a:latin typeface="Arial"/>
                        <a:cs typeface="Arial"/>
                      </a:endParaRPr>
                    </a:p>
                    <a:p>
                      <a:pPr marL="228600" indent="-228600" algn="l">
                        <a:buFont typeface="+mj-lt"/>
                        <a:buAutoNum type="arabicPeriod" startAt="6"/>
                      </a:pPr>
                      <a:endParaRPr lang="en-US" sz="1000" u="none" dirty="0">
                        <a:solidFill>
                          <a:schemeClr val="tx1"/>
                        </a:solidFill>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6"/>
                        <a:tabLst/>
                        <a:defRPr/>
                      </a:pPr>
                      <a:endParaRPr kumimoji="0" lang="en-US" sz="1000" b="0" i="0" u="none" strike="noStrike" kern="1200" cap="none" spc="0" normalizeH="0" baseline="0" noProof="0" dirty="0">
                        <a:ln>
                          <a:noFill/>
                        </a:ln>
                        <a:solidFill>
                          <a:schemeClr val="tx1"/>
                        </a:solidFill>
                        <a:effectLst/>
                        <a:uLnTx/>
                        <a:uFillTx/>
                        <a:latin typeface="Arial"/>
                        <a:ea typeface="+mn-ea"/>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6"/>
                        <a:tabLst/>
                        <a:defRPr/>
                      </a:pPr>
                      <a:r>
                        <a:rPr kumimoji="0" lang="en-US" sz="1000" b="0" i="0" u="none" strike="noStrike" kern="1200" cap="none" spc="0" normalizeH="0" baseline="0" noProof="0" dirty="0">
                          <a:ln>
                            <a:noFill/>
                          </a:ln>
                          <a:solidFill>
                            <a:schemeClr val="tx1"/>
                          </a:solidFill>
                          <a:effectLst/>
                          <a:uLnTx/>
                          <a:uFillTx/>
                          <a:latin typeface="Arial"/>
                          <a:ea typeface="+mn-ea"/>
                          <a:cs typeface="Arial"/>
                        </a:rPr>
                        <a:t>Repeat Soil Sampling procedures until desired samples are collected</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6"/>
                        <a:tabLst/>
                        <a:defRPr/>
                      </a:pPr>
                      <a:endParaRPr kumimoji="0" lang="en-US" sz="1000" b="0" i="0" u="none" strike="noStrike" kern="1200" cap="none" spc="0" normalizeH="0" baseline="0" noProof="0" dirty="0">
                        <a:ln>
                          <a:noFill/>
                        </a:ln>
                        <a:solidFill>
                          <a:schemeClr val="tx1"/>
                        </a:solidFill>
                        <a:effectLst/>
                        <a:uLnTx/>
                        <a:uFillTx/>
                        <a:latin typeface="Arial"/>
                        <a:ea typeface="+mn-ea"/>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6"/>
                        <a:tabLst/>
                        <a:defRPr/>
                      </a:pPr>
                      <a:r>
                        <a:rPr kumimoji="0" lang="en-US" sz="1000" b="0" i="0" u="none" strike="noStrike" kern="1200" cap="none" spc="0" normalizeH="0" baseline="0" noProof="0" dirty="0">
                          <a:ln>
                            <a:noFill/>
                          </a:ln>
                          <a:solidFill>
                            <a:schemeClr val="tx1"/>
                          </a:solidFill>
                          <a:effectLst/>
                          <a:uLnTx/>
                          <a:uFillTx/>
                          <a:latin typeface="Arial"/>
                          <a:ea typeface="+mn-ea"/>
                          <a:cs typeface="Arial"/>
                        </a:rPr>
                        <a:t>Verify ALL sample IDs with sample container IDs</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6"/>
                        <a:tabLst/>
                        <a:defRPr/>
                      </a:pPr>
                      <a:endParaRPr kumimoji="0" lang="en-US" sz="1000" b="0" i="0" u="none" strike="noStrike" kern="1200" cap="none" spc="0" normalizeH="0" baseline="0" noProof="0" dirty="0">
                        <a:ln>
                          <a:noFill/>
                        </a:ln>
                        <a:solidFill>
                          <a:schemeClr val="tx1"/>
                        </a:solidFill>
                        <a:effectLst/>
                        <a:uLnTx/>
                        <a:uFillTx/>
                        <a:latin typeface="Arial"/>
                        <a:ea typeface="+mn-ea"/>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6"/>
                        <a:tabLst/>
                        <a:defRPr/>
                      </a:pPr>
                      <a:r>
                        <a:rPr lang="en-US" sz="1000" u="none" dirty="0">
                          <a:solidFill>
                            <a:schemeClr val="tx1"/>
                          </a:solidFill>
                          <a:latin typeface="Arial"/>
                          <a:cs typeface="Arial"/>
                        </a:rPr>
                        <a:t>Clean-Up</a:t>
                      </a:r>
                      <a:r>
                        <a:rPr lang="en-US" sz="1000" u="none" baseline="0" dirty="0">
                          <a:solidFill>
                            <a:schemeClr val="tx1"/>
                          </a:solidFill>
                          <a:latin typeface="Arial"/>
                          <a:cs typeface="Arial"/>
                        </a:rPr>
                        <a:t> </a:t>
                      </a:r>
                      <a:r>
                        <a:rPr lang="en-US" sz="1000" u="none" dirty="0">
                          <a:solidFill>
                            <a:schemeClr val="tx1"/>
                          </a:solidFill>
                          <a:latin typeface="Arial"/>
                          <a:cs typeface="Arial"/>
                        </a:rPr>
                        <a:t>Worksite</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6"/>
                        <a:tabLst/>
                        <a:defRPr/>
                      </a:pPr>
                      <a:endParaRPr lang="en-US" sz="1000" u="none" dirty="0">
                        <a:solidFill>
                          <a:schemeClr val="tx1"/>
                        </a:solidFill>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6"/>
                        <a:tabLst/>
                        <a:defRPr/>
                      </a:pPr>
                      <a:endParaRPr lang="en-US" sz="1000" u="none" dirty="0">
                        <a:solidFill>
                          <a:schemeClr val="tx1"/>
                        </a:solidFill>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6"/>
                        <a:tabLst/>
                        <a:defRPr/>
                      </a:pPr>
                      <a:r>
                        <a:rPr lang="en-US" sz="1000" dirty="0">
                          <a:solidFill>
                            <a:schemeClr val="tx1"/>
                          </a:solidFill>
                          <a:latin typeface="Arial"/>
                          <a:cs typeface="Arial"/>
                        </a:rPr>
                        <a:t>Stow Hardware</a:t>
                      </a:r>
                    </a:p>
                    <a:p>
                      <a:pPr marL="685800" lvl="1" indent="-228600" algn="l">
                        <a:buFont typeface="Wingdings" charset="2"/>
                        <a:buChar char="q"/>
                      </a:pPr>
                      <a:r>
                        <a:rPr lang="en-US" sz="1000" dirty="0">
                          <a:solidFill>
                            <a:schemeClr val="tx1"/>
                          </a:solidFill>
                          <a:latin typeface="Arial"/>
                          <a:cs typeface="Arial"/>
                        </a:rPr>
                        <a:t>√ All tools</a:t>
                      </a:r>
                      <a:r>
                        <a:rPr lang="en-US" sz="1000" baseline="0" dirty="0">
                          <a:solidFill>
                            <a:schemeClr val="tx1"/>
                          </a:solidFill>
                          <a:latin typeface="Arial"/>
                          <a:cs typeface="Arial"/>
                        </a:rPr>
                        <a:t> stowed and secured in containment bag</a:t>
                      </a:r>
                      <a:endParaRPr lang="en-US" sz="1000" dirty="0">
                        <a:solidFill>
                          <a:schemeClr val="tx1"/>
                        </a:solidFill>
                        <a:latin typeface="Arial"/>
                        <a:cs typeface="Arial"/>
                      </a:endParaRPr>
                    </a:p>
                    <a:p>
                      <a:pPr marL="685800" lvl="1" indent="-228600" algn="l">
                        <a:buFont typeface="Wingdings" charset="2"/>
                        <a:buChar char="q"/>
                      </a:pPr>
                      <a:r>
                        <a:rPr lang="en-US" sz="1000" dirty="0">
                          <a:solidFill>
                            <a:schemeClr val="tx1"/>
                          </a:solidFill>
                          <a:latin typeface="Arial"/>
                          <a:cs typeface="Arial"/>
                        </a:rPr>
                        <a:t>Stow</a:t>
                      </a:r>
                      <a:r>
                        <a:rPr lang="en-US" sz="1000" baseline="0" dirty="0">
                          <a:solidFill>
                            <a:schemeClr val="tx1"/>
                          </a:solidFill>
                          <a:latin typeface="Arial"/>
                          <a:cs typeface="Arial"/>
                        </a:rPr>
                        <a:t> containment bag on Rover</a:t>
                      </a:r>
                      <a:endParaRPr lang="en-US" sz="1000" dirty="0">
                        <a:solidFill>
                          <a:schemeClr val="tx1"/>
                        </a:solidFill>
                        <a:latin typeface="Arial"/>
                        <a:cs typeface="Arial"/>
                      </a:endParaRPr>
                    </a:p>
                    <a:p>
                      <a:pPr marL="685800" lvl="1" indent="-228600" algn="l">
                        <a:buFont typeface="Wingdings" charset="2"/>
                        <a:buChar char="q"/>
                      </a:pPr>
                      <a:r>
                        <a:rPr lang="en-US" sz="1000" dirty="0">
                          <a:solidFill>
                            <a:schemeClr val="tx1"/>
                          </a:solidFill>
                          <a:latin typeface="Arial"/>
                          <a:cs typeface="Arial"/>
                        </a:rPr>
                        <a:t>√ Teth</a:t>
                      </a:r>
                      <a:r>
                        <a:rPr lang="en-US" sz="1000" baseline="0" dirty="0">
                          <a:solidFill>
                            <a:schemeClr val="tx1"/>
                          </a:solidFill>
                          <a:latin typeface="Arial"/>
                          <a:cs typeface="Arial"/>
                        </a:rPr>
                        <a:t>er straps secure on all compartments on Rover</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xmlns=""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820487055"/>
              </p:ext>
            </p:extLst>
          </p:nvPr>
        </p:nvGraphicFramePr>
        <p:xfrm>
          <a:off x="6175088" y="3113521"/>
          <a:ext cx="2813623" cy="282274"/>
        </p:xfrm>
        <a:graphic>
          <a:graphicData uri="http://schemas.openxmlformats.org/drawingml/2006/table">
            <a:tbl>
              <a:tblPr firstRow="1" bandRow="1">
                <a:tableStyleId>{93296810-A885-4BE3-A3E7-6D5BEEA58F35}</a:tableStyleId>
              </a:tblPr>
              <a:tblGrid>
                <a:gridCol w="2813623">
                  <a:extLst>
                    <a:ext uri="{9D8B030D-6E8A-4147-A177-3AD203B41FA5}">
                      <a16:colId xmlns:a16="http://schemas.microsoft.com/office/drawing/2014/main" xmlns="" val="20000"/>
                    </a:ext>
                  </a:extLst>
                </a:gridCol>
              </a:tblGrid>
              <a:tr h="141137">
                <a:tc>
                  <a:txBody>
                    <a:bodyPr/>
                    <a:lstStyle/>
                    <a:p>
                      <a:pPr algn="ctr"/>
                      <a:r>
                        <a:rPr lang="en-US" sz="900" dirty="0"/>
                        <a:t>CAUTION</a:t>
                      </a:r>
                      <a:endParaRPr lang="en-US" sz="900" b="1" i="0" dirty="0">
                        <a:latin typeface="Arial"/>
                        <a:cs typeface="Arial"/>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xmlns="" val="10000"/>
                  </a:ext>
                </a:extLst>
              </a:tr>
              <a:tr h="141137">
                <a:tc>
                  <a:txBody>
                    <a:bodyPr/>
                    <a:lstStyle/>
                    <a:p>
                      <a:pPr algn="ctr"/>
                      <a:r>
                        <a:rPr lang="en-US" sz="900" dirty="0"/>
                        <a:t>Soil samples</a:t>
                      </a:r>
                      <a:r>
                        <a:rPr lang="en-US" sz="900" baseline="0" dirty="0"/>
                        <a:t> may leak from end effectors if seal not set</a:t>
                      </a:r>
                      <a:endParaRPr lang="en-US" sz="900" b="1" i="1" dirty="0">
                        <a:latin typeface="Arial"/>
                        <a:cs typeface="Arial"/>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593256453"/>
              </p:ext>
            </p:extLst>
          </p:nvPr>
        </p:nvGraphicFramePr>
        <p:xfrm>
          <a:off x="83089" y="5286789"/>
          <a:ext cx="2893787" cy="411480"/>
        </p:xfrm>
        <a:graphic>
          <a:graphicData uri="http://schemas.openxmlformats.org/drawingml/2006/table">
            <a:tbl>
              <a:tblPr firstRow="1" bandRow="1">
                <a:tableStyleId>{74C1A8A3-306A-4EB7-A6B1-4F7E0EB9C5D6}</a:tableStyleId>
              </a:tblPr>
              <a:tblGrid>
                <a:gridCol w="2893787">
                  <a:extLst>
                    <a:ext uri="{9D8B030D-6E8A-4147-A177-3AD203B41FA5}">
                      <a16:colId xmlns:a16="http://schemas.microsoft.com/office/drawing/2014/main" xmlns="" val="20000"/>
                    </a:ext>
                  </a:extLst>
                </a:gridCol>
              </a:tblGrid>
              <a:tr h="0">
                <a:tc>
                  <a:txBody>
                    <a:bodyPr/>
                    <a:lstStyle/>
                    <a:p>
                      <a:pPr marL="0" indent="0" algn="ctr">
                        <a:buFont typeface="Arial" panose="020B0604020202020204" pitchFamily="34" charset="0"/>
                        <a:buNone/>
                      </a:pPr>
                      <a:r>
                        <a:rPr lang="en-US" sz="900" dirty="0"/>
                        <a:t>NOTE</a:t>
                      </a:r>
                      <a:endParaRPr lang="en-US" sz="900" b="1" i="0" dirty="0">
                        <a:latin typeface="Arial"/>
                        <a:cs typeface="Arial"/>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extLst>
                  <a:ext uri="{0D108BD9-81ED-4DB2-BD59-A6C34878D82A}">
                    <a16:rowId xmlns:a16="http://schemas.microsoft.com/office/drawing/2014/main" xmlns="" val="10000"/>
                  </a:ext>
                </a:extLst>
              </a:tr>
              <a:tr h="187738">
                <a:tc>
                  <a:txBody>
                    <a:bodyPr/>
                    <a:lstStyle/>
                    <a:p>
                      <a:pPr marL="0" indent="0" algn="ctr">
                        <a:buFont typeface="Arial"/>
                        <a:buNone/>
                      </a:pPr>
                      <a:r>
                        <a:rPr lang="en-US" sz="900" dirty="0"/>
                        <a:t>Check Mission</a:t>
                      </a:r>
                      <a:r>
                        <a:rPr lang="en-US" sz="900" baseline="0" dirty="0"/>
                        <a:t> Log for MCC Activation Criteria </a:t>
                      </a:r>
                    </a:p>
                    <a:p>
                      <a:pPr marL="0" indent="0" algn="ctr">
                        <a:buFont typeface="Arial"/>
                        <a:buNone/>
                      </a:pPr>
                      <a:r>
                        <a:rPr lang="en-US" sz="900" b="1" baseline="0" dirty="0"/>
                        <a:t>PRIOR</a:t>
                      </a:r>
                      <a:r>
                        <a:rPr lang="en-US" sz="900" baseline="0" dirty="0"/>
                        <a:t> to Activation</a:t>
                      </a:r>
                      <a:endParaRPr lang="en-US" sz="900" dirty="0"/>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10" name="Rectangle 9"/>
          <p:cNvSpPr/>
          <p:nvPr/>
        </p:nvSpPr>
        <p:spPr>
          <a:xfrm>
            <a:off x="382690" y="3957765"/>
            <a:ext cx="2393103" cy="323273"/>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382689" y="4870499"/>
            <a:ext cx="2393103" cy="323273"/>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a:solidFill>
                  <a:schemeClr val="tx1"/>
                </a:solidFill>
              </a:rPr>
              <a:t>Y / N</a:t>
            </a:r>
            <a:r>
              <a:rPr lang="en-US" sz="1400" dirty="0">
                <a:solidFill>
                  <a:schemeClr val="tx1"/>
                </a:solidFill>
              </a:rPr>
              <a:t> | </a:t>
            </a:r>
            <a:r>
              <a:rPr lang="en-US" sz="1050" dirty="0">
                <a:solidFill>
                  <a:schemeClr val="tx1"/>
                </a:solidFill>
              </a:rPr>
              <a:t>Estimated end time:</a:t>
            </a:r>
          </a:p>
        </p:txBody>
      </p:sp>
      <p:graphicFrame>
        <p:nvGraphicFramePr>
          <p:cNvPr id="11" name="Table 10"/>
          <p:cNvGraphicFramePr>
            <a:graphicFrameLocks noGrp="1"/>
          </p:cNvGraphicFramePr>
          <p:nvPr>
            <p:extLst>
              <p:ext uri="{D42A27DB-BD31-4B8C-83A1-F6EECF244321}">
                <p14:modId xmlns:p14="http://schemas.microsoft.com/office/powerpoint/2010/main" val="3763378079"/>
              </p:ext>
            </p:extLst>
          </p:nvPr>
        </p:nvGraphicFramePr>
        <p:xfrm>
          <a:off x="306082" y="2288015"/>
          <a:ext cx="2546316" cy="1051560"/>
        </p:xfrm>
        <a:graphic>
          <a:graphicData uri="http://schemas.openxmlformats.org/drawingml/2006/table">
            <a:tbl>
              <a:tblPr firstRow="1" bandRow="1">
                <a:tableStyleId>{9D7B26C5-4107-4FEC-AEDC-1716B250A1EF}</a:tableStyleId>
              </a:tblPr>
              <a:tblGrid>
                <a:gridCol w="641097">
                  <a:extLst>
                    <a:ext uri="{9D8B030D-6E8A-4147-A177-3AD203B41FA5}">
                      <a16:colId xmlns:a16="http://schemas.microsoft.com/office/drawing/2014/main" xmlns="" val="20000"/>
                    </a:ext>
                  </a:extLst>
                </a:gridCol>
                <a:gridCol w="775810">
                  <a:extLst>
                    <a:ext uri="{9D8B030D-6E8A-4147-A177-3AD203B41FA5}">
                      <a16:colId xmlns:a16="http://schemas.microsoft.com/office/drawing/2014/main" xmlns="" val="20001"/>
                    </a:ext>
                  </a:extLst>
                </a:gridCol>
                <a:gridCol w="1129409">
                  <a:extLst>
                    <a:ext uri="{9D8B030D-6E8A-4147-A177-3AD203B41FA5}">
                      <a16:colId xmlns:a16="http://schemas.microsoft.com/office/drawing/2014/main" xmlns="" val="20002"/>
                    </a:ext>
                  </a:extLst>
                </a:gridCol>
              </a:tblGrid>
              <a:tr h="301030">
                <a:tc>
                  <a:txBody>
                    <a:bodyPr/>
                    <a:lstStyle/>
                    <a:p>
                      <a:pPr algn="ctr"/>
                      <a:r>
                        <a:rPr lang="en-US" sz="900" dirty="0"/>
                        <a:t>Sample ID</a:t>
                      </a:r>
                      <a:endParaRPr lang="en-US" sz="900" dirty="0">
                        <a:latin typeface="Arial"/>
                        <a:cs typeface="Arial"/>
                      </a:endParaRPr>
                    </a:p>
                  </a:txBody>
                  <a:tcPr>
                    <a:lnR w="12700" cap="flat" cmpd="sng" algn="ctr">
                      <a:solidFill>
                        <a:schemeClr val="tx1"/>
                      </a:solidFill>
                      <a:prstDash val="solid"/>
                      <a:round/>
                      <a:headEnd type="none" w="med" len="med"/>
                      <a:tailEnd type="none" w="med" len="med"/>
                    </a:lnR>
                  </a:tcPr>
                </a:tc>
                <a:tc>
                  <a:txBody>
                    <a:bodyPr/>
                    <a:lstStyle/>
                    <a:p>
                      <a:pPr algn="ctr"/>
                      <a:r>
                        <a:rPr lang="en-US" sz="900" dirty="0"/>
                        <a:t>Container ID</a:t>
                      </a:r>
                      <a:endParaRPr lang="en-US" sz="900" dirty="0">
                        <a:latin typeface="Arial"/>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900" dirty="0">
                          <a:latin typeface="Arial"/>
                          <a:cs typeface="Arial"/>
                        </a:rPr>
                        <a:t>Sample type</a:t>
                      </a:r>
                    </a:p>
                    <a:p>
                      <a:pPr algn="ctr"/>
                      <a:r>
                        <a:rPr lang="en-US" sz="900" dirty="0">
                          <a:latin typeface="Arial"/>
                          <a:cs typeface="Arial"/>
                        </a:rPr>
                        <a:t>(</a:t>
                      </a:r>
                      <a:r>
                        <a:rPr lang="en-US" sz="900" dirty="0" err="1">
                          <a:latin typeface="Arial"/>
                          <a:cs typeface="Arial"/>
                        </a:rPr>
                        <a:t>lvl</a:t>
                      </a:r>
                      <a:r>
                        <a:rPr lang="en-US" sz="900" dirty="0">
                          <a:latin typeface="Arial"/>
                          <a:cs typeface="Arial"/>
                        </a:rPr>
                        <a:t> of alt</a:t>
                      </a:r>
                      <a:r>
                        <a:rPr lang="en-US" sz="900" baseline="0" dirty="0">
                          <a:latin typeface="Arial"/>
                          <a:cs typeface="Arial"/>
                        </a:rPr>
                        <a:t> – H/M/L)</a:t>
                      </a:r>
                      <a:endParaRPr lang="en-US" sz="900" dirty="0">
                        <a:latin typeface="Arial"/>
                        <a:cs typeface="Aria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0"/>
                  </a:ext>
                </a:extLst>
              </a:tr>
              <a:tr h="147608">
                <a:tc>
                  <a:txBody>
                    <a:bodyPr/>
                    <a:lstStyle/>
                    <a:p>
                      <a:pPr algn="ctr"/>
                      <a:endParaRPr lang="en-US" sz="900" b="1" dirty="0">
                        <a:solidFill>
                          <a:srgbClr val="FF0000"/>
                        </a:solidFill>
                      </a:endParaRPr>
                    </a:p>
                  </a:txBody>
                  <a:tcPr>
                    <a:lnR w="12700" cap="flat" cmpd="sng" algn="ctr">
                      <a:solidFill>
                        <a:schemeClr val="tx1"/>
                      </a:solidFill>
                      <a:prstDash val="solid"/>
                      <a:round/>
                      <a:headEnd type="none" w="med" len="med"/>
                      <a:tailEnd type="none" w="med" len="med"/>
                    </a:lnR>
                  </a:tcPr>
                </a:tc>
                <a:tc>
                  <a:txBody>
                    <a:bodyPr/>
                    <a:lstStyle/>
                    <a:p>
                      <a:pPr algn="ctr"/>
                      <a:endParaRPr lang="en-US" sz="900" b="1" dirty="0">
                        <a:solidFill>
                          <a:srgbClr val="FF0000"/>
                        </a:solidFill>
                        <a:latin typeface="Arial"/>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900" b="1" dirty="0">
                        <a:solidFill>
                          <a:srgbClr val="FF0000"/>
                        </a:solidFill>
                        <a:latin typeface="Arial"/>
                        <a:cs typeface="Aria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188143">
                <a:tc>
                  <a:txBody>
                    <a:bodyPr/>
                    <a:lstStyle/>
                    <a:p>
                      <a:pPr algn="ctr"/>
                      <a:endParaRPr lang="en-US" sz="900" b="1" dirty="0">
                        <a:solidFill>
                          <a:srgbClr val="FF0000"/>
                        </a:solidFill>
                      </a:endParaRPr>
                    </a:p>
                  </a:txBody>
                  <a:tcPr>
                    <a:lnR w="12700" cap="flat" cmpd="sng" algn="ctr">
                      <a:solidFill>
                        <a:schemeClr val="tx1"/>
                      </a:solidFill>
                      <a:prstDash val="solid"/>
                      <a:round/>
                      <a:headEnd type="none" w="med" len="med"/>
                      <a:tailEnd type="none" w="med" len="med"/>
                    </a:lnR>
                  </a:tcPr>
                </a:tc>
                <a:tc>
                  <a:txBody>
                    <a:bodyPr/>
                    <a:lstStyle/>
                    <a:p>
                      <a:pPr algn="ctr"/>
                      <a:endParaRPr lang="en-US" sz="900" b="1" dirty="0">
                        <a:solidFill>
                          <a:srgbClr val="FF0000"/>
                        </a:solidFill>
                        <a:latin typeface="Arial"/>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900" b="1" dirty="0">
                        <a:solidFill>
                          <a:srgbClr val="FF0000"/>
                        </a:solidFill>
                        <a:latin typeface="Arial"/>
                        <a:cs typeface="Aria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2"/>
                  </a:ext>
                </a:extLst>
              </a:tr>
              <a:tr h="188143">
                <a:tc>
                  <a:txBody>
                    <a:bodyPr/>
                    <a:lstStyle/>
                    <a:p>
                      <a:pPr algn="ctr"/>
                      <a:endParaRPr lang="en-US" sz="900" b="1" dirty="0">
                        <a:solidFill>
                          <a:srgbClr val="FF0000"/>
                        </a:solidFill>
                      </a:endParaRPr>
                    </a:p>
                  </a:txBody>
                  <a:tcPr>
                    <a:lnR w="12700" cap="flat" cmpd="sng" algn="ctr">
                      <a:solidFill>
                        <a:schemeClr val="tx1"/>
                      </a:solidFill>
                      <a:prstDash val="solid"/>
                      <a:round/>
                      <a:headEnd type="none" w="med" len="med"/>
                      <a:tailEnd type="none" w="med" len="med"/>
                    </a:lnR>
                  </a:tcPr>
                </a:tc>
                <a:tc>
                  <a:txBody>
                    <a:bodyPr/>
                    <a:lstStyle/>
                    <a:p>
                      <a:pPr algn="ctr"/>
                      <a:endParaRPr lang="en-US" sz="900" b="1" dirty="0">
                        <a:solidFill>
                          <a:srgbClr val="FF0000"/>
                        </a:solidFill>
                        <a:latin typeface="Arial"/>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900" b="1" dirty="0">
                        <a:solidFill>
                          <a:srgbClr val="FF0000"/>
                        </a:solidFill>
                        <a:latin typeface="Arial"/>
                        <a:cs typeface="Aria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321497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EVA - 6S -  T6_S1_CERT - IV CREW</a:t>
            </a:r>
          </a:p>
        </p:txBody>
      </p:sp>
      <p:sp>
        <p:nvSpPr>
          <p:cNvPr id="6" name="Slide Number Placeholder 5"/>
          <p:cNvSpPr>
            <a:spLocks noGrp="1"/>
          </p:cNvSpPr>
          <p:nvPr>
            <p:ph type="sldNum" sz="quarter" idx="12"/>
          </p:nvPr>
        </p:nvSpPr>
        <p:spPr/>
        <p:txBody>
          <a:bodyPr/>
          <a:lstStyle/>
          <a:p>
            <a:fld id="{0BA1B84F-DC10-554E-B9E5-8CD760597C68}" type="slidenum">
              <a:rPr lang="en-US" smtClean="0"/>
              <a:t>7</a:t>
            </a:fld>
            <a:endParaRPr lang="en-US"/>
          </a:p>
        </p:txBody>
      </p:sp>
      <p:sp>
        <p:nvSpPr>
          <p:cNvPr id="9" name="TextBox 8"/>
          <p:cNvSpPr txBox="1"/>
          <p:nvPr/>
        </p:nvSpPr>
        <p:spPr>
          <a:xfrm>
            <a:off x="0" y="8627"/>
            <a:ext cx="9144000" cy="369332"/>
          </a:xfrm>
          <a:prstGeom prst="rect">
            <a:avLst/>
          </a:prstGeom>
          <a:noFill/>
        </p:spPr>
        <p:txBody>
          <a:bodyPr wrap="square" rtlCol="0" anchor="ctr">
            <a:spAutoFit/>
          </a:bodyPr>
          <a:lstStyle/>
          <a:p>
            <a:r>
              <a:rPr lang="en-US" b="1" cap="all" dirty="0">
                <a:latin typeface="Arial"/>
                <a:cs typeface="Arial"/>
              </a:rPr>
              <a:t>EVA – 6s: STAGE EVA – </a:t>
            </a:r>
            <a:r>
              <a:rPr lang="en-US" b="1" u="sng" dirty="0">
                <a:solidFill>
                  <a:srgbClr val="000000"/>
                </a:solidFill>
                <a:latin typeface="Arial"/>
                <a:ea typeface="Calibri"/>
                <a:cs typeface="Arial"/>
              </a:rPr>
              <a:t>STATION #5 ACTIVITIES (00:35) CONT.</a:t>
            </a:r>
            <a:endParaRPr lang="en-US" b="1" u="sng" dirty="0">
              <a:latin typeface="Arial"/>
              <a:cs typeface="Arial"/>
            </a:endParaRPr>
          </a:p>
        </p:txBody>
      </p:sp>
      <p:graphicFrame>
        <p:nvGraphicFramePr>
          <p:cNvPr id="15" name="Table 14"/>
          <p:cNvGraphicFramePr>
            <a:graphicFrameLocks noGrp="1"/>
          </p:cNvGraphicFramePr>
          <p:nvPr>
            <p:extLst>
              <p:ext uri="{D42A27DB-BD31-4B8C-83A1-F6EECF244321}">
                <p14:modId xmlns:p14="http://schemas.microsoft.com/office/powerpoint/2010/main" val="11091211"/>
              </p:ext>
            </p:extLst>
          </p:nvPr>
        </p:nvGraphicFramePr>
        <p:xfrm>
          <a:off x="0" y="562780"/>
          <a:ext cx="9144000" cy="5793570"/>
        </p:xfrm>
        <a:graphic>
          <a:graphicData uri="http://schemas.openxmlformats.org/drawingml/2006/table">
            <a:tbl>
              <a:tblPr firstRow="1" bandRow="1">
                <a:tableStyleId>{7E9639D4-E3E2-4D34-9284-5A2195B3D0D7}</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gridCol w="3048000">
                  <a:extLst>
                    <a:ext uri="{9D8B030D-6E8A-4147-A177-3AD203B41FA5}">
                      <a16:colId xmlns:a16="http://schemas.microsoft.com/office/drawing/2014/main" xmlns="" val="20002"/>
                    </a:ext>
                  </a:extLst>
                </a:gridCol>
              </a:tblGrid>
              <a:tr h="290813">
                <a:tc>
                  <a:txBody>
                    <a:bodyPr/>
                    <a:lstStyle/>
                    <a:p>
                      <a:pPr algn="ctr"/>
                      <a:r>
                        <a:rPr lang="en-US" sz="1000" dirty="0">
                          <a:solidFill>
                            <a:schemeClr val="tx1"/>
                          </a:solidFill>
                          <a:latin typeface="Arial"/>
                          <a:cs typeface="Arial"/>
                        </a:rPr>
                        <a:t>IV</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noFill/>
                  </a:tcPr>
                </a:tc>
                <a:tc>
                  <a:txBody>
                    <a:bodyPr/>
                    <a:lstStyle/>
                    <a:p>
                      <a:pPr algn="ctr"/>
                      <a:r>
                        <a:rPr lang="en-US" sz="1000" dirty="0">
                          <a:solidFill>
                            <a:schemeClr val="tx1"/>
                          </a:solidFill>
                          <a:latin typeface="Arial"/>
                          <a:cs typeface="Arial"/>
                        </a:rPr>
                        <a:t>EV1 (CDR)</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noFill/>
                  </a:tcPr>
                </a:tc>
                <a:tc>
                  <a:txBody>
                    <a:bodyPr/>
                    <a:lstStyle/>
                    <a:p>
                      <a:pPr algn="ctr"/>
                      <a:r>
                        <a:rPr lang="en-US" sz="1000" dirty="0">
                          <a:solidFill>
                            <a:schemeClr val="tx1"/>
                          </a:solidFill>
                          <a:latin typeface="Arial"/>
                          <a:cs typeface="Arial"/>
                        </a:rPr>
                        <a:t>EV2 (MMP)</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noFill/>
                  </a:tcPr>
                </a:tc>
                <a:extLst>
                  <a:ext uri="{0D108BD9-81ED-4DB2-BD59-A6C34878D82A}">
                    <a16:rowId xmlns:a16="http://schemas.microsoft.com/office/drawing/2014/main" xmlns="" val="10000"/>
                  </a:ext>
                </a:extLst>
              </a:tr>
              <a:tr h="5502757">
                <a:tc>
                  <a: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sz="100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14"/>
                        <a:tabLst/>
                        <a:defRPr/>
                      </a:pPr>
                      <a:r>
                        <a:rPr lang="en-US" sz="1000" dirty="0">
                          <a:latin typeface="Arial"/>
                          <a:cs typeface="Arial"/>
                        </a:rPr>
                        <a:t>Confirm each</a:t>
                      </a:r>
                      <a:r>
                        <a:rPr lang="en-US" sz="1000" baseline="0" dirty="0">
                          <a:latin typeface="Arial"/>
                          <a:cs typeface="Arial"/>
                        </a:rPr>
                        <a:t> s</a:t>
                      </a:r>
                      <a:r>
                        <a:rPr lang="en-US" sz="1000" dirty="0">
                          <a:latin typeface="Arial"/>
                          <a:cs typeface="Arial"/>
                        </a:rPr>
                        <a:t>ample</a:t>
                      </a:r>
                      <a:r>
                        <a:rPr lang="en-US" sz="1000" baseline="0" dirty="0">
                          <a:latin typeface="Arial"/>
                          <a:cs typeface="Arial"/>
                        </a:rPr>
                        <a:t> is collected </a:t>
                      </a:r>
                      <a:r>
                        <a:rPr lang="en-US" sz="1000" dirty="0">
                          <a:latin typeface="Arial"/>
                          <a:cs typeface="Arial"/>
                        </a:rPr>
                        <a:t>and</a:t>
                      </a:r>
                      <a:r>
                        <a:rPr lang="en-US" sz="1000" baseline="0" dirty="0">
                          <a:latin typeface="Arial"/>
                          <a:cs typeface="Arial"/>
                        </a:rPr>
                        <a:t> </a:t>
                      </a:r>
                      <a:r>
                        <a:rPr lang="en-US" sz="1000" dirty="0">
                          <a:latin typeface="Arial"/>
                          <a:cs typeface="Arial"/>
                        </a:rPr>
                        <a:t>stowed (Record Sample ID</a:t>
                      </a:r>
                      <a:r>
                        <a:rPr lang="en-US" sz="1000" baseline="0" dirty="0">
                          <a:latin typeface="Arial"/>
                          <a:cs typeface="Arial"/>
                        </a:rPr>
                        <a:t> with Associated Container ID)</a:t>
                      </a: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14"/>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14"/>
                        <a:tabLst/>
                        <a:defRPr/>
                      </a:pPr>
                      <a:r>
                        <a:rPr lang="en-US" sz="1000" dirty="0">
                          <a:latin typeface="Arial"/>
                          <a:cs typeface="Arial"/>
                        </a:rPr>
                        <a:t>Estimate time</a:t>
                      </a:r>
                      <a:r>
                        <a:rPr lang="en-US" sz="1000" baseline="0" dirty="0">
                          <a:latin typeface="Arial"/>
                          <a:cs typeface="Arial"/>
                        </a:rPr>
                        <a:t> of departure</a:t>
                      </a: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14"/>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14"/>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14"/>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14"/>
                        <a:tabLst/>
                        <a:defRPr/>
                      </a:pPr>
                      <a:r>
                        <a:rPr lang="en-US" sz="1000" baseline="0" dirty="0">
                          <a:latin typeface="Arial"/>
                          <a:cs typeface="Arial"/>
                        </a:rPr>
                        <a:t>Compute estimate of minutes behind            </a:t>
                      </a:r>
                      <a:r>
                        <a:rPr lang="en-US" sz="800" baseline="0" dirty="0">
                          <a:latin typeface="Arial"/>
                          <a:cs typeface="Arial"/>
                        </a:rPr>
                        <a:t>(projected minus planned Station #5 end time)</a:t>
                      </a: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14"/>
                        <a:tabLst/>
                        <a:defRPr/>
                      </a:pPr>
                      <a:endParaRPr lang="en-US" sz="8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14"/>
                        <a:tabLst/>
                        <a:defRPr/>
                      </a:pPr>
                      <a:endParaRPr lang="en-US" sz="8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14"/>
                        <a:tabLst/>
                        <a:defRPr/>
                      </a:pPr>
                      <a:endParaRPr lang="en-US" sz="8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14"/>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14"/>
                        <a:tabLst/>
                        <a:defRPr/>
                      </a:pPr>
                      <a:r>
                        <a:rPr lang="en-US" sz="1000" baseline="0" dirty="0">
                          <a:latin typeface="Arial"/>
                          <a:cs typeface="Arial"/>
                        </a:rPr>
                        <a:t>Compute estimate of timeline margin</a:t>
                      </a: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14"/>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14"/>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14"/>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14"/>
                        <a:tabLst/>
                        <a:defRPr/>
                      </a:pPr>
                      <a:r>
                        <a:rPr lang="en-US" sz="1000" baseline="0" dirty="0">
                          <a:latin typeface="Arial"/>
                          <a:cs typeface="Arial"/>
                        </a:rPr>
                        <a:t>How Confident are you in your estimate (+/- min)</a:t>
                      </a: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14"/>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14"/>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14"/>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14"/>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14"/>
                        <a:tabLst/>
                        <a:defRPr/>
                      </a:pPr>
                      <a:r>
                        <a:rPr lang="en-US" sz="1000" dirty="0">
                          <a:latin typeface="Arial"/>
                          <a:cs typeface="Arial"/>
                        </a:rPr>
                        <a:t>Systems Check prior to station</a:t>
                      </a:r>
                      <a:r>
                        <a:rPr lang="en-US" sz="1000" baseline="0" dirty="0">
                          <a:latin typeface="Arial"/>
                          <a:cs typeface="Arial"/>
                        </a:rPr>
                        <a:t> departure</a:t>
                      </a: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14"/>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14"/>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14"/>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14"/>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14"/>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14"/>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14"/>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14"/>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14"/>
                        <a:tabLst/>
                        <a:defRPr/>
                      </a:pPr>
                      <a:endParaRPr lang="en-US" sz="1000" baseline="0" dirty="0">
                        <a:latin typeface="Arial"/>
                        <a:cs typeface="Arial"/>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startAt="14"/>
                        <a:tabLst/>
                        <a:defRPr/>
                      </a:pPr>
                      <a:r>
                        <a:rPr lang="en-US" sz="1000" dirty="0">
                          <a:latin typeface="Arial"/>
                          <a:cs typeface="Arial"/>
                        </a:rPr>
                        <a:t>Record PET at Departure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pPr algn="l"/>
                      <a:r>
                        <a:rPr lang="en-US" sz="1000" u="sng" dirty="0">
                          <a:latin typeface="Arial"/>
                          <a:cs typeface="Arial"/>
                        </a:rPr>
                        <a:t>GEOPHYSICAL MRU EXPERIMENT (00:35)</a:t>
                      </a:r>
                      <a:endParaRPr lang="en-US" sz="1000" baseline="0" dirty="0">
                        <a:solidFill>
                          <a:srgbClr val="000000"/>
                        </a:solidFill>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14"/>
                        <a:tabLst/>
                        <a:defRPr/>
                      </a:pPr>
                      <a:r>
                        <a:rPr lang="en-US" sz="1000" dirty="0">
                          <a:latin typeface="Arial"/>
                          <a:cs typeface="Arial"/>
                        </a:rPr>
                        <a:t>Clean-Up</a:t>
                      </a:r>
                      <a:r>
                        <a:rPr lang="en-US" sz="1000" baseline="0" dirty="0">
                          <a:latin typeface="Arial"/>
                          <a:cs typeface="Arial"/>
                        </a:rPr>
                        <a:t> </a:t>
                      </a:r>
                      <a:r>
                        <a:rPr lang="en-US" sz="1000" dirty="0">
                          <a:latin typeface="Arial"/>
                          <a:cs typeface="Arial"/>
                        </a:rPr>
                        <a:t>Worksite</a:t>
                      </a:r>
                    </a:p>
                    <a:p>
                      <a:pPr marL="685800" lvl="1" indent="-228600" algn="l">
                        <a:buFont typeface="Wingdings" charset="2"/>
                        <a:buChar char="q"/>
                      </a:pPr>
                      <a:r>
                        <a:rPr lang="en-US" sz="1000" dirty="0">
                          <a:solidFill>
                            <a:srgbClr val="000000"/>
                          </a:solidFill>
                          <a:latin typeface="Arial"/>
                          <a:cs typeface="Arial"/>
                        </a:rPr>
                        <a:t>√ MRU</a:t>
                      </a:r>
                      <a:r>
                        <a:rPr lang="en-US" sz="1000" baseline="0" dirty="0">
                          <a:solidFill>
                            <a:srgbClr val="000000"/>
                          </a:solidFill>
                          <a:latin typeface="Arial"/>
                          <a:cs typeface="Arial"/>
                        </a:rPr>
                        <a:t> Systems on data collection standby mode</a:t>
                      </a:r>
                      <a:endParaRPr lang="en-US" sz="1000" dirty="0">
                        <a:solidFill>
                          <a:srgbClr val="000000"/>
                        </a:solidFill>
                        <a:latin typeface="Arial"/>
                        <a:cs typeface="Arial"/>
                      </a:endParaRPr>
                    </a:p>
                    <a:p>
                      <a:pPr marL="685800" lvl="1" indent="-228600" algn="l">
                        <a:buFont typeface="Wingdings" charset="2"/>
                        <a:buChar char="q"/>
                      </a:pPr>
                      <a:r>
                        <a:rPr lang="en-US" sz="1000" dirty="0">
                          <a:solidFill>
                            <a:srgbClr val="000000"/>
                          </a:solidFill>
                          <a:latin typeface="Arial"/>
                          <a:cs typeface="Arial"/>
                        </a:rPr>
                        <a:t>√ All</a:t>
                      </a:r>
                      <a:r>
                        <a:rPr lang="en-US" sz="1000" baseline="0" dirty="0">
                          <a:solidFill>
                            <a:srgbClr val="000000"/>
                          </a:solidFill>
                          <a:latin typeface="Arial"/>
                          <a:cs typeface="Arial"/>
                        </a:rPr>
                        <a:t> panels of MRU are secure and closed</a:t>
                      </a:r>
                      <a:endParaRPr lang="en-US" sz="1000" dirty="0">
                        <a:solidFill>
                          <a:srgbClr val="000000"/>
                        </a:solidFill>
                        <a:latin typeface="Arial"/>
                        <a:cs typeface="Arial"/>
                      </a:endParaRPr>
                    </a:p>
                    <a:p>
                      <a:pPr marL="685800" lvl="1" indent="-228600" algn="l">
                        <a:buFont typeface="Wingdings" charset="2"/>
                        <a:buChar char="q"/>
                      </a:pPr>
                      <a:r>
                        <a:rPr lang="en-US" sz="1000" dirty="0">
                          <a:solidFill>
                            <a:srgbClr val="000000"/>
                          </a:solidFill>
                          <a:latin typeface="Arial"/>
                          <a:cs typeface="Arial"/>
                        </a:rPr>
                        <a:t>Stow hardware tools in MRU containment bag</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14"/>
                        <a:tabLst/>
                        <a:defRPr/>
                      </a:pPr>
                      <a:r>
                        <a:rPr lang="en-US" sz="1000" dirty="0">
                          <a:latin typeface="Arial"/>
                          <a:cs typeface="Arial"/>
                        </a:rPr>
                        <a:t>Stow Hardware</a:t>
                      </a:r>
                    </a:p>
                    <a:p>
                      <a:pPr marL="685800" lvl="1" indent="-228600" algn="l">
                        <a:buFont typeface="Wingdings" charset="2"/>
                        <a:buChar char="q"/>
                      </a:pPr>
                      <a:r>
                        <a:rPr lang="en-US" sz="1000" dirty="0">
                          <a:solidFill>
                            <a:srgbClr val="000000"/>
                          </a:solidFill>
                          <a:latin typeface="Arial"/>
                          <a:cs typeface="Arial"/>
                        </a:rPr>
                        <a:t>√ All tools</a:t>
                      </a:r>
                      <a:r>
                        <a:rPr lang="en-US" sz="1000" baseline="0" dirty="0">
                          <a:solidFill>
                            <a:srgbClr val="000000"/>
                          </a:solidFill>
                          <a:latin typeface="Arial"/>
                          <a:cs typeface="Arial"/>
                        </a:rPr>
                        <a:t> stowed and secured in containment bag</a:t>
                      </a:r>
                      <a:endParaRPr lang="en-US" sz="1000" dirty="0">
                        <a:solidFill>
                          <a:srgbClr val="000000"/>
                        </a:solidFill>
                        <a:latin typeface="Arial"/>
                        <a:cs typeface="Arial"/>
                      </a:endParaRPr>
                    </a:p>
                    <a:p>
                      <a:pPr marL="685800" lvl="1" indent="-228600" algn="l">
                        <a:buFont typeface="Wingdings" charset="2"/>
                        <a:buChar char="q"/>
                      </a:pPr>
                      <a:r>
                        <a:rPr lang="en-US" sz="1000" dirty="0">
                          <a:solidFill>
                            <a:srgbClr val="000000"/>
                          </a:solidFill>
                          <a:latin typeface="Arial"/>
                          <a:cs typeface="Arial"/>
                        </a:rPr>
                        <a:t>Stow</a:t>
                      </a:r>
                      <a:r>
                        <a:rPr lang="en-US" sz="1000" baseline="0" dirty="0">
                          <a:solidFill>
                            <a:srgbClr val="000000"/>
                          </a:solidFill>
                          <a:latin typeface="Arial"/>
                          <a:cs typeface="Arial"/>
                        </a:rPr>
                        <a:t> containment bag on Rover</a:t>
                      </a:r>
                      <a:endParaRPr lang="en-US" sz="1000" dirty="0">
                        <a:solidFill>
                          <a:srgbClr val="000000"/>
                        </a:solidFill>
                        <a:latin typeface="Arial"/>
                        <a:cs typeface="Arial"/>
                      </a:endParaRPr>
                    </a:p>
                    <a:p>
                      <a:pPr marL="685800" lvl="1" indent="-228600" algn="l">
                        <a:buFont typeface="Wingdings" charset="2"/>
                        <a:buChar char="q"/>
                      </a:pPr>
                      <a:r>
                        <a:rPr lang="en-US" sz="1000" dirty="0">
                          <a:solidFill>
                            <a:srgbClr val="000000"/>
                          </a:solidFill>
                          <a:latin typeface="Arial"/>
                          <a:cs typeface="Arial"/>
                        </a:rPr>
                        <a:t>√ Teth</a:t>
                      </a:r>
                      <a:r>
                        <a:rPr lang="en-US" sz="1000" baseline="0" dirty="0">
                          <a:solidFill>
                            <a:srgbClr val="000000"/>
                          </a:solidFill>
                          <a:latin typeface="Arial"/>
                          <a:cs typeface="Arial"/>
                        </a:rPr>
                        <a:t>er straps secure on all compartments on Rover</a:t>
                      </a:r>
                      <a:endParaRPr lang="en-US" sz="1000" dirty="0">
                        <a:solidFill>
                          <a:srgbClr val="000000"/>
                        </a:solidFill>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14"/>
                        <a:tabLst/>
                        <a:defRPr/>
                      </a:pPr>
                      <a:endParaRPr lang="en-US" sz="1000" dirty="0">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14"/>
                        <a:tabLst/>
                        <a:defRPr/>
                      </a:pPr>
                      <a:r>
                        <a:rPr lang="en-US" sz="1000" dirty="0">
                          <a:latin typeface="Arial"/>
                          <a:cs typeface="Arial"/>
                        </a:rPr>
                        <a:t>Mount rover</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14"/>
                        <a:tabLst/>
                        <a:defRPr/>
                      </a:pPr>
                      <a:endParaRPr lang="en-US" sz="1000" dirty="0">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14"/>
                        <a:tabLst/>
                        <a:defRPr/>
                      </a:pPr>
                      <a:r>
                        <a:rPr lang="en-US" sz="1000" dirty="0">
                          <a:latin typeface="Arial"/>
                          <a:cs typeface="Arial"/>
                        </a:rPr>
                        <a:t>Verify rover scientific instruments active</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14"/>
                        <a:tabLst/>
                        <a:defRPr/>
                      </a:pPr>
                      <a:endParaRPr lang="en-US" sz="1000" dirty="0">
                        <a:latin typeface="Arial"/>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14"/>
                        <a:tabLst/>
                        <a:defRPr/>
                      </a:pPr>
                      <a:r>
                        <a:rPr lang="en-US" sz="1000" dirty="0">
                          <a:latin typeface="Arial"/>
                          <a:cs typeface="Arial"/>
                        </a:rPr>
                        <a:t>Verify following in good config prior to commencing translation </a:t>
                      </a:r>
                      <a:r>
                        <a:rPr lang="en-US" sz="1000" b="0" baseline="0" dirty="0">
                          <a:solidFill>
                            <a:schemeClr val="tx1"/>
                          </a:solidFill>
                          <a:latin typeface="Arial"/>
                          <a:cs typeface="Arial"/>
                        </a:rPr>
                        <a:t>(00:02)</a:t>
                      </a:r>
                      <a:endParaRPr lang="en-US" sz="1000" dirty="0">
                        <a:solidFill>
                          <a:schemeClr val="tx1"/>
                        </a:solidFill>
                        <a:latin typeface="Arial"/>
                        <a:cs typeface="Arial"/>
                      </a:endParaRPr>
                    </a:p>
                    <a:p>
                      <a:pPr marL="685800" lvl="1" indent="-228600" algn="l">
                        <a:buFont typeface="Wingdings" charset="2"/>
                        <a:buChar char="q"/>
                      </a:pPr>
                      <a:r>
                        <a:rPr lang="en-US" sz="1000" baseline="0" dirty="0">
                          <a:solidFill>
                            <a:srgbClr val="000000"/>
                          </a:solidFill>
                          <a:latin typeface="Arial"/>
                          <a:cs typeface="Arial"/>
                        </a:rPr>
                        <a:t>Seat belts fastened</a:t>
                      </a:r>
                    </a:p>
                    <a:p>
                      <a:pPr marL="685800" lvl="1" indent="-228600" algn="l">
                        <a:buFont typeface="Wingdings" charset="2"/>
                        <a:buChar char="q"/>
                      </a:pPr>
                      <a:r>
                        <a:rPr lang="en-US" sz="1000" baseline="0" dirty="0">
                          <a:solidFill>
                            <a:srgbClr val="000000"/>
                          </a:solidFill>
                          <a:latin typeface="Arial"/>
                          <a:cs typeface="Arial"/>
                        </a:rPr>
                        <a:t>Cooling</a:t>
                      </a:r>
                    </a:p>
                    <a:p>
                      <a:pPr marL="685800" lvl="1" indent="-228600" algn="l">
                        <a:buFont typeface="Wingdings" charset="2"/>
                        <a:buChar char="q"/>
                      </a:pPr>
                      <a:r>
                        <a:rPr lang="en-US" sz="1000" baseline="0" dirty="0">
                          <a:solidFill>
                            <a:srgbClr val="000000"/>
                          </a:solidFill>
                          <a:latin typeface="Arial"/>
                          <a:cs typeface="Arial"/>
                        </a:rPr>
                        <a:t>Visors</a:t>
                      </a:r>
                    </a:p>
                    <a:p>
                      <a:pPr marL="685800" lvl="1" indent="-228600" algn="l">
                        <a:buFont typeface="Wingdings" charset="2"/>
                        <a:buChar char="q"/>
                      </a:pPr>
                      <a:r>
                        <a:rPr lang="en-US" sz="1000" baseline="0" dirty="0">
                          <a:solidFill>
                            <a:srgbClr val="000000"/>
                          </a:solidFill>
                          <a:latin typeface="Arial"/>
                          <a:cs typeface="Arial"/>
                        </a:rPr>
                        <a:t>Glove heaters</a:t>
                      </a:r>
                    </a:p>
                    <a:p>
                      <a:pPr marL="685800" lvl="1" indent="-228600" algn="l">
                        <a:buFont typeface="Wingdings" charset="2"/>
                        <a:buChar char="q"/>
                      </a:pPr>
                      <a:r>
                        <a:rPr lang="en-US" sz="1000" baseline="0" dirty="0">
                          <a:solidFill>
                            <a:srgbClr val="000000"/>
                          </a:solidFill>
                          <a:latin typeface="Arial"/>
                          <a:cs typeface="Arial"/>
                        </a:rPr>
                        <a:t>√Tools &amp; Tethers clear</a:t>
                      </a:r>
                    </a:p>
                    <a:p>
                      <a:pPr marL="685800" lvl="1" indent="-228600" algn="l">
                        <a:buFont typeface="Wingdings" charset="2"/>
                        <a:buChar char="q"/>
                      </a:pPr>
                      <a:r>
                        <a:rPr lang="en-US" sz="1000" baseline="0" dirty="0">
                          <a:solidFill>
                            <a:srgbClr val="000000"/>
                          </a:solidFill>
                          <a:latin typeface="Arial"/>
                          <a:cs typeface="Arial"/>
                        </a:rPr>
                        <a:t>√Gloves &amp; HAP</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7"/>
                        <a:tabLst/>
                        <a:defRPr/>
                      </a:pPr>
                      <a:endParaRPr kumimoji="0" lang="en-US" sz="1000" b="0" i="0" u="none" strike="noStrike" kern="1200" cap="none" spc="0" normalizeH="0" baseline="0" noProof="0" dirty="0">
                        <a:ln>
                          <a:noFill/>
                        </a:ln>
                        <a:solidFill>
                          <a:prstClr val="black"/>
                        </a:solidFill>
                        <a:effectLst/>
                        <a:uLnTx/>
                        <a:uFillTx/>
                        <a:latin typeface="Arial"/>
                        <a:ea typeface="+mn-ea"/>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7"/>
                        <a:tabLst/>
                        <a:defRPr/>
                      </a:pPr>
                      <a:endParaRPr kumimoji="0" lang="en-US" sz="1000" b="0" i="0" u="none" strike="noStrike" kern="1200" cap="none" spc="0" normalizeH="0" baseline="0" noProof="0" dirty="0">
                        <a:ln>
                          <a:noFill/>
                        </a:ln>
                        <a:solidFill>
                          <a:prstClr val="black"/>
                        </a:solidFill>
                        <a:effectLst/>
                        <a:uLnTx/>
                        <a:uFillTx/>
                        <a:latin typeface="Arial"/>
                        <a:ea typeface="+mn-ea"/>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7"/>
                        <a:tabLst/>
                        <a:defRPr/>
                      </a:pPr>
                      <a:endParaRPr kumimoji="0" lang="en-US" sz="1000" b="0" i="0" u="none" strike="noStrike" kern="1200" cap="none" spc="0" normalizeH="0" baseline="0" noProof="0" dirty="0">
                        <a:ln>
                          <a:noFill/>
                        </a:ln>
                        <a:solidFill>
                          <a:prstClr val="black"/>
                        </a:solidFill>
                        <a:effectLst/>
                        <a:uLnTx/>
                        <a:uFillTx/>
                        <a:latin typeface="Arial"/>
                        <a:ea typeface="+mn-ea"/>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7"/>
                        <a:tabLst/>
                        <a:defRPr/>
                      </a:pPr>
                      <a:endParaRPr kumimoji="0" lang="en-US" sz="1000" b="0" i="0" u="none" strike="noStrike" kern="1200" cap="none" spc="0" normalizeH="0" baseline="0" noProof="0" dirty="0">
                        <a:ln>
                          <a:noFill/>
                        </a:ln>
                        <a:solidFill>
                          <a:prstClr val="black"/>
                        </a:solidFill>
                        <a:effectLst/>
                        <a:uLnTx/>
                        <a:uFillTx/>
                        <a:latin typeface="Arial"/>
                        <a:ea typeface="+mn-ea"/>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7"/>
                        <a:tabLst/>
                        <a:defRPr/>
                      </a:pPr>
                      <a:endParaRPr kumimoji="0" lang="en-US" sz="1000" b="0" i="0" u="none" strike="noStrike" kern="1200" cap="none" spc="0" normalizeH="0" baseline="0" noProof="0" dirty="0">
                        <a:ln>
                          <a:noFill/>
                        </a:ln>
                        <a:solidFill>
                          <a:prstClr val="black"/>
                        </a:solidFill>
                        <a:effectLst/>
                        <a:uLnTx/>
                        <a:uFillTx/>
                        <a:latin typeface="Arial"/>
                        <a:ea typeface="+mn-ea"/>
                        <a:cs typeface="Arial"/>
                      </a:endParaRPr>
                    </a:p>
                    <a:p>
                      <a:pPr marL="228600" marR="0" lvl="0" indent="-228600" algn="l" defTabSz="457200" rtl="0" eaLnBrk="1" fontAlgn="auto" latinLnBrk="0" hangingPunct="1">
                        <a:lnSpc>
                          <a:spcPct val="100000"/>
                        </a:lnSpc>
                        <a:spcBef>
                          <a:spcPts val="0"/>
                        </a:spcBef>
                        <a:spcAft>
                          <a:spcPts val="0"/>
                        </a:spcAft>
                        <a:buClrTx/>
                        <a:buSzTx/>
                        <a:buFont typeface="+mj-lt"/>
                        <a:buAutoNum type="arabicPeriod" startAt="19"/>
                        <a:tabLst/>
                        <a:defRPr/>
                      </a:pPr>
                      <a:r>
                        <a:rPr kumimoji="0" lang="en-US" sz="1000" b="0" i="0" u="none" strike="noStrike" kern="1200" cap="none" spc="0" normalizeH="0" baseline="0" noProof="0" dirty="0">
                          <a:ln>
                            <a:noFill/>
                          </a:ln>
                          <a:solidFill>
                            <a:prstClr val="black"/>
                          </a:solidFill>
                          <a:effectLst/>
                          <a:uLnTx/>
                          <a:uFillTx/>
                          <a:latin typeface="Arial"/>
                          <a:ea typeface="+mn-ea"/>
                          <a:cs typeface="Arial"/>
                        </a:rPr>
                        <a:t>Confirm GO for Translate</a:t>
                      </a:r>
                      <a:endParaRPr lang="en-US" sz="1000" u="none"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pPr algn="l"/>
                      <a:r>
                        <a:rPr lang="en-US" sz="1000" u="sng" dirty="0">
                          <a:latin typeface="Arial"/>
                          <a:cs typeface="Arial"/>
                        </a:rPr>
                        <a:t>GEOPHYSICAL</a:t>
                      </a:r>
                      <a:r>
                        <a:rPr lang="en-US" sz="1000" u="sng" baseline="0" dirty="0">
                          <a:latin typeface="Arial"/>
                          <a:cs typeface="Arial"/>
                        </a:rPr>
                        <a:t> SAMPLING (00:35)</a:t>
                      </a:r>
                      <a:endParaRPr lang="en-US" sz="1000" dirty="0">
                        <a:solidFill>
                          <a:schemeClr val="tx1"/>
                        </a:solidFill>
                        <a:latin typeface="Arial"/>
                        <a:cs typeface="Arial"/>
                      </a:endParaRPr>
                    </a:p>
                    <a:p>
                      <a:pPr marL="228600" indent="-228600" algn="l">
                        <a:buFont typeface="+mj-lt"/>
                        <a:buAutoNum type="arabicPeriod" startAt="12"/>
                      </a:pPr>
                      <a:r>
                        <a:rPr lang="en-US" sz="1000" u="none" dirty="0">
                          <a:latin typeface="Arial"/>
                          <a:cs typeface="Arial"/>
                        </a:rPr>
                        <a:t>Mount rover</a:t>
                      </a:r>
                    </a:p>
                    <a:p>
                      <a:pPr marL="228600" indent="-228600" algn="l">
                        <a:buFont typeface="+mj-lt"/>
                        <a:buAutoNum type="arabicPeriod" startAt="12"/>
                      </a:pPr>
                      <a:endParaRPr lang="en-US" sz="1000" u="none" dirty="0">
                        <a:latin typeface="Arial"/>
                        <a:cs typeface="Arial"/>
                      </a:endParaRPr>
                    </a:p>
                    <a:p>
                      <a:pPr marL="228600" indent="-228600" algn="l">
                        <a:buFont typeface="+mj-lt"/>
                        <a:buAutoNum type="arabicPeriod" startAt="12"/>
                      </a:pPr>
                      <a:r>
                        <a:rPr lang="en-US" sz="1000" dirty="0">
                          <a:latin typeface="Arial"/>
                          <a:cs typeface="Arial"/>
                        </a:rPr>
                        <a:t>Verify following in good config prior to commencing translation</a:t>
                      </a:r>
                    </a:p>
                    <a:p>
                      <a:pPr marL="685800" lvl="1" indent="-228600" algn="l">
                        <a:buFont typeface="Wingdings" charset="2"/>
                        <a:buChar char="q"/>
                      </a:pPr>
                      <a:r>
                        <a:rPr lang="en-US" sz="1000" baseline="0" dirty="0">
                          <a:solidFill>
                            <a:srgbClr val="000000"/>
                          </a:solidFill>
                          <a:latin typeface="Arial"/>
                          <a:cs typeface="Arial"/>
                        </a:rPr>
                        <a:t>Seat belts fastened</a:t>
                      </a:r>
                    </a:p>
                    <a:p>
                      <a:pPr marL="685800" lvl="1" indent="-228600" algn="l">
                        <a:buFont typeface="Wingdings" charset="2"/>
                        <a:buChar char="q"/>
                      </a:pPr>
                      <a:r>
                        <a:rPr lang="en-US" sz="1000" baseline="0" dirty="0">
                          <a:solidFill>
                            <a:srgbClr val="000000"/>
                          </a:solidFill>
                          <a:latin typeface="Arial"/>
                          <a:cs typeface="Arial"/>
                        </a:rPr>
                        <a:t>Cooling</a:t>
                      </a:r>
                    </a:p>
                    <a:p>
                      <a:pPr marL="685800" lvl="1" indent="-228600" algn="l">
                        <a:buFont typeface="Wingdings" charset="2"/>
                        <a:buChar char="q"/>
                      </a:pPr>
                      <a:r>
                        <a:rPr lang="en-US" sz="1000" baseline="0" dirty="0">
                          <a:solidFill>
                            <a:srgbClr val="000000"/>
                          </a:solidFill>
                          <a:latin typeface="Arial"/>
                          <a:cs typeface="Arial"/>
                        </a:rPr>
                        <a:t>Visors</a:t>
                      </a:r>
                    </a:p>
                    <a:p>
                      <a:pPr marL="685800" lvl="1" indent="-228600" algn="l">
                        <a:buFont typeface="Wingdings" charset="2"/>
                        <a:buChar char="q"/>
                      </a:pPr>
                      <a:r>
                        <a:rPr lang="en-US" sz="1000" baseline="0" dirty="0">
                          <a:solidFill>
                            <a:srgbClr val="000000"/>
                          </a:solidFill>
                          <a:latin typeface="Arial"/>
                          <a:cs typeface="Arial"/>
                        </a:rPr>
                        <a:t>Glove heaters</a:t>
                      </a:r>
                    </a:p>
                    <a:p>
                      <a:pPr marL="685800" lvl="1" indent="-228600" algn="l">
                        <a:buFont typeface="Wingdings" charset="2"/>
                        <a:buChar char="q"/>
                      </a:pPr>
                      <a:r>
                        <a:rPr lang="en-US" sz="1000" baseline="0" dirty="0">
                          <a:solidFill>
                            <a:srgbClr val="000000"/>
                          </a:solidFill>
                          <a:latin typeface="Arial"/>
                          <a:cs typeface="Arial"/>
                        </a:rPr>
                        <a:t>Tools &amp; Tethers clear</a:t>
                      </a:r>
                    </a:p>
                    <a:p>
                      <a:pPr marL="685800" lvl="1" indent="-228600" algn="l">
                        <a:buFont typeface="Wingdings" charset="2"/>
                        <a:buChar char="q"/>
                      </a:pPr>
                      <a:r>
                        <a:rPr lang="en-US" sz="1000" baseline="0" dirty="0">
                          <a:solidFill>
                            <a:srgbClr val="000000"/>
                          </a:solidFill>
                          <a:latin typeface="Arial"/>
                          <a:cs typeface="Arial"/>
                        </a:rPr>
                        <a:t>√Gloves &amp; HAP</a:t>
                      </a:r>
                    </a:p>
                    <a:p>
                      <a:pPr marL="685800" lvl="1" indent="-228600" algn="l">
                        <a:buFont typeface="Wingdings" charset="2"/>
                        <a:buChar char="q"/>
                      </a:pPr>
                      <a:endParaRPr lang="en-US" sz="1000" baseline="0" dirty="0">
                        <a:solidFill>
                          <a:srgbClr val="000000"/>
                        </a:solidFill>
                        <a:latin typeface="Arial"/>
                        <a:cs typeface="Arial"/>
                      </a:endParaRPr>
                    </a:p>
                    <a:p>
                      <a:pPr marL="685800" lvl="1" indent="-228600" algn="l">
                        <a:buFont typeface="Wingdings" charset="2"/>
                        <a:buChar char="q"/>
                      </a:pPr>
                      <a:endParaRPr lang="en-US" sz="1000" dirty="0">
                        <a:solidFill>
                          <a:srgbClr val="000000"/>
                        </a:solidFill>
                        <a:latin typeface="Arial"/>
                        <a:cs typeface="Arial"/>
                      </a:endParaRPr>
                    </a:p>
                    <a:p>
                      <a:pPr marL="685800" lvl="1" indent="-228600" algn="l">
                        <a:buFont typeface="Wingdings" charset="2"/>
                        <a:buChar char="q"/>
                      </a:pPr>
                      <a:endParaRPr lang="en-US" sz="1000" dirty="0">
                        <a:solidFill>
                          <a:srgbClr val="000000"/>
                        </a:solidFill>
                        <a:latin typeface="Arial"/>
                        <a:cs typeface="Arial"/>
                      </a:endParaRPr>
                    </a:p>
                    <a:p>
                      <a:pPr marL="228600" indent="-228600" algn="l">
                        <a:buFont typeface="+mj-lt"/>
                        <a:buAutoNum type="arabicPeriod" startAt="14"/>
                      </a:pPr>
                      <a:r>
                        <a:rPr lang="en-US" sz="1000" u="none" dirty="0">
                          <a:latin typeface="Arial"/>
                          <a:cs typeface="Arial"/>
                        </a:rPr>
                        <a:t>Active rover from sleep mode</a:t>
                      </a:r>
                    </a:p>
                    <a:p>
                      <a:pPr marL="685800" marR="0" lvl="1" indent="-228600" algn="l" defTabSz="457200" rtl="0" eaLnBrk="1" fontAlgn="auto" latinLnBrk="0" hangingPunct="1">
                        <a:lnSpc>
                          <a:spcPct val="100000"/>
                        </a:lnSpc>
                        <a:spcBef>
                          <a:spcPts val="0"/>
                        </a:spcBef>
                        <a:spcAft>
                          <a:spcPts val="0"/>
                        </a:spcAft>
                        <a:buClrTx/>
                        <a:buSzTx/>
                        <a:buFont typeface="Wingdings" charset="2"/>
                        <a:buChar char="q"/>
                        <a:tabLst/>
                        <a:defRPr/>
                      </a:pPr>
                      <a:r>
                        <a:rPr kumimoji="0" lang="en-US" sz="1000" b="0" i="0" u="none" strike="noStrike" kern="1200" cap="none" spc="0" normalizeH="0" baseline="0" noProof="0" dirty="0">
                          <a:ln>
                            <a:noFill/>
                          </a:ln>
                          <a:solidFill>
                            <a:srgbClr val="000000"/>
                          </a:solidFill>
                          <a:effectLst/>
                          <a:uLnTx/>
                          <a:uFillTx/>
                          <a:latin typeface="Arial"/>
                          <a:ea typeface="+mn-ea"/>
                          <a:cs typeface="Arial"/>
                        </a:rPr>
                        <a:t>Verify NAV states</a:t>
                      </a:r>
                    </a:p>
                    <a:p>
                      <a:pPr marL="685800" marR="0" lvl="1" indent="-228600" algn="l" defTabSz="457200" rtl="0" eaLnBrk="1" fontAlgn="auto" latinLnBrk="0" hangingPunct="1">
                        <a:lnSpc>
                          <a:spcPct val="100000"/>
                        </a:lnSpc>
                        <a:spcBef>
                          <a:spcPts val="0"/>
                        </a:spcBef>
                        <a:spcAft>
                          <a:spcPts val="0"/>
                        </a:spcAft>
                        <a:buClrTx/>
                        <a:buSzTx/>
                        <a:buFont typeface="Wingdings" charset="2"/>
                        <a:buChar char="q"/>
                        <a:tabLst/>
                        <a:defRPr/>
                      </a:pPr>
                      <a:r>
                        <a:rPr kumimoji="0" lang="en-US" sz="1000" b="0" i="0" u="none" strike="noStrike" kern="1200" cap="none" spc="0" normalizeH="0" baseline="0" noProof="0" dirty="0">
                          <a:ln>
                            <a:noFill/>
                          </a:ln>
                          <a:solidFill>
                            <a:srgbClr val="000000"/>
                          </a:solidFill>
                          <a:effectLst/>
                          <a:uLnTx/>
                          <a:uFillTx/>
                          <a:latin typeface="Arial"/>
                          <a:ea typeface="+mn-ea"/>
                          <a:cs typeface="Arial"/>
                        </a:rPr>
                        <a:t>NAV RESET "RESET" - "OFF" </a:t>
                      </a:r>
                    </a:p>
                    <a:p>
                      <a:pPr marL="685800" marR="0" lvl="1" indent="-228600" algn="l" defTabSz="457200" rtl="0" eaLnBrk="1" fontAlgn="auto" latinLnBrk="0" hangingPunct="1">
                        <a:lnSpc>
                          <a:spcPct val="100000"/>
                        </a:lnSpc>
                        <a:spcBef>
                          <a:spcPts val="0"/>
                        </a:spcBef>
                        <a:spcAft>
                          <a:spcPts val="0"/>
                        </a:spcAft>
                        <a:buClrTx/>
                        <a:buSzTx/>
                        <a:buFont typeface="Wingdings" charset="2"/>
                        <a:buChar char="q"/>
                        <a:tabLst/>
                        <a:defRPr/>
                      </a:pPr>
                      <a:r>
                        <a:rPr kumimoji="0" lang="en-US" sz="1000" b="0" i="0" u="none" strike="noStrike" kern="1200" cap="none" spc="0" normalizeH="0" baseline="0" noProof="0" dirty="0">
                          <a:ln>
                            <a:noFill/>
                          </a:ln>
                          <a:solidFill>
                            <a:srgbClr val="000000"/>
                          </a:solidFill>
                          <a:effectLst/>
                          <a:uLnTx/>
                          <a:uFillTx/>
                          <a:latin typeface="Arial"/>
                          <a:ea typeface="+mn-ea"/>
                          <a:cs typeface="Arial"/>
                        </a:rPr>
                        <a:t>Position LGA 020</a:t>
                      </a:r>
                      <a:r>
                        <a:rPr kumimoji="0" lang="en-US" sz="1000" b="0" i="0" u="none" strike="noStrike" kern="1200" cap="none" spc="0" normalizeH="0" baseline="30000" noProof="0" dirty="0">
                          <a:ln>
                            <a:noFill/>
                          </a:ln>
                          <a:solidFill>
                            <a:srgbClr val="000000"/>
                          </a:solidFill>
                          <a:effectLst/>
                          <a:uLnTx/>
                          <a:uFillTx/>
                          <a:latin typeface="Arial"/>
                          <a:ea typeface="+mn-ea"/>
                          <a:cs typeface="Arial"/>
                        </a:rPr>
                        <a:t>0  </a:t>
                      </a:r>
                      <a:r>
                        <a:rPr kumimoji="0" lang="en-US" sz="1000" b="0" i="0" u="none" strike="noStrike" kern="1200" cap="none" spc="0" normalizeH="0" baseline="0" noProof="0" dirty="0">
                          <a:ln>
                            <a:noFill/>
                          </a:ln>
                          <a:solidFill>
                            <a:srgbClr val="000000"/>
                          </a:solidFill>
                          <a:effectLst/>
                          <a:uLnTx/>
                          <a:uFillTx/>
                          <a:latin typeface="Arial"/>
                          <a:ea typeface="+mn-ea"/>
                          <a:cs typeface="Arial"/>
                        </a:rPr>
                        <a:t>at Power Up</a:t>
                      </a:r>
                    </a:p>
                    <a:p>
                      <a:pPr marL="0" indent="0" algn="l">
                        <a:buFont typeface="+mj-lt"/>
                        <a:buNone/>
                      </a:pPr>
                      <a:endParaRPr lang="en-US" sz="1000" u="none" dirty="0">
                        <a:latin typeface="Arial"/>
                        <a:cs typeface="Arial"/>
                      </a:endParaRPr>
                    </a:p>
                    <a:p>
                      <a:pPr marL="228600" indent="-228600" algn="l">
                        <a:buFont typeface="+mj-lt"/>
                        <a:buAutoNum type="arabicPeriod" startAt="7"/>
                      </a:pPr>
                      <a:endParaRPr lang="en-US" sz="1000" u="none" dirty="0">
                        <a:latin typeface="Arial"/>
                        <a:cs typeface="Arial"/>
                      </a:endParaRPr>
                    </a:p>
                    <a:p>
                      <a:pPr marL="228600" indent="-228600" algn="l">
                        <a:buFont typeface="+mj-lt"/>
                        <a:buAutoNum type="arabicPeriod" startAt="7"/>
                      </a:pPr>
                      <a:endParaRPr lang="en-US" sz="1000" u="none" dirty="0">
                        <a:latin typeface="Arial"/>
                        <a:cs typeface="Arial"/>
                      </a:endParaRPr>
                    </a:p>
                    <a:p>
                      <a:pPr marL="228600" indent="-228600" algn="l">
                        <a:buFont typeface="+mj-lt"/>
                        <a:buAutoNum type="arabicPeriod" startAt="7"/>
                      </a:pPr>
                      <a:endParaRPr lang="en-US" sz="1000" u="none" dirty="0">
                        <a:latin typeface="Arial"/>
                        <a:cs typeface="Arial"/>
                      </a:endParaRPr>
                    </a:p>
                    <a:p>
                      <a:pPr marL="228600" indent="-228600" algn="l">
                        <a:buFont typeface="+mj-lt"/>
                        <a:buAutoNum type="arabicPeriod" startAt="7"/>
                      </a:pPr>
                      <a:endParaRPr lang="en-US" sz="1000" u="none" dirty="0">
                        <a:latin typeface="Arial"/>
                        <a:cs typeface="Arial"/>
                      </a:endParaRPr>
                    </a:p>
                    <a:p>
                      <a:pPr marL="228600" indent="-228600" algn="l">
                        <a:buFont typeface="+mj-lt"/>
                        <a:buAutoNum type="arabicPeriod" startAt="7"/>
                      </a:pPr>
                      <a:endParaRPr lang="en-US" sz="1000" u="none" dirty="0">
                        <a:latin typeface="Arial"/>
                        <a:cs typeface="Arial"/>
                      </a:endParaRPr>
                    </a:p>
                    <a:p>
                      <a:pPr marL="228600" indent="-228600" algn="l">
                        <a:buFont typeface="+mj-lt"/>
                        <a:buAutoNum type="arabicPeriod" startAt="7"/>
                      </a:pPr>
                      <a:endParaRPr lang="en-US" sz="1000" u="none" dirty="0">
                        <a:latin typeface="Arial"/>
                        <a:cs typeface="Arial"/>
                      </a:endParaRPr>
                    </a:p>
                    <a:p>
                      <a:pPr marL="228600" indent="-228600" algn="l">
                        <a:buFont typeface="+mj-lt"/>
                        <a:buAutoNum type="arabicPeriod" startAt="7"/>
                      </a:pPr>
                      <a:endParaRPr lang="en-US" sz="1000" u="none" dirty="0">
                        <a:latin typeface="Arial"/>
                        <a:cs typeface="Arial"/>
                      </a:endParaRPr>
                    </a:p>
                    <a:p>
                      <a:pPr marL="228600" indent="-228600" algn="l">
                        <a:buFont typeface="+mj-lt"/>
                        <a:buAutoNum type="arabicPeriod" startAt="7"/>
                      </a:pPr>
                      <a:endParaRPr lang="en-US" sz="1000" u="none" dirty="0">
                        <a:latin typeface="Arial"/>
                        <a:cs typeface="Arial"/>
                      </a:endParaRPr>
                    </a:p>
                    <a:p>
                      <a:pPr marL="228600" indent="-228600" algn="l">
                        <a:buFont typeface="+mj-lt"/>
                        <a:buAutoNum type="arabicPeriod" startAt="7"/>
                      </a:pPr>
                      <a:endParaRPr lang="en-US" sz="1000" u="none" dirty="0">
                        <a:latin typeface="Arial"/>
                        <a:cs typeface="Arial"/>
                      </a:endParaRPr>
                    </a:p>
                    <a:p>
                      <a:pPr marL="228600" indent="-228600" algn="l">
                        <a:buFont typeface="+mj-lt"/>
                        <a:buAutoNum type="arabicPeriod" startAt="7"/>
                      </a:pPr>
                      <a:endParaRPr lang="en-US" sz="1000" u="none" dirty="0">
                        <a:latin typeface="Arial"/>
                        <a:cs typeface="Arial"/>
                      </a:endParaRPr>
                    </a:p>
                    <a:p>
                      <a:pPr marL="228600" indent="-228600" algn="l">
                        <a:buFont typeface="+mj-lt"/>
                        <a:buAutoNum type="arabicPeriod" startAt="7"/>
                      </a:pPr>
                      <a:endParaRPr lang="en-US" sz="1000" u="none" dirty="0">
                        <a:latin typeface="Arial"/>
                        <a:cs typeface="Arial"/>
                      </a:endParaRPr>
                    </a:p>
                    <a:p>
                      <a:pPr marL="228600" indent="-228600" algn="l">
                        <a:buFont typeface="+mj-lt"/>
                        <a:buAutoNum type="arabicPeriod" startAt="7"/>
                      </a:pPr>
                      <a:endParaRPr lang="en-US" sz="1000" u="none" dirty="0">
                        <a:latin typeface="Arial"/>
                        <a:cs typeface="Arial"/>
                      </a:endParaRPr>
                    </a:p>
                    <a:p>
                      <a:pPr marL="228600" indent="-228600" algn="l">
                        <a:buFont typeface="+mj-lt"/>
                        <a:buAutoNum type="arabicPeriod" startAt="7"/>
                      </a:pPr>
                      <a:endParaRPr lang="en-US" sz="1000" u="none" dirty="0">
                        <a:latin typeface="Arial"/>
                        <a:cs typeface="Arial"/>
                      </a:endParaRPr>
                    </a:p>
                    <a:p>
                      <a:pPr marL="228600" indent="-228600" algn="l">
                        <a:buFont typeface="+mj-lt"/>
                        <a:buAutoNum type="arabicPeriod" startAt="15"/>
                      </a:pPr>
                      <a:r>
                        <a:rPr lang="en-US" sz="1000" u="none" dirty="0">
                          <a:latin typeface="Arial"/>
                          <a:cs typeface="Arial"/>
                        </a:rPr>
                        <a:t>Confirm GO</a:t>
                      </a:r>
                      <a:r>
                        <a:rPr lang="en-US" sz="1000" u="none" baseline="0" dirty="0">
                          <a:latin typeface="Arial"/>
                          <a:cs typeface="Arial"/>
                        </a:rPr>
                        <a:t> for Translate</a:t>
                      </a:r>
                      <a:endParaRPr lang="en-US" sz="1000" u="none"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xmlns=""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41864225"/>
              </p:ext>
            </p:extLst>
          </p:nvPr>
        </p:nvGraphicFramePr>
        <p:xfrm>
          <a:off x="346009" y="4815320"/>
          <a:ext cx="2393104" cy="1143000"/>
        </p:xfrm>
        <a:graphic>
          <a:graphicData uri="http://schemas.openxmlformats.org/drawingml/2006/table">
            <a:tbl>
              <a:tblPr firstRow="1" bandRow="1">
                <a:tableStyleId>{9D7B26C5-4107-4FEC-AEDC-1716B250A1EF}</a:tableStyleId>
              </a:tblPr>
              <a:tblGrid>
                <a:gridCol w="846219">
                  <a:extLst>
                    <a:ext uri="{9D8B030D-6E8A-4147-A177-3AD203B41FA5}">
                      <a16:colId xmlns:a16="http://schemas.microsoft.com/office/drawing/2014/main" xmlns="" val="20000"/>
                    </a:ext>
                  </a:extLst>
                </a:gridCol>
                <a:gridCol w="767105">
                  <a:extLst>
                    <a:ext uri="{9D8B030D-6E8A-4147-A177-3AD203B41FA5}">
                      <a16:colId xmlns:a16="http://schemas.microsoft.com/office/drawing/2014/main" xmlns="" val="20001"/>
                    </a:ext>
                  </a:extLst>
                </a:gridCol>
                <a:gridCol w="779780">
                  <a:extLst>
                    <a:ext uri="{9D8B030D-6E8A-4147-A177-3AD203B41FA5}">
                      <a16:colId xmlns:a16="http://schemas.microsoft.com/office/drawing/2014/main" xmlns="" val="20002"/>
                    </a:ext>
                  </a:extLst>
                </a:gridCol>
              </a:tblGrid>
              <a:tr h="206671">
                <a:tc>
                  <a:txBody>
                    <a:bodyPr/>
                    <a:lstStyle/>
                    <a:p>
                      <a:pPr algn="ctr"/>
                      <a:r>
                        <a:rPr lang="en-US" sz="900" dirty="0"/>
                        <a:t>Variable</a:t>
                      </a:r>
                      <a:endParaRPr lang="en-US" sz="900" dirty="0">
                        <a:latin typeface="Arial"/>
                        <a:cs typeface="Arial"/>
                      </a:endParaRPr>
                    </a:p>
                  </a:txBody>
                  <a:tcPr/>
                </a:tc>
                <a:tc>
                  <a:txBody>
                    <a:bodyPr/>
                    <a:lstStyle/>
                    <a:p>
                      <a:pPr algn="ctr"/>
                      <a:r>
                        <a:rPr lang="en-US" sz="900" dirty="0"/>
                        <a:t>EV1 (CDR)</a:t>
                      </a:r>
                      <a:endParaRPr lang="en-US" sz="900" dirty="0">
                        <a:latin typeface="Arial"/>
                        <a:cs typeface="Arial"/>
                      </a:endParaRPr>
                    </a:p>
                  </a:txBody>
                  <a:tcPr/>
                </a:tc>
                <a:tc>
                  <a:txBody>
                    <a:bodyPr/>
                    <a:lstStyle/>
                    <a:p>
                      <a:pPr algn="ctr"/>
                      <a:r>
                        <a:rPr lang="en-US" sz="900" dirty="0"/>
                        <a:t>EV2 (MMP)</a:t>
                      </a:r>
                      <a:endParaRPr lang="en-US" sz="900" dirty="0">
                        <a:latin typeface="Arial"/>
                        <a:cs typeface="Arial"/>
                      </a:endParaRPr>
                    </a:p>
                  </a:txBody>
                  <a:tcPr/>
                </a:tc>
                <a:extLst>
                  <a:ext uri="{0D108BD9-81ED-4DB2-BD59-A6C34878D82A}">
                    <a16:rowId xmlns:a16="http://schemas.microsoft.com/office/drawing/2014/main" xmlns="" val="10000"/>
                  </a:ext>
                </a:extLst>
              </a:tr>
              <a:tr h="206671">
                <a:tc>
                  <a:txBody>
                    <a:bodyPr/>
                    <a:lstStyle/>
                    <a:p>
                      <a:pPr algn="ctr"/>
                      <a:r>
                        <a:rPr lang="en-US" sz="900" dirty="0"/>
                        <a:t>O2 (</a:t>
                      </a:r>
                      <a:r>
                        <a:rPr lang="en-US" sz="900" dirty="0" err="1"/>
                        <a:t>lbs</a:t>
                      </a:r>
                      <a:r>
                        <a:rPr lang="en-US" sz="900" dirty="0"/>
                        <a:t>)</a:t>
                      </a:r>
                      <a:endParaRPr lang="en-US" sz="900" dirty="0">
                        <a:latin typeface="Arial"/>
                        <a:cs typeface="Arial"/>
                      </a:endParaRPr>
                    </a:p>
                  </a:txBody>
                  <a:tcPr/>
                </a:tc>
                <a:tc>
                  <a:txBody>
                    <a:bodyPr/>
                    <a:lstStyle/>
                    <a:p>
                      <a:pPr algn="ctr"/>
                      <a:endParaRPr lang="en-US" sz="900" dirty="0">
                        <a:latin typeface="Arial"/>
                        <a:cs typeface="Arial"/>
                      </a:endParaRPr>
                    </a:p>
                  </a:txBody>
                  <a:tcPr/>
                </a:tc>
                <a:tc>
                  <a:txBody>
                    <a:bodyPr/>
                    <a:lstStyle/>
                    <a:p>
                      <a:pPr algn="ctr"/>
                      <a:endParaRPr lang="en-US" sz="900" dirty="0">
                        <a:latin typeface="Arial"/>
                        <a:cs typeface="Arial"/>
                      </a:endParaRPr>
                    </a:p>
                  </a:txBody>
                  <a:tcPr/>
                </a:tc>
                <a:extLst>
                  <a:ext uri="{0D108BD9-81ED-4DB2-BD59-A6C34878D82A}">
                    <a16:rowId xmlns:a16="http://schemas.microsoft.com/office/drawing/2014/main" xmlns="" val="10001"/>
                  </a:ext>
                </a:extLst>
              </a:tr>
              <a:tr h="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dirty="0"/>
                        <a:t>Pressure (psi)</a:t>
                      </a:r>
                      <a:endParaRPr lang="en-US" sz="900" dirty="0">
                        <a:latin typeface="Arial"/>
                        <a:cs typeface="Arial"/>
                      </a:endParaRPr>
                    </a:p>
                  </a:txBody>
                  <a:tcPr/>
                </a:tc>
                <a:tc>
                  <a:txBody>
                    <a:bodyPr/>
                    <a:lstStyle/>
                    <a:p>
                      <a:pPr algn="ctr"/>
                      <a:endParaRPr lang="en-US" sz="900" dirty="0">
                        <a:latin typeface="Arial"/>
                        <a:cs typeface="Arial"/>
                      </a:endParaRPr>
                    </a:p>
                  </a:txBody>
                  <a:tcPr/>
                </a:tc>
                <a:tc>
                  <a:txBody>
                    <a:bodyPr/>
                    <a:lstStyle/>
                    <a:p>
                      <a:pPr algn="ctr"/>
                      <a:endParaRPr lang="en-US" sz="900" dirty="0">
                        <a:latin typeface="Arial"/>
                        <a:cs typeface="Arial"/>
                      </a:endParaRPr>
                    </a:p>
                  </a:txBody>
                  <a:tcPr/>
                </a:tc>
                <a:extLst>
                  <a:ext uri="{0D108BD9-81ED-4DB2-BD59-A6C34878D82A}">
                    <a16:rowId xmlns:a16="http://schemas.microsoft.com/office/drawing/2014/main" xmlns="" val="10002"/>
                  </a:ext>
                </a:extLst>
              </a:tr>
              <a:tr h="0">
                <a:tc>
                  <a:txBody>
                    <a:bodyPr/>
                    <a:lstStyle/>
                    <a:p>
                      <a:pPr algn="ctr"/>
                      <a:r>
                        <a:rPr lang="en-US" sz="900" dirty="0"/>
                        <a:t>EMU</a:t>
                      </a:r>
                      <a:r>
                        <a:rPr lang="en-US" sz="900" baseline="0" dirty="0"/>
                        <a:t> Faults</a:t>
                      </a:r>
                      <a:endParaRPr lang="en-US" sz="900" dirty="0">
                        <a:latin typeface="Arial"/>
                        <a:cs typeface="Arial"/>
                      </a:endParaRPr>
                    </a:p>
                  </a:txBody>
                  <a:tcPr/>
                </a:tc>
                <a:tc>
                  <a:txBody>
                    <a:bodyPr/>
                    <a:lstStyle/>
                    <a:p>
                      <a:pPr algn="ctr"/>
                      <a:endParaRPr lang="en-US" sz="900">
                        <a:latin typeface="Arial"/>
                        <a:cs typeface="Arial"/>
                      </a:endParaRPr>
                    </a:p>
                  </a:txBody>
                  <a:tcPr/>
                </a:tc>
                <a:tc>
                  <a:txBody>
                    <a:bodyPr/>
                    <a:lstStyle/>
                    <a:p>
                      <a:pPr algn="ctr"/>
                      <a:endParaRPr lang="en-US" sz="900" dirty="0">
                        <a:latin typeface="Arial"/>
                        <a:cs typeface="Arial"/>
                      </a:endParaRPr>
                    </a:p>
                  </a:txBody>
                  <a:tcPr/>
                </a:tc>
                <a:extLst>
                  <a:ext uri="{0D108BD9-81ED-4DB2-BD59-A6C34878D82A}">
                    <a16:rowId xmlns:a16="http://schemas.microsoft.com/office/drawing/2014/main" xmlns="" val="10003"/>
                  </a:ext>
                </a:extLst>
              </a:tr>
              <a:tr h="206671">
                <a:tc>
                  <a:txBody>
                    <a:bodyPr/>
                    <a:lstStyle/>
                    <a:p>
                      <a:pPr algn="ctr"/>
                      <a:r>
                        <a:rPr lang="en-US" sz="900" dirty="0"/>
                        <a:t>Water (</a:t>
                      </a:r>
                      <a:r>
                        <a:rPr lang="en-US" sz="900" dirty="0" err="1"/>
                        <a:t>lbs</a:t>
                      </a:r>
                      <a:r>
                        <a:rPr lang="en-US" sz="900" dirty="0"/>
                        <a:t>)</a:t>
                      </a:r>
                      <a:endParaRPr lang="en-US" sz="900" dirty="0">
                        <a:latin typeface="Arial"/>
                        <a:cs typeface="Arial"/>
                      </a:endParaRPr>
                    </a:p>
                  </a:txBody>
                  <a:tcPr/>
                </a:tc>
                <a:tc>
                  <a:txBody>
                    <a:bodyPr/>
                    <a:lstStyle/>
                    <a:p>
                      <a:pPr algn="ctr"/>
                      <a:endParaRPr lang="en-US" sz="900" dirty="0">
                        <a:latin typeface="Arial"/>
                        <a:cs typeface="Arial"/>
                      </a:endParaRPr>
                    </a:p>
                  </a:txBody>
                  <a:tcPr/>
                </a:tc>
                <a:tc>
                  <a:txBody>
                    <a:bodyPr/>
                    <a:lstStyle/>
                    <a:p>
                      <a:pPr algn="ctr"/>
                      <a:endParaRPr lang="en-US" sz="900" dirty="0">
                        <a:latin typeface="Arial"/>
                        <a:cs typeface="Arial"/>
                      </a:endParaRPr>
                    </a:p>
                  </a:txBody>
                  <a:tcPr/>
                </a:tc>
                <a:extLst>
                  <a:ext uri="{0D108BD9-81ED-4DB2-BD59-A6C34878D82A}">
                    <a16:rowId xmlns:a16="http://schemas.microsoft.com/office/drawing/2014/main" xmlns="" val="10004"/>
                  </a:ext>
                </a:extLst>
              </a:tr>
            </a:tbl>
          </a:graphicData>
        </a:graphic>
      </p:graphicFrame>
      <p:sp>
        <p:nvSpPr>
          <p:cNvPr id="10" name="Rectangle 9"/>
          <p:cNvSpPr/>
          <p:nvPr/>
        </p:nvSpPr>
        <p:spPr>
          <a:xfrm>
            <a:off x="365549" y="6269481"/>
            <a:ext cx="2393103" cy="323273"/>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346009" y="1816186"/>
            <a:ext cx="2393103" cy="40977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346006" y="2572903"/>
            <a:ext cx="2393103" cy="38325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46009" y="3228856"/>
            <a:ext cx="2393103" cy="383245"/>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346010" y="4014662"/>
            <a:ext cx="2393103" cy="41910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7673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EVA - 6S -  TX_S1_CERT - IV CREW</a:t>
            </a:r>
            <a:endParaRPr lang="en-US" dirty="0"/>
          </a:p>
        </p:txBody>
      </p:sp>
      <p:sp>
        <p:nvSpPr>
          <p:cNvPr id="6" name="Slide Number Placeholder 5"/>
          <p:cNvSpPr>
            <a:spLocks noGrp="1"/>
          </p:cNvSpPr>
          <p:nvPr>
            <p:ph type="sldNum" sz="quarter" idx="12"/>
          </p:nvPr>
        </p:nvSpPr>
        <p:spPr/>
        <p:txBody>
          <a:bodyPr/>
          <a:lstStyle/>
          <a:p>
            <a:fld id="{0BA1B84F-DC10-554E-B9E5-8CD760597C68}" type="slidenum">
              <a:rPr lang="en-US" smtClean="0"/>
              <a:t>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345156482"/>
              </p:ext>
            </p:extLst>
          </p:nvPr>
        </p:nvGraphicFramePr>
        <p:xfrm>
          <a:off x="0" y="461552"/>
          <a:ext cx="9144000" cy="5962967"/>
        </p:xfrm>
        <a:graphic>
          <a:graphicData uri="http://schemas.openxmlformats.org/drawingml/2006/table">
            <a:tbl>
              <a:tblPr firstRow="1" bandRow="1">
                <a:tableStyleId>{7E9639D4-E3E2-4D34-9284-5A2195B3D0D7}</a:tableStyleId>
              </a:tblPr>
              <a:tblGrid>
                <a:gridCol w="700747">
                  <a:extLst>
                    <a:ext uri="{9D8B030D-6E8A-4147-A177-3AD203B41FA5}">
                      <a16:colId xmlns:a16="http://schemas.microsoft.com/office/drawing/2014/main" xmlns="" val="20000"/>
                    </a:ext>
                  </a:extLst>
                </a:gridCol>
                <a:gridCol w="119009">
                  <a:extLst>
                    <a:ext uri="{9D8B030D-6E8A-4147-A177-3AD203B41FA5}">
                      <a16:colId xmlns:a16="http://schemas.microsoft.com/office/drawing/2014/main" xmlns="" val="20001"/>
                    </a:ext>
                  </a:extLst>
                </a:gridCol>
                <a:gridCol w="679312">
                  <a:extLst>
                    <a:ext uri="{9D8B030D-6E8A-4147-A177-3AD203B41FA5}">
                      <a16:colId xmlns:a16="http://schemas.microsoft.com/office/drawing/2014/main" xmlns="" val="20002"/>
                    </a:ext>
                  </a:extLst>
                </a:gridCol>
                <a:gridCol w="364795">
                  <a:extLst>
                    <a:ext uri="{9D8B030D-6E8A-4147-A177-3AD203B41FA5}">
                      <a16:colId xmlns:a16="http://schemas.microsoft.com/office/drawing/2014/main" xmlns="" val="20003"/>
                    </a:ext>
                  </a:extLst>
                </a:gridCol>
                <a:gridCol w="609371">
                  <a:extLst>
                    <a:ext uri="{9D8B030D-6E8A-4147-A177-3AD203B41FA5}">
                      <a16:colId xmlns:a16="http://schemas.microsoft.com/office/drawing/2014/main" xmlns="" val="20004"/>
                    </a:ext>
                  </a:extLst>
                </a:gridCol>
                <a:gridCol w="253759">
                  <a:extLst>
                    <a:ext uri="{9D8B030D-6E8A-4147-A177-3AD203B41FA5}">
                      <a16:colId xmlns:a16="http://schemas.microsoft.com/office/drawing/2014/main" xmlns="" val="20005"/>
                    </a:ext>
                  </a:extLst>
                </a:gridCol>
                <a:gridCol w="672096">
                  <a:extLst>
                    <a:ext uri="{9D8B030D-6E8A-4147-A177-3AD203B41FA5}">
                      <a16:colId xmlns:a16="http://schemas.microsoft.com/office/drawing/2014/main" xmlns="" val="20006"/>
                    </a:ext>
                  </a:extLst>
                </a:gridCol>
                <a:gridCol w="153909">
                  <a:extLst>
                    <a:ext uri="{9D8B030D-6E8A-4147-A177-3AD203B41FA5}">
                      <a16:colId xmlns:a16="http://schemas.microsoft.com/office/drawing/2014/main" xmlns="" val="20007"/>
                    </a:ext>
                  </a:extLst>
                </a:gridCol>
                <a:gridCol w="836565">
                  <a:extLst>
                    <a:ext uri="{9D8B030D-6E8A-4147-A177-3AD203B41FA5}">
                      <a16:colId xmlns:a16="http://schemas.microsoft.com/office/drawing/2014/main" xmlns="" val="20008"/>
                    </a:ext>
                  </a:extLst>
                </a:gridCol>
                <a:gridCol w="337069">
                  <a:extLst>
                    <a:ext uri="{9D8B030D-6E8A-4147-A177-3AD203B41FA5}">
                      <a16:colId xmlns:a16="http://schemas.microsoft.com/office/drawing/2014/main" xmlns="" val="20009"/>
                    </a:ext>
                  </a:extLst>
                </a:gridCol>
                <a:gridCol w="978775">
                  <a:extLst>
                    <a:ext uri="{9D8B030D-6E8A-4147-A177-3AD203B41FA5}">
                      <a16:colId xmlns:a16="http://schemas.microsoft.com/office/drawing/2014/main" xmlns="" val="20010"/>
                    </a:ext>
                  </a:extLst>
                </a:gridCol>
                <a:gridCol w="812083">
                  <a:extLst>
                    <a:ext uri="{9D8B030D-6E8A-4147-A177-3AD203B41FA5}">
                      <a16:colId xmlns:a16="http://schemas.microsoft.com/office/drawing/2014/main" xmlns="" val="20011"/>
                    </a:ext>
                  </a:extLst>
                </a:gridCol>
                <a:gridCol w="812083">
                  <a:extLst>
                    <a:ext uri="{9D8B030D-6E8A-4147-A177-3AD203B41FA5}">
                      <a16:colId xmlns:a16="http://schemas.microsoft.com/office/drawing/2014/main" xmlns="" val="20012"/>
                    </a:ext>
                  </a:extLst>
                </a:gridCol>
                <a:gridCol w="812083">
                  <a:extLst>
                    <a:ext uri="{9D8B030D-6E8A-4147-A177-3AD203B41FA5}">
                      <a16:colId xmlns:a16="http://schemas.microsoft.com/office/drawing/2014/main" xmlns="" val="20013"/>
                    </a:ext>
                  </a:extLst>
                </a:gridCol>
                <a:gridCol w="1002344">
                  <a:extLst>
                    <a:ext uri="{9D8B030D-6E8A-4147-A177-3AD203B41FA5}">
                      <a16:colId xmlns:a16="http://schemas.microsoft.com/office/drawing/2014/main" xmlns="" val="20014"/>
                    </a:ext>
                  </a:extLst>
                </a:gridCol>
              </a:tblGrid>
              <a:tr h="258263">
                <a:tc gridSpan="15">
                  <a:txBody>
                    <a:bodyPr/>
                    <a:lstStyle/>
                    <a:p>
                      <a:pPr algn="l"/>
                      <a:r>
                        <a:rPr lang="en-US" sz="1100" dirty="0">
                          <a:solidFill>
                            <a:schemeClr val="tx1"/>
                          </a:solidFill>
                          <a:latin typeface="Arial" panose="020B0604020202020204" pitchFamily="34" charset="0"/>
                          <a:cs typeface="Arial" panose="020B0604020202020204" pitchFamily="34" charset="0"/>
                        </a:rPr>
                        <a:t>Timeline Margin Calculation</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pPr algn="ctr"/>
                      <a:endParaRPr lang="en-US" sz="1000" dirty="0">
                        <a:solidFill>
                          <a:schemeClr val="tx1"/>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noFill/>
                  </a:tcPr>
                </a:tc>
                <a:tc hMerge="1">
                  <a:txBody>
                    <a:bodyPr/>
                    <a:lstStyle/>
                    <a:p>
                      <a:pPr algn="ctr"/>
                      <a:endParaRPr lang="en-US" sz="1000" dirty="0">
                        <a:solidFill>
                          <a:schemeClr val="tx1"/>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noFill/>
                  </a:tcPr>
                </a:tc>
                <a:tc hMerge="1">
                  <a:txBody>
                    <a:bodyPr/>
                    <a:lstStyle/>
                    <a:p>
                      <a:endParaRPr lang="en-US"/>
                    </a:p>
                  </a:txBody>
                  <a:tcPr/>
                </a:tc>
                <a:tc hMerge="1">
                  <a:txBody>
                    <a:bodyPr/>
                    <a:lstStyle/>
                    <a:p>
                      <a:pPr algn="ctr"/>
                      <a:endParaRPr lang="en-US" sz="1000" dirty="0">
                        <a:solidFill>
                          <a:schemeClr val="tx1"/>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noFill/>
                  </a:tcPr>
                </a:tc>
                <a:tc hMerge="1">
                  <a:txBody>
                    <a:bodyPr/>
                    <a:lstStyle/>
                    <a:p>
                      <a:endParaRPr lang="en-US"/>
                    </a:p>
                  </a:txBody>
                  <a:tcPr/>
                </a:tc>
                <a:tc hMerge="1">
                  <a:txBody>
                    <a:bodyPr/>
                    <a:lstStyle/>
                    <a:p>
                      <a:pPr algn="ctr"/>
                      <a:endParaRPr lang="en-US" sz="1000" dirty="0">
                        <a:solidFill>
                          <a:schemeClr val="tx1"/>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noFill/>
                  </a:tcPr>
                </a:tc>
                <a:tc hMerge="1">
                  <a:txBody>
                    <a:bodyPr/>
                    <a:lstStyle/>
                    <a:p>
                      <a:endParaRPr lang="en-US"/>
                    </a:p>
                  </a:txBody>
                  <a:tcPr/>
                </a:tc>
                <a:tc hMerge="1">
                  <a:txBody>
                    <a:bodyPr/>
                    <a:lstStyle/>
                    <a:p>
                      <a:pPr algn="ctr"/>
                      <a:endParaRPr lang="en-US" sz="1000" dirty="0">
                        <a:solidFill>
                          <a:schemeClr val="tx1"/>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noFill/>
                  </a:tcPr>
                </a:tc>
                <a:tc hMerge="1">
                  <a:txBody>
                    <a:bodyPr/>
                    <a:lstStyle/>
                    <a:p>
                      <a:pPr algn="ctr"/>
                      <a:endParaRPr lang="en-US" sz="1000" dirty="0">
                        <a:solidFill>
                          <a:schemeClr val="tx1"/>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noFill/>
                  </a:tcPr>
                </a:tc>
                <a:tc hMerge="1">
                  <a:txBody>
                    <a:bodyPr/>
                    <a:lstStyle/>
                    <a:p>
                      <a:pPr algn="ctr"/>
                      <a:endParaRPr lang="en-US" sz="1000" dirty="0">
                        <a:solidFill>
                          <a:schemeClr val="tx1"/>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noFill/>
                  </a:tcPr>
                </a:tc>
                <a:tc hMerge="1">
                  <a:txBody>
                    <a:bodyPr/>
                    <a:lstStyle/>
                    <a:p>
                      <a:pPr algn="ctr"/>
                      <a:endParaRPr lang="en-US" sz="1000" dirty="0">
                        <a:solidFill>
                          <a:schemeClr val="tx1"/>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noFill/>
                  </a:tcPr>
                </a:tc>
                <a:tc hMerge="1">
                  <a:txBody>
                    <a:bodyPr/>
                    <a:lstStyle/>
                    <a:p>
                      <a:pPr algn="ctr"/>
                      <a:endParaRPr lang="en-US" sz="1000" dirty="0">
                        <a:solidFill>
                          <a:schemeClr val="tx1"/>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noFill/>
                  </a:tcPr>
                </a:tc>
                <a:tc hMerge="1">
                  <a:txBody>
                    <a:bodyPr/>
                    <a:lstStyle/>
                    <a:p>
                      <a:pPr algn="ctr"/>
                      <a:endParaRPr lang="en-US" sz="1000" dirty="0">
                        <a:solidFill>
                          <a:schemeClr val="tx1"/>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noFill/>
                  </a:tcPr>
                </a:tc>
                <a:extLst>
                  <a:ext uri="{0D108BD9-81ED-4DB2-BD59-A6C34878D82A}">
                    <a16:rowId xmlns:a16="http://schemas.microsoft.com/office/drawing/2014/main" xmlns="" val="10000"/>
                  </a:ext>
                </a:extLst>
              </a:tr>
              <a:tr h="449881">
                <a:tc>
                  <a:txBody>
                    <a:bodyPr/>
                    <a:lstStyle/>
                    <a:p>
                      <a:pPr algn="r"/>
                      <a:r>
                        <a:rPr lang="en-US" sz="1100" b="1" dirty="0">
                          <a:solidFill>
                            <a:schemeClr val="tx1"/>
                          </a:solidFill>
                          <a:latin typeface="Arial" panose="020B0604020202020204" pitchFamily="34" charset="0"/>
                          <a:cs typeface="Arial" panose="020B0604020202020204" pitchFamily="34" charset="0"/>
                        </a:rPr>
                        <a:t>PET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l"/>
                      <a:r>
                        <a:rPr lang="en-US" sz="1100" b="1" dirty="0">
                          <a:solidFill>
                            <a:schemeClr val="tx1"/>
                          </a:solidFill>
                          <a:latin typeface="Arial" panose="020B0604020202020204" pitchFamily="34" charset="0"/>
                          <a:cs typeface="Arial" panose="020B0604020202020204" pitchFamily="34" charset="0"/>
                        </a:rPr>
                        <a:t>+ ETA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sz="1100" b="1"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1100" b="1" dirty="0">
                          <a:solidFill>
                            <a:schemeClr val="tx1"/>
                          </a:solidFill>
                          <a:latin typeface="Arial" panose="020B0604020202020204" pitchFamily="34" charset="0"/>
                          <a:cs typeface="Arial" panose="020B0604020202020204" pitchFamily="34" charset="0"/>
                        </a:rPr>
                        <a:t>= Pred. PET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l"/>
                      <a:r>
                        <a:rPr lang="en-US" sz="1100" b="1" dirty="0">
                          <a:solidFill>
                            <a:schemeClr val="tx1"/>
                          </a:solidFill>
                          <a:latin typeface="Arial" panose="020B0604020202020204" pitchFamily="34" charset="0"/>
                          <a:cs typeface="Arial" panose="020B0604020202020204" pitchFamily="34" charset="0"/>
                        </a:rPr>
                        <a:t>- Plan PET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100" b="1" u="none" dirty="0">
                          <a:solidFill>
                            <a:schemeClr val="tx1"/>
                          </a:solidFill>
                          <a:latin typeface="Arial" panose="020B0604020202020204" pitchFamily="34" charset="0"/>
                          <a:cs typeface="Arial" panose="020B0604020202020204" pitchFamily="34" charset="0"/>
                        </a:rPr>
                        <a:t>= </a:t>
                      </a:r>
                      <a:r>
                        <a:rPr lang="en-US" sz="1100" b="1" u="sng" dirty="0">
                          <a:solidFill>
                            <a:schemeClr val="tx1"/>
                          </a:solidFill>
                          <a:latin typeface="Arial" panose="020B0604020202020204" pitchFamily="34" charset="0"/>
                          <a:cs typeface="Arial" panose="020B0604020202020204" pitchFamily="34" charset="0"/>
                        </a:rPr>
                        <a:t>Min. Behind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algn="ctr"/>
                      <a:endParaRPr lang="en-US" sz="1100" b="1" dirty="0">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100" b="1" dirty="0">
                          <a:solidFill>
                            <a:schemeClr val="tx1"/>
                          </a:solidFill>
                          <a:latin typeface="Arial" panose="020B0604020202020204" pitchFamily="34" charset="0"/>
                          <a:cs typeface="Arial" panose="020B0604020202020204" pitchFamily="34" charset="0"/>
                        </a:rPr>
                        <a:t>Limiting Resource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a:solidFill>
                            <a:schemeClr val="tx1"/>
                          </a:solidFill>
                          <a:latin typeface="Arial" panose="020B0604020202020204" pitchFamily="34" charset="0"/>
                          <a:cs typeface="Arial" panose="020B0604020202020204" pitchFamily="34" charset="0"/>
                        </a:rPr>
                        <a:t>- Nom End Time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a:solidFill>
                            <a:schemeClr val="tx1"/>
                          </a:solidFill>
                          <a:latin typeface="Arial" panose="020B0604020202020204" pitchFamily="34" charset="0"/>
                          <a:cs typeface="Arial" panose="020B0604020202020204" pitchFamily="34" charset="0"/>
                        </a:rPr>
                        <a:t>= Nom. Margin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a:solidFill>
                            <a:schemeClr val="tx1"/>
                          </a:solidFill>
                          <a:latin typeface="Arial" panose="020B0604020202020204" pitchFamily="34" charset="0"/>
                          <a:cs typeface="Arial" panose="020B0604020202020204" pitchFamily="34" charset="0"/>
                        </a:rPr>
                        <a:t>- Min</a:t>
                      </a:r>
                      <a:r>
                        <a:rPr lang="en-US" sz="1100" b="1" baseline="0" dirty="0">
                          <a:solidFill>
                            <a:schemeClr val="tx1"/>
                          </a:solidFill>
                          <a:latin typeface="Arial" panose="020B0604020202020204" pitchFamily="34" charset="0"/>
                          <a:cs typeface="Arial" panose="020B0604020202020204" pitchFamily="34" charset="0"/>
                        </a:rPr>
                        <a:t>. Behind</a:t>
                      </a:r>
                      <a:endParaRPr lang="en-US" sz="1100" b="1"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u="none" dirty="0">
                          <a:solidFill>
                            <a:schemeClr val="tx1"/>
                          </a:solidFill>
                          <a:latin typeface="Arial" panose="020B0604020202020204" pitchFamily="34" charset="0"/>
                          <a:cs typeface="Arial" panose="020B0604020202020204" pitchFamily="34" charset="0"/>
                        </a:rPr>
                        <a:t>= </a:t>
                      </a:r>
                      <a:r>
                        <a:rPr lang="en-US" sz="1100" b="1" u="sng" dirty="0">
                          <a:solidFill>
                            <a:schemeClr val="tx1"/>
                          </a:solidFill>
                          <a:latin typeface="Arial" panose="020B0604020202020204" pitchFamily="34" charset="0"/>
                          <a:cs typeface="Arial" panose="020B0604020202020204" pitchFamily="34" charset="0"/>
                        </a:rPr>
                        <a:t>Timeline Margin</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57914">
                <a:tc>
                  <a:txBody>
                    <a:bodyPr/>
                    <a:lstStyle/>
                    <a:p>
                      <a:pPr algn="ctr"/>
                      <a:endParaRPr lang="en-US" sz="9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2">
                  <a:txBody>
                    <a:bodyPr/>
                    <a:lstStyle/>
                    <a:p>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algn="ctr"/>
                      <a:endParaRPr lang="en-US" sz="11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2">
                  <a:txBody>
                    <a:bodyPr/>
                    <a:lstStyle/>
                    <a:p>
                      <a:pPr algn="ctr"/>
                      <a:endParaRPr lang="en-US" sz="9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endParaRPr lang="en-US"/>
                    </a:p>
                  </a:txBody>
                  <a:tcPr/>
                </a:tc>
                <a:tc gridSpan="2">
                  <a:txBody>
                    <a:bodyPr/>
                    <a:lstStyle/>
                    <a:p>
                      <a:pPr algn="ctr"/>
                      <a:endParaRPr lang="en-US" sz="9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endParaRPr lang="en-US"/>
                    </a:p>
                  </a:txBody>
                  <a:tcPr/>
                </a:tc>
                <a:tc gridSpan="2">
                  <a:txBody>
                    <a:bodyPr/>
                    <a:lstStyle/>
                    <a:p>
                      <a:pPr algn="ctr"/>
                      <a:endParaRPr lang="en-US" sz="9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endParaRPr lang="en-US"/>
                    </a:p>
                  </a:txBody>
                  <a:tcPr/>
                </a:tc>
                <a:tc>
                  <a:txBody>
                    <a:bodyPr/>
                    <a:lstStyle/>
                    <a:p>
                      <a:pPr algn="ctr"/>
                      <a:endParaRPr lang="en-US" sz="9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solidFill>
                  </a:tcPr>
                </a:tc>
                <a:tc>
                  <a:txBody>
                    <a:bodyPr/>
                    <a:lstStyle/>
                    <a:p>
                      <a:pPr algn="ctr"/>
                      <a:endParaRPr lang="en-US" sz="9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endParaRPr lang="en-US" sz="9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endParaRPr lang="en-US" sz="9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endParaRPr lang="en-US" sz="9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endParaRPr lang="en-US" sz="9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xmlns="" val="10002"/>
                  </a:ext>
                </a:extLst>
              </a:tr>
              <a:tr h="357914">
                <a:tc>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gridSpan="2">
                  <a:txBody>
                    <a:bodyPr/>
                    <a:lstStyle/>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pPr algn="ctr"/>
                      <a:endParaRPr lang="en-US" sz="11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gridSpan="2">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endParaRPr lang="en-US"/>
                    </a:p>
                  </a:txBody>
                  <a:tcPr/>
                </a:tc>
                <a:tc gridSpan="2">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endParaRPr lang="en-US"/>
                    </a:p>
                  </a:txBody>
                  <a:tcPr/>
                </a:tc>
                <a:tc gridSpan="2">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endParaRPr lang="en-US"/>
                    </a:p>
                  </a:txBody>
                  <a:tcPr/>
                </a:tc>
                <a:tc>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solidFill>
                      <a:schemeClr val="tx1"/>
                    </a:solidFill>
                  </a:tcPr>
                </a:tc>
                <a:tc>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extLst>
                  <a:ext uri="{0D108BD9-81ED-4DB2-BD59-A6C34878D82A}">
                    <a16:rowId xmlns:a16="http://schemas.microsoft.com/office/drawing/2014/main" xmlns="" val="10003"/>
                  </a:ext>
                </a:extLst>
              </a:tr>
              <a:tr h="357914">
                <a:tc>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gridSpan="2">
                  <a:txBody>
                    <a:bodyPr/>
                    <a:lstStyle/>
                    <a:p>
                      <a:endParaRPr lang="en-US" sz="1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pPr algn="ctr"/>
                      <a:endParaRPr lang="en-US" sz="11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gridSpan="2">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endParaRPr lang="en-US"/>
                    </a:p>
                  </a:txBody>
                  <a:tcPr/>
                </a:tc>
                <a:tc gridSpan="2">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endParaRPr lang="en-US"/>
                    </a:p>
                  </a:txBody>
                  <a:tcPr/>
                </a:tc>
                <a:tc gridSpan="2">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endParaRPr lang="en-US"/>
                    </a:p>
                  </a:txBody>
                  <a:tcPr/>
                </a:tc>
                <a:tc>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solidFill>
                      <a:schemeClr val="tx1"/>
                    </a:solidFill>
                  </a:tcPr>
                </a:tc>
                <a:tc>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extLst>
                  <a:ext uri="{0D108BD9-81ED-4DB2-BD59-A6C34878D82A}">
                    <a16:rowId xmlns:a16="http://schemas.microsoft.com/office/drawing/2014/main" xmlns="" val="10004"/>
                  </a:ext>
                </a:extLst>
              </a:tr>
              <a:tr h="350899">
                <a:tc>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gridSpan="2">
                  <a:txBody>
                    <a:bodyPr/>
                    <a:lstStyle/>
                    <a:p>
                      <a:endParaRPr lang="en-US" sz="1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pPr algn="ctr"/>
                      <a:endParaRPr lang="en-US" sz="11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gridSpan="2">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endParaRPr lang="en-US"/>
                    </a:p>
                  </a:txBody>
                  <a:tcPr/>
                </a:tc>
                <a:tc gridSpan="2">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endParaRPr lang="en-US"/>
                    </a:p>
                  </a:txBody>
                  <a:tcPr/>
                </a:tc>
                <a:tc gridSpan="2">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endParaRPr lang="en-US"/>
                    </a:p>
                  </a:txBody>
                  <a:tcPr/>
                </a:tc>
                <a:tc>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solidFill>
                      <a:schemeClr val="tx1"/>
                    </a:solidFill>
                  </a:tcPr>
                </a:tc>
                <a:tc>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extLst>
                  <a:ext uri="{0D108BD9-81ED-4DB2-BD59-A6C34878D82A}">
                    <a16:rowId xmlns:a16="http://schemas.microsoft.com/office/drawing/2014/main" xmlns="" val="10005"/>
                  </a:ext>
                </a:extLst>
              </a:tr>
              <a:tr h="357914">
                <a:tc>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gridSpan="2">
                  <a:txBody>
                    <a:bodyPr/>
                    <a:lstStyle/>
                    <a:p>
                      <a:endParaRPr lang="en-US" sz="1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endParaRPr lang="en-US"/>
                    </a:p>
                  </a:txBody>
                  <a:tcPr/>
                </a:tc>
                <a:tc gridSpan="2">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endParaRPr lang="en-US"/>
                    </a:p>
                  </a:txBody>
                  <a:tcPr/>
                </a:tc>
                <a:tc gridSpan="2">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endParaRPr lang="en-US"/>
                    </a:p>
                  </a:txBody>
                  <a:tcPr/>
                </a:tc>
                <a:tc gridSpan="2">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endParaRPr lang="en-US"/>
                    </a:p>
                  </a:txBody>
                  <a:tcPr/>
                </a:tc>
                <a:tc>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solidFill>
                      <a:schemeClr val="tx1"/>
                    </a:solidFill>
                  </a:tcPr>
                </a:tc>
                <a:tc>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extLst>
                  <a:ext uri="{0D108BD9-81ED-4DB2-BD59-A6C34878D82A}">
                    <a16:rowId xmlns:a16="http://schemas.microsoft.com/office/drawing/2014/main" xmlns="" val="10006"/>
                  </a:ext>
                </a:extLst>
              </a:tr>
              <a:tr h="357914">
                <a:tc>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gridSpan="2">
                  <a:txBody>
                    <a:bodyPr/>
                    <a:lstStyle/>
                    <a:p>
                      <a:endParaRPr lang="en-US" sz="1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pPr algn="ctr"/>
                      <a:endParaRPr lang="en-US" sz="11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gridSpan="2">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endParaRPr lang="en-US"/>
                    </a:p>
                  </a:txBody>
                  <a:tcPr/>
                </a:tc>
                <a:tc gridSpan="2">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endParaRPr lang="en-US"/>
                    </a:p>
                  </a:txBody>
                  <a:tcPr/>
                </a:tc>
                <a:tc gridSpan="2">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endParaRPr lang="en-US"/>
                    </a:p>
                  </a:txBody>
                  <a:tcPr/>
                </a:tc>
                <a:tc>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solidFill>
                      <a:schemeClr val="tx1"/>
                    </a:solidFill>
                  </a:tcPr>
                </a:tc>
                <a:tc>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extLst>
                  <a:ext uri="{0D108BD9-81ED-4DB2-BD59-A6C34878D82A}">
                    <a16:rowId xmlns:a16="http://schemas.microsoft.com/office/drawing/2014/main" xmlns="" val="10007"/>
                  </a:ext>
                </a:extLst>
              </a:tr>
              <a:tr h="357914">
                <a:tc>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gridSpan="2">
                  <a:txBody>
                    <a:bodyPr/>
                    <a:lstStyle/>
                    <a:p>
                      <a:endParaRPr lang="en-US" sz="1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pPr algn="ctr"/>
                      <a:endParaRPr lang="en-US" sz="11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gridSpan="2">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endParaRPr lang="en-US"/>
                    </a:p>
                  </a:txBody>
                  <a:tcPr/>
                </a:tc>
                <a:tc gridSpan="2">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endParaRPr lang="en-US"/>
                    </a:p>
                  </a:txBody>
                  <a:tcPr/>
                </a:tc>
                <a:tc gridSpan="2">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endParaRPr lang="en-US"/>
                    </a:p>
                  </a:txBody>
                  <a:tcPr/>
                </a:tc>
                <a:tc>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solidFill>
                      <a:schemeClr val="tx1"/>
                    </a:solidFill>
                  </a:tcPr>
                </a:tc>
                <a:tc>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extLst>
                  <a:ext uri="{0D108BD9-81ED-4DB2-BD59-A6C34878D82A}">
                    <a16:rowId xmlns:a16="http://schemas.microsoft.com/office/drawing/2014/main" xmlns="" val="10008"/>
                  </a:ext>
                </a:extLst>
              </a:tr>
              <a:tr h="258263">
                <a:tc gridSpan="9">
                  <a:txBody>
                    <a:bodyPr/>
                    <a:lstStyle/>
                    <a:p>
                      <a:pPr algn="l"/>
                      <a:r>
                        <a:rPr lang="en-US" sz="1100" b="1" dirty="0">
                          <a:solidFill>
                            <a:schemeClr val="tx1"/>
                          </a:solidFill>
                          <a:latin typeface="Arial" panose="020B0604020202020204" pitchFamily="34" charset="0"/>
                          <a:cs typeface="Arial" panose="020B0604020202020204" pitchFamily="34" charset="0"/>
                        </a:rPr>
                        <a:t>Numerical Telemetry Events</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pPr algn="ctr"/>
                      <a:endParaRPr lang="en-US" sz="1000" dirty="0">
                        <a:solidFill>
                          <a:schemeClr val="tx1"/>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pPr algn="ctr"/>
                      <a:endParaRPr lang="en-US" sz="1000" dirty="0">
                        <a:solidFill>
                          <a:schemeClr val="tx1"/>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endParaRPr lang="en-US"/>
                    </a:p>
                  </a:txBody>
                  <a:tcPr/>
                </a:tc>
                <a:tc hMerge="1">
                  <a:txBody>
                    <a:bodyPr/>
                    <a:lstStyle/>
                    <a:p>
                      <a:pPr algn="ctr"/>
                      <a:endParaRPr lang="en-US" sz="1000" dirty="0">
                        <a:solidFill>
                          <a:schemeClr val="tx1"/>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endParaRPr lang="en-US"/>
                    </a:p>
                  </a:txBody>
                  <a:tcPr/>
                </a:tc>
                <a:tc hMerge="1">
                  <a:txBody>
                    <a:bodyPr/>
                    <a:lstStyle/>
                    <a:p>
                      <a:pPr algn="ctr"/>
                      <a:endParaRPr lang="en-US" sz="1000" dirty="0">
                        <a:solidFill>
                          <a:schemeClr val="tx1"/>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endParaRPr lang="en-US"/>
                    </a:p>
                  </a:txBody>
                  <a:tcPr/>
                </a:tc>
                <a:tc>
                  <a:txBody>
                    <a:bodyPr/>
                    <a:lstStyle/>
                    <a:p>
                      <a:pPr algn="ctr"/>
                      <a:endParaRPr lang="en-US" sz="11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tx1"/>
                    </a:solidFill>
                  </a:tcPr>
                </a:tc>
                <a:tc gridSpan="5">
                  <a:txBody>
                    <a:bodyPr/>
                    <a:lstStyle/>
                    <a:p>
                      <a:pPr algn="l"/>
                      <a:r>
                        <a:rPr lang="en-US" sz="1100" b="1" dirty="0">
                          <a:solidFill>
                            <a:schemeClr val="tx1"/>
                          </a:solidFill>
                          <a:latin typeface="Arial" panose="020B0604020202020204" pitchFamily="34" charset="0"/>
                          <a:cs typeface="Arial" panose="020B0604020202020204" pitchFamily="34" charset="0"/>
                        </a:rPr>
                        <a:t>Graphical Telemetry Events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lang="en-US" sz="11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pPr algn="ctr"/>
                      <a:endParaRPr lang="en-US" sz="11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pPr algn="ctr"/>
                      <a:endParaRPr lang="en-US" sz="11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pPr algn="ctr"/>
                      <a:endParaRPr lang="en-US" sz="11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extLst>
                  <a:ext uri="{0D108BD9-81ED-4DB2-BD59-A6C34878D82A}">
                    <a16:rowId xmlns:a16="http://schemas.microsoft.com/office/drawing/2014/main" xmlns="" val="10009"/>
                  </a:ext>
                </a:extLst>
              </a:tr>
              <a:tr h="425375">
                <a:tc gridSpan="2">
                  <a:txBody>
                    <a:bodyPr/>
                    <a:lstStyle/>
                    <a:p>
                      <a:pPr algn="ctr"/>
                      <a:r>
                        <a:rPr lang="en-US" sz="1100" b="1" dirty="0">
                          <a:solidFill>
                            <a:schemeClr val="tx1"/>
                          </a:solidFill>
                          <a:latin typeface="Arial" panose="020B0604020202020204" pitchFamily="34" charset="0"/>
                          <a:cs typeface="Arial" panose="020B0604020202020204" pitchFamily="34" charset="0"/>
                        </a:rPr>
                        <a:t>PET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100" b="1" dirty="0">
                          <a:solidFill>
                            <a:schemeClr val="tx1"/>
                          </a:solidFill>
                          <a:latin typeface="Arial" panose="020B0604020202020204" pitchFamily="34" charset="0"/>
                          <a:cs typeface="Arial" panose="020B0604020202020204" pitchFamily="34" charset="0"/>
                        </a:rPr>
                        <a:t>Yellow/Red (Y/R)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000" dirty="0">
                        <a:solidFill>
                          <a:schemeClr val="tx1"/>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gridSpan="2">
                  <a:txBody>
                    <a:bodyPr/>
                    <a:lstStyle/>
                    <a:p>
                      <a:pPr algn="ctr"/>
                      <a:r>
                        <a:rPr lang="en-US" sz="1100" b="1" dirty="0">
                          <a:latin typeface="Arial" panose="020B0604020202020204" pitchFamily="34" charset="0"/>
                          <a:cs typeface="Arial" panose="020B0604020202020204" pitchFamily="34" charset="0"/>
                        </a:rPr>
                        <a:t>Channel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gridSpan="2">
                  <a:txBody>
                    <a:bodyPr/>
                    <a:lstStyle/>
                    <a:p>
                      <a:pPr algn="ctr"/>
                      <a:r>
                        <a:rPr lang="en-US" sz="1100" b="1" dirty="0">
                          <a:latin typeface="Arial" panose="020B0604020202020204" pitchFamily="34" charset="0"/>
                          <a:cs typeface="Arial" panose="020B0604020202020204" pitchFamily="34" charset="0"/>
                        </a:rPr>
                        <a:t>Variable ID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r>
                        <a:rPr lang="en-US" sz="1100" b="1" dirty="0">
                          <a:solidFill>
                            <a:schemeClr val="tx1"/>
                          </a:solidFill>
                          <a:latin typeface="Arial" panose="020B0604020202020204" pitchFamily="34" charset="0"/>
                          <a:cs typeface="Arial" panose="020B0604020202020204" pitchFamily="34" charset="0"/>
                        </a:rPr>
                        <a:t>Value </a:t>
                      </a:r>
                    </a:p>
                    <a:p>
                      <a:pPr algn="ctr"/>
                      <a:r>
                        <a:rPr lang="en-US" sz="700" b="1" dirty="0">
                          <a:solidFill>
                            <a:srgbClr val="FF0000"/>
                          </a:solidFill>
                          <a:latin typeface="Arial" panose="020B0604020202020204" pitchFamily="34" charset="0"/>
                          <a:cs typeface="Arial" panose="020B0604020202020204" pitchFamily="34" charset="0"/>
                        </a:rPr>
                        <a:t>(if red)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100" b="1" dirty="0">
                          <a:solidFill>
                            <a:schemeClr val="tx1"/>
                          </a:solidFill>
                          <a:latin typeface="Arial" panose="020B0604020202020204" pitchFamily="34" charset="0"/>
                          <a:cs typeface="Arial" panose="020B0604020202020204" pitchFamily="34" charset="0"/>
                        </a:rPr>
                        <a:t>PET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a:solidFill>
                            <a:schemeClr val="tx1"/>
                          </a:solidFill>
                          <a:latin typeface="Arial" panose="020B0604020202020204" pitchFamily="34" charset="0"/>
                          <a:cs typeface="Arial" panose="020B0604020202020204" pitchFamily="34" charset="0"/>
                        </a:rPr>
                        <a:t>Variable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a:solidFill>
                            <a:schemeClr val="tx1"/>
                          </a:solidFill>
                          <a:latin typeface="Arial" panose="020B0604020202020204" pitchFamily="34" charset="0"/>
                          <a:cs typeface="Arial" panose="020B0604020202020204" pitchFamily="34" charset="0"/>
                        </a:rPr>
                        <a:t>Channel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a:solidFill>
                            <a:schemeClr val="tx1"/>
                          </a:solidFill>
                          <a:latin typeface="Arial" panose="020B0604020202020204" pitchFamily="34" charset="0"/>
                          <a:cs typeface="Arial" panose="020B0604020202020204" pitchFamily="34" charset="0"/>
                        </a:rPr>
                        <a:t>Trend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a:solidFill>
                            <a:schemeClr val="tx1"/>
                          </a:solidFill>
                          <a:latin typeface="Arial" panose="020B0604020202020204" pitchFamily="34" charset="0"/>
                          <a:cs typeface="Arial" panose="020B0604020202020204" pitchFamily="34" charset="0"/>
                        </a:rPr>
                        <a:t>Value</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700" b="1" dirty="0">
                          <a:solidFill>
                            <a:srgbClr val="FF0000"/>
                          </a:solidFill>
                          <a:latin typeface="Arial" panose="020B0604020202020204" pitchFamily="34" charset="0"/>
                          <a:cs typeface="Arial" panose="020B0604020202020204" pitchFamily="34" charset="0"/>
                        </a:rPr>
                        <a:t>(if exceed bounds)</a:t>
                      </a:r>
                      <a:endParaRPr lang="en-US" sz="700" b="1"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295689">
                <a:tc gridSpan="2">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endParaRPr lang="en-US"/>
                    </a:p>
                  </a:txBody>
                  <a:tcPr/>
                </a:tc>
                <a:tc gridSpan="2">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endParaRPr lang="en-US"/>
                    </a:p>
                  </a:txBody>
                  <a:tcPr/>
                </a:tc>
                <a:tc gridSpan="2">
                  <a:txBody>
                    <a:bodyPr/>
                    <a:lstStyle/>
                    <a:p>
                      <a:pPr algn="ctr"/>
                      <a:endParaRPr lang="en-US" sz="1100" b="1" dirty="0">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endParaRPr lang="en-US"/>
                    </a:p>
                  </a:txBody>
                  <a:tcPr/>
                </a:tc>
                <a:tc gridSpan="2">
                  <a:txBody>
                    <a:bodyPr/>
                    <a:lstStyle/>
                    <a:p>
                      <a:pPr algn="ctr"/>
                      <a:endParaRPr lang="en-US" sz="1100" b="1" dirty="0">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endParaRPr lang="en-US"/>
                    </a:p>
                  </a:txBody>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solidFill>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xmlns="" val="10011"/>
                  </a:ext>
                </a:extLst>
              </a:tr>
              <a:tr h="295689">
                <a:tc gridSpan="2">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endParaRPr lang="en-US"/>
                    </a:p>
                  </a:txBody>
                  <a:tcPr/>
                </a:tc>
                <a:tc gridSpan="2">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endParaRPr lang="en-US"/>
                    </a:p>
                  </a:txBody>
                  <a:tcPr/>
                </a:tc>
                <a:tc gridSpan="2">
                  <a:txBody>
                    <a:bodyPr/>
                    <a:lstStyle/>
                    <a:p>
                      <a:pPr algn="ctr"/>
                      <a:endParaRPr lang="en-US" sz="1100" b="1" dirty="0">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endParaRPr lang="en-US"/>
                    </a:p>
                  </a:txBody>
                  <a:tcPr/>
                </a:tc>
                <a:tc gridSpan="2">
                  <a:txBody>
                    <a:bodyPr/>
                    <a:lstStyle/>
                    <a:p>
                      <a:pPr algn="ctr"/>
                      <a:endParaRPr lang="en-US" sz="1100" b="1" dirty="0">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endParaRPr lang="en-US"/>
                    </a:p>
                  </a:txBody>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solidFill>
                      <a:schemeClr val="tx1"/>
                    </a:solidFill>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extLst>
                  <a:ext uri="{0D108BD9-81ED-4DB2-BD59-A6C34878D82A}">
                    <a16:rowId xmlns:a16="http://schemas.microsoft.com/office/drawing/2014/main" xmlns="" val="10012"/>
                  </a:ext>
                </a:extLst>
              </a:tr>
              <a:tr h="295689">
                <a:tc gridSpan="2">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endParaRPr lang="en-US"/>
                    </a:p>
                  </a:txBody>
                  <a:tcPr/>
                </a:tc>
                <a:tc gridSpan="2">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endParaRPr lang="en-US"/>
                    </a:p>
                  </a:txBody>
                  <a:tcPr/>
                </a:tc>
                <a:tc gridSpan="2">
                  <a:txBody>
                    <a:bodyPr/>
                    <a:lstStyle/>
                    <a:p>
                      <a:pPr algn="ctr"/>
                      <a:endParaRPr lang="en-US" sz="1100" b="1" dirty="0">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endParaRPr lang="en-US"/>
                    </a:p>
                  </a:txBody>
                  <a:tcPr/>
                </a:tc>
                <a:tc gridSpan="2">
                  <a:txBody>
                    <a:bodyPr/>
                    <a:lstStyle/>
                    <a:p>
                      <a:pPr algn="ctr"/>
                      <a:endParaRPr lang="en-US" sz="1100" b="1" dirty="0">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endParaRPr lang="en-US"/>
                    </a:p>
                  </a:txBody>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solidFill>
                      <a:schemeClr val="tx1"/>
                    </a:solidFill>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extLst>
                  <a:ext uri="{0D108BD9-81ED-4DB2-BD59-A6C34878D82A}">
                    <a16:rowId xmlns:a16="http://schemas.microsoft.com/office/drawing/2014/main" xmlns="" val="10013"/>
                  </a:ext>
                </a:extLst>
              </a:tr>
              <a:tr h="295689">
                <a:tc gridSpan="2">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endParaRPr lang="en-US"/>
                    </a:p>
                  </a:txBody>
                  <a:tcPr/>
                </a:tc>
                <a:tc gridSpan="2">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endParaRPr lang="en-US"/>
                    </a:p>
                  </a:txBody>
                  <a:tcPr/>
                </a:tc>
                <a:tc gridSpan="2">
                  <a:txBody>
                    <a:bodyPr/>
                    <a:lstStyle/>
                    <a:p>
                      <a:pPr algn="ctr"/>
                      <a:endParaRPr lang="en-US" sz="1100" b="1" dirty="0">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endParaRPr lang="en-US"/>
                    </a:p>
                  </a:txBody>
                  <a:tcPr/>
                </a:tc>
                <a:tc gridSpan="2">
                  <a:txBody>
                    <a:bodyPr/>
                    <a:lstStyle/>
                    <a:p>
                      <a:pPr algn="ctr"/>
                      <a:endParaRPr lang="en-US" sz="1100" b="1" dirty="0">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endParaRPr lang="en-US"/>
                    </a:p>
                  </a:txBody>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solidFill>
                      <a:schemeClr val="tx1"/>
                    </a:solidFill>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extLst>
                  <a:ext uri="{0D108BD9-81ED-4DB2-BD59-A6C34878D82A}">
                    <a16:rowId xmlns:a16="http://schemas.microsoft.com/office/drawing/2014/main" xmlns="" val="10014"/>
                  </a:ext>
                </a:extLst>
              </a:tr>
              <a:tr h="295689">
                <a:tc gridSpan="2">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endParaRPr lang="en-US"/>
                    </a:p>
                  </a:txBody>
                  <a:tcPr/>
                </a:tc>
                <a:tc gridSpan="2">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endParaRPr lang="en-US"/>
                    </a:p>
                  </a:txBody>
                  <a:tcPr/>
                </a:tc>
                <a:tc gridSpan="2">
                  <a:txBody>
                    <a:bodyPr/>
                    <a:lstStyle/>
                    <a:p>
                      <a:pPr algn="ctr"/>
                      <a:endParaRPr lang="en-US" sz="1100" b="1" dirty="0">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endParaRPr lang="en-US"/>
                    </a:p>
                  </a:txBody>
                  <a:tcPr/>
                </a:tc>
                <a:tc gridSpan="2">
                  <a:txBody>
                    <a:bodyPr/>
                    <a:lstStyle/>
                    <a:p>
                      <a:pPr algn="ctr"/>
                      <a:endParaRPr lang="en-US" sz="1100" b="1" dirty="0">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endParaRPr lang="en-US"/>
                    </a:p>
                  </a:txBody>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solidFill>
                      <a:schemeClr val="tx1"/>
                    </a:solidFill>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extLst>
                  <a:ext uri="{0D108BD9-81ED-4DB2-BD59-A6C34878D82A}">
                    <a16:rowId xmlns:a16="http://schemas.microsoft.com/office/drawing/2014/main" xmlns="" val="10015"/>
                  </a:ext>
                </a:extLst>
              </a:tr>
              <a:tr h="295689">
                <a:tc gridSpan="2">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endParaRPr lang="en-US"/>
                    </a:p>
                  </a:txBody>
                  <a:tcPr/>
                </a:tc>
                <a:tc gridSpan="2">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endParaRPr lang="en-US"/>
                    </a:p>
                  </a:txBody>
                  <a:tcPr/>
                </a:tc>
                <a:tc gridSpan="2">
                  <a:txBody>
                    <a:bodyPr/>
                    <a:lstStyle/>
                    <a:p>
                      <a:pPr algn="ctr"/>
                      <a:endParaRPr lang="en-US" sz="1100" b="1" dirty="0">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endParaRPr lang="en-US"/>
                    </a:p>
                  </a:txBody>
                  <a:tcPr/>
                </a:tc>
                <a:tc gridSpan="2">
                  <a:txBody>
                    <a:bodyPr/>
                    <a:lstStyle/>
                    <a:p>
                      <a:pPr algn="ctr"/>
                      <a:endParaRPr lang="en-US" sz="1100" b="1" dirty="0">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endParaRPr lang="en-US"/>
                    </a:p>
                  </a:txBody>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solidFill>
                      <a:schemeClr val="tx1"/>
                    </a:solidFill>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extLst>
                  <a:ext uri="{0D108BD9-81ED-4DB2-BD59-A6C34878D82A}">
                    <a16:rowId xmlns:a16="http://schemas.microsoft.com/office/drawing/2014/main" xmlns="" val="10016"/>
                  </a:ext>
                </a:extLst>
              </a:tr>
              <a:tr h="295689">
                <a:tc gridSpan="2">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endParaRPr lang="en-US"/>
                    </a:p>
                  </a:txBody>
                  <a:tcPr/>
                </a:tc>
                <a:tc gridSpan="2">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endParaRPr lang="en-US"/>
                    </a:p>
                  </a:txBody>
                  <a:tcPr/>
                </a:tc>
                <a:tc gridSpan="2">
                  <a:txBody>
                    <a:bodyPr/>
                    <a:lstStyle/>
                    <a:p>
                      <a:pPr algn="ctr"/>
                      <a:endParaRPr lang="en-US" sz="1100" b="1" dirty="0">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endParaRPr lang="en-US"/>
                    </a:p>
                  </a:txBody>
                  <a:tcPr/>
                </a:tc>
                <a:tc gridSpan="2">
                  <a:txBody>
                    <a:bodyPr/>
                    <a:lstStyle/>
                    <a:p>
                      <a:pPr algn="ctr"/>
                      <a:endParaRPr lang="en-US" sz="1100" b="1" dirty="0">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hMerge="1">
                  <a:txBody>
                    <a:bodyPr/>
                    <a:lstStyle/>
                    <a:p>
                      <a:endParaRPr lang="en-US"/>
                    </a:p>
                  </a:txBody>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solidFill>
                      <a:schemeClr val="tx1"/>
                    </a:solidFill>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pPr algn="ctr"/>
                      <a:endParaRPr lang="en-US" sz="1100" b="1"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extLst>
                  <a:ext uri="{0D108BD9-81ED-4DB2-BD59-A6C34878D82A}">
                    <a16:rowId xmlns:a16="http://schemas.microsoft.com/office/drawing/2014/main" xmlns="" val="10017"/>
                  </a:ext>
                </a:extLst>
              </a:tr>
            </a:tbl>
          </a:graphicData>
        </a:graphic>
      </p:graphicFrame>
      <p:sp>
        <p:nvSpPr>
          <p:cNvPr id="13" name="TextBox 12"/>
          <p:cNvSpPr txBox="1"/>
          <p:nvPr/>
        </p:nvSpPr>
        <p:spPr>
          <a:xfrm>
            <a:off x="0" y="8627"/>
            <a:ext cx="9144000" cy="369332"/>
          </a:xfrm>
          <a:prstGeom prst="rect">
            <a:avLst/>
          </a:prstGeom>
          <a:noFill/>
        </p:spPr>
        <p:txBody>
          <a:bodyPr wrap="square" rtlCol="0" anchor="ctr">
            <a:spAutoFit/>
          </a:bodyPr>
          <a:lstStyle/>
          <a:p>
            <a:r>
              <a:rPr lang="en-US" b="1" cap="all" dirty="0">
                <a:latin typeface="Arial"/>
                <a:cs typeface="Arial"/>
              </a:rPr>
              <a:t>EVA – 6s: FLIGHT NOTES</a:t>
            </a:r>
            <a:endParaRPr lang="en-US" b="1" u="sng" dirty="0">
              <a:latin typeface="Arial"/>
              <a:cs typeface="Arial"/>
            </a:endParaRPr>
          </a:p>
        </p:txBody>
      </p:sp>
    </p:spTree>
    <p:extLst>
      <p:ext uri="{BB962C8B-B14F-4D97-AF65-F5344CB8AC3E}">
        <p14:creationId xmlns:p14="http://schemas.microsoft.com/office/powerpoint/2010/main" val="2930010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29014</TotalTime>
  <Words>2382</Words>
  <Application>Microsoft Office PowerPoint</Application>
  <PresentationFormat>On-screen Show (4:3)</PresentationFormat>
  <Paragraphs>640</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Georgia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Miller</dc:creator>
  <cp:lastModifiedBy>Miller, Matthew J</cp:lastModifiedBy>
  <cp:revision>230</cp:revision>
  <cp:lastPrinted>2016-10-13T10:51:34Z</cp:lastPrinted>
  <dcterms:created xsi:type="dcterms:W3CDTF">2016-01-21T20:51:16Z</dcterms:created>
  <dcterms:modified xsi:type="dcterms:W3CDTF">2017-02-17T17:53:16Z</dcterms:modified>
</cp:coreProperties>
</file>