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0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9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423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5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2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0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63F1-A147-2E4B-ADE3-D09957953DB3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81DA-DF36-B84D-AE86-0E6F4D841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4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CA58-DE68-1182-E75F-31C59DC4A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Arturo Lituma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B451F-CFDC-1989-E316-85C2AAAD6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Senior Data Analyst</a:t>
            </a:r>
          </a:p>
        </p:txBody>
      </p:sp>
    </p:spTree>
    <p:extLst>
      <p:ext uri="{BB962C8B-B14F-4D97-AF65-F5344CB8AC3E}">
        <p14:creationId xmlns:p14="http://schemas.microsoft.com/office/powerpoint/2010/main" val="152859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A1B4-3558-5CDA-CFA1-C85B1888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41FCF-F484-B726-D940-F542F4723822}"/>
              </a:ext>
            </a:extLst>
          </p:cNvPr>
          <p:cNvSpPr txBox="1"/>
          <p:nvPr/>
        </p:nvSpPr>
        <p:spPr>
          <a:xfrm>
            <a:off x="561400" y="5283875"/>
            <a:ext cx="4001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State Risk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The top 5 states with the most deaths are California, New York, Texas, Pennsylvania, and Florida.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While the states with the fewest deaths are Alaska, Delaware, Vermont, the District of Columbia, and North Dakota.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624ED8-FF8F-881F-9C9D-DFCED90DE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00" y="1740100"/>
            <a:ext cx="4126341" cy="3377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E33512-6EA1-8485-0170-200C88D39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265" y="1740100"/>
            <a:ext cx="3602935" cy="33777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838EAA-10CD-3363-1617-789E49E409C5}"/>
              </a:ext>
            </a:extLst>
          </p:cNvPr>
          <p:cNvSpPr txBox="1"/>
          <p:nvPr/>
        </p:nvSpPr>
        <p:spPr>
          <a:xfrm>
            <a:off x="7628659" y="5283874"/>
            <a:ext cx="4001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Age Population Risk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We have predetermined the age group 65+ is the most vulnerable group due to the comparison in the above pie chart for Influenza deaths.</a:t>
            </a:r>
          </a:p>
        </p:txBody>
      </p:sp>
    </p:spTree>
    <p:extLst>
      <p:ext uri="{BB962C8B-B14F-4D97-AF65-F5344CB8AC3E}">
        <p14:creationId xmlns:p14="http://schemas.microsoft.com/office/powerpoint/2010/main" val="118334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BE25-F9AC-6858-CC90-72FAEA4F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Summary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EB26-5D5E-C3D6-3E12-ED9798AB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this analysis, these are the points our insights have for a better Influenza Season:</a:t>
            </a:r>
          </a:p>
          <a:p>
            <a:pPr lvl="1"/>
            <a:r>
              <a:rPr lang="en-US" dirty="0"/>
              <a:t>For the months of December through March, hire additional medical staff to combat the Influenza Season.</a:t>
            </a:r>
          </a:p>
          <a:p>
            <a:pPr lvl="1"/>
            <a:r>
              <a:rPr lang="en-US" dirty="0"/>
              <a:t>The top 5 states California, New York, Texas, Pennsylvania, Florida need more medical staff during the Influenza Season.</a:t>
            </a:r>
          </a:p>
          <a:p>
            <a:pPr lvl="1"/>
            <a:r>
              <a:rPr lang="en-US" dirty="0"/>
              <a:t>The states with a higher 65+ population need more medical staff in their clinics since this age group is considered vulnerable.</a:t>
            </a:r>
          </a:p>
          <a:p>
            <a:pPr lvl="1"/>
            <a:r>
              <a:rPr lang="en-US" dirty="0"/>
              <a:t>Finally, we need more time to research and test different data sets to understand why some states have higher death rates than others like vaccine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1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0119-5B57-D125-459C-A27302949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9105" y="3429000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Rockbuster</a:t>
            </a:r>
            <a:r>
              <a:rPr lang="en-US" dirty="0"/>
              <a:t> Stealth LLC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3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5BC6-6498-295A-45A8-A8A06B49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74D67-DB0E-DF1D-9F50-6D3654AD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Analyze existing movie licenses to launch an online video rental service to stay competitive</a:t>
            </a:r>
          </a:p>
          <a:p>
            <a:r>
              <a:rPr lang="en-US" dirty="0"/>
              <a:t>Skills</a:t>
            </a:r>
          </a:p>
          <a:p>
            <a:pPr lvl="1"/>
            <a:r>
              <a:rPr lang="en-US" dirty="0"/>
              <a:t>Joining Tables in SQL</a:t>
            </a:r>
          </a:p>
          <a:p>
            <a:pPr lvl="1"/>
            <a:r>
              <a:rPr lang="en-US" dirty="0"/>
              <a:t>Subqueries in SQL</a:t>
            </a:r>
          </a:p>
          <a:p>
            <a:pPr lvl="1"/>
            <a:r>
              <a:rPr lang="en-US" dirty="0"/>
              <a:t>Common Table Expressions</a:t>
            </a:r>
          </a:p>
          <a:p>
            <a:r>
              <a:rPr lang="en-US" dirty="0"/>
              <a:t>Tools used </a:t>
            </a:r>
          </a:p>
          <a:p>
            <a:pPr lvl="1"/>
            <a:r>
              <a:rPr lang="en-US" dirty="0"/>
              <a:t>SQL and Tableau</a:t>
            </a:r>
          </a:p>
          <a:p>
            <a:r>
              <a:rPr lang="en-US" dirty="0"/>
              <a:t>Data Set</a:t>
            </a:r>
          </a:p>
          <a:p>
            <a:pPr lvl="1"/>
            <a:r>
              <a:rPr lang="en-US" dirty="0" err="1"/>
              <a:t>Rockbuster</a:t>
            </a:r>
            <a:r>
              <a:rPr lang="en-US" dirty="0"/>
              <a:t>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1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A1B4-3558-5CDA-CFA1-C85B1888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2086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3" name="Picture 2" descr="A map of the world with white text&#10;&#10;Description automatically generated with low confidence">
            <a:extLst>
              <a:ext uri="{FF2B5EF4-FFF2-40B4-BE49-F238E27FC236}">
                <a16:creationId xmlns:a16="http://schemas.microsoft.com/office/drawing/2014/main" id="{C64DBF23-3514-D1A6-92BC-0D4D5064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75114"/>
            <a:ext cx="4740167" cy="2553462"/>
          </a:xfrm>
          <a:prstGeom prst="rect">
            <a:avLst/>
          </a:prstGeom>
        </p:spPr>
      </p:pic>
      <p:pic>
        <p:nvPicPr>
          <p:cNvPr id="8" name="Picture 7" descr="A picture containing text, screenshot, number&#10;&#10;Description automatically generated">
            <a:extLst>
              <a:ext uri="{FF2B5EF4-FFF2-40B4-BE49-F238E27FC236}">
                <a16:creationId xmlns:a16="http://schemas.microsoft.com/office/drawing/2014/main" id="{D1F8D8D3-C3C8-BD41-3516-05921BD6D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99" y="1547405"/>
            <a:ext cx="4586149" cy="2579709"/>
          </a:xfrm>
          <a:prstGeom prst="rect">
            <a:avLst/>
          </a:prstGeom>
        </p:spPr>
      </p:pic>
      <p:pic>
        <p:nvPicPr>
          <p:cNvPr id="9" name="Picture 8" descr="A picture containing text, map, screenshot, font&#10;&#10;Description automatically generated">
            <a:extLst>
              <a:ext uri="{FF2B5EF4-FFF2-40B4-BE49-F238E27FC236}">
                <a16:creationId xmlns:a16="http://schemas.microsoft.com/office/drawing/2014/main" id="{DF3FD611-952F-1EEF-3CDD-85A39A270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478" y="4380884"/>
            <a:ext cx="4941043" cy="23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5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BE25-F9AC-6858-CC90-72FAEA4F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Summary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EB26-5D5E-C3D6-3E12-ED9798AB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highest grossing films should be subjected to further analysis to determine what appeals to these audiences. </a:t>
            </a:r>
          </a:p>
          <a:p>
            <a:r>
              <a:rPr lang="en-US" dirty="0"/>
              <a:t>Asia should be the main region of interest.</a:t>
            </a:r>
          </a:p>
          <a:p>
            <a:r>
              <a:rPr lang="en-US" dirty="0"/>
              <a:t>Remove the movies with the lowest income to make way for the movies with the most potential for revenue.</a:t>
            </a:r>
          </a:p>
        </p:txBody>
      </p:sp>
    </p:spTree>
    <p:extLst>
      <p:ext uri="{BB962C8B-B14F-4D97-AF65-F5344CB8AC3E}">
        <p14:creationId xmlns:p14="http://schemas.microsoft.com/office/powerpoint/2010/main" val="65041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0119-5B57-D125-459C-A27302949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062" y="2516452"/>
            <a:ext cx="9448800" cy="1825096"/>
          </a:xfrm>
        </p:spPr>
        <p:txBody>
          <a:bodyPr>
            <a:normAutofit/>
          </a:bodyPr>
          <a:lstStyle/>
          <a:p>
            <a:r>
              <a:rPr lang="en-US" dirty="0"/>
              <a:t>Instacart</a:t>
            </a:r>
          </a:p>
        </p:txBody>
      </p:sp>
    </p:spTree>
    <p:extLst>
      <p:ext uri="{BB962C8B-B14F-4D97-AF65-F5344CB8AC3E}">
        <p14:creationId xmlns:p14="http://schemas.microsoft.com/office/powerpoint/2010/main" val="247758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5BC6-6498-295A-45A8-A8A06B49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74D67-DB0E-DF1D-9F50-6D3654AD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Analysis of the grocery cart to learn more about data insights and rends.</a:t>
            </a:r>
          </a:p>
          <a:p>
            <a:r>
              <a:rPr lang="en-US" dirty="0"/>
              <a:t>Skills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Matplotlib, and Seaborn</a:t>
            </a:r>
          </a:p>
          <a:p>
            <a:r>
              <a:rPr lang="en-US" dirty="0"/>
              <a:t>Tools used 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Python – Pandas, </a:t>
            </a:r>
            <a:r>
              <a:rPr lang="en-US" dirty="0" err="1"/>
              <a:t>Numpy</a:t>
            </a:r>
            <a:r>
              <a:rPr lang="en-US" dirty="0"/>
              <a:t>, Matplotlib, and Seaborn</a:t>
            </a:r>
          </a:p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Instacart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4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A1B4-3558-5CDA-CFA1-C85B1888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2086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8ECE3-511A-B2FC-EB02-9FDDC4D1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87" y="1297019"/>
            <a:ext cx="3617013" cy="3264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B53EB-AE66-C7C5-8440-89CD3E41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49" y="1297019"/>
            <a:ext cx="5309151" cy="326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86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A1B4-3558-5CDA-CFA1-C85B1888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2086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8E79F-A44B-B0C1-9665-17E43270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90543"/>
            <a:ext cx="5363817" cy="3170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D2CA3E-292B-EFCD-709E-A49AC129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28" y="1390543"/>
            <a:ext cx="4938146" cy="317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6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FFAE-6658-DBB1-7381-D5BF221D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7538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Projects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C8AF-DDE9-5028-E6E0-D74BB7D2A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Case Studies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Game Co.</a:t>
            </a:r>
          </a:p>
          <a:p>
            <a:pPr lvl="2"/>
            <a:r>
              <a:rPr lang="en-US" dirty="0"/>
              <a:t>Budget for marketing is determined by an analysis of worldwide video game sales.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Medical Staffing Agency</a:t>
            </a:r>
          </a:p>
          <a:p>
            <a:pPr lvl="2"/>
            <a:r>
              <a:rPr lang="en-US" dirty="0"/>
              <a:t>Determine medical staffing for the future flu season by analysis of CDC and US Census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Rockbuster</a:t>
            </a:r>
            <a:r>
              <a:rPr lang="en-US" dirty="0"/>
              <a:t> Stealth LLC</a:t>
            </a:r>
          </a:p>
          <a:p>
            <a:pPr lvl="2"/>
            <a:r>
              <a:rPr lang="en-US" dirty="0"/>
              <a:t>Key overseas clients were examined in order to aid </a:t>
            </a:r>
            <a:r>
              <a:rPr lang="en-US" dirty="0" err="1"/>
              <a:t>Rockbusters</a:t>
            </a:r>
            <a:r>
              <a:rPr lang="en-US" dirty="0"/>
              <a:t>' new internet streaming video platform's effective debut.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Instacart</a:t>
            </a:r>
          </a:p>
          <a:p>
            <a:pPr lvl="2"/>
            <a:r>
              <a:rPr lang="en-US" dirty="0"/>
              <a:t>Analysis of the grocery cart to learn more about data insights and rends.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Airbnb Amsterdam</a:t>
            </a:r>
          </a:p>
          <a:p>
            <a:pPr lvl="2"/>
            <a:r>
              <a:rPr lang="en-US" dirty="0"/>
              <a:t>Explore data of the Amsterdam situation from December 6th, 2018.</a:t>
            </a:r>
          </a:p>
          <a:p>
            <a:pPr lvl="2"/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9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A1B4-3558-5CDA-CFA1-C85B1888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2086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DEA90-5484-AD2B-A754-7D81A779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70" y="3935896"/>
            <a:ext cx="3912697" cy="2723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9E497E-4A34-0AF3-7691-8E41482C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566" y="716062"/>
            <a:ext cx="5404076" cy="3070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BEF62-0E74-D6C6-0F68-021B11CD2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14" y="1516512"/>
            <a:ext cx="5559086" cy="454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83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BE25-F9AC-6858-CC90-72FAEA4F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Summary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EB26-5D5E-C3D6-3E12-ED9798AB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Perhaps running specials on produce and dairy/eggs during a weekday between 9am and 6pm would be beneficial.</a:t>
            </a:r>
          </a:p>
          <a:p>
            <a:r>
              <a:rPr lang="en-US" dirty="0"/>
              <a:t>Have some discounts and loyalty features for loyal and regular customers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7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0119-5B57-D125-459C-A27302949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062" y="2516452"/>
            <a:ext cx="9448800" cy="1825096"/>
          </a:xfrm>
        </p:spPr>
        <p:txBody>
          <a:bodyPr>
            <a:normAutofit/>
          </a:bodyPr>
          <a:lstStyle/>
          <a:p>
            <a:r>
              <a:rPr lang="en-US" dirty="0"/>
              <a:t>Airbnb </a:t>
            </a:r>
            <a:r>
              <a:rPr lang="en-US" dirty="0" err="1"/>
              <a:t>amsterdam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2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5BC6-6498-295A-45A8-A8A06B49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74D67-DB0E-DF1D-9F50-6D3654AD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Analysis of the grocery cart to learn more about data insights and rends.</a:t>
            </a:r>
          </a:p>
          <a:p>
            <a:r>
              <a:rPr lang="en-US" dirty="0"/>
              <a:t>Skills</a:t>
            </a:r>
          </a:p>
          <a:p>
            <a:pPr lvl="1"/>
            <a:r>
              <a:rPr lang="en-US" dirty="0"/>
              <a:t>Python -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Tableau</a:t>
            </a:r>
          </a:p>
          <a:p>
            <a:r>
              <a:rPr lang="en-US" dirty="0"/>
              <a:t>Tools used </a:t>
            </a:r>
          </a:p>
          <a:p>
            <a:pPr lvl="1"/>
            <a:r>
              <a:rPr lang="en-US" dirty="0"/>
              <a:t>Tableau</a:t>
            </a:r>
          </a:p>
          <a:p>
            <a:pPr lvl="1"/>
            <a:r>
              <a:rPr lang="en-US" dirty="0"/>
              <a:t>Python – Pandas, </a:t>
            </a:r>
            <a:r>
              <a:rPr lang="en-US" dirty="0" err="1"/>
              <a:t>Numpy</a:t>
            </a:r>
            <a:r>
              <a:rPr lang="en-US" dirty="0"/>
              <a:t>, Matplotlib, and Seaborn</a:t>
            </a:r>
          </a:p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Airbnb Amsterdam December 2018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05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A1B4-3558-5CDA-CFA1-C85B1888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2086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B093D-2232-B417-DFFC-D7DFBD39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251"/>
            <a:ext cx="6355080" cy="2061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6B2781-CABD-41DC-C580-425A532D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60" y="3809998"/>
            <a:ext cx="6771640" cy="244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31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A1B4-3558-5CDA-CFA1-C85B1888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2086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B2BCE-4F84-10B0-B691-D6E1788C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0" y="1698190"/>
            <a:ext cx="7772400" cy="43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24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A1B4-3558-5CDA-CFA1-C85B1888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2086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C882B-514A-1941-82FD-0ED8FC5B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75114"/>
            <a:ext cx="7772400" cy="454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3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BE25-F9AC-6858-CC90-72FAEA4F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Summary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EB26-5D5E-C3D6-3E12-ED9798AB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more center the location the more expensive the daily average was for 2 people. </a:t>
            </a:r>
          </a:p>
          <a:p>
            <a:r>
              <a:rPr lang="en-US" dirty="0"/>
              <a:t>The spatial analysis helped look at the cheapest and most expensive neighborhoods in Amsterdam.</a:t>
            </a:r>
          </a:p>
          <a:p>
            <a:r>
              <a:rPr lang="en-US" dirty="0"/>
              <a:t>Data is limited to one point in time. Cannot conduct a time-series analysis to see how price and influencing factors have changed over time.</a:t>
            </a:r>
          </a:p>
          <a:p>
            <a:r>
              <a:rPr lang="en-US"/>
              <a:t>Investigate further into the time series data of the areas to have a better understanding of the price fluctuations.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5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C28-D320-E5A5-AC48-D6A7266D4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Gameco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3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5BC6-6498-295A-45A8-A8A06B49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74D67-DB0E-DF1D-9F50-6D3654AD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Perform a descriptive analysis of a video game data set to foster a better understanding of how </a:t>
            </a:r>
            <a:r>
              <a:rPr lang="en-US" dirty="0" err="1"/>
              <a:t>GameCo’s</a:t>
            </a:r>
            <a:r>
              <a:rPr lang="en-US" dirty="0"/>
              <a:t> new games might fare in the market and determine marketing budget allocations.</a:t>
            </a:r>
          </a:p>
          <a:p>
            <a:r>
              <a:rPr lang="en-US" dirty="0"/>
              <a:t>Skills</a:t>
            </a:r>
          </a:p>
          <a:p>
            <a:pPr lvl="1"/>
            <a:r>
              <a:rPr lang="en-US" dirty="0"/>
              <a:t>Visualizing results in Excel</a:t>
            </a:r>
          </a:p>
          <a:p>
            <a:pPr lvl="1"/>
            <a:r>
              <a:rPr lang="en-US" dirty="0"/>
              <a:t>Descriptive analysis</a:t>
            </a:r>
          </a:p>
          <a:p>
            <a:pPr lvl="1"/>
            <a:r>
              <a:rPr lang="en-US" dirty="0"/>
              <a:t>Presenting results</a:t>
            </a:r>
          </a:p>
          <a:p>
            <a:r>
              <a:rPr lang="en-US" dirty="0"/>
              <a:t>Tools used </a:t>
            </a:r>
          </a:p>
          <a:p>
            <a:pPr lvl="1"/>
            <a:r>
              <a:rPr lang="en-US" dirty="0"/>
              <a:t>Excel and PowerPoint</a:t>
            </a:r>
          </a:p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Data set consists of video game sales from 1980-2016 that is broken down by units sold by region, platform, genre, title, year, and publisher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8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A1B4-3558-5CDA-CFA1-C85B1888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9187FC-785F-0EC2-02FD-942950660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18" y="1606996"/>
            <a:ext cx="7404056" cy="3644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841FCF-F484-B726-D940-F542F4723822}"/>
              </a:ext>
            </a:extLst>
          </p:cNvPr>
          <p:cNvSpPr txBox="1"/>
          <p:nvPr/>
        </p:nvSpPr>
        <p:spPr>
          <a:xfrm>
            <a:off x="685800" y="5333571"/>
            <a:ext cx="918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region of the EU was steadily increasing over this period of time.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Japan sales were decreasing over this period of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NA region relatively stayed the same, decreasing a bit from 2011 through 2016.</a:t>
            </a:r>
          </a:p>
        </p:txBody>
      </p:sp>
    </p:spTree>
    <p:extLst>
      <p:ext uri="{BB962C8B-B14F-4D97-AF65-F5344CB8AC3E}">
        <p14:creationId xmlns:p14="http://schemas.microsoft.com/office/powerpoint/2010/main" val="282121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BE25-F9AC-6858-CC90-72FAEA4F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Summary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EB26-5D5E-C3D6-3E12-ED9798AB7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sales for North America decreased by 15%, while all other regions increased between 2% and 9%. </a:t>
            </a:r>
          </a:p>
          <a:p>
            <a:r>
              <a:rPr lang="en-US" dirty="0"/>
              <a:t>Europe has experienced consistent growth over the last from 2011-2016 and increased market share by 6%. </a:t>
            </a:r>
          </a:p>
          <a:p>
            <a:r>
              <a:rPr lang="en-US" dirty="0"/>
              <a:t>Japan has experienced the most significant increase of 9%, with 6% of that growth occurring over the last year.</a:t>
            </a:r>
          </a:p>
          <a:p>
            <a:r>
              <a:rPr lang="en-US" dirty="0"/>
              <a:t>Due to continually declining sales in North America, increased focus should be on this region.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8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0119-5B57-D125-459C-A27302949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9105" y="3429000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Medical Staffing Agency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7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5BC6-6498-295A-45A8-A8A06B49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74D67-DB0E-DF1D-9F50-6D3654AD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Examine trends in influenza in the United States to determine when to send staff and how many to each state.</a:t>
            </a:r>
          </a:p>
          <a:p>
            <a:r>
              <a:rPr lang="en-US" dirty="0"/>
              <a:t>Skills</a:t>
            </a:r>
          </a:p>
          <a:p>
            <a:pPr lvl="1"/>
            <a:r>
              <a:rPr lang="en-US" dirty="0"/>
              <a:t>Storytelling in </a:t>
            </a:r>
            <a:r>
              <a:rPr lang="en-US" dirty="0" err="1"/>
              <a:t>Tebleau</a:t>
            </a:r>
            <a:endParaRPr lang="en-US" dirty="0"/>
          </a:p>
          <a:p>
            <a:pPr lvl="1"/>
            <a:r>
              <a:rPr lang="en-US" dirty="0"/>
              <a:t>Forecasting</a:t>
            </a:r>
          </a:p>
          <a:p>
            <a:pPr lvl="1"/>
            <a:r>
              <a:rPr lang="en-US" dirty="0"/>
              <a:t>Statistical hypothesis testing</a:t>
            </a:r>
          </a:p>
          <a:p>
            <a:r>
              <a:rPr lang="en-US" dirty="0"/>
              <a:t>Tools used </a:t>
            </a:r>
          </a:p>
          <a:p>
            <a:pPr lvl="1"/>
            <a:r>
              <a:rPr lang="en-US" dirty="0"/>
              <a:t>Excel and Tableau</a:t>
            </a:r>
          </a:p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CDC Dataset</a:t>
            </a:r>
          </a:p>
          <a:p>
            <a:pPr lvl="1"/>
            <a:r>
              <a:rPr lang="en-US" dirty="0"/>
              <a:t>US Census Bureau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0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A1B4-3558-5CDA-CFA1-C85B1888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41FCF-F484-B726-D940-F542F4723822}"/>
              </a:ext>
            </a:extLst>
          </p:cNvPr>
          <p:cNvSpPr txBox="1"/>
          <p:nvPr/>
        </p:nvSpPr>
        <p:spPr>
          <a:xfrm>
            <a:off x="685800" y="5333571"/>
            <a:ext cx="918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When is Flu Season?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Influenza season typically starts in December and ends in March with January being the highest-recorded month for deaths on aggregate.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7F872D-C5F3-1B95-C18D-FF72B8841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409" y="1932343"/>
            <a:ext cx="10820400" cy="32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606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{857D7010-E360-974C-9AD3-6BC9565EC30C}tf10001079</Template>
  <TotalTime>73</TotalTime>
  <Words>870</Words>
  <Application>Microsoft Office PowerPoint</Application>
  <PresentationFormat>Widescreen</PresentationFormat>
  <Paragraphs>161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Vapor Trail</vt:lpstr>
      <vt:lpstr>Arturo Lituma</vt:lpstr>
      <vt:lpstr>Projects Overview</vt:lpstr>
      <vt:lpstr>1. Gameco</vt:lpstr>
      <vt:lpstr>Overview</vt:lpstr>
      <vt:lpstr>Analysis</vt:lpstr>
      <vt:lpstr>Summary &amp; Next Steps</vt:lpstr>
      <vt:lpstr>Medical Staffing Agency  </vt:lpstr>
      <vt:lpstr>Overview</vt:lpstr>
      <vt:lpstr>Analysis</vt:lpstr>
      <vt:lpstr>Analysis</vt:lpstr>
      <vt:lpstr>Summary &amp; Next Steps</vt:lpstr>
      <vt:lpstr>Rockbuster Stealth LLC  </vt:lpstr>
      <vt:lpstr>Overview</vt:lpstr>
      <vt:lpstr>Analysis</vt:lpstr>
      <vt:lpstr>Summary &amp; Next Steps</vt:lpstr>
      <vt:lpstr>Instacart</vt:lpstr>
      <vt:lpstr>Overview</vt:lpstr>
      <vt:lpstr>Analysis</vt:lpstr>
      <vt:lpstr>Analysis</vt:lpstr>
      <vt:lpstr>Analysis</vt:lpstr>
      <vt:lpstr>Summary &amp; Next Steps</vt:lpstr>
      <vt:lpstr>Airbnb amsterdam</vt:lpstr>
      <vt:lpstr>Overview</vt:lpstr>
      <vt:lpstr>Analysis</vt:lpstr>
      <vt:lpstr>Analysis</vt:lpstr>
      <vt:lpstr>Analysis</vt:lpstr>
      <vt:lpstr>Summary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 Lituma</dc:creator>
  <cp:lastModifiedBy>Lituma-Soto, Arturo</cp:lastModifiedBy>
  <cp:revision>7</cp:revision>
  <dcterms:created xsi:type="dcterms:W3CDTF">2023-05-30T17:57:01Z</dcterms:created>
  <dcterms:modified xsi:type="dcterms:W3CDTF">2023-06-21T14:20:21Z</dcterms:modified>
</cp:coreProperties>
</file>