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ECECEC"/>
          </a:solidFill>
        </a:fill>
      </a:tcStyle>
    </a:wholeTbl>
    <a:band2H>
      <a:tcTxStyle b="def" i="def"/>
      <a:tcStyle>
        <a:tcBdr/>
        <a:fill>
          <a:solidFill>
            <a:schemeClr val="accent6"/>
          </a:solidFill>
        </a:fill>
      </a:tcStyle>
    </a:band2H>
    <a:firstCol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BFBFB"/>
          </a:solidFill>
        </a:fill>
      </a:tcStyle>
    </a:wholeTbl>
    <a:band2H>
      <a:tcTxStyle b="def" i="def"/>
      <a:tcStyle>
        <a:tcBdr/>
        <a:fill>
          <a:solidFill>
            <a:srgbClr val="FDFDFD"/>
          </a:solidFill>
        </a:fill>
      </a:tcStyle>
    </a:band2H>
    <a:firstCol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37474F"/>
          </a:solidFill>
        </a:fill>
      </a:tcStyle>
    </a:band2H>
    <a:firstCol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7474F"/>
          </a:solidFill>
        </a:fill>
      </a:tcStyle>
    </a:lastRow>
    <a:fir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0;p2"/>
          <p:cNvGrpSpPr/>
          <p:nvPr/>
        </p:nvGrpSpPr>
        <p:grpSpPr>
          <a:xfrm>
            <a:off x="4350279" y="2855377"/>
            <a:ext cx="443589" cy="105633"/>
            <a:chOff x="0" y="0"/>
            <a:chExt cx="443588" cy="105631"/>
          </a:xfrm>
        </p:grpSpPr>
        <p:sp>
          <p:nvSpPr>
            <p:cNvPr id="11" name="Google Shape;11;p2"/>
            <p:cNvSpPr/>
            <p:nvPr/>
          </p:nvSpPr>
          <p:spPr>
            <a:xfrm>
              <a:off x="168968" y="0"/>
              <a:ext cx="105653" cy="10563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37936" y="0"/>
              <a:ext cx="105653" cy="10563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" y="0"/>
              <a:ext cx="105654" cy="10563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" name="Title Text"/>
          <p:cNvSpPr txBox="1"/>
          <p:nvPr>
            <p:ph type="title"/>
          </p:nvPr>
        </p:nvSpPr>
        <p:spPr>
          <a:xfrm>
            <a:off x="671258" y="990799"/>
            <a:ext cx="7801500" cy="1730102"/>
          </a:xfrm>
          <a:prstGeom prst="rect">
            <a:avLst/>
          </a:prstGeom>
        </p:spPr>
        <p:txBody>
          <a:bodyPr anchor="b"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671250" y="3174875"/>
            <a:ext cx="7801500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xx%"/>
          <p:cNvSpPr txBox="1"/>
          <p:nvPr>
            <p:ph type="title" hasCustomPrompt="1"/>
          </p:nvPr>
        </p:nvSpPr>
        <p:spPr>
          <a:xfrm>
            <a:off x="311699" y="1255275"/>
            <a:ext cx="8520602" cy="18906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311699" y="32284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/>
          <p:nvPr>
            <p:ph type="title"/>
          </p:nvPr>
        </p:nvSpPr>
        <p:spPr>
          <a:xfrm>
            <a:off x="457200" y="206010"/>
            <a:ext cx="8229301" cy="8571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idx="1"/>
          </p:nvPr>
        </p:nvSpPr>
        <p:spPr>
          <a:xfrm>
            <a:off x="457200" y="1200150"/>
            <a:ext cx="8229301" cy="3394201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228600">
              <a:buClrTx/>
              <a:buSzTx/>
              <a:buFontTx/>
              <a:buNone/>
            </a:lvl1pPr>
            <a:lvl2pPr marL="342900" indent="254000">
              <a:buClrTx/>
              <a:buSzTx/>
              <a:buFontTx/>
              <a:buNone/>
            </a:lvl2pPr>
            <a:lvl3pPr marL="342900" indent="711200">
              <a:buClrTx/>
              <a:buSzTx/>
              <a:buFontTx/>
              <a:buNone/>
            </a:lvl3pPr>
            <a:lvl4pPr marL="342900" indent="1168400">
              <a:buClrTx/>
              <a:buSzTx/>
              <a:buFontTx/>
              <a:buNone/>
            </a:lvl4pPr>
            <a:lvl5pPr marL="342900" indent="16256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4419600" y="4599637"/>
            <a:ext cx="2133600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671250" y="2141249"/>
            <a:ext cx="7852200" cy="8610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Google Shape;27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E0E0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/>
          <p:nvPr>
            <p:ph type="title"/>
          </p:nvPr>
        </p:nvSpPr>
        <p:spPr>
          <a:xfrm>
            <a:off x="490250" y="526349"/>
            <a:ext cx="6227101" cy="40908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37474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474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7" name="Google Shape;41;p9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37474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265500" y="1081399"/>
            <a:ext cx="4045200" cy="1710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265500" y="2845200"/>
            <a:ext cx="4045200" cy="13455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Google Shape;44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37474F"/>
              </a:buClr>
              <a:defRPr>
                <a:solidFill>
                  <a:srgbClr val="37474F"/>
                </a:solidFill>
              </a:defRPr>
            </a:pP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474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10731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5303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9875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4447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702137" y="4710183"/>
            <a:ext cx="336813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un.eco/" TargetMode="External"/><Relationship Id="rId3" Type="http://schemas.openxmlformats.org/officeDocument/2006/relationships/hyperlink" Target="https://kit.svelte.dev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62;p14"/>
          <p:cNvSpPr txBox="1"/>
          <p:nvPr/>
        </p:nvSpPr>
        <p:spPr>
          <a:xfrm>
            <a:off x="731524" y="1479094"/>
            <a:ext cx="7680591" cy="133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Spider: A Secure and Decentralized Messenger</a:t>
            </a:r>
          </a:p>
        </p:txBody>
      </p:sp>
      <p:sp>
        <p:nvSpPr>
          <p:cNvPr id="124" name="Google Shape;63;p14"/>
          <p:cNvSpPr txBox="1"/>
          <p:nvPr/>
        </p:nvSpPr>
        <p:spPr>
          <a:xfrm>
            <a:off x="1417325" y="2914650"/>
            <a:ext cx="6308991" cy="1030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br/>
            <a:br/>
            <a:r>
              <a:rPr sz="3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Cade Lueker &amp; Cameron Farmer</a:t>
            </a:r>
          </a:p>
        </p:txBody>
      </p:sp>
      <p:sp>
        <p:nvSpPr>
          <p:cNvPr id="125" name="Google Shape;64;p14"/>
          <p:cNvSpPr txBox="1"/>
          <p:nvPr/>
        </p:nvSpPr>
        <p:spPr>
          <a:xfrm>
            <a:off x="502924" y="4780012"/>
            <a:ext cx="2041912" cy="248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Fall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69;p15"/>
          <p:cNvSpPr txBox="1"/>
          <p:nvPr/>
        </p:nvSpPr>
        <p:spPr>
          <a:xfrm>
            <a:off x="502924" y="307563"/>
            <a:ext cx="8137791" cy="653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The Concept</a:t>
            </a:r>
          </a:p>
        </p:txBody>
      </p:sp>
      <p:sp>
        <p:nvSpPr>
          <p:cNvPr id="128" name="Google Shape;70;p15"/>
          <p:cNvSpPr txBox="1"/>
          <p:nvPr/>
        </p:nvSpPr>
        <p:spPr>
          <a:xfrm>
            <a:off x="502924" y="1200150"/>
            <a:ext cx="8137791" cy="2383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57200" indent="-406400">
              <a:lnSpc>
                <a:spcPct val="115000"/>
              </a:lnSpc>
              <a:buClr>
                <a:srgbClr val="000000"/>
              </a:buClr>
              <a:buSzPts val="2800"/>
              <a:buFont typeface="Calibri"/>
              <a:buChar char="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Messenger with a focus on </a:t>
            </a:r>
            <a:r>
              <a:rPr>
                <a:solidFill>
                  <a:srgbClr val="636363"/>
                </a:solidFill>
              </a:rPr>
              <a:t>data privacy</a:t>
            </a:r>
            <a:r>
              <a:t> and integrity</a:t>
            </a:r>
          </a:p>
          <a:p>
            <a:pPr lvl="1" marL="914400" indent="-406400">
              <a:lnSpc>
                <a:spcPct val="115000"/>
              </a:lnSpc>
              <a:buClr>
                <a:srgbClr val="000000"/>
              </a:buClr>
              <a:buSzPts val="2800"/>
              <a:buFont typeface="Calibri"/>
              <a:buChar char="○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Ergo, </a:t>
            </a:r>
            <a:r>
              <a:rPr>
                <a:solidFill>
                  <a:srgbClr val="656565"/>
                </a:solidFill>
              </a:rPr>
              <a:t>encryption</a:t>
            </a:r>
            <a:r>
              <a:t> and a </a:t>
            </a:r>
            <a:r>
              <a:rPr>
                <a:solidFill>
                  <a:srgbClr val="636363"/>
                </a:solidFill>
              </a:rPr>
              <a:t>decentralized</a:t>
            </a:r>
            <a:r>
              <a:t> database</a:t>
            </a:r>
          </a:p>
          <a:p>
            <a:pPr marL="457200" indent="-406400">
              <a:lnSpc>
                <a:spcPct val="115000"/>
              </a:lnSpc>
              <a:buClr>
                <a:srgbClr val="000000"/>
              </a:buClr>
              <a:buSzPts val="2800"/>
              <a:buFont typeface="Calibri"/>
              <a:buChar char="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Strengthen users freedom of speech through privacy</a:t>
            </a:r>
          </a:p>
          <a:p>
            <a:pPr marL="457200" indent="-406400">
              <a:lnSpc>
                <a:spcPct val="115000"/>
              </a:lnSpc>
              <a:buClr>
                <a:srgbClr val="000000"/>
              </a:buClr>
              <a:buSzPts val="2800"/>
              <a:buFont typeface="Calibri"/>
              <a:buChar char="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6F6F6F"/>
                </a:solidFill>
              </a:rPr>
              <a:t>Open source</a:t>
            </a:r>
            <a:r>
              <a:t> project, currently WIP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75;p16"/>
          <p:cNvSpPr txBox="1"/>
          <p:nvPr/>
        </p:nvSpPr>
        <p:spPr>
          <a:xfrm>
            <a:off x="502924" y="307563"/>
            <a:ext cx="8137791" cy="653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The Technology</a:t>
            </a:r>
          </a:p>
        </p:txBody>
      </p:sp>
      <p:sp>
        <p:nvSpPr>
          <p:cNvPr id="131" name="Google Shape;76;p16"/>
          <p:cNvSpPr txBox="1"/>
          <p:nvPr/>
        </p:nvSpPr>
        <p:spPr>
          <a:xfrm>
            <a:off x="502924" y="1200150"/>
            <a:ext cx="8137791" cy="335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57200" indent="-406400">
              <a:lnSpc>
                <a:spcPct val="115000"/>
              </a:lnSpc>
              <a:buClr>
                <a:srgbClr val="000000"/>
              </a:buClr>
              <a:buSzPts val="2800"/>
              <a:buFont typeface="Calibri"/>
              <a:buChar char="➢"/>
              <a:defRPr sz="2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GunDb</a:t>
            </a:r>
            <a:r>
              <a:rPr u="none">
                <a:solidFill>
                  <a:srgbClr val="000000"/>
                </a:solidFill>
              </a:rPr>
              <a:t>: an API for creating and manipulating a decentralized database</a:t>
            </a:r>
            <a:endParaRPr>
              <a:solidFill>
                <a:srgbClr val="000000"/>
              </a:solidFill>
            </a:endParaRPr>
          </a:p>
          <a:p>
            <a:pPr lvl="1" marL="914400" indent="-406400">
              <a:lnSpc>
                <a:spcPct val="115000"/>
              </a:lnSpc>
              <a:buClr>
                <a:srgbClr val="000000"/>
              </a:buClr>
              <a:buSzPts val="2800"/>
              <a:buFont typeface="Calibri"/>
              <a:buChar char="○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JS package</a:t>
            </a:r>
          </a:p>
          <a:p>
            <a:pPr lvl="1" marL="914400" indent="-406400">
              <a:lnSpc>
                <a:spcPct val="115000"/>
              </a:lnSpc>
              <a:buClr>
                <a:srgbClr val="000000"/>
              </a:buClr>
              <a:buSzPts val="2800"/>
              <a:buFont typeface="Calibri"/>
              <a:buChar char="○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Capabilities beyond those we demo</a:t>
            </a:r>
          </a:p>
          <a:p>
            <a:pPr marL="457200" indent="-406400">
              <a:lnSpc>
                <a:spcPct val="115000"/>
              </a:lnSpc>
              <a:buClr>
                <a:srgbClr val="000000"/>
              </a:buClr>
              <a:buSzPts val="2800"/>
              <a:buFont typeface="Calibri"/>
              <a:buChar char="➢"/>
              <a:defRPr sz="2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S</a:t>
            </a:r>
            <a:r>
              <a:rPr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veltekit</a:t>
            </a:r>
            <a:r>
              <a:rPr u="none">
                <a:solidFill>
                  <a:srgbClr val="000000"/>
                </a:solidFill>
              </a:rPr>
              <a:t>: Simple JS framework for fast production time</a:t>
            </a:r>
            <a:endParaRPr>
              <a:solidFill>
                <a:srgbClr val="000000"/>
              </a:solidFill>
            </a:endParaRPr>
          </a:p>
          <a:p>
            <a:pPr lvl="1" marL="914400" indent="-406400">
              <a:lnSpc>
                <a:spcPct val="115000"/>
              </a:lnSpc>
              <a:buClr>
                <a:srgbClr val="000000"/>
              </a:buClr>
              <a:buSzPts val="2800"/>
              <a:buFont typeface="Calibri"/>
              <a:buChar char="○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Pre-compiled code, i.e. fast runtime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81;p17"/>
          <p:cNvSpPr txBox="1"/>
          <p:nvPr/>
        </p:nvSpPr>
        <p:spPr>
          <a:xfrm>
            <a:off x="502924" y="307563"/>
            <a:ext cx="8137791" cy="653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Hashing User Information</a:t>
            </a:r>
          </a:p>
        </p:txBody>
      </p:sp>
      <p:sp>
        <p:nvSpPr>
          <p:cNvPr id="134" name="Google Shape;82;p17"/>
          <p:cNvSpPr txBox="1"/>
          <p:nvPr/>
        </p:nvSpPr>
        <p:spPr>
          <a:xfrm>
            <a:off x="502924" y="1200150"/>
            <a:ext cx="8137791" cy="338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indent="343080">
              <a:defRPr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crypto from </a:t>
            </a:r>
            <a:r>
              <a:rPr>
                <a:solidFill>
                  <a:srgbClr val="4070A0"/>
                </a:solidFill>
              </a:rPr>
              <a:t>'crypto-js'</a:t>
            </a:r>
            <a:r>
              <a:rPr>
                <a:solidFill>
                  <a:srgbClr val="666666"/>
                </a:solidFill>
              </a:rPr>
              <a:t>;</a:t>
            </a:r>
            <a:br>
              <a:rPr>
                <a:solidFill>
                  <a:srgbClr val="666666"/>
                </a:solidFill>
              </a:rPr>
            </a:br>
            <a:br>
              <a:rPr>
                <a:solidFill>
                  <a:srgbClr val="666666"/>
                </a:solidFill>
              </a:rPr>
            </a:br>
            <a:r>
              <a:rPr i="1">
                <a:solidFill>
                  <a:srgbClr val="60A0B0"/>
                </a:solidFill>
              </a:rPr>
              <a:t>// function to be used for username and password hashing </a:t>
            </a:r>
            <a:br>
              <a:rPr i="1">
                <a:solidFill>
                  <a:srgbClr val="60A0B0"/>
                </a:solidFill>
              </a:rPr>
            </a:br>
            <a:r>
              <a:t>export </a:t>
            </a:r>
            <a:r>
              <a:rPr b="1">
                <a:solidFill>
                  <a:srgbClr val="007020"/>
                </a:solidFill>
              </a:rPr>
              <a:t>function</a:t>
            </a:r>
            <a:r>
              <a:t> </a:t>
            </a:r>
            <a:r>
              <a:rPr>
                <a:solidFill>
                  <a:srgbClr val="06287E"/>
                </a:solidFill>
              </a:rPr>
              <a:t>hash</a:t>
            </a:r>
            <a:r>
              <a:t>(input){</a:t>
            </a:r>
            <a:br/>
            <a:r>
              <a:t>    </a:t>
            </a:r>
            <a:r>
              <a:rPr b="1">
                <a:solidFill>
                  <a:srgbClr val="007020"/>
                </a:solidFill>
              </a:rPr>
              <a:t>return</a:t>
            </a:r>
            <a:r>
              <a:t> crypto</a:t>
            </a:r>
            <a:r>
              <a:rPr>
                <a:solidFill>
                  <a:srgbClr val="666666"/>
                </a:solidFill>
              </a:rPr>
              <a:t>.</a:t>
            </a:r>
            <a:r>
              <a:rPr>
                <a:solidFill>
                  <a:srgbClr val="06287E"/>
                </a:solidFill>
              </a:rPr>
              <a:t>SHA3</a:t>
            </a:r>
            <a:r>
              <a:t>(input)</a:t>
            </a:r>
            <a:r>
              <a:rPr>
                <a:solidFill>
                  <a:srgbClr val="666666"/>
                </a:solidFill>
              </a:rPr>
              <a:t>;</a:t>
            </a:r>
            <a:br>
              <a:rPr>
                <a:solidFill>
                  <a:srgbClr val="666666"/>
                </a:solidFill>
              </a:rPr>
            </a:b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87;p18"/>
          <p:cNvSpPr txBox="1"/>
          <p:nvPr/>
        </p:nvSpPr>
        <p:spPr>
          <a:xfrm>
            <a:off x="502924" y="307563"/>
            <a:ext cx="8137791" cy="653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Decentralization with GunDb</a:t>
            </a:r>
          </a:p>
        </p:txBody>
      </p:sp>
      <p:sp>
        <p:nvSpPr>
          <p:cNvPr id="137" name="Google Shape;88;p18"/>
          <p:cNvSpPr txBox="1"/>
          <p:nvPr/>
        </p:nvSpPr>
        <p:spPr>
          <a:xfrm>
            <a:off x="502924" y="1200150"/>
            <a:ext cx="8137791" cy="334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indent="343080">
              <a:defRPr i="1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setting the "nodes" in our graph</a:t>
            </a:r>
            <a:br/>
            <a:r>
              <a:t>// for our proof of concept this is the only one</a:t>
            </a:r>
            <a:br/>
            <a:r>
              <a:rPr b="1" i="0">
                <a:solidFill>
                  <a:srgbClr val="007020"/>
                </a:solidFill>
              </a:rPr>
              <a:t>let</a:t>
            </a:r>
            <a:r>
              <a:rPr i="0">
                <a:solidFill>
                  <a:srgbClr val="000000"/>
                </a:solidFill>
              </a:rPr>
              <a:t> heroku </a:t>
            </a:r>
            <a:r>
              <a:rPr i="0">
                <a:solidFill>
                  <a:srgbClr val="666666"/>
                </a:solidFill>
              </a:rPr>
              <a:t>=</a:t>
            </a:r>
            <a:r>
              <a:rPr i="0">
                <a:solidFill>
                  <a:srgbClr val="000000"/>
                </a:solidFill>
              </a:rPr>
              <a:t> </a:t>
            </a:r>
            <a:r>
              <a:rPr i="0">
                <a:solidFill>
                  <a:srgbClr val="4070A0"/>
                </a:solidFill>
              </a:rPr>
              <a:t>'https://spider-messenger.herokuapp.com/gun'</a:t>
            </a:r>
            <a:r>
              <a:rPr i="0">
                <a:solidFill>
                  <a:srgbClr val="666666"/>
                </a:solidFill>
              </a:rPr>
              <a:t>;</a:t>
            </a:r>
            <a:br>
              <a:rPr i="0">
                <a:solidFill>
                  <a:srgbClr val="666666"/>
                </a:solidFill>
              </a:rPr>
            </a:br>
            <a:br>
              <a:rPr i="0">
                <a:solidFill>
                  <a:srgbClr val="666666"/>
                </a:solidFill>
              </a:rPr>
            </a:br>
            <a:r>
              <a:t>//Using Heroku server at public network and localhost is local network</a:t>
            </a:r>
            <a:br/>
            <a:r>
              <a:rPr i="0">
                <a:solidFill>
                  <a:srgbClr val="000000"/>
                </a:solidFill>
              </a:rPr>
              <a:t>export </a:t>
            </a:r>
            <a:r>
              <a:rPr b="1" i="0">
                <a:solidFill>
                  <a:srgbClr val="007020"/>
                </a:solidFill>
              </a:rPr>
              <a:t>const</a:t>
            </a:r>
            <a:r>
              <a:rPr i="0">
                <a:solidFill>
                  <a:srgbClr val="000000"/>
                </a:solidFill>
              </a:rPr>
              <a:t> db </a:t>
            </a:r>
            <a:r>
              <a:rPr i="0">
                <a:solidFill>
                  <a:srgbClr val="666666"/>
                </a:solidFill>
              </a:rPr>
              <a:t>=</a:t>
            </a:r>
            <a:r>
              <a:rPr i="0">
                <a:solidFill>
                  <a:srgbClr val="000000"/>
                </a:solidFill>
              </a:rPr>
              <a:t> </a:t>
            </a:r>
            <a:r>
              <a:rPr b="1" i="0">
                <a:solidFill>
                  <a:srgbClr val="06287E"/>
                </a:solidFill>
              </a:rPr>
              <a:t>GUN</a:t>
            </a:r>
            <a:r>
              <a:rPr i="0">
                <a:solidFill>
                  <a:srgbClr val="000000"/>
                </a:solidFill>
              </a:rPr>
              <a:t>([heroku</a:t>
            </a:r>
            <a:r>
              <a:rPr i="0">
                <a:solidFill>
                  <a:srgbClr val="666666"/>
                </a:solidFill>
              </a:rPr>
              <a:t>,</a:t>
            </a:r>
            <a:r>
              <a:rPr i="0">
                <a:solidFill>
                  <a:srgbClr val="000000"/>
                </a:solidFill>
              </a:rPr>
              <a:t> </a:t>
            </a:r>
            <a:r>
              <a:rPr i="0">
                <a:solidFill>
                  <a:srgbClr val="4070A0"/>
                </a:solidFill>
              </a:rPr>
              <a:t>'http://localhost:8765/gun'</a:t>
            </a:r>
            <a:r>
              <a:rPr i="0">
                <a:solidFill>
                  <a:srgbClr val="000000"/>
                </a:solidFill>
              </a:rPr>
              <a:t>])</a:t>
            </a:r>
            <a:r>
              <a:rPr i="0">
                <a:solidFill>
                  <a:srgbClr val="666666"/>
                </a:solidFill>
              </a:rPr>
              <a:t>;</a:t>
            </a:r>
            <a:br>
              <a:rPr i="0">
                <a:solidFill>
                  <a:srgbClr val="666666"/>
                </a:solidFill>
              </a:rPr>
            </a:br>
            <a:br>
              <a:rPr i="0">
                <a:solidFill>
                  <a:srgbClr val="666666"/>
                </a:solidFill>
              </a:rPr>
            </a:br>
            <a:r>
              <a:t>// Gun User</a:t>
            </a:r>
            <a:br/>
            <a:r>
              <a:rPr i="0">
                <a:solidFill>
                  <a:srgbClr val="000000"/>
                </a:solidFill>
              </a:rPr>
              <a:t>export </a:t>
            </a:r>
            <a:r>
              <a:rPr b="1" i="0">
                <a:solidFill>
                  <a:srgbClr val="007020"/>
                </a:solidFill>
              </a:rPr>
              <a:t>const</a:t>
            </a:r>
            <a:r>
              <a:rPr i="0">
                <a:solidFill>
                  <a:srgbClr val="000000"/>
                </a:solidFill>
              </a:rPr>
              <a:t> user </a:t>
            </a:r>
            <a:r>
              <a:rPr i="0">
                <a:solidFill>
                  <a:srgbClr val="666666"/>
                </a:solidFill>
              </a:rPr>
              <a:t>=</a:t>
            </a:r>
            <a:r>
              <a:rPr i="0">
                <a:solidFill>
                  <a:srgbClr val="000000"/>
                </a:solidFill>
              </a:rPr>
              <a:t> db</a:t>
            </a:r>
            <a:r>
              <a:rPr i="0">
                <a:solidFill>
                  <a:srgbClr val="666666"/>
                </a:solidFill>
              </a:rPr>
              <a:t>.</a:t>
            </a:r>
            <a:r>
              <a:rPr b="1" i="0">
                <a:solidFill>
                  <a:srgbClr val="06287E"/>
                </a:solidFill>
              </a:rPr>
              <a:t>user</a:t>
            </a:r>
            <a:r>
              <a:rPr i="0">
                <a:solidFill>
                  <a:srgbClr val="000000"/>
                </a:solidFill>
              </a:rPr>
              <a:t>()</a:t>
            </a:r>
            <a:r>
              <a:rPr i="0">
                <a:solidFill>
                  <a:srgbClr val="666666"/>
                </a:solidFill>
              </a:rPr>
              <a:t>.</a:t>
            </a:r>
            <a:r>
              <a:rPr b="1" i="0">
                <a:solidFill>
                  <a:srgbClr val="06287E"/>
                </a:solidFill>
              </a:rPr>
              <a:t>recall</a:t>
            </a:r>
            <a:r>
              <a:rPr i="0">
                <a:solidFill>
                  <a:srgbClr val="000000"/>
                </a:solidFill>
              </a:rPr>
              <a:t>({</a:t>
            </a:r>
            <a:r>
              <a:rPr b="1" i="0">
                <a:solidFill>
                  <a:srgbClr val="C83F1A"/>
                </a:solidFill>
              </a:rPr>
              <a:t>sessionStorage</a:t>
            </a:r>
            <a:r>
              <a:rPr i="0">
                <a:solidFill>
                  <a:srgbClr val="666666"/>
                </a:solidFill>
              </a:rPr>
              <a:t>:</a:t>
            </a:r>
            <a:r>
              <a:rPr i="0">
                <a:solidFill>
                  <a:srgbClr val="000000"/>
                </a:solidFill>
              </a:rPr>
              <a:t> </a:t>
            </a:r>
            <a:r>
              <a:rPr b="1" i="0">
                <a:solidFill>
                  <a:srgbClr val="007020"/>
                </a:solidFill>
              </a:rPr>
              <a:t>true</a:t>
            </a:r>
            <a:r>
              <a:rPr i="0">
                <a:solidFill>
                  <a:srgbClr val="000000"/>
                </a:solidFill>
              </a:rPr>
              <a:t>})</a:t>
            </a:r>
            <a:r>
              <a:rPr i="0">
                <a:solidFill>
                  <a:srgbClr val="666666"/>
                </a:solidFill>
              </a:rPr>
              <a:t>;</a:t>
            </a:r>
            <a:br>
              <a:rPr i="0">
                <a:solidFill>
                  <a:srgbClr val="666666"/>
                </a:solidFill>
              </a:rPr>
            </a:br>
            <a:br>
              <a:rPr i="0">
                <a:solidFill>
                  <a:srgbClr val="666666"/>
                </a:solidFill>
              </a:rPr>
            </a:br>
            <a:r>
              <a:t>// Current User's username</a:t>
            </a:r>
            <a:br/>
            <a:r>
              <a:rPr i="0">
                <a:solidFill>
                  <a:srgbClr val="000000"/>
                </a:solidFill>
              </a:rPr>
              <a:t>export </a:t>
            </a:r>
            <a:r>
              <a:rPr b="1" i="0">
                <a:solidFill>
                  <a:srgbClr val="007020"/>
                </a:solidFill>
              </a:rPr>
              <a:t>const</a:t>
            </a:r>
            <a:r>
              <a:rPr i="0">
                <a:solidFill>
                  <a:srgbClr val="000000"/>
                </a:solidFill>
              </a:rPr>
              <a:t> username </a:t>
            </a:r>
            <a:r>
              <a:rPr i="0">
                <a:solidFill>
                  <a:srgbClr val="666666"/>
                </a:solidFill>
              </a:rPr>
              <a:t>=</a:t>
            </a:r>
            <a:r>
              <a:rPr i="0">
                <a:solidFill>
                  <a:srgbClr val="000000"/>
                </a:solidFill>
              </a:rPr>
              <a:t> </a:t>
            </a:r>
            <a:r>
              <a:rPr b="1" i="0">
                <a:solidFill>
                  <a:srgbClr val="06287E"/>
                </a:solidFill>
              </a:rPr>
              <a:t>writable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i="0">
                <a:solidFill>
                  <a:srgbClr val="4070A0"/>
                </a:solidFill>
              </a:rPr>
              <a:t>''</a:t>
            </a:r>
            <a:r>
              <a:rPr i="0">
                <a:solidFill>
                  <a:srgbClr val="000000"/>
                </a:solidFill>
              </a:rPr>
              <a:t>)</a:t>
            </a:r>
            <a:r>
              <a:rPr i="0">
                <a:solidFill>
                  <a:srgbClr val="666666"/>
                </a:solidFill>
              </a:rPr>
              <a:t>;</a:t>
            </a:r>
            <a:br>
              <a:rPr i="0">
                <a:solidFill>
                  <a:srgbClr val="666666"/>
                </a:solidFill>
              </a:rPr>
            </a:br>
            <a:r>
              <a:t>// Current user state </a:t>
            </a:r>
            <a:br/>
            <a:r>
              <a:rPr i="0">
                <a:solidFill>
                  <a:srgbClr val="000000"/>
                </a:solidFill>
              </a:rPr>
              <a:t>export </a:t>
            </a:r>
            <a:r>
              <a:rPr b="1" i="0">
                <a:solidFill>
                  <a:srgbClr val="007020"/>
                </a:solidFill>
              </a:rPr>
              <a:t>const</a:t>
            </a:r>
            <a:r>
              <a:rPr i="0">
                <a:solidFill>
                  <a:srgbClr val="000000"/>
                </a:solidFill>
              </a:rPr>
              <a:t> userState </a:t>
            </a:r>
            <a:r>
              <a:rPr i="0">
                <a:solidFill>
                  <a:srgbClr val="666666"/>
                </a:solidFill>
              </a:rPr>
              <a:t>=</a:t>
            </a:r>
            <a:r>
              <a:rPr i="0">
                <a:solidFill>
                  <a:srgbClr val="000000"/>
                </a:solidFill>
              </a:rPr>
              <a:t> </a:t>
            </a:r>
            <a:r>
              <a:rPr b="1" i="0">
                <a:solidFill>
                  <a:srgbClr val="06287E"/>
                </a:solidFill>
              </a:rPr>
              <a:t>writable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i="0">
                <a:solidFill>
                  <a:srgbClr val="4070A0"/>
                </a:solidFill>
              </a:rPr>
              <a:t>''</a:t>
            </a:r>
            <a:r>
              <a:rPr i="0">
                <a:solidFill>
                  <a:srgbClr val="000000"/>
                </a:solidFill>
              </a:rPr>
              <a:t>)</a:t>
            </a:r>
            <a:r>
              <a:rPr i="0">
                <a:solidFill>
                  <a:srgbClr val="666666"/>
                </a:solidFill>
              </a:rPr>
              <a:t>;</a:t>
            </a:r>
            <a:br>
              <a:rPr i="0">
                <a:solidFill>
                  <a:srgbClr val="666666"/>
                </a:solidFill>
              </a:rPr>
            </a:br>
            <a:r>
              <a:t>// Current room ID for chat </a:t>
            </a:r>
            <a:br/>
            <a:r>
              <a:rPr i="0">
                <a:solidFill>
                  <a:srgbClr val="000000"/>
                </a:solidFill>
              </a:rPr>
              <a:t>export </a:t>
            </a:r>
            <a:r>
              <a:rPr b="1" i="0">
                <a:solidFill>
                  <a:srgbClr val="007020"/>
                </a:solidFill>
              </a:rPr>
              <a:t>const</a:t>
            </a:r>
            <a:r>
              <a:rPr i="0">
                <a:solidFill>
                  <a:srgbClr val="000000"/>
                </a:solidFill>
              </a:rPr>
              <a:t> roomID </a:t>
            </a:r>
            <a:r>
              <a:rPr i="0">
                <a:solidFill>
                  <a:srgbClr val="666666"/>
                </a:solidFill>
              </a:rPr>
              <a:t>=</a:t>
            </a:r>
            <a:r>
              <a:rPr i="0">
                <a:solidFill>
                  <a:srgbClr val="000000"/>
                </a:solidFill>
              </a:rPr>
              <a:t> </a:t>
            </a:r>
            <a:r>
              <a:rPr b="1" i="0">
                <a:solidFill>
                  <a:srgbClr val="06287E"/>
                </a:solidFill>
              </a:rPr>
              <a:t>writable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i="0">
                <a:solidFill>
                  <a:srgbClr val="4070A0"/>
                </a:solidFill>
              </a:rPr>
              <a:t>''</a:t>
            </a:r>
            <a:r>
              <a:rPr i="0">
                <a:solidFill>
                  <a:srgbClr val="000000"/>
                </a:solidFill>
              </a:rPr>
              <a:t>)</a:t>
            </a:r>
            <a:r>
              <a:rPr i="0">
                <a:solidFill>
                  <a:srgbClr val="666666"/>
                </a:solidFill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93;p19"/>
          <p:cNvSpPr txBox="1"/>
          <p:nvPr/>
        </p:nvSpPr>
        <p:spPr>
          <a:xfrm>
            <a:off x="502924" y="307563"/>
            <a:ext cx="8137791" cy="653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User Management in Gun</a:t>
            </a:r>
          </a:p>
        </p:txBody>
      </p:sp>
      <p:sp>
        <p:nvSpPr>
          <p:cNvPr id="140" name="Google Shape;94;p19"/>
          <p:cNvSpPr txBox="1"/>
          <p:nvPr/>
        </p:nvSpPr>
        <p:spPr>
          <a:xfrm>
            <a:off x="502924" y="1063530"/>
            <a:ext cx="8137791" cy="374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indent="343080"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</a:t>
            </a:r>
            <a:r>
              <a:rPr b="1">
                <a:solidFill>
                  <a:srgbClr val="007020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06287E"/>
                </a:solidFill>
              </a:rPr>
              <a:t>loginSecure</a:t>
            </a:r>
            <a:r>
              <a:t>(username</a:t>
            </a:r>
            <a:r>
              <a:rPr>
                <a:solidFill>
                  <a:srgbClr val="666666"/>
                </a:solidFill>
              </a:rPr>
              <a:t>,</a:t>
            </a:r>
            <a:r>
              <a:t> password){</a:t>
            </a:r>
            <a:br/>
            <a:r>
              <a:t>    </a:t>
            </a:r>
            <a:r>
              <a:rPr i="1">
                <a:solidFill>
                  <a:srgbClr val="60A0B0"/>
                </a:solidFill>
              </a:rPr>
              <a:t>// hash given string </a:t>
            </a:r>
            <a:br>
              <a:rPr i="1">
                <a:solidFill>
                  <a:srgbClr val="60A0B0"/>
                </a:solidFill>
              </a:rPr>
            </a:br>
            <a:r>
              <a:t>    </a:t>
            </a:r>
            <a:r>
              <a:rPr b="1">
                <a:solidFill>
                  <a:srgbClr val="007020"/>
                </a:solidFill>
              </a:rPr>
              <a:t>var</a:t>
            </a:r>
            <a:r>
              <a:t> pass_hash </a:t>
            </a:r>
            <a:r>
              <a:rPr>
                <a:solidFill>
                  <a:srgbClr val="666666"/>
                </a:solidFill>
              </a:rPr>
              <a:t>=</a:t>
            </a:r>
            <a:r>
              <a:t> </a:t>
            </a:r>
            <a:r>
              <a:rPr b="1">
                <a:solidFill>
                  <a:srgbClr val="06287E"/>
                </a:solidFill>
              </a:rPr>
              <a:t>hash</a:t>
            </a:r>
            <a:r>
              <a:t>(password)</a:t>
            </a:r>
            <a:r>
              <a:rPr>
                <a:solidFill>
                  <a:srgbClr val="666666"/>
                </a:solidFill>
              </a:rPr>
              <a:t>.</a:t>
            </a:r>
            <a:r>
              <a:rPr b="1">
                <a:solidFill>
                  <a:srgbClr val="06287E"/>
                </a:solidFill>
              </a:rPr>
              <a:t>toString</a:t>
            </a:r>
            <a:r>
              <a:t>()</a:t>
            </a:r>
            <a:r>
              <a:rPr>
                <a:solidFill>
                  <a:srgbClr val="666666"/>
                </a:solidFill>
              </a:rPr>
              <a:t>;</a:t>
            </a:r>
            <a:br>
              <a:rPr>
                <a:solidFill>
                  <a:srgbClr val="666666"/>
                </a:solidFill>
              </a:rPr>
            </a:br>
            <a:r>
              <a:t>    </a:t>
            </a:r>
            <a:r>
              <a:rPr i="1">
                <a:solidFill>
                  <a:srgbClr val="60A0B0"/>
                </a:solidFill>
              </a:rPr>
              <a:t>// pass username and hashed pass to the db</a:t>
            </a:r>
            <a:br>
              <a:rPr i="1">
                <a:solidFill>
                  <a:srgbClr val="60A0B0"/>
                </a:solidFill>
              </a:rPr>
            </a:br>
            <a:r>
              <a:t>    user</a:t>
            </a:r>
            <a:r>
              <a:rPr>
                <a:solidFill>
                  <a:srgbClr val="666666"/>
                </a:solidFill>
              </a:rPr>
              <a:t>.</a:t>
            </a:r>
            <a:r>
              <a:rPr b="1">
                <a:solidFill>
                  <a:srgbClr val="06287E"/>
                </a:solidFill>
              </a:rPr>
              <a:t>auth</a:t>
            </a:r>
            <a:r>
              <a:t>(username</a:t>
            </a:r>
            <a:r>
              <a:rPr>
                <a:solidFill>
                  <a:srgbClr val="666666"/>
                </a:solidFill>
              </a:rPr>
              <a:t>,</a:t>
            </a:r>
            <a:r>
              <a:t> pass_hash</a:t>
            </a:r>
            <a:r>
              <a:rPr>
                <a:solidFill>
                  <a:srgbClr val="666666"/>
                </a:solidFill>
              </a:rPr>
              <a:t>,</a:t>
            </a:r>
            <a:r>
              <a:t> ({ err }) </a:t>
            </a:r>
            <a:r>
              <a:rPr b="1">
                <a:solidFill>
                  <a:srgbClr val="007020"/>
                </a:solidFill>
              </a:rPr>
              <a:t>=&gt;</a:t>
            </a:r>
            <a:r>
              <a:t> err </a:t>
            </a:r>
            <a:r>
              <a:rPr>
                <a:solidFill>
                  <a:srgbClr val="666666"/>
                </a:solidFill>
              </a:rPr>
              <a:t>&amp;&amp;</a:t>
            </a:r>
            <a:r>
              <a:t> </a:t>
            </a:r>
            <a:r>
              <a:rPr b="1">
                <a:solidFill>
                  <a:srgbClr val="06287E"/>
                </a:solidFill>
              </a:rPr>
              <a:t>alert</a:t>
            </a:r>
            <a:r>
              <a:t>(err))</a:t>
            </a:r>
            <a:r>
              <a:rPr>
                <a:solidFill>
                  <a:srgbClr val="666666"/>
                </a:solidFill>
              </a:rPr>
              <a:t>;</a:t>
            </a:r>
            <a:br>
              <a:rPr>
                <a:solidFill>
                  <a:srgbClr val="666666"/>
                </a:solidFill>
              </a:rPr>
            </a:br>
            <a:r>
              <a:t>}</a:t>
            </a:r>
            <a:br/>
            <a:r>
              <a:t>export </a:t>
            </a:r>
            <a:r>
              <a:rPr b="1">
                <a:solidFill>
                  <a:srgbClr val="007020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06287E"/>
                </a:solidFill>
              </a:rPr>
              <a:t>registerSecure</a:t>
            </a:r>
            <a:r>
              <a:t>(username</a:t>
            </a:r>
            <a:r>
              <a:rPr>
                <a:solidFill>
                  <a:srgbClr val="666666"/>
                </a:solidFill>
              </a:rPr>
              <a:t>,</a:t>
            </a:r>
            <a:r>
              <a:t> password){</a:t>
            </a:r>
            <a:br/>
            <a:r>
              <a:t>    </a:t>
            </a:r>
            <a:r>
              <a:rPr i="1">
                <a:solidFill>
                  <a:srgbClr val="60A0B0"/>
                </a:solidFill>
              </a:rPr>
              <a:t>// hash the given string </a:t>
            </a:r>
            <a:br>
              <a:rPr i="1">
                <a:solidFill>
                  <a:srgbClr val="60A0B0"/>
                </a:solidFill>
              </a:rPr>
            </a:br>
            <a:r>
              <a:t>    </a:t>
            </a:r>
            <a:r>
              <a:rPr b="1">
                <a:solidFill>
                  <a:srgbClr val="007020"/>
                </a:solidFill>
              </a:rPr>
              <a:t>var</a:t>
            </a:r>
            <a:r>
              <a:t> pass_hash </a:t>
            </a:r>
            <a:r>
              <a:rPr>
                <a:solidFill>
                  <a:srgbClr val="666666"/>
                </a:solidFill>
              </a:rPr>
              <a:t>=</a:t>
            </a:r>
            <a:r>
              <a:t> </a:t>
            </a:r>
            <a:r>
              <a:rPr b="1">
                <a:solidFill>
                  <a:srgbClr val="06287E"/>
                </a:solidFill>
              </a:rPr>
              <a:t>hash</a:t>
            </a:r>
            <a:r>
              <a:t>(password)</a:t>
            </a:r>
            <a:r>
              <a:rPr>
                <a:solidFill>
                  <a:srgbClr val="666666"/>
                </a:solidFill>
              </a:rPr>
              <a:t>.</a:t>
            </a:r>
            <a:r>
              <a:rPr b="1">
                <a:solidFill>
                  <a:srgbClr val="06287E"/>
                </a:solidFill>
              </a:rPr>
              <a:t>toString</a:t>
            </a:r>
            <a:r>
              <a:t>()</a:t>
            </a:r>
            <a:r>
              <a:rPr>
                <a:solidFill>
                  <a:srgbClr val="666666"/>
                </a:solidFill>
              </a:rPr>
              <a:t>;</a:t>
            </a:r>
            <a:br>
              <a:rPr>
                <a:solidFill>
                  <a:srgbClr val="666666"/>
                </a:solidFill>
              </a:rPr>
            </a:br>
            <a:r>
              <a:t>    </a:t>
            </a:r>
            <a:r>
              <a:rPr i="1">
                <a:solidFill>
                  <a:srgbClr val="60A0B0"/>
                </a:solidFill>
              </a:rPr>
              <a:t>// create new user in db</a:t>
            </a:r>
            <a:br>
              <a:rPr i="1">
                <a:solidFill>
                  <a:srgbClr val="60A0B0"/>
                </a:solidFill>
              </a:rPr>
            </a:br>
            <a:r>
              <a:t>    user</a:t>
            </a:r>
            <a:r>
              <a:rPr>
                <a:solidFill>
                  <a:srgbClr val="666666"/>
                </a:solidFill>
              </a:rPr>
              <a:t>.</a:t>
            </a:r>
            <a:r>
              <a:rPr b="1">
                <a:solidFill>
                  <a:srgbClr val="06287E"/>
                </a:solidFill>
              </a:rPr>
              <a:t>create</a:t>
            </a:r>
            <a:r>
              <a:t>(username</a:t>
            </a:r>
            <a:r>
              <a:rPr>
                <a:solidFill>
                  <a:srgbClr val="666666"/>
                </a:solidFill>
              </a:rPr>
              <a:t>,</a:t>
            </a:r>
            <a:r>
              <a:t> pass_hash</a:t>
            </a:r>
            <a:r>
              <a:rPr>
                <a:solidFill>
                  <a:srgbClr val="666666"/>
                </a:solidFill>
              </a:rPr>
              <a:t>,</a:t>
            </a:r>
            <a:r>
              <a:t> ({ err }) </a:t>
            </a:r>
            <a:r>
              <a:rPr b="1">
                <a:solidFill>
                  <a:srgbClr val="007020"/>
                </a:solidFill>
              </a:rPr>
              <a:t>=&gt;</a:t>
            </a:r>
            <a:r>
              <a:t> {</a:t>
            </a:r>
            <a:br/>
            <a:r>
              <a:t>        </a:t>
            </a:r>
            <a:r>
              <a:rPr b="1">
                <a:solidFill>
                  <a:srgbClr val="007020"/>
                </a:solidFill>
              </a:rPr>
              <a:t>if</a:t>
            </a:r>
            <a:r>
              <a:t> (err) {</a:t>
            </a:r>
            <a:br/>
            <a:r>
              <a:t>            </a:t>
            </a:r>
            <a:r>
              <a:rPr b="1">
                <a:solidFill>
                  <a:srgbClr val="06287E"/>
                </a:solidFill>
              </a:rPr>
              <a:t>alert</a:t>
            </a:r>
            <a:r>
              <a:t>(err)</a:t>
            </a:r>
            <a:r>
              <a:rPr>
                <a:solidFill>
                  <a:srgbClr val="666666"/>
                </a:solidFill>
              </a:rPr>
              <a:t>;</a:t>
            </a:r>
            <a:br>
              <a:rPr>
                <a:solidFill>
                  <a:srgbClr val="666666"/>
                </a:solidFill>
              </a:rPr>
            </a:br>
            <a:r>
              <a:t>        } </a:t>
            </a:r>
            <a:r>
              <a:rPr b="1">
                <a:solidFill>
                  <a:srgbClr val="007020"/>
                </a:solidFill>
              </a:rPr>
              <a:t>else</a:t>
            </a:r>
            <a:r>
              <a:t> {</a:t>
            </a:r>
            <a:endParaRPr sz="1800"/>
          </a:p>
          <a:p>
            <a:pPr indent="343080"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</a:t>
            </a:r>
            <a:r>
              <a:rPr b="1">
                <a:solidFill>
                  <a:srgbClr val="06287E"/>
                </a:solidFill>
              </a:rPr>
              <a:t>loginSecure</a:t>
            </a:r>
            <a:r>
              <a:t>(username</a:t>
            </a:r>
            <a:r>
              <a:rPr>
                <a:solidFill>
                  <a:srgbClr val="666666"/>
                </a:solidFill>
              </a:rPr>
              <a:t>,</a:t>
            </a:r>
            <a:r>
              <a:t> password)</a:t>
            </a:r>
            <a:r>
              <a:rPr>
                <a:solidFill>
                  <a:srgbClr val="666666"/>
                </a:solidFill>
              </a:rPr>
              <a:t>;</a:t>
            </a:r>
            <a:br>
              <a:rPr>
                <a:solidFill>
                  <a:srgbClr val="666666"/>
                </a:solidFill>
              </a:rPr>
            </a:br>
            <a:r>
              <a:t>        }</a:t>
            </a:r>
            <a:br/>
            <a:r>
              <a:t>    })</a:t>
            </a:r>
            <a:r>
              <a:rPr>
                <a:solidFill>
                  <a:srgbClr val="666666"/>
                </a:solidFill>
              </a:rPr>
              <a:t>;</a:t>
            </a:r>
            <a:br>
              <a:rPr>
                <a:solidFill>
                  <a:srgbClr val="666666"/>
                </a:solidFill>
              </a:rPr>
            </a:b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99;p20"/>
          <p:cNvSpPr txBox="1"/>
          <p:nvPr/>
        </p:nvSpPr>
        <p:spPr>
          <a:xfrm>
            <a:off x="502924" y="307563"/>
            <a:ext cx="8137791" cy="653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Message Encryption</a:t>
            </a:r>
          </a:p>
        </p:txBody>
      </p:sp>
      <p:sp>
        <p:nvSpPr>
          <p:cNvPr id="143" name="Google Shape;100;p20"/>
          <p:cNvSpPr txBox="1"/>
          <p:nvPr/>
        </p:nvSpPr>
        <p:spPr>
          <a:xfrm>
            <a:off x="502924" y="1200150"/>
            <a:ext cx="8137791" cy="354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indent="343080">
              <a:defRPr i="1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create a unique key using the room id </a:t>
            </a:r>
            <a:br/>
            <a:r>
              <a:rPr b="1" i="0">
                <a:solidFill>
                  <a:srgbClr val="007020"/>
                </a:solidFill>
              </a:rPr>
              <a:t>let</a:t>
            </a:r>
            <a:r>
              <a:rPr i="0">
                <a:solidFill>
                  <a:srgbClr val="000000"/>
                </a:solidFill>
              </a:rPr>
              <a:t> key </a:t>
            </a:r>
            <a:r>
              <a:rPr i="0">
                <a:solidFill>
                  <a:srgbClr val="666666"/>
                </a:solidFill>
              </a:rPr>
              <a:t>=</a:t>
            </a:r>
            <a:r>
              <a:rPr i="0">
                <a:solidFill>
                  <a:srgbClr val="000000"/>
                </a:solidFill>
              </a:rPr>
              <a:t> </a:t>
            </a:r>
            <a:r>
              <a:rPr b="1" i="0">
                <a:solidFill>
                  <a:srgbClr val="06287E"/>
                </a:solidFill>
              </a:rPr>
              <a:t>hash</a:t>
            </a:r>
            <a:r>
              <a:rPr i="0">
                <a:solidFill>
                  <a:srgbClr val="000000"/>
                </a:solidFill>
              </a:rPr>
              <a:t>(roomID</a:t>
            </a:r>
            <a:r>
              <a:rPr i="0">
                <a:solidFill>
                  <a:srgbClr val="666666"/>
                </a:solidFill>
              </a:rPr>
              <a:t>.</a:t>
            </a:r>
            <a:r>
              <a:rPr b="1" i="0">
                <a:solidFill>
                  <a:srgbClr val="06287E"/>
                </a:solidFill>
              </a:rPr>
              <a:t>toString</a:t>
            </a:r>
            <a:r>
              <a:rPr i="0">
                <a:solidFill>
                  <a:srgbClr val="000000"/>
                </a:solidFill>
              </a:rPr>
              <a:t>())</a:t>
            </a:r>
            <a:r>
              <a:rPr i="0">
                <a:solidFill>
                  <a:srgbClr val="666666"/>
                </a:solidFill>
              </a:rPr>
              <a:t>.</a:t>
            </a:r>
            <a:r>
              <a:rPr b="1" i="0">
                <a:solidFill>
                  <a:srgbClr val="06287E"/>
                </a:solidFill>
              </a:rPr>
              <a:t>toString</a:t>
            </a:r>
            <a:r>
              <a:rPr i="0">
                <a:solidFill>
                  <a:srgbClr val="000000"/>
                </a:solidFill>
              </a:rPr>
              <a:t>()</a:t>
            </a:r>
            <a:r>
              <a:rPr i="0">
                <a:solidFill>
                  <a:srgbClr val="666666"/>
                </a:solidFill>
              </a:rPr>
              <a:t>;</a:t>
            </a:r>
            <a:br>
              <a:rPr i="0">
                <a:solidFill>
                  <a:srgbClr val="666666"/>
                </a:solidFill>
              </a:rPr>
            </a:br>
            <a:br>
              <a:rPr i="0">
                <a:solidFill>
                  <a:srgbClr val="666666"/>
                </a:solidFill>
              </a:rPr>
            </a:br>
            <a:r>
              <a:t>// excerpt from the function that sends messages</a:t>
            </a:r>
            <a:br/>
            <a:r>
              <a:rPr i="0">
                <a:solidFill>
                  <a:srgbClr val="666666"/>
                </a:solidFill>
              </a:rPr>
              <a:t>.</a:t>
            </a:r>
            <a:r>
              <a:rPr b="1" i="0">
                <a:solidFill>
                  <a:srgbClr val="06287E"/>
                </a:solidFill>
              </a:rPr>
              <a:t>put</a:t>
            </a:r>
            <a:r>
              <a:rPr i="0">
                <a:solidFill>
                  <a:srgbClr val="000000"/>
                </a:solidFill>
              </a:rPr>
              <a:t>({ 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     </a:t>
            </a:r>
            <a:r>
              <a:rPr b="1" i="0">
                <a:solidFill>
                  <a:srgbClr val="C43E1A"/>
                </a:solidFill>
              </a:rPr>
              <a:t>sender</a:t>
            </a:r>
            <a:r>
              <a:rPr i="0">
                <a:solidFill>
                  <a:srgbClr val="666666"/>
                </a:solidFill>
              </a:rPr>
              <a:t>:</a:t>
            </a:r>
            <a:r>
              <a:rPr i="0">
                <a:solidFill>
                  <a:srgbClr val="000000"/>
                </a:solidFill>
              </a:rPr>
              <a:t> $username</a:t>
            </a:r>
            <a:r>
              <a:rPr i="0">
                <a:solidFill>
                  <a:srgbClr val="666666"/>
                </a:solidFill>
              </a:rPr>
              <a:t>,</a:t>
            </a:r>
            <a:br>
              <a:rPr i="0">
                <a:solidFill>
                  <a:srgbClr val="666666"/>
                </a:solidFill>
              </a:rPr>
            </a:br>
            <a:r>
              <a:rPr i="0">
                <a:solidFill>
                  <a:srgbClr val="000000"/>
                </a:solidFill>
              </a:rPr>
              <a:t>         </a:t>
            </a:r>
            <a:r>
              <a:t>// encrypt </a:t>
            </a:r>
            <a:br/>
            <a:r>
              <a:rPr i="0">
                <a:solidFill>
                  <a:srgbClr val="000000"/>
                </a:solidFill>
              </a:rPr>
              <a:t>         </a:t>
            </a:r>
            <a:r>
              <a:rPr b="1" i="0">
                <a:solidFill>
                  <a:srgbClr val="BC3C19"/>
                </a:solidFill>
              </a:rPr>
              <a:t>text</a:t>
            </a:r>
            <a:r>
              <a:rPr i="0">
                <a:solidFill>
                  <a:srgbClr val="666666"/>
                </a:solidFill>
              </a:rPr>
              <a:t>:</a:t>
            </a:r>
            <a:r>
              <a:rPr i="0">
                <a:solidFill>
                  <a:srgbClr val="000000"/>
                </a:solidFill>
              </a:rPr>
              <a:t> </a:t>
            </a:r>
            <a:r>
              <a:rPr b="1" i="0">
                <a:solidFill>
                  <a:srgbClr val="007020"/>
                </a:solidFill>
              </a:rPr>
              <a:t>await</a:t>
            </a:r>
            <a:r>
              <a:rPr i="0">
                <a:solidFill>
                  <a:srgbClr val="000000"/>
                </a:solidFill>
              </a:rPr>
              <a:t> SEA</a:t>
            </a:r>
            <a:r>
              <a:rPr i="0">
                <a:solidFill>
                  <a:srgbClr val="666666"/>
                </a:solidFill>
              </a:rPr>
              <a:t>.</a:t>
            </a:r>
            <a:r>
              <a:rPr b="1" i="0">
                <a:solidFill>
                  <a:srgbClr val="06287E"/>
                </a:solidFill>
              </a:rPr>
              <a:t>encrypt</a:t>
            </a:r>
            <a:r>
              <a:rPr i="0">
                <a:solidFill>
                  <a:srgbClr val="000000"/>
                </a:solidFill>
              </a:rPr>
              <a:t>(newMessage</a:t>
            </a:r>
            <a:r>
              <a:rPr i="0">
                <a:solidFill>
                  <a:srgbClr val="666666"/>
                </a:solidFill>
              </a:rPr>
              <a:t>,</a:t>
            </a:r>
            <a:r>
              <a:rPr i="0">
                <a:solidFill>
                  <a:srgbClr val="000000"/>
                </a:solidFill>
              </a:rPr>
              <a:t> key)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    })</a:t>
            </a:r>
            <a:r>
              <a:rPr i="0">
                <a:solidFill>
                  <a:srgbClr val="666666"/>
                </a:solidFill>
              </a:rPr>
              <a:t>;</a:t>
            </a:r>
            <a:br>
              <a:rPr i="0">
                <a:solidFill>
                  <a:srgbClr val="666666"/>
                </a:solidFill>
              </a:rPr>
            </a:br>
            <a:r>
              <a:t>// excerpt from the function the decrypts messages</a:t>
            </a:r>
            <a:br/>
            <a:r>
              <a:rPr b="1" i="0">
                <a:solidFill>
                  <a:srgbClr val="007020"/>
                </a:solidFill>
              </a:rPr>
              <a:t>var</a:t>
            </a:r>
            <a:r>
              <a:rPr i="0">
                <a:solidFill>
                  <a:srgbClr val="000000"/>
                </a:solidFill>
              </a:rPr>
              <a:t> message </a:t>
            </a:r>
            <a:r>
              <a:rPr i="0">
                <a:solidFill>
                  <a:srgbClr val="666666"/>
                </a:solidFill>
              </a:rPr>
              <a:t>=</a:t>
            </a:r>
            <a:r>
              <a:rPr i="0">
                <a:solidFill>
                  <a:srgbClr val="000000"/>
                </a:solidFill>
              </a:rPr>
              <a:t> (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    </a:t>
            </a:r>
            <a:r>
              <a:rPr b="1" i="0">
                <a:solidFill>
                  <a:srgbClr val="007020"/>
                </a:solidFill>
              </a:rPr>
              <a:t>await</a:t>
            </a:r>
            <a:r>
              <a:rPr i="0">
                <a:solidFill>
                  <a:srgbClr val="000000"/>
                </a:solidFill>
              </a:rPr>
              <a:t> SEA</a:t>
            </a:r>
            <a:r>
              <a:rPr i="0">
                <a:solidFill>
                  <a:srgbClr val="666666"/>
                </a:solidFill>
              </a:rPr>
              <a:t>.</a:t>
            </a:r>
            <a:r>
              <a:rPr b="1" i="0">
                <a:solidFill>
                  <a:srgbClr val="06287E"/>
                </a:solidFill>
              </a:rPr>
              <a:t>decrypt</a:t>
            </a:r>
            <a:r>
              <a:rPr i="0">
                <a:solidFill>
                  <a:srgbClr val="000000"/>
                </a:solidFill>
              </a:rPr>
              <a:t>(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          message</a:t>
            </a:r>
            <a:r>
              <a:rPr i="0">
                <a:solidFill>
                  <a:srgbClr val="666666"/>
                </a:solidFill>
              </a:rPr>
              <a:t>.</a:t>
            </a:r>
            <a:r>
              <a:rPr b="1" i="0">
                <a:solidFill>
                  <a:srgbClr val="7D9029"/>
                </a:solidFill>
              </a:rPr>
              <a:t>text</a:t>
            </a:r>
            <a:r>
              <a:rPr i="0">
                <a:solidFill>
                  <a:srgbClr val="666666"/>
                </a:solidFill>
              </a:rPr>
              <a:t>,</a:t>
            </a:r>
            <a:br>
              <a:rPr i="0">
                <a:solidFill>
                  <a:srgbClr val="666666"/>
                </a:solidFill>
              </a:rPr>
            </a:br>
            <a:r>
              <a:rPr i="0">
                <a:solidFill>
                  <a:srgbClr val="000000"/>
                </a:solidFill>
              </a:rPr>
              <a:t>              key))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          </a:t>
            </a:r>
            <a:r>
              <a:rPr i="0">
                <a:solidFill>
                  <a:srgbClr val="666666"/>
                </a:solidFill>
              </a:rPr>
              <a:t>+</a:t>
            </a:r>
            <a:r>
              <a:rPr i="0">
                <a:solidFill>
                  <a:srgbClr val="000000"/>
                </a:solidFill>
              </a:rPr>
              <a:t> </a:t>
            </a:r>
            <a:r>
              <a:rPr i="0">
                <a:solidFill>
                  <a:srgbClr val="4070A0"/>
                </a:solidFill>
              </a:rPr>
              <a:t>''</a:t>
            </a:r>
            <a:r>
              <a:rPr i="0">
                <a:solidFill>
                  <a:srgbClr val="666666"/>
                </a:solidFill>
              </a:rPr>
              <a:t>;</a:t>
            </a:r>
            <a:br>
              <a:rPr i="0">
                <a:solidFill>
                  <a:srgbClr val="666666"/>
                </a:solidFill>
              </a:rPr>
            </a:br>
            <a:r>
              <a:rPr i="0">
                <a:solidFill>
                  <a:srgbClr val="000000"/>
                </a:solidFill>
              </a:rPr>
              <a:t>        </a:t>
            </a:r>
            <a:r>
              <a:t>// put the new data in array to be displayed </a:t>
            </a:r>
            <a:br/>
            <a:r>
              <a:rPr i="0">
                <a:solidFill>
                  <a:srgbClr val="000000"/>
                </a:solidFill>
              </a:rPr>
              <a:t>        textContents </a:t>
            </a:r>
            <a:r>
              <a:rPr i="0">
                <a:solidFill>
                  <a:srgbClr val="666666"/>
                </a:solidFill>
              </a:rPr>
              <a:t>=</a:t>
            </a:r>
            <a:r>
              <a:rPr i="0">
                <a:solidFill>
                  <a:srgbClr val="000000"/>
                </a:solidFill>
              </a:rPr>
              <a:t> [</a:t>
            </a:r>
            <a:r>
              <a:rPr i="0">
                <a:solidFill>
                  <a:srgbClr val="666666"/>
                </a:solidFill>
              </a:rPr>
              <a:t>...</a:t>
            </a:r>
            <a:r>
              <a:rPr i="0">
                <a:solidFill>
                  <a:srgbClr val="000000"/>
                </a:solidFill>
              </a:rPr>
              <a:t>textContents</a:t>
            </a:r>
            <a:r>
              <a:rPr i="0">
                <a:solidFill>
                  <a:srgbClr val="666666"/>
                </a:solidFill>
              </a:rPr>
              <a:t>,</a:t>
            </a:r>
            <a:r>
              <a:rPr i="0">
                <a:solidFill>
                  <a:srgbClr val="000000"/>
                </a:solidFill>
              </a:rPr>
              <a:t> [sender</a:t>
            </a:r>
            <a:r>
              <a:rPr i="0">
                <a:solidFill>
                  <a:srgbClr val="666666"/>
                </a:solidFill>
              </a:rPr>
              <a:t>,</a:t>
            </a:r>
            <a:r>
              <a:rPr i="0">
                <a:solidFill>
                  <a:srgbClr val="000000"/>
                </a:solidFill>
              </a:rPr>
              <a:t> message]]</a:t>
            </a:r>
            <a:r>
              <a:rPr i="0">
                <a:solidFill>
                  <a:srgbClr val="666666"/>
                </a:solidFill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05;p21"/>
          <p:cNvSpPr txBox="1"/>
          <p:nvPr/>
        </p:nvSpPr>
        <p:spPr>
          <a:xfrm>
            <a:off x="502924" y="307563"/>
            <a:ext cx="8137791" cy="653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Further Developments</a:t>
            </a:r>
          </a:p>
        </p:txBody>
      </p:sp>
      <p:sp>
        <p:nvSpPr>
          <p:cNvPr id="146" name="Google Shape;106;p21"/>
          <p:cNvSpPr txBox="1"/>
          <p:nvPr/>
        </p:nvSpPr>
        <p:spPr>
          <a:xfrm>
            <a:off x="502924" y="1200150"/>
            <a:ext cx="8137791" cy="2603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57200" indent="-406400">
              <a:buClr>
                <a:srgbClr val="000000"/>
              </a:buClr>
              <a:buSzPts val="2800"/>
              <a:buFont typeface="Calibri"/>
              <a:buChar char="●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chemeClr val="accent1">
                    <a:lumOff val="15490"/>
                  </a:schemeClr>
                </a:solidFill>
              </a:rPr>
              <a:t>OpenPGP</a:t>
            </a:r>
            <a:r>
              <a:t> integration</a:t>
            </a:r>
          </a:p>
          <a:p>
            <a:pPr lvl="1" marL="914400" indent="-406400">
              <a:buClr>
                <a:srgbClr val="000000"/>
              </a:buClr>
              <a:buSzPts val="2800"/>
              <a:buFont typeface="Calibri"/>
              <a:buChar char="○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Private + public key encryption</a:t>
            </a:r>
          </a:p>
          <a:p>
            <a:pPr marL="457200" indent="-406400">
              <a:buClr>
                <a:srgbClr val="000000"/>
              </a:buClr>
              <a:buSzPts val="2800"/>
              <a:buFont typeface="Calibri"/>
              <a:buChar char="●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Mobile application</a:t>
            </a:r>
          </a:p>
          <a:p>
            <a:pPr lvl="1" marL="914400" indent="-406400">
              <a:buClr>
                <a:srgbClr val="000000"/>
              </a:buClr>
              <a:buSzPts val="2800"/>
              <a:buFont typeface="Calibri"/>
              <a:buChar char="○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Free download on Android </a:t>
            </a:r>
          </a:p>
          <a:p>
            <a:pPr lvl="1" marL="914400" indent="-406400">
              <a:buClr>
                <a:srgbClr val="000000"/>
              </a:buClr>
              <a:buSzPts val="2800"/>
              <a:buFont typeface="Calibri"/>
              <a:buChar char="○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Using either </a:t>
            </a:r>
            <a:r>
              <a:rPr>
                <a:solidFill>
                  <a:schemeClr val="accent1">
                    <a:lumOff val="15490"/>
                  </a:schemeClr>
                </a:solidFill>
              </a:rPr>
              <a:t>SvelteKit Native</a:t>
            </a:r>
            <a:r>
              <a:t>, Capacitor, or if we have to re-writing in React Native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37474F"/>
      </a:dk1>
      <a:lt1>
        <a:srgbClr val="FFFFFF"/>
      </a:lt1>
      <a:dk2>
        <a:srgbClr val="A7A7A7"/>
      </a:dk2>
      <a:lt2>
        <a:srgbClr val="535353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0000FF"/>
      </a:hlink>
      <a:folHlink>
        <a:srgbClr val="FF00FF"/>
      </a:folHlink>
    </a:clrScheme>
    <a:fontScheme name="S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7474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0000FF"/>
      </a:hlink>
      <a:folHlink>
        <a:srgbClr val="FF00FF"/>
      </a:folHlink>
    </a:clrScheme>
    <a:fontScheme name="S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7474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