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7" r:id="rId2"/>
    <p:sldId id="286" r:id="rId3"/>
    <p:sldId id="279" r:id="rId4"/>
    <p:sldId id="278" r:id="rId5"/>
    <p:sldId id="287" r:id="rId6"/>
    <p:sldId id="289" r:id="rId7"/>
    <p:sldId id="280" r:id="rId8"/>
    <p:sldId id="288" r:id="rId9"/>
    <p:sldId id="282" r:id="rId10"/>
    <p:sldId id="283" r:id="rId11"/>
    <p:sldId id="308" r:id="rId12"/>
    <p:sldId id="302" r:id="rId13"/>
    <p:sldId id="281" r:id="rId14"/>
    <p:sldId id="296" r:id="rId15"/>
    <p:sldId id="297" r:id="rId16"/>
    <p:sldId id="262" r:id="rId17"/>
    <p:sldId id="303" r:id="rId18"/>
    <p:sldId id="284" r:id="rId19"/>
    <p:sldId id="290" r:id="rId20"/>
    <p:sldId id="285" r:id="rId21"/>
    <p:sldId id="291" r:id="rId22"/>
    <p:sldId id="292" r:id="rId23"/>
    <p:sldId id="293" r:id="rId24"/>
    <p:sldId id="294" r:id="rId25"/>
    <p:sldId id="295" r:id="rId26"/>
    <p:sldId id="299" r:id="rId27"/>
    <p:sldId id="305" r:id="rId28"/>
    <p:sldId id="266" r:id="rId29"/>
    <p:sldId id="267" r:id="rId30"/>
    <p:sldId id="304" r:id="rId31"/>
    <p:sldId id="306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 autoAdjust="0"/>
    <p:restoredTop sz="89880" autoAdjust="0"/>
  </p:normalViewPr>
  <p:slideViewPr>
    <p:cSldViewPr>
      <p:cViewPr varScale="1">
        <p:scale>
          <a:sx n="117" d="100"/>
          <a:sy n="117" d="100"/>
        </p:scale>
        <p:origin x="16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9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0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8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15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A9CC96-7FC6-4476-B190-9AB207D09AC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8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4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ABBDB0-470F-4008-9BD3-0CD41B753F4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5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8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9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8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1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8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5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2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EFB342-ADE2-4803-9153-0EC5C43AD55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09ECE9-A25F-463C-80DA-BE468BC1154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9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7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2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Grade is </a:t>
            </a:r>
            <a:r>
              <a:rPr lang="en-US" dirty="0" smtClean="0"/>
              <a:t>divided as below: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Homework (total) 25%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Class Participation and teamwork 10%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How-To Guide 15%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Project 25%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Final </a:t>
            </a:r>
            <a:r>
              <a:rPr lang="en-US" dirty="0" smtClean="0"/>
              <a:t>Exam 25%</a:t>
            </a: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78213"/>
              </p:ext>
            </p:extLst>
          </p:nvPr>
        </p:nvGraphicFramePr>
        <p:xfrm>
          <a:off x="6858000" y="3124200"/>
          <a:ext cx="1676400" cy="3352801"/>
        </p:xfrm>
        <a:graphic>
          <a:graphicData uri="http://schemas.openxmlformats.org/drawingml/2006/table">
            <a:tbl>
              <a:tblPr/>
              <a:tblGrid>
                <a:gridCol w="457200"/>
                <a:gridCol w="1219200"/>
              </a:tblGrid>
              <a:tr h="37484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&gt;= 92 %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A-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90-91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B+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87-89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82-86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B-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80-81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C+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77-79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72-76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C-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70-71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D+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67-69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62-66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D-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60-61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723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&lt;= 59</a:t>
                      </a:r>
                    </a:p>
                  </a:txBody>
                  <a:tcPr marL="84335" marR="84335" marT="42167" marB="421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548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assignments are to be worked in a pair.</a:t>
            </a:r>
          </a:p>
          <a:p>
            <a:r>
              <a:rPr lang="en-US" dirty="0" smtClean="0"/>
              <a:t>First four assignments, you choose a partner.</a:t>
            </a:r>
          </a:p>
          <a:p>
            <a:r>
              <a:rPr lang="en-US" dirty="0" smtClean="0"/>
              <a:t>This partner has to be different than your project partner.</a:t>
            </a:r>
          </a:p>
          <a:p>
            <a:r>
              <a:rPr lang="en-US" dirty="0" smtClean="0"/>
              <a:t>Last three assignments, I may switch people around if I don't see enough teamwork happening.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47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Multiple Choice questions</a:t>
            </a:r>
          </a:p>
          <a:p>
            <a:r>
              <a:rPr lang="en-US" dirty="0" smtClean="0"/>
              <a:t>Open book, bring your laptops, books if desired</a:t>
            </a:r>
          </a:p>
          <a:p>
            <a:r>
              <a:rPr lang="en-US" dirty="0" smtClean="0"/>
              <a:t>Limited Time.</a:t>
            </a:r>
          </a:p>
          <a:p>
            <a:pPr lvl="1"/>
            <a:r>
              <a:rPr lang="en-US" dirty="0" smtClean="0"/>
              <a:t>If every question takes you to online search, you will run out of time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31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- Questions?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30" y="2544921"/>
            <a:ext cx="2644140" cy="2636520"/>
          </a:xfrm>
        </p:spPr>
      </p:pic>
    </p:spTree>
    <p:extLst>
      <p:ext uri="{BB962C8B-B14F-4D97-AF65-F5344CB8AC3E}">
        <p14:creationId xmlns:p14="http://schemas.microsoft.com/office/powerpoint/2010/main" val="2911443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web?</a:t>
            </a:r>
          </a:p>
          <a:p>
            <a:pPr lvl="1"/>
            <a:r>
              <a:rPr lang="en-US" dirty="0" smtClean="0"/>
              <a:t>There's no one right answer. </a:t>
            </a:r>
          </a:p>
          <a:p>
            <a:r>
              <a:rPr lang="en-US" dirty="0" smtClean="0"/>
              <a:t>Internet/Intranet - Difference?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45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websites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End-User</a:t>
            </a:r>
          </a:p>
          <a:p>
            <a:r>
              <a:rPr lang="en-US" dirty="0" smtClean="0"/>
              <a:t>Browser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Request</a:t>
            </a:r>
          </a:p>
          <a:p>
            <a:r>
              <a:rPr lang="en-US" dirty="0" smtClean="0"/>
              <a:t>Respond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157186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Primary technologies for the web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Hypertext markup language (HTML)</a:t>
            </a:r>
          </a:p>
          <a:p>
            <a:r>
              <a:rPr lang="en-US" altLang="en-US" dirty="0" smtClean="0"/>
              <a:t>Cascading style sheets (CSS)</a:t>
            </a:r>
          </a:p>
          <a:p>
            <a:r>
              <a:rPr lang="en-US" altLang="en-US" dirty="0" smtClean="0"/>
              <a:t>JavaScript (JS)</a:t>
            </a:r>
          </a:p>
          <a:p>
            <a:r>
              <a:rPr lang="en-US" altLang="en-US" dirty="0" smtClean="0"/>
              <a:t>PHP, Perl, ASP, JSP, Python, Java, C#....</a:t>
            </a:r>
          </a:p>
          <a:p>
            <a:r>
              <a:rPr lang="en-US" altLang="en-US" smtClean="0"/>
              <a:t>SQL Database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technologies for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Hypertext markup language (HTML)</a:t>
            </a:r>
          </a:p>
          <a:p>
            <a:r>
              <a:rPr lang="en-US" altLang="en-US" dirty="0"/>
              <a:t>Cascading style sheets (CSS)</a:t>
            </a:r>
          </a:p>
          <a:p>
            <a:r>
              <a:rPr lang="en-US" altLang="en-US" dirty="0"/>
              <a:t>JavaScript (JS)</a:t>
            </a:r>
          </a:p>
          <a:p>
            <a:r>
              <a:rPr lang="en-US" altLang="en-US" strike="sngStrike" dirty="0"/>
              <a:t>PHP, Perl, ASP, JSP, Python, Java, C</a:t>
            </a:r>
            <a:r>
              <a:rPr lang="en-US" altLang="en-US" strike="sngStrike" dirty="0" smtClean="0"/>
              <a:t>#</a:t>
            </a:r>
            <a:endParaRPr lang="en-US" altLang="en-US" strike="sngStrike" dirty="0"/>
          </a:p>
          <a:p>
            <a:r>
              <a:rPr lang="en-US" altLang="en-US" strike="sngStrike" dirty="0"/>
              <a:t>Structured query language (SQL</a:t>
            </a:r>
            <a:r>
              <a:rPr lang="en-US" altLang="en-US" strike="sngStrike" dirty="0" smtClean="0"/>
              <a:t>)</a:t>
            </a:r>
          </a:p>
          <a:p>
            <a:r>
              <a:rPr lang="en-US" altLang="en-US" dirty="0" smtClean="0"/>
              <a:t>Back end JavaScript </a:t>
            </a:r>
          </a:p>
          <a:p>
            <a:r>
              <a:rPr lang="en-US" altLang="en-US" dirty="0" err="1" smtClean="0"/>
              <a:t>MongoDB</a:t>
            </a:r>
            <a:r>
              <a:rPr lang="en-US" altLang="en-US" dirty="0" smtClean="0"/>
              <a:t> – Non Structured Database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17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667000"/>
            <a:ext cx="5715000" cy="2849563"/>
          </a:xfrm>
        </p:spPr>
        <p:txBody>
          <a:bodyPr/>
          <a:lstStyle/>
          <a:p>
            <a:pPr marL="0" indent="0">
              <a:buNone/>
            </a:pPr>
            <a:r>
              <a:rPr lang="en-US" sz="8800" dirty="0" smtClean="0"/>
              <a:t>HTML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36221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Hypertext markup language (HTML)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This is the language used to “write” web pages</a:t>
            </a:r>
          </a:p>
          <a:p>
            <a:endParaRPr lang="en-US" altLang="en-US" smtClean="0"/>
          </a:p>
          <a:p>
            <a:r>
              <a:rPr lang="en-US" altLang="en-US" smtClean="0"/>
              <a:t>It describes what is “on” a web page</a:t>
            </a:r>
          </a:p>
          <a:p>
            <a:endParaRPr lang="en-US" altLang="en-US" smtClean="0"/>
          </a:p>
          <a:p>
            <a:r>
              <a:rPr lang="en-US" altLang="en-US" smtClean="0"/>
              <a:t>HTML is necessary because without it, your web page is empty.</a:t>
            </a:r>
          </a:p>
        </p:txBody>
      </p:sp>
    </p:spTree>
    <p:extLst>
      <p:ext uri="{BB962C8B-B14F-4D97-AF65-F5344CB8AC3E}">
        <p14:creationId xmlns:p14="http://schemas.microsoft.com/office/powerpoint/2010/main" val="4152049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Moulik Kothari</a:t>
            </a:r>
          </a:p>
          <a:p>
            <a:r>
              <a:rPr lang="en-US" dirty="0" smtClean="0"/>
              <a:t>MS in Computer Science from University of New Mexico, in 2006.</a:t>
            </a:r>
          </a:p>
          <a:p>
            <a:r>
              <a:rPr lang="en-US" dirty="0" smtClean="0"/>
              <a:t>Work at </a:t>
            </a:r>
            <a:r>
              <a:rPr lang="en-US" dirty="0" err="1" smtClean="0"/>
              <a:t>U.S.Bank</a:t>
            </a:r>
            <a:r>
              <a:rPr lang="en-US" dirty="0" smtClean="0"/>
              <a:t> as a Development Lead in Content Management System team.</a:t>
            </a:r>
          </a:p>
          <a:p>
            <a:r>
              <a:rPr lang="en-US" dirty="0" smtClean="0"/>
              <a:t>Recently moved here from Portland.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854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&lt;html&gt;</a:t>
            </a:r>
          </a:p>
          <a:p>
            <a:pPr marL="0" indent="0">
              <a:buNone/>
            </a:pPr>
            <a:r>
              <a:rPr lang="en-US" sz="1600" dirty="0" smtClean="0"/>
              <a:t>&lt;head&gt;</a:t>
            </a:r>
          </a:p>
          <a:p>
            <a:pPr marL="0" indent="0">
              <a:buNone/>
            </a:pPr>
            <a:r>
              <a:rPr lang="en-US" sz="1600" dirty="0" smtClean="0"/>
              <a:t>&lt;title&gt;Page Title&lt;/title&gt;</a:t>
            </a:r>
          </a:p>
          <a:p>
            <a:pPr marL="0" indent="0">
              <a:buNone/>
            </a:pPr>
            <a:r>
              <a:rPr lang="en-US" sz="1600" dirty="0" smtClean="0"/>
              <a:t>&lt;!-- what else?--&gt;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&lt;/head&gt;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&lt;body&gt;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&lt;b&gt;Welcome to the class!&lt;/b&gt;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&lt;</a:t>
            </a:r>
            <a:r>
              <a:rPr lang="en-US" sz="1600" dirty="0" err="1" smtClean="0">
                <a:sym typeface="Wingdings" panose="05000000000000000000" pitchFamily="2" charset="2"/>
              </a:rPr>
              <a:t>br</a:t>
            </a:r>
            <a:r>
              <a:rPr lang="en-US" sz="1600" dirty="0" smtClean="0">
                <a:sym typeface="Wingdings" panose="05000000000000000000" pitchFamily="2" charset="2"/>
              </a:rPr>
              <a:t>/&gt;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Learning web development when I'd rather be skiing..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&lt;/body&gt;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1832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your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file.</a:t>
            </a:r>
          </a:p>
          <a:p>
            <a:r>
              <a:rPr lang="en-US" dirty="0" smtClean="0"/>
              <a:t>Open the file in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65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case sensitive.</a:t>
            </a:r>
          </a:p>
          <a:p>
            <a:r>
              <a:rPr lang="en-US" dirty="0" smtClean="0"/>
              <a:t>Every opening tag does not have to have a closing tag – BUT – please close them. </a:t>
            </a:r>
          </a:p>
          <a:p>
            <a:r>
              <a:rPr lang="en-US" dirty="0" smtClean="0"/>
              <a:t>General programming guidelines – indentation, blank lines, comments, apply here just as much.</a:t>
            </a:r>
          </a:p>
          <a:p>
            <a:r>
              <a:rPr lang="en-US" dirty="0" smtClean="0"/>
              <a:t>After Class: Search “what’s new in HTML 5”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72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(JS)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the language used to write the programs than run in the browser.</a:t>
            </a:r>
          </a:p>
          <a:p>
            <a:endParaRPr lang="en-US" altLang="en-US" dirty="0"/>
          </a:p>
          <a:p>
            <a:r>
              <a:rPr lang="en-US" altLang="en-US" dirty="0"/>
              <a:t>JavaScript is awesome </a:t>
            </a:r>
            <a:r>
              <a:rPr lang="en-US" altLang="en-US" dirty="0" smtClean="0"/>
              <a:t>because it </a:t>
            </a:r>
            <a:r>
              <a:rPr lang="en-US" altLang="en-US" dirty="0"/>
              <a:t>enables web pages to “feel” very interactive.</a:t>
            </a:r>
          </a:p>
          <a:p>
            <a:endParaRPr lang="en-US" altLang="en-US" dirty="0"/>
          </a:p>
          <a:p>
            <a:r>
              <a:rPr lang="en-US" altLang="en-US" dirty="0" smtClean="0"/>
              <a:t>It's not uncommon for a website to have more JS code than HTML.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393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you use </a:t>
            </a:r>
            <a:r>
              <a:rPr lang="en-US" dirty="0" err="1" smtClean="0"/>
              <a:t>Javascript</a:t>
            </a:r>
            <a:r>
              <a:rPr lang="en-US" dirty="0" smtClean="0"/>
              <a:t> for?</a:t>
            </a:r>
          </a:p>
          <a:p>
            <a:endParaRPr lang="en-US" dirty="0"/>
          </a:p>
          <a:p>
            <a:pPr lvl="1"/>
            <a:r>
              <a:rPr lang="en-US" dirty="0" smtClean="0"/>
              <a:t>Clue: What constitutes 'interaction' on a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71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the language used to control the appearance of web pages.</a:t>
            </a:r>
          </a:p>
          <a:p>
            <a:endParaRPr lang="en-US" altLang="en-US" dirty="0"/>
          </a:p>
          <a:p>
            <a:r>
              <a:rPr lang="en-US" altLang="en-US" dirty="0"/>
              <a:t>You can control appearance of web pages using just HTML (so </a:t>
            </a:r>
            <a:r>
              <a:rPr lang="en-US" altLang="en-US" dirty="0" smtClean="0"/>
              <a:t>in theory, CSS is optional).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244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use CSS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272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browser do you use? </a:t>
            </a:r>
          </a:p>
          <a:p>
            <a:r>
              <a:rPr lang="en-US" dirty="0" smtClean="0"/>
              <a:t>Why?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do browsers primarily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17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Personal home page (PHP)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This is the language used to write programs that run on the server.</a:t>
            </a:r>
          </a:p>
          <a:p>
            <a:endParaRPr lang="en-US" altLang="en-US" smtClean="0"/>
          </a:p>
          <a:p>
            <a:r>
              <a:rPr lang="en-US" altLang="en-US" smtClean="0"/>
              <a:t>There are very very many quite worthy alternatives (including Java, Ruby, and C#). </a:t>
            </a:r>
          </a:p>
          <a:p>
            <a:endParaRPr lang="en-US" altLang="en-US" smtClean="0"/>
          </a:p>
          <a:p>
            <a:r>
              <a:rPr lang="en-US" altLang="en-US" smtClean="0"/>
              <a:t>But PHP is easy to learn and widely available, so we will use it in this intro course.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Structured query language (SQL)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This is the language used to tell the database what to do (including read and write data).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There are alternatives, but none of them are as widely supported or standardized.*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SQL (or one of those alternatives) is typically used when you need to manage lots of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Computers</a:t>
            </a:r>
          </a:p>
          <a:p>
            <a:r>
              <a:rPr lang="en-US" dirty="0" smtClean="0"/>
              <a:t>If you do not have a personal laptop that you can bring to class, please talk to me after class.</a:t>
            </a:r>
          </a:p>
        </p:txBody>
      </p:sp>
    </p:spTree>
    <p:extLst>
      <p:ext uri="{BB962C8B-B14F-4D97-AF65-F5344CB8AC3E}">
        <p14:creationId xmlns:p14="http://schemas.microsoft.com/office/powerpoint/2010/main" val="426143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browser runs a </a:t>
            </a:r>
            <a:r>
              <a:rPr lang="en-US" dirty="0" err="1" smtClean="0"/>
              <a:t>javascript</a:t>
            </a:r>
            <a:r>
              <a:rPr lang="en-US" dirty="0" smtClean="0"/>
              <a:t> engine. What if we separate that engine so you can run </a:t>
            </a:r>
            <a:r>
              <a:rPr lang="en-US" dirty="0" err="1" smtClean="0"/>
              <a:t>javascript</a:t>
            </a:r>
            <a:r>
              <a:rPr lang="en-US" dirty="0" smtClean="0"/>
              <a:t> outside of your browser?</a:t>
            </a:r>
          </a:p>
          <a:p>
            <a:r>
              <a:rPr lang="en-US" dirty="0" smtClean="0"/>
              <a:t>Node.js is a </a:t>
            </a:r>
            <a:r>
              <a:rPr lang="en-US" dirty="0" err="1" smtClean="0"/>
              <a:t>javascript</a:t>
            </a:r>
            <a:r>
              <a:rPr lang="en-US" dirty="0" smtClean="0"/>
              <a:t> based runtime environment used on the back-end</a:t>
            </a:r>
          </a:p>
          <a:p>
            <a:r>
              <a:rPr lang="en-US" dirty="0" smtClean="0"/>
              <a:t>Event-Driven</a:t>
            </a:r>
          </a:p>
          <a:p>
            <a:r>
              <a:rPr lang="en-US" dirty="0" smtClean="0"/>
              <a:t>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9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is a Node.js framework.</a:t>
            </a:r>
          </a:p>
          <a:p>
            <a:r>
              <a:rPr lang="en-US" dirty="0" smtClean="0"/>
              <a:t>Makes building applications using node.js easier and quicker. </a:t>
            </a:r>
          </a:p>
          <a:p>
            <a:pPr lvl="1"/>
            <a:r>
              <a:rPr lang="en-US" dirty="0" smtClean="0"/>
              <a:t>It handles all the basic tasks your web application would have to do. </a:t>
            </a:r>
          </a:p>
          <a:p>
            <a:r>
              <a:rPr lang="en-US" dirty="0" smtClean="0"/>
              <a:t>There are other frameworks available too. We will cover this in more detail later in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05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Background with Computer Science</a:t>
            </a:r>
          </a:p>
          <a:p>
            <a:pPr lvl="1"/>
            <a:r>
              <a:rPr lang="en-US" dirty="0" smtClean="0"/>
              <a:t>If you are working, what do you do</a:t>
            </a:r>
          </a:p>
          <a:p>
            <a:pPr lvl="1"/>
            <a:r>
              <a:rPr lang="en-US" dirty="0" smtClean="0"/>
              <a:t>Have you done any web programming before?</a:t>
            </a:r>
          </a:p>
          <a:p>
            <a:pPr lvl="1"/>
            <a:r>
              <a:rPr lang="en-US" dirty="0" smtClean="0"/>
              <a:t>Your take on computer programming; like/dislikes about programming?</a:t>
            </a:r>
          </a:p>
          <a:p>
            <a:pPr lvl="1"/>
            <a:r>
              <a:rPr lang="en-US" dirty="0" smtClean="0"/>
              <a:t>What would you like to do past graduation?</a:t>
            </a:r>
          </a:p>
          <a:p>
            <a:pPr lvl="1"/>
            <a:r>
              <a:rPr lang="en-US" dirty="0" smtClean="0"/>
              <a:t>What are you expecting to learn from this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491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introduction to making web applications.</a:t>
            </a:r>
          </a:p>
          <a:p>
            <a:r>
              <a:rPr lang="en-US" dirty="0" smtClean="0"/>
              <a:t>Essential training if you want to be a professional software engineer.</a:t>
            </a:r>
          </a:p>
          <a:p>
            <a:r>
              <a:rPr lang="en-US" dirty="0" smtClean="0"/>
              <a:t>It's a 4 credit class - be prepared to work hard!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1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88" y="1600200"/>
            <a:ext cx="5943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136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At the completion of the course, students will be able to… </a:t>
            </a:r>
          </a:p>
          <a:p>
            <a:pPr lvl="0"/>
            <a:r>
              <a:rPr lang="en-US" sz="2000" b="1" dirty="0"/>
              <a:t>Understand</a:t>
            </a:r>
            <a:r>
              <a:rPr lang="en-US" sz="2000" dirty="0"/>
              <a:t> and discuss the language of the Internet and web page authoring </a:t>
            </a:r>
          </a:p>
          <a:p>
            <a:pPr lvl="0"/>
            <a:r>
              <a:rPr lang="en-US" sz="2000" b="1" dirty="0"/>
              <a:t>Discuss</a:t>
            </a:r>
            <a:r>
              <a:rPr lang="en-US" sz="2000" dirty="0"/>
              <a:t> best practices in web site security, user interface design, content management, and new issues </a:t>
            </a:r>
          </a:p>
          <a:p>
            <a:pPr lvl="0"/>
            <a:r>
              <a:rPr lang="en-US" sz="2000" b="1" dirty="0"/>
              <a:t>Envision, design, prototype, produce, test, and promote</a:t>
            </a:r>
            <a:r>
              <a:rPr lang="en-US" sz="2000" dirty="0"/>
              <a:t> a web site that uses </a:t>
            </a:r>
          </a:p>
          <a:p>
            <a:pPr lvl="1"/>
            <a:r>
              <a:rPr lang="en-US" sz="2000" dirty="0"/>
              <a:t>Compliant HTML and CSS </a:t>
            </a:r>
          </a:p>
          <a:p>
            <a:pPr lvl="1"/>
            <a:r>
              <a:rPr lang="en-US" sz="2000" dirty="0"/>
              <a:t>Dynamic navigation </a:t>
            </a:r>
          </a:p>
          <a:p>
            <a:pPr lvl="1"/>
            <a:r>
              <a:rPr lang="en-US" sz="2000" dirty="0"/>
              <a:t>Embedded media </a:t>
            </a:r>
          </a:p>
          <a:p>
            <a:pPr lvl="1"/>
            <a:r>
              <a:rPr lang="en-US" sz="2000" dirty="0"/>
              <a:t>Database-driven structure and content </a:t>
            </a:r>
          </a:p>
          <a:p>
            <a:pPr lvl="1"/>
            <a:r>
              <a:rPr lang="en-US" sz="2000" dirty="0"/>
              <a:t>Secure forms with dynamic user interaction </a:t>
            </a:r>
          </a:p>
          <a:p>
            <a:pPr lvl="1"/>
            <a:r>
              <a:rPr lang="en-US" sz="2000" dirty="0"/>
              <a:t>Content Management Systems (CMS) such as blogs, forums, wikis, and </a:t>
            </a:r>
            <a:r>
              <a:rPr lang="en-US" sz="2000" dirty="0" smtClean="0"/>
              <a:t>galleries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659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develop using, interact with or get familiar with the following technologies and concepts in this class.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96719"/>
              </p:ext>
            </p:extLst>
          </p:nvPr>
        </p:nvGraphicFramePr>
        <p:xfrm>
          <a:off x="1219200" y="3429000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MongoDB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Dynamic Websites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Usability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Web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MVC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44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Divided into three parts, the course structure looks something like this: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First part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Getting started with web technologies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Mostly focused on front-end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Second part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Mostly focused on back-end support.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Start of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Third part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Focused on websites as a whole.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Introduction to other related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Project due.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87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5314</TotalTime>
  <Words>1115</Words>
  <Application>Microsoft Macintosh PowerPoint</Application>
  <PresentationFormat>On-screen Show (4:3)</PresentationFormat>
  <Paragraphs>228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</vt:lpstr>
      <vt:lpstr>Calibri</vt:lpstr>
      <vt:lpstr>Wingdings</vt:lpstr>
      <vt:lpstr>OSU-BW</vt:lpstr>
      <vt:lpstr>PowerPoint Presentation</vt:lpstr>
      <vt:lpstr>About me</vt:lpstr>
      <vt:lpstr>Computing Resources</vt:lpstr>
      <vt:lpstr>PowerPoint Presentation</vt:lpstr>
      <vt:lpstr>What is this course?</vt:lpstr>
      <vt:lpstr>PowerPoint Presentation</vt:lpstr>
      <vt:lpstr>Syllabus</vt:lpstr>
      <vt:lpstr>Technologies</vt:lpstr>
      <vt:lpstr>Class Breakdown</vt:lpstr>
      <vt:lpstr>Grading</vt:lpstr>
      <vt:lpstr>Pair Programming</vt:lpstr>
      <vt:lpstr>Final Exam</vt:lpstr>
      <vt:lpstr>Syllabus - Questions? </vt:lpstr>
      <vt:lpstr>Lets get started</vt:lpstr>
      <vt:lpstr>How do websites work?</vt:lpstr>
      <vt:lpstr>Primary technologies for the web</vt:lpstr>
      <vt:lpstr>Primary technologies for the web</vt:lpstr>
      <vt:lpstr>PowerPoint Presentation</vt:lpstr>
      <vt:lpstr>Hypertext markup language (HTML)</vt:lpstr>
      <vt:lpstr>HTML</vt:lpstr>
      <vt:lpstr>Viewing your HTML</vt:lpstr>
      <vt:lpstr>HTML -Notes</vt:lpstr>
      <vt:lpstr>Javascript (JS)</vt:lpstr>
      <vt:lpstr>Javascript</vt:lpstr>
      <vt:lpstr>CSS</vt:lpstr>
      <vt:lpstr>CSS </vt:lpstr>
      <vt:lpstr>Browser</vt:lpstr>
      <vt:lpstr>Personal home page (PHP)</vt:lpstr>
      <vt:lpstr>Structured query language (SQL)</vt:lpstr>
      <vt:lpstr>Node.js</vt:lpstr>
      <vt:lpstr>Express.js</vt:lpstr>
    </vt:vector>
  </TitlesOfParts>
  <Company>Oregon State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Leonard Gothberg</cp:lastModifiedBy>
  <cp:revision>101</cp:revision>
  <dcterms:created xsi:type="dcterms:W3CDTF">2011-09-02T17:23:58Z</dcterms:created>
  <dcterms:modified xsi:type="dcterms:W3CDTF">2017-01-19T01:05:29Z</dcterms:modified>
</cp:coreProperties>
</file>