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277" r:id="rId2"/>
    <p:sldId id="308" r:id="rId3"/>
    <p:sldId id="376" r:id="rId4"/>
    <p:sldId id="377" r:id="rId5"/>
    <p:sldId id="378" r:id="rId6"/>
    <p:sldId id="383" r:id="rId7"/>
    <p:sldId id="379" r:id="rId8"/>
    <p:sldId id="385" r:id="rId9"/>
    <p:sldId id="406" r:id="rId10"/>
    <p:sldId id="386" r:id="rId11"/>
    <p:sldId id="380" r:id="rId12"/>
    <p:sldId id="402" r:id="rId13"/>
    <p:sldId id="403" r:id="rId14"/>
    <p:sldId id="404" r:id="rId15"/>
    <p:sldId id="381" r:id="rId16"/>
    <p:sldId id="387" r:id="rId17"/>
    <p:sldId id="388" r:id="rId18"/>
    <p:sldId id="382" r:id="rId19"/>
    <p:sldId id="389" r:id="rId20"/>
    <p:sldId id="391" r:id="rId21"/>
    <p:sldId id="390" r:id="rId22"/>
    <p:sldId id="392" r:id="rId23"/>
    <p:sldId id="393" r:id="rId24"/>
    <p:sldId id="394" r:id="rId25"/>
    <p:sldId id="395" r:id="rId26"/>
    <p:sldId id="396" r:id="rId27"/>
    <p:sldId id="398" r:id="rId28"/>
    <p:sldId id="399" r:id="rId29"/>
    <p:sldId id="397" r:id="rId30"/>
    <p:sldId id="400" r:id="rId31"/>
    <p:sldId id="401" r:id="rId32"/>
    <p:sldId id="405" r:id="rId33"/>
    <p:sldId id="375" r:id="rId34"/>
    <p:sldId id="286" r:id="rId35"/>
    <p:sldId id="347" r:id="rId36"/>
    <p:sldId id="374" r:id="rId37"/>
    <p:sldId id="322" r:id="rId38"/>
    <p:sldId id="346" r:id="rId39"/>
    <p:sldId id="345" r:id="rId40"/>
    <p:sldId id="321" r:id="rId41"/>
    <p:sldId id="323" r:id="rId42"/>
    <p:sldId id="324" r:id="rId43"/>
    <p:sldId id="325" r:id="rId44"/>
    <p:sldId id="328" r:id="rId45"/>
    <p:sldId id="329" r:id="rId46"/>
    <p:sldId id="330" r:id="rId47"/>
    <p:sldId id="327" r:id="rId48"/>
    <p:sldId id="309" r:id="rId49"/>
    <p:sldId id="320" r:id="rId50"/>
    <p:sldId id="331" r:id="rId51"/>
    <p:sldId id="332" r:id="rId52"/>
    <p:sldId id="352" r:id="rId53"/>
    <p:sldId id="348" r:id="rId54"/>
    <p:sldId id="349" r:id="rId55"/>
    <p:sldId id="353" r:id="rId56"/>
    <p:sldId id="350" r:id="rId57"/>
    <p:sldId id="354" r:id="rId58"/>
    <p:sldId id="355" r:id="rId59"/>
    <p:sldId id="356" r:id="rId60"/>
    <p:sldId id="357" r:id="rId61"/>
  </p:sldIdLst>
  <p:sldSz cx="9144000" cy="6858000" type="screen4x3"/>
  <p:notesSz cx="6858000" cy="9144000"/>
  <p:custDataLst>
    <p:tags r:id="rId6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1" autoAdjust="0"/>
    <p:restoredTop sz="74958" autoAdjust="0"/>
  </p:normalViewPr>
  <p:slideViewPr>
    <p:cSldViewPr>
      <p:cViewPr varScale="1">
        <p:scale>
          <a:sx n="85" d="100"/>
          <a:sy n="85" d="100"/>
        </p:scale>
        <p:origin x="-40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C3B293B-9339-4DAF-A9E2-1ED9B467FAB7}" type="datetimeFigureOut">
              <a:rPr lang="en-US"/>
              <a:pPr>
                <a:defRPr/>
              </a:pPr>
              <a:t>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F67CAD1-0C75-4645-90BE-6555BEF31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99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465D590-4530-450E-A4D7-569F1D7555E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32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52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21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70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8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92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28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729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02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48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064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409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361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843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40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469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181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181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17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08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293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345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391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502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631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90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618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251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297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297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71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589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872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872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906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595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3BEE8-91BC-40FF-85C0-7009F49FE09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195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3BEE8-91BC-40FF-85C0-7009F49FE09C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894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3BEE8-91BC-40FF-85C0-7009F49FE09C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965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356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636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04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080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547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436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2583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320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399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523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8096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2091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851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50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166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9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60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Arrays are held by reference so when you copy over - its only the reference that gets copied over</a:t>
            </a:r>
          </a:p>
          <a:p>
            <a:r>
              <a:rPr lang="en-US" dirty="0" smtClean="0"/>
              <a:t>but regular</a:t>
            </a:r>
            <a:r>
              <a:rPr lang="en-US" baseline="0" dirty="0" smtClean="0"/>
              <a:t> variable is copied by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52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06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152400"/>
            <a:ext cx="71628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1430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AA650-4D3B-42F0-B765-6E04C72015A9}" type="datetimeFigureOut">
              <a:rPr lang="en-US"/>
              <a:pPr>
                <a:defRPr/>
              </a:pPr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006FD-08E7-46B8-A8B1-FC7BD69938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3484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3BA11-8E52-4037-AC95-6A50AC0BE00C}" type="datetimeFigureOut">
              <a:rPr lang="en-US"/>
              <a:pPr>
                <a:defRPr/>
              </a:pPr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02B71-6CF7-4442-9D2D-18FEC4B37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3464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19200"/>
            <a:ext cx="2057400" cy="490696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6019800" cy="4906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6B2E3-A68A-4A31-AA1F-065A09603156}" type="datetimeFigureOut">
              <a:rPr lang="en-US"/>
              <a:pPr>
                <a:defRPr/>
              </a:pPr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D7703-79E3-47BE-BDC3-C7CD351D2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3677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87C69-34F8-4216-9805-E9ECCF6983AD}" type="datetimeFigureOut">
              <a:rPr lang="en-US"/>
              <a:pPr>
                <a:defRPr/>
              </a:pPr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57745-A788-452F-8B33-AEA7062A3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933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01F2F-5817-4370-BCF0-3B3070A47AF0}" type="datetimeFigureOut">
              <a:rPr lang="en-US"/>
              <a:pPr>
                <a:defRPr/>
              </a:pPr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5F344-03A1-4FD3-855B-C61095449B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83145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EDA8B-09F5-4F1B-9E40-528B8800FD55}" type="datetimeFigureOut">
              <a:rPr lang="en-US"/>
              <a:pPr>
                <a:defRPr/>
              </a:pPr>
              <a:t>1/27/2017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D1B43-02A7-4CFE-BC36-D18EAFB591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8090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CA9FD-962A-4AEE-A34B-A968D923D50C}" type="datetimeFigureOut">
              <a:rPr lang="en-US"/>
              <a:pPr>
                <a:defRPr/>
              </a:pPr>
              <a:t>1/27/2017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0B0A4-9AD2-4684-A662-D06917F83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2205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578FA-05D7-43BB-BFBD-1BA60D91BFFF}" type="datetimeFigureOut">
              <a:rPr lang="en-US"/>
              <a:pPr>
                <a:defRPr/>
              </a:pPr>
              <a:t>1/27/2017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3CD00-B318-46AA-BA27-37D2E50524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6381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2E13E-F59D-43FB-8DB7-D2B9AD3A9A20}" type="datetimeFigureOut">
              <a:rPr lang="en-US"/>
              <a:pPr>
                <a:defRPr/>
              </a:pPr>
              <a:t>1/27/2017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EDF63-FD4A-4C9F-9CEC-3954D7FB1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82878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3008313" cy="7048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219200"/>
            <a:ext cx="5111750" cy="5029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05000"/>
            <a:ext cx="3008313" cy="4343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982ED-AE19-446E-B3FC-ADF6DEAA0FD4}" type="datetimeFigureOut">
              <a:rPr lang="en-US"/>
              <a:pPr>
                <a:defRPr/>
              </a:pPr>
              <a:t>1/27/2017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071AA-8B91-415D-99D0-333510BA0E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0264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91F3E-DB3F-47D9-B0D5-379987ED49AD}" type="datetimeFigureOut">
              <a:rPr lang="en-US"/>
              <a:pPr>
                <a:defRPr/>
              </a:pPr>
              <a:t>1/27/2017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BED1A-C2F7-4B37-9448-522371EFA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5538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143000" y="-23813"/>
            <a:ext cx="75438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B0C661F-139E-4168-9824-7FC0F7F66A65}" type="datetimeFigureOut">
              <a:rPr lang="en-US"/>
              <a:pPr>
                <a:defRPr/>
              </a:pPr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B04AC0-DEA8-46FD-82F6-B8909DC1F5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0" y="0"/>
            <a:ext cx="1012432" cy="13131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7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Inheritance_and_the_prototype_chai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script.info/tutorial/inheritance#inheritance-the-proto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dreads.com/author/show/14124342.Chris_Heilman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reads.com/author/show/1290380.Douglas_Crockfor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dreads.com/work/quotes/3028639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oregonstate.edu/~kotharim/urlpost.htm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oregonstate.edu/~kotharim/oregon_cities.xml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oregonstate.edu/~kotharim/read_oregon_cities.php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oregonstate.edu/~kotharim/readxml.html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oregonstate.edu/~kotharim/read_oregon_cities.php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CS 290 – Web Development.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US" dirty="0" smtClean="0"/>
              <a:t>Basically, anything that’s not the primitive datatype is treated as an object.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819399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prop1: 10;</a:t>
            </a:r>
          </a:p>
          <a:p>
            <a:r>
              <a:rPr lang="en-US" dirty="0"/>
              <a:t>	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675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/>
          <a:lstStyle/>
          <a:p>
            <a:r>
              <a:rPr lang="en-US" dirty="0" smtClean="0"/>
              <a:t>A reference to a reference </a:t>
            </a:r>
            <a:r>
              <a:rPr lang="en-US" dirty="0"/>
              <a:t> </a:t>
            </a:r>
            <a:r>
              <a:rPr lang="en-US" dirty="0" smtClean="0"/>
              <a:t>is?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3741" y="2802228"/>
            <a:ext cx="815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new Object(); //can also say: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={};</a:t>
            </a:r>
          </a:p>
          <a:p>
            <a:r>
              <a:rPr lang="en-US" dirty="0" err="1"/>
              <a:t>var</a:t>
            </a:r>
            <a:r>
              <a:rPr lang="en-US" dirty="0"/>
              <a:t> obj2 = 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  <a:p>
            <a:r>
              <a:rPr lang="en-US" dirty="0" err="1"/>
              <a:t>var</a:t>
            </a:r>
            <a:r>
              <a:rPr lang="en-US" dirty="0"/>
              <a:t> obj3 = 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  <a:p>
            <a:r>
              <a:rPr lang="en-US" dirty="0" err="1"/>
              <a:t>obj.prop</a:t>
            </a:r>
            <a:r>
              <a:rPr lang="en-US" dirty="0"/>
              <a:t> = 50;</a:t>
            </a:r>
          </a:p>
          <a:p>
            <a:r>
              <a:rPr lang="en-US" dirty="0"/>
              <a:t>obj2.prop=51;</a:t>
            </a:r>
          </a:p>
          <a:p>
            <a:r>
              <a:rPr lang="en-US" dirty="0"/>
              <a:t>alert( "prop= "+ </a:t>
            </a:r>
            <a:r>
              <a:rPr lang="en-US" dirty="0" err="1"/>
              <a:t>obj.prop</a:t>
            </a:r>
            <a:r>
              <a:rPr lang="en-US" dirty="0"/>
              <a:t> + " </a:t>
            </a:r>
            <a:r>
              <a:rPr lang="en-US" dirty="0" smtClean="0"/>
              <a:t>: </a:t>
            </a:r>
            <a:r>
              <a:rPr lang="en-US" dirty="0"/>
              <a:t>" + obj2.prop ); //value</a:t>
            </a:r>
            <a:r>
              <a:rPr lang="en-US" dirty="0" smtClean="0"/>
              <a:t>???</a:t>
            </a:r>
          </a:p>
          <a:p>
            <a:endParaRPr lang="en-US" dirty="0"/>
          </a:p>
          <a:p>
            <a:r>
              <a:rPr lang="en-US" dirty="0"/>
              <a:t>obj3.prop2 = 101;</a:t>
            </a:r>
          </a:p>
          <a:p>
            <a:r>
              <a:rPr lang="en-US" dirty="0"/>
              <a:t>alert( "prop2= " + obj.prop2 + " </a:t>
            </a:r>
            <a:r>
              <a:rPr lang="en-US" dirty="0" smtClean="0"/>
              <a:t>: " </a:t>
            </a:r>
            <a:r>
              <a:rPr lang="en-US" dirty="0"/>
              <a:t>+ obj2.prop2 + " </a:t>
            </a:r>
            <a:r>
              <a:rPr lang="en-US" dirty="0" smtClean="0"/>
              <a:t>: </a:t>
            </a:r>
            <a:r>
              <a:rPr lang="en-US" dirty="0"/>
              <a:t>" + obj3.prop2); //value???</a:t>
            </a:r>
          </a:p>
        </p:txBody>
      </p:sp>
    </p:spTree>
    <p:extLst>
      <p:ext uri="{BB962C8B-B14F-4D97-AF65-F5344CB8AC3E}">
        <p14:creationId xmlns:p14="http://schemas.microsoft.com/office/powerpoint/2010/main" val="16261050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492766"/>
            <a:ext cx="8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Creates a new Object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and stores it in '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new Object();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Set some properties of the object to different values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obj.val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5;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obj.click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function(){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console.log('hello');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Alternatively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using key-value pairs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// Set the property names and values using key/value pairs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5,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click: function(){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console.log('hello');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5562600"/>
            <a:ext cx="8229600" cy="914400"/>
          </a:xfrm>
        </p:spPr>
        <p:txBody>
          <a:bodyPr/>
          <a:lstStyle/>
          <a:p>
            <a:r>
              <a:rPr lang="en-US" sz="2400" dirty="0" smtClean="0"/>
              <a:t>Like other OOP languages, you can control inheritance of objects. Look up </a:t>
            </a:r>
            <a:r>
              <a:rPr lang="en-US" sz="2400" dirty="0" err="1" smtClean="0"/>
              <a:t>object.seal</a:t>
            </a:r>
            <a:r>
              <a:rPr lang="en-US" sz="2400" dirty="0" smtClean="0"/>
              <a:t> and </a:t>
            </a:r>
            <a:r>
              <a:rPr lang="en-US" sz="2400" dirty="0" err="1" smtClean="0"/>
              <a:t>object.freeze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88971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is a prototypal language, not a classical language</a:t>
            </a:r>
          </a:p>
          <a:p>
            <a:pPr lvl="1"/>
            <a:r>
              <a:rPr lang="en-US" dirty="0" smtClean="0"/>
              <a:t>For example, Java is a classical language, a definite structure and everything needs a class.</a:t>
            </a:r>
          </a:p>
          <a:p>
            <a:pPr lvl="1"/>
            <a:r>
              <a:rPr lang="en-US" dirty="0" smtClean="0"/>
              <a:t>In Java/C++, is a class an object?</a:t>
            </a:r>
          </a:p>
          <a:p>
            <a:r>
              <a:rPr lang="en-US" dirty="0" smtClean="0"/>
              <a:t>In a prototypal language, objects inherit from other objects. </a:t>
            </a:r>
          </a:p>
          <a:p>
            <a:pPr lvl="1"/>
            <a:r>
              <a:rPr lang="en-US" dirty="0" smtClean="0"/>
              <a:t>Using a property named ‘prototype’, </a:t>
            </a:r>
            <a:r>
              <a:rPr lang="en-US" dirty="0" err="1" smtClean="0"/>
              <a:t>js</a:t>
            </a:r>
            <a:r>
              <a:rPr lang="en-US" dirty="0" smtClean="0"/>
              <a:t> keeps track of object relationships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6071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developer.mozilla.org/en-US/docs/Web/JavaScript/Inheritance_and_the_prototype_chain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javascript.info/tutorial/inheritance#inheritance-the-proto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3552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did we discuss last week about variables and scopes?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728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does the code below output?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8194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a = 'test';</a:t>
            </a:r>
          </a:p>
          <a:p>
            <a:r>
              <a:rPr lang="en-US" dirty="0"/>
              <a:t>if ( true ) 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a = 'new test';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alert(a);</a:t>
            </a:r>
          </a:p>
          <a:p>
            <a:r>
              <a:rPr lang="en-US" dirty="0"/>
              <a:t>function one()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a = 'future test';</a:t>
            </a:r>
          </a:p>
          <a:p>
            <a:r>
              <a:rPr lang="en-US" dirty="0"/>
              <a:t> </a:t>
            </a:r>
            <a:r>
              <a:rPr lang="en-US" dirty="0" smtClean="0"/>
              <a:t>   b </a:t>
            </a:r>
            <a:r>
              <a:rPr lang="en-US" dirty="0"/>
              <a:t>= "zombie";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one();</a:t>
            </a:r>
          </a:p>
          <a:p>
            <a:r>
              <a:rPr lang="en-US" dirty="0"/>
              <a:t>alert(a);</a:t>
            </a:r>
          </a:p>
          <a:p>
            <a:r>
              <a:rPr lang="en-US" dirty="0"/>
              <a:t>alert(b);</a:t>
            </a:r>
          </a:p>
        </p:txBody>
      </p:sp>
    </p:spTree>
    <p:extLst>
      <p:ext uri="{BB962C8B-B14F-4D97-AF65-F5344CB8AC3E}">
        <p14:creationId xmlns:p14="http://schemas.microsoft.com/office/powerpoint/2010/main" val="35988869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have their own scope</a:t>
            </a:r>
          </a:p>
          <a:p>
            <a:r>
              <a:rPr lang="en-US" dirty="0" smtClean="0"/>
              <a:t>Unlike some other languages, blocks such as for, while, if do not have their own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411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 in JS means the context within which your code runs. Context includes</a:t>
            </a:r>
          </a:p>
          <a:p>
            <a:pPr lvl="1"/>
            <a:r>
              <a:rPr lang="en-US" dirty="0" smtClean="0"/>
              <a:t>The window frame </a:t>
            </a:r>
          </a:p>
          <a:p>
            <a:pPr lvl="1"/>
            <a:r>
              <a:rPr lang="en-US" dirty="0" smtClean="0"/>
              <a:t>The object</a:t>
            </a:r>
          </a:p>
          <a:p>
            <a:r>
              <a:rPr lang="en-US" dirty="0" smtClean="0"/>
              <a:t>The keyword ‘this’ typically refers to the context of the code being run.</a:t>
            </a:r>
          </a:p>
          <a:p>
            <a:pPr lvl="1"/>
            <a:r>
              <a:rPr lang="en-US" dirty="0" smtClean="0"/>
              <a:t>When a method/function is called invoked from an object, this refers to that object</a:t>
            </a:r>
          </a:p>
          <a:p>
            <a:pPr lvl="1"/>
            <a:r>
              <a:rPr lang="en-US" dirty="0" smtClean="0"/>
              <a:t>Otherwise it refers to the global context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3640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524000"/>
            <a:ext cx="8382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setDays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numdays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voodooLogic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1;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this.days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numdays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voodooLogic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days = 5;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alert( 'days at the window level is set to: ' + days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days 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10	};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'days inside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is set to: '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obj.days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setDays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( 15 );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alert( 'days at the window level is now set to: ' + days 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obj.setDays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setDays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obj.setDays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( 20 );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//alternately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setDays.call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(obj,30);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alert( 'days inside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is now set to: '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obj.days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8354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Some background</a:t>
            </a:r>
          </a:p>
          <a:p>
            <a:pPr lvl="1"/>
            <a:r>
              <a:rPr lang="en-US" dirty="0" smtClean="0"/>
              <a:t>Understanding syntax</a:t>
            </a:r>
          </a:p>
          <a:p>
            <a:pPr lvl="1"/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Closure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 smtClean="0"/>
              <a:t>Overloading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1400" dirty="0"/>
              <a:t>“Java is to JavaScript what Car is to Carpet.” 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― </a:t>
            </a:r>
            <a:r>
              <a:rPr lang="en-US" sz="1400" b="1" dirty="0">
                <a:hlinkClick r:id="rId3"/>
              </a:rPr>
              <a:t>Chris </a:t>
            </a:r>
            <a:r>
              <a:rPr lang="en-US" sz="1400" b="1" dirty="0" err="1">
                <a:hlinkClick r:id="rId3"/>
              </a:rPr>
              <a:t>Heilmann</a:t>
            </a:r>
            <a:endParaRPr lang="en-US" sz="14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99804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US" dirty="0" smtClean="0"/>
              <a:t>What is a private variable?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286000"/>
            <a:ext cx="777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func</a:t>
            </a:r>
            <a:r>
              <a:rPr lang="en-US" dirty="0"/>
              <a:t>() {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name = "</a:t>
            </a:r>
            <a:r>
              <a:rPr lang="en-US" dirty="0" err="1"/>
              <a:t>Oregonia</a:t>
            </a:r>
            <a:r>
              <a:rPr lang="en-US" dirty="0"/>
              <a:t>"; </a:t>
            </a:r>
          </a:p>
          <a:p>
            <a:r>
              <a:rPr lang="en-US" dirty="0"/>
              <a:t>  function </a:t>
            </a:r>
            <a:r>
              <a:rPr lang="en-US" dirty="0" err="1"/>
              <a:t>displayName</a:t>
            </a:r>
            <a:r>
              <a:rPr lang="en-US" dirty="0"/>
              <a:t>() { </a:t>
            </a:r>
          </a:p>
          <a:p>
            <a:r>
              <a:rPr lang="en-US" dirty="0"/>
              <a:t>    alert(name);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dirty="0" err="1"/>
              <a:t>displayName</a:t>
            </a:r>
            <a:r>
              <a:rPr lang="en-US" dirty="0"/>
              <a:t>();    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func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smtClean="0"/>
              <a:t>Here, </a:t>
            </a:r>
            <a:r>
              <a:rPr lang="en-US" dirty="0" err="1" smtClean="0"/>
              <a:t>displayName</a:t>
            </a:r>
            <a:r>
              <a:rPr lang="en-US" dirty="0" smtClean="0"/>
              <a:t>() is a function defined within </a:t>
            </a:r>
            <a:r>
              <a:rPr lang="en-US" dirty="0" err="1" smtClean="0"/>
              <a:t>func</a:t>
            </a:r>
            <a:r>
              <a:rPr lang="en-US" dirty="0" smtClean="0"/>
              <a:t>() and is only available to </a:t>
            </a:r>
            <a:r>
              <a:rPr lang="en-US" dirty="0" err="1" smtClean="0"/>
              <a:t>func</a:t>
            </a:r>
            <a:r>
              <a:rPr lang="en-US" dirty="0" smtClean="0"/>
              <a:t>(). Similarly, you can define variables and get/set methods if need be.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759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Closures is a means through which an inner function can refer to the variables present in its outer enclosing function, even after its parent functions have already terminated.</a:t>
            </a:r>
          </a:p>
          <a:p>
            <a:r>
              <a:rPr lang="en-US" dirty="0"/>
              <a:t>Closures are functions that refer to </a:t>
            </a:r>
            <a:r>
              <a:rPr lang="en-US" dirty="0" smtClean="0"/>
              <a:t>independent </a:t>
            </a:r>
            <a:r>
              <a:rPr lang="en-US" dirty="0"/>
              <a:t>variables. In other words, the function defined in the closure 'remembers' the environment in which it was created.</a:t>
            </a:r>
          </a:p>
        </p:txBody>
      </p:sp>
    </p:spTree>
    <p:extLst>
      <p:ext uri="{BB962C8B-B14F-4D97-AF65-F5344CB8AC3E}">
        <p14:creationId xmlns:p14="http://schemas.microsoft.com/office/powerpoint/2010/main" val="28941280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 smtClean="0"/>
              <a:t>Compare it to code below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286000"/>
            <a:ext cx="777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func</a:t>
            </a:r>
            <a:r>
              <a:rPr lang="en-US" dirty="0"/>
              <a:t>() {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name = "</a:t>
            </a:r>
            <a:r>
              <a:rPr lang="en-US" dirty="0" err="1"/>
              <a:t>Oregonia</a:t>
            </a:r>
            <a:r>
              <a:rPr lang="en-US" dirty="0"/>
              <a:t>";</a:t>
            </a:r>
          </a:p>
          <a:p>
            <a:r>
              <a:rPr lang="en-US" dirty="0"/>
              <a:t>  function </a:t>
            </a:r>
            <a:r>
              <a:rPr lang="en-US" dirty="0" err="1"/>
              <a:t>displayName</a:t>
            </a:r>
            <a:r>
              <a:rPr lang="en-US" dirty="0"/>
              <a:t>() {</a:t>
            </a:r>
          </a:p>
          <a:p>
            <a:r>
              <a:rPr lang="en-US" dirty="0"/>
              <a:t>    alert(name);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</a:t>
            </a:r>
            <a:r>
              <a:rPr lang="en-US" dirty="0" err="1"/>
              <a:t>displayName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myFunc</a:t>
            </a:r>
            <a:r>
              <a:rPr lang="en-US" dirty="0"/>
              <a:t> = </a:t>
            </a:r>
            <a:r>
              <a:rPr lang="en-US" dirty="0" err="1"/>
              <a:t>func</a:t>
            </a:r>
            <a:r>
              <a:rPr lang="en-US" dirty="0"/>
              <a:t>();</a:t>
            </a:r>
          </a:p>
          <a:p>
            <a:r>
              <a:rPr lang="en-US" dirty="0" err="1"/>
              <a:t>myFunc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smtClean="0"/>
              <a:t>//What </a:t>
            </a:r>
            <a:r>
              <a:rPr lang="en-US" dirty="0" smtClean="0"/>
              <a:t>will be the output of </a:t>
            </a:r>
            <a:r>
              <a:rPr lang="en-US" dirty="0" err="1" smtClean="0"/>
              <a:t>myFunc</a:t>
            </a:r>
            <a:r>
              <a:rPr lang="en-US" dirty="0" smtClean="0"/>
              <a:t>();? What type is </a:t>
            </a:r>
            <a:r>
              <a:rPr lang="en-US" dirty="0" err="1" smtClean="0"/>
              <a:t>myFunc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058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would be reasonable to assume that once </a:t>
            </a:r>
            <a:r>
              <a:rPr lang="en-US" dirty="0" err="1" smtClean="0"/>
              <a:t>func</a:t>
            </a:r>
            <a:r>
              <a:rPr lang="en-US" dirty="0" smtClean="0"/>
              <a:t>() was executed, the variable </a:t>
            </a:r>
            <a:r>
              <a:rPr lang="en-US" i="1" dirty="0" smtClean="0"/>
              <a:t>name</a:t>
            </a:r>
            <a:r>
              <a:rPr lang="en-US" dirty="0" smtClean="0"/>
              <a:t> would not exist anymore.</a:t>
            </a:r>
          </a:p>
          <a:p>
            <a:pPr lvl="1"/>
            <a:r>
              <a:rPr lang="en-US" dirty="0" smtClean="0"/>
              <a:t>Obviously, that would be incorrect however.</a:t>
            </a:r>
          </a:p>
          <a:p>
            <a:r>
              <a:rPr lang="en-US" dirty="0" smtClean="0"/>
              <a:t>The reason it works is because </a:t>
            </a:r>
            <a:r>
              <a:rPr lang="en-US" i="1" dirty="0" err="1" smtClean="0"/>
              <a:t>func</a:t>
            </a:r>
            <a:r>
              <a:rPr lang="en-US" dirty="0"/>
              <a:t> has become a </a:t>
            </a:r>
            <a:r>
              <a:rPr lang="en-US" i="1" dirty="0" smtClean="0"/>
              <a:t>closure</a:t>
            </a:r>
            <a:r>
              <a:rPr lang="en-US" dirty="0" smtClean="0"/>
              <a:t>, a </a:t>
            </a:r>
            <a:r>
              <a:rPr lang="en-US" dirty="0"/>
              <a:t>special kind of object that combines </a:t>
            </a:r>
            <a:r>
              <a:rPr lang="en-US" dirty="0" smtClean="0"/>
              <a:t>the </a:t>
            </a:r>
            <a:r>
              <a:rPr lang="en-US" dirty="0"/>
              <a:t>function, and the environment in which that function was created. </a:t>
            </a:r>
          </a:p>
        </p:txBody>
      </p:sp>
    </p:spTree>
    <p:extLst>
      <p:ext uri="{BB962C8B-B14F-4D97-AF65-F5344CB8AC3E}">
        <p14:creationId xmlns:p14="http://schemas.microsoft.com/office/powerpoint/2010/main" val="34198918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599"/>
          </a:xfrm>
        </p:spPr>
        <p:txBody>
          <a:bodyPr/>
          <a:lstStyle/>
          <a:p>
            <a:r>
              <a:rPr lang="en-US" dirty="0" smtClean="0"/>
              <a:t>One more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209800"/>
            <a:ext cx="7620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up = (function () 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value = 0;</a:t>
            </a:r>
          </a:p>
          <a:p>
            <a:r>
              <a:rPr lang="en-US" dirty="0"/>
              <a:t>    return function () {alert(value);return value++;}</a:t>
            </a:r>
          </a:p>
          <a:p>
            <a:r>
              <a:rPr lang="en-US" dirty="0"/>
              <a:t>})();</a:t>
            </a:r>
          </a:p>
          <a:p>
            <a:endParaRPr lang="en-US" dirty="0"/>
          </a:p>
          <a:p>
            <a:r>
              <a:rPr lang="en-US" dirty="0"/>
              <a:t>up();</a:t>
            </a:r>
          </a:p>
          <a:p>
            <a:r>
              <a:rPr lang="en-US" dirty="0"/>
              <a:t>up();</a:t>
            </a:r>
          </a:p>
          <a:p>
            <a:r>
              <a:rPr lang="en-US" dirty="0"/>
              <a:t>up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//Discuss syntax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41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What is function overloading?</a:t>
            </a:r>
          </a:p>
          <a:p>
            <a:pPr lvl="1"/>
            <a:r>
              <a:rPr lang="en-US" sz="2400" dirty="0" smtClean="0"/>
              <a:t>Creating multiple definitions for the same function such that each one is invoked based on the type and number of arguments passed.</a:t>
            </a:r>
          </a:p>
          <a:p>
            <a:r>
              <a:rPr lang="en-US" sz="2800" dirty="0"/>
              <a:t>Our overloaded functions need to know two </a:t>
            </a:r>
            <a:r>
              <a:rPr lang="en-US" sz="2800" dirty="0" smtClean="0"/>
              <a:t>things:</a:t>
            </a:r>
          </a:p>
          <a:p>
            <a:pPr lvl="1"/>
            <a:r>
              <a:rPr lang="en-US" sz="2400" dirty="0" smtClean="0"/>
              <a:t>how </a:t>
            </a:r>
            <a:r>
              <a:rPr lang="en-US" sz="2400" dirty="0"/>
              <a:t>many arguments have been passed in and </a:t>
            </a:r>
            <a:endParaRPr lang="en-US" sz="2400" dirty="0" smtClean="0"/>
          </a:p>
          <a:p>
            <a:pPr lvl="1"/>
            <a:r>
              <a:rPr lang="en-US" sz="2400" dirty="0" smtClean="0"/>
              <a:t>what </a:t>
            </a:r>
            <a:r>
              <a:rPr lang="en-US" sz="2400" dirty="0"/>
              <a:t>type of arguments have been passed. </a:t>
            </a:r>
          </a:p>
        </p:txBody>
      </p:sp>
    </p:spTree>
    <p:extLst>
      <p:ext uri="{BB962C8B-B14F-4D97-AF65-F5344CB8AC3E}">
        <p14:creationId xmlns:p14="http://schemas.microsoft.com/office/powerpoint/2010/main" val="41516994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762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524000"/>
            <a:ext cx="762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salute(</a:t>
            </a:r>
            <a:r>
              <a:rPr lang="en-US" dirty="0" err="1"/>
              <a:t>first,last</a:t>
            </a:r>
            <a:r>
              <a:rPr lang="en-US" dirty="0"/>
              <a:t>) {</a:t>
            </a:r>
          </a:p>
          <a:p>
            <a:r>
              <a:rPr lang="en-US" dirty="0"/>
              <a:t>  if(</a:t>
            </a:r>
            <a:r>
              <a:rPr lang="en-US" dirty="0" err="1"/>
              <a:t>arguments.length</a:t>
            </a:r>
            <a:r>
              <a:rPr lang="en-US" dirty="0"/>
              <a:t>&gt;=2) </a:t>
            </a:r>
          </a:p>
          <a:p>
            <a:r>
              <a:rPr lang="en-US" dirty="0"/>
              <a:t>    </a:t>
            </a:r>
            <a:r>
              <a:rPr lang="en-US" dirty="0" smtClean="0"/>
              <a:t>	alert</a:t>
            </a:r>
            <a:r>
              <a:rPr lang="en-US" dirty="0"/>
              <a:t>("Hello </a:t>
            </a:r>
            <a:r>
              <a:rPr lang="en-US" dirty="0" smtClean="0"/>
              <a:t>"+first +" " +last);</a:t>
            </a:r>
            <a:endParaRPr lang="en-US" dirty="0"/>
          </a:p>
          <a:p>
            <a:r>
              <a:rPr lang="en-US" dirty="0"/>
              <a:t>  else </a:t>
            </a:r>
          </a:p>
          <a:p>
            <a:r>
              <a:rPr lang="en-US" dirty="0"/>
              <a:t>    	alert("Hello "+first);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salute("Superman");</a:t>
            </a:r>
          </a:p>
          <a:p>
            <a:r>
              <a:rPr lang="en-US" dirty="0"/>
              <a:t>salute("</a:t>
            </a:r>
            <a:r>
              <a:rPr lang="en-US" dirty="0" err="1"/>
              <a:t>Superman</a:t>
            </a:r>
            <a:r>
              <a:rPr lang="en-US" dirty="0" err="1" smtClean="0"/>
              <a:t>",“Batman</a:t>
            </a:r>
            <a:r>
              <a:rPr lang="en-US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6032643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524000"/>
            <a:ext cx="7620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salute(</a:t>
            </a:r>
            <a:r>
              <a:rPr lang="en-US" dirty="0" err="1"/>
              <a:t>first,last</a:t>
            </a:r>
            <a:r>
              <a:rPr lang="en-US" dirty="0"/>
              <a:t>) {</a:t>
            </a:r>
          </a:p>
          <a:p>
            <a:r>
              <a:rPr lang="en-US" dirty="0"/>
              <a:t>  if(</a:t>
            </a:r>
            <a:r>
              <a:rPr lang="en-US" dirty="0" err="1"/>
              <a:t>arguments.length</a:t>
            </a:r>
            <a:r>
              <a:rPr lang="en-US" dirty="0"/>
              <a:t>&gt;=2) 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temp</a:t>
            </a:r>
            <a:r>
              <a:rPr lang="en-US" dirty="0" smtClean="0"/>
              <a:t>="";</a:t>
            </a:r>
            <a:endParaRPr lang="en-US" dirty="0"/>
          </a:p>
          <a:p>
            <a:r>
              <a:rPr lang="en-US" dirty="0"/>
              <a:t>    for(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arguments.length;i</a:t>
            </a:r>
            <a:r>
              <a:rPr lang="en-US" dirty="0"/>
              <a:t>++) {</a:t>
            </a:r>
          </a:p>
          <a:p>
            <a:r>
              <a:rPr lang="en-US" dirty="0"/>
              <a:t>      temp+=arguments[</a:t>
            </a:r>
            <a:r>
              <a:rPr lang="en-US" dirty="0" err="1"/>
              <a:t>i</a:t>
            </a:r>
            <a:r>
              <a:rPr lang="en-US" dirty="0"/>
              <a:t>] + " 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alert("Hello " + temp +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else </a:t>
            </a:r>
          </a:p>
          <a:p>
            <a:r>
              <a:rPr lang="en-US" dirty="0"/>
              <a:t>    	alert("Hello "+first);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salute("Superman");</a:t>
            </a:r>
          </a:p>
          <a:p>
            <a:r>
              <a:rPr lang="en-US" dirty="0"/>
              <a:t>salute("</a:t>
            </a:r>
            <a:r>
              <a:rPr lang="en-US" dirty="0" err="1"/>
              <a:t>Superman","Batman</a:t>
            </a:r>
            <a:r>
              <a:rPr lang="en-US" dirty="0" err="1" smtClean="0"/>
              <a:t>",“Jessica</a:t>
            </a:r>
            <a:r>
              <a:rPr lang="en-US" dirty="0" smtClean="0"/>
              <a:t> Jones");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301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power(base, exponent=5)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(exponent == undefined)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exponent = 2;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1;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count = 0; count &lt; exponent; count++)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*= base;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alert(power(2,2));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1938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typeof</a:t>
            </a:r>
            <a:r>
              <a:rPr lang="en-US" dirty="0" smtClean="0"/>
              <a:t> and </a:t>
            </a:r>
            <a:r>
              <a:rPr lang="en-US" dirty="0" err="1" smtClean="0"/>
              <a:t>instanceof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/>
          <a:lstStyle/>
          <a:p>
            <a:r>
              <a:rPr lang="en-US" dirty="0" err="1" smtClean="0"/>
              <a:t>typeof</a:t>
            </a:r>
            <a:r>
              <a:rPr lang="en-US" dirty="0" smtClean="0"/>
              <a:t> is used to determine what a variable type is?</a:t>
            </a:r>
          </a:p>
          <a:p>
            <a:r>
              <a:rPr lang="en-US" dirty="0" err="1" smtClean="0"/>
              <a:t>Instanceof</a:t>
            </a:r>
            <a:r>
              <a:rPr lang="en-US" dirty="0" smtClean="0"/>
              <a:t> is used to further determine what object a variable is an instance of?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4038600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a = "some text";</a:t>
            </a:r>
          </a:p>
          <a:p>
            <a:r>
              <a:rPr lang="en-US" dirty="0" err="1"/>
              <a:t>var</a:t>
            </a:r>
            <a:r>
              <a:rPr lang="en-US" dirty="0"/>
              <a:t> b = 100;</a:t>
            </a:r>
          </a:p>
          <a:p>
            <a:r>
              <a:rPr lang="en-US" dirty="0" err="1"/>
              <a:t>var</a:t>
            </a:r>
            <a:r>
              <a:rPr lang="en-US" dirty="0"/>
              <a:t> c =[1,2,3,5,8,13,21];</a:t>
            </a:r>
          </a:p>
          <a:p>
            <a:r>
              <a:rPr lang="en-US" dirty="0" err="1"/>
              <a:t>var</a:t>
            </a:r>
            <a:r>
              <a:rPr lang="en-US" dirty="0"/>
              <a:t> d = /^[6]{3}$/;</a:t>
            </a:r>
          </a:p>
          <a:p>
            <a:r>
              <a:rPr lang="en-US" dirty="0"/>
              <a:t>alert(</a:t>
            </a:r>
            <a:r>
              <a:rPr lang="en-US" dirty="0" err="1"/>
              <a:t>typeof</a:t>
            </a:r>
            <a:r>
              <a:rPr lang="en-US" dirty="0"/>
              <a:t> a  + " : " + </a:t>
            </a:r>
            <a:r>
              <a:rPr lang="en-US" dirty="0" err="1"/>
              <a:t>typeof</a:t>
            </a:r>
            <a:r>
              <a:rPr lang="en-US" dirty="0"/>
              <a:t> b + " : "+ </a:t>
            </a:r>
            <a:r>
              <a:rPr lang="en-US" dirty="0" err="1"/>
              <a:t>typeof</a:t>
            </a:r>
            <a:r>
              <a:rPr lang="en-US" dirty="0"/>
              <a:t> c + " : " + </a:t>
            </a:r>
            <a:r>
              <a:rPr lang="en-US" dirty="0" err="1"/>
              <a:t>typeof</a:t>
            </a:r>
            <a:r>
              <a:rPr lang="en-US" dirty="0"/>
              <a:t> d);</a:t>
            </a:r>
          </a:p>
          <a:p>
            <a:r>
              <a:rPr lang="en-US" dirty="0"/>
              <a:t>alert(c </a:t>
            </a:r>
            <a:r>
              <a:rPr lang="en-US" dirty="0" err="1"/>
              <a:t>instanceof</a:t>
            </a:r>
            <a:r>
              <a:rPr lang="en-US" dirty="0"/>
              <a:t> Array);</a:t>
            </a:r>
          </a:p>
          <a:p>
            <a:r>
              <a:rPr lang="en-US" dirty="0"/>
              <a:t>alert ((d </a:t>
            </a:r>
            <a:r>
              <a:rPr lang="en-US" dirty="0" err="1"/>
              <a:t>instanceof</a:t>
            </a:r>
            <a:r>
              <a:rPr lang="en-US" dirty="0"/>
              <a:t> </a:t>
            </a:r>
            <a:r>
              <a:rPr lang="en-US" dirty="0" err="1"/>
              <a:t>RegExp</a:t>
            </a:r>
            <a:r>
              <a:rPr lang="en-US" dirty="0"/>
              <a:t>)?"Regular </a:t>
            </a:r>
            <a:r>
              <a:rPr lang="en-US" dirty="0" err="1"/>
              <a:t>Expressions":"Keep</a:t>
            </a:r>
            <a:r>
              <a:rPr lang="en-US" dirty="0"/>
              <a:t> Looking");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444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European Computer Manufacturer's </a:t>
            </a:r>
            <a:r>
              <a:rPr lang="en-US" sz="2800" dirty="0" smtClean="0"/>
              <a:t>Association</a:t>
            </a:r>
          </a:p>
          <a:p>
            <a:pPr lvl="1"/>
            <a:r>
              <a:rPr lang="en-US" sz="2400" dirty="0" smtClean="0"/>
              <a:t>ECMA oversees ECMAScript which JavaScript adheres too</a:t>
            </a:r>
          </a:p>
          <a:p>
            <a:pPr lvl="1"/>
            <a:r>
              <a:rPr lang="en-US" sz="2400" dirty="0" smtClean="0"/>
              <a:t>2011 released version 5.1 of ECMAScript specification. Further versions are in progress.</a:t>
            </a:r>
          </a:p>
          <a:p>
            <a:pPr lvl="1"/>
            <a:r>
              <a:rPr lang="en-US" sz="2400" dirty="0" smtClean="0"/>
              <a:t>Firefox and Chrome started adhering to the standards, IE followed. </a:t>
            </a:r>
          </a:p>
          <a:p>
            <a:pPr lvl="1"/>
            <a:r>
              <a:rPr lang="en-US" sz="2400" dirty="0" smtClean="0"/>
              <a:t>Chrome’s v8 engine was the fastest JS engine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5562600"/>
            <a:ext cx="701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“Fortunately, JavaScript has some extraordinarily good parts. In JavaScript, there is a beautiful, elegant, highly expressive language that is buried under a steaming pile of good intentions and blunders.” 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― </a:t>
            </a:r>
            <a:r>
              <a:rPr lang="en-US" sz="1600" b="1" dirty="0">
                <a:hlinkClick r:id="rId3"/>
              </a:rPr>
              <a:t>Douglas </a:t>
            </a:r>
            <a:r>
              <a:rPr lang="en-US" sz="1600" b="1" dirty="0" err="1">
                <a:hlinkClick r:id="rId3"/>
              </a:rPr>
              <a:t>Crockford</a:t>
            </a:r>
            <a:r>
              <a:rPr lang="en-US" sz="1600" dirty="0"/>
              <a:t>, </a:t>
            </a:r>
            <a:r>
              <a:rPr lang="en-US" sz="1600" b="1" dirty="0">
                <a:hlinkClick r:id="rId4"/>
              </a:rPr>
              <a:t>JavaScript: The Good Parts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06615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system in </a:t>
            </a:r>
            <a:r>
              <a:rPr lang="en-US" dirty="0" err="1" smtClean="0"/>
              <a:t>javascript</a:t>
            </a:r>
            <a:r>
              <a:rPr lang="en-US" dirty="0" smtClean="0"/>
              <a:t> is used to trap events and associate an action with them.</a:t>
            </a:r>
          </a:p>
          <a:p>
            <a:r>
              <a:rPr lang="en-US" dirty="0" smtClean="0"/>
              <a:t>For example - we trapped the event </a:t>
            </a:r>
            <a:r>
              <a:rPr lang="en-US" dirty="0" err="1" smtClean="0"/>
              <a:t>onclick</a:t>
            </a:r>
            <a:r>
              <a:rPr lang="en-US" dirty="0" smtClean="0"/>
              <a:t> of a button</a:t>
            </a:r>
          </a:p>
          <a:p>
            <a:pPr lvl="1"/>
            <a:r>
              <a:rPr lang="en-US" dirty="0" smtClean="0"/>
              <a:t>Buttons and clicks make sense, but in reality you can trap a click on any element.</a:t>
            </a:r>
          </a:p>
          <a:p>
            <a:r>
              <a:rPr lang="en-US" dirty="0" smtClean="0"/>
              <a:t>Some events are for specific elements</a:t>
            </a:r>
          </a:p>
          <a:p>
            <a:pPr lvl="1"/>
            <a:r>
              <a:rPr lang="en-US" dirty="0" smtClean="0"/>
              <a:t>For example, form events for form items</a:t>
            </a:r>
          </a:p>
          <a:p>
            <a:pPr lvl="1"/>
            <a:r>
              <a:rPr lang="en-US" dirty="0" smtClean="0"/>
              <a:t>Similarly, mouse events, keyboard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73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err="1" smtClean="0"/>
              <a:t>onChange</a:t>
            </a:r>
            <a:endParaRPr lang="en-US" dirty="0" smtClean="0"/>
          </a:p>
          <a:p>
            <a:pPr lvl="1"/>
            <a:r>
              <a:rPr lang="en-US" dirty="0" err="1" smtClean="0"/>
              <a:t>onClick</a:t>
            </a:r>
            <a:endParaRPr lang="en-US" dirty="0" smtClean="0"/>
          </a:p>
          <a:p>
            <a:pPr lvl="1"/>
            <a:r>
              <a:rPr lang="en-US" dirty="0" err="1" smtClean="0"/>
              <a:t>onDblClick</a:t>
            </a:r>
            <a:endParaRPr lang="en-US" dirty="0" smtClean="0"/>
          </a:p>
          <a:p>
            <a:pPr lvl="1"/>
            <a:r>
              <a:rPr lang="en-US" dirty="0" err="1" smtClean="0"/>
              <a:t>onKeydown</a:t>
            </a:r>
            <a:endParaRPr lang="en-US" dirty="0" smtClean="0"/>
          </a:p>
          <a:p>
            <a:pPr lvl="1"/>
            <a:r>
              <a:rPr lang="en-US" dirty="0" err="1" smtClean="0"/>
              <a:t>onKeypress</a:t>
            </a:r>
            <a:endParaRPr lang="en-US" dirty="0" smtClean="0"/>
          </a:p>
          <a:p>
            <a:pPr lvl="1"/>
            <a:r>
              <a:rPr lang="en-US" dirty="0" err="1" smtClean="0"/>
              <a:t>onLoad</a:t>
            </a:r>
            <a:endParaRPr lang="en-US" dirty="0" smtClean="0"/>
          </a:p>
          <a:p>
            <a:pPr lvl="1"/>
            <a:r>
              <a:rPr lang="en-US" dirty="0" err="1" smtClean="0"/>
              <a:t>onMouseover</a:t>
            </a:r>
            <a:endParaRPr lang="en-US" dirty="0" smtClean="0"/>
          </a:p>
          <a:p>
            <a:pPr lvl="1"/>
            <a:r>
              <a:rPr lang="en-US" dirty="0" err="1" smtClean="0"/>
              <a:t>onMouseout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28194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Google Complete list of </a:t>
            </a:r>
            <a:r>
              <a:rPr lang="en-US" dirty="0" err="1" smtClean="0"/>
              <a:t>Javascript</a:t>
            </a:r>
            <a:r>
              <a:rPr lang="en-US" dirty="0" smtClean="0"/>
              <a:t>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644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6353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Files</a:t>
            </a:r>
          </a:p>
          <a:p>
            <a:r>
              <a:rPr lang="en-US" dirty="0"/>
              <a:t>AJAX</a:t>
            </a:r>
          </a:p>
          <a:p>
            <a:r>
              <a:rPr lang="en-US" dirty="0"/>
              <a:t>Homework</a:t>
            </a:r>
          </a:p>
          <a:p>
            <a:r>
              <a:rPr lang="en-US" dirty="0"/>
              <a:t>JQuery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196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854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represent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seven larges cities in </a:t>
            </a:r>
            <a:r>
              <a:rPr lang="en-US" dirty="0" err="1" smtClean="0"/>
              <a:t>oregon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Method 1: Some string structure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Portland,Salem,Eugene,Gresham,Hillsboro,Beaverton,Bend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Pseudocode</a:t>
            </a:r>
            <a:r>
              <a:rPr lang="en-US" sz="2400" dirty="0" smtClean="0"/>
              <a:t> to parse this data: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Portland,Salem,Eugene,Gresham,Hillsboro,Beaverton,Bend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based on commas and add each element to the array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ArrayMyList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each element in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ArrayMyList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1" indent="-457200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element 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4444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009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Use an XML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534400" cy="5257800"/>
          </a:xfrm>
        </p:spPr>
        <p:txBody>
          <a:bodyPr/>
          <a:lstStyle/>
          <a:p>
            <a:r>
              <a:rPr lang="en-US" sz="1400" dirty="0" smtClean="0"/>
              <a:t>An </a:t>
            </a:r>
            <a:r>
              <a:rPr lang="en-US" sz="2000" dirty="0" smtClean="0"/>
              <a:t>XML</a:t>
            </a:r>
            <a:r>
              <a:rPr lang="en-US" sz="1400" dirty="0" smtClean="0"/>
              <a:t> file listing seven cities in Oregon</a:t>
            </a:r>
          </a:p>
          <a:p>
            <a:r>
              <a:rPr lang="en-US" sz="1400" dirty="0" smtClean="0"/>
              <a:t>Note the first line declaring the contents of this file</a:t>
            </a:r>
            <a:br>
              <a:rPr lang="en-US" sz="1400" dirty="0" smtClean="0"/>
            </a:br>
            <a:r>
              <a:rPr lang="en-US" sz="1400" dirty="0" smtClean="0"/>
              <a:t>to be XML.</a:t>
            </a:r>
          </a:p>
          <a:p>
            <a:r>
              <a:rPr lang="en-US" sz="1400" dirty="0" smtClean="0"/>
              <a:t>Note how each node has a corresponding closing </a:t>
            </a:r>
            <a:br>
              <a:rPr lang="en-US" sz="1400" dirty="0" smtClean="0"/>
            </a:br>
            <a:r>
              <a:rPr lang="en-US" sz="1400" dirty="0" smtClean="0"/>
              <a:t>node.</a:t>
            </a:r>
          </a:p>
          <a:p>
            <a:r>
              <a:rPr lang="en-US" sz="1400" dirty="0" smtClean="0"/>
              <a:t>HTML, is kind of an html. &lt;h1&gt;…&lt;/h1&gt;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 err="1" smtClean="0"/>
              <a:t>Pseudocode</a:t>
            </a:r>
            <a:r>
              <a:rPr lang="en-US" sz="1400" b="1" dirty="0" smtClean="0"/>
              <a:t> to print city names from this file:</a:t>
            </a:r>
          </a:p>
          <a:p>
            <a:pPr>
              <a:buFont typeface="+mj-lt"/>
              <a:buAutoNum type="arabicPeriod"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each node named city: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city.name</a:t>
            </a:r>
          </a:p>
          <a:p>
            <a:endParaRPr lang="en-US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587499"/>
            <a:ext cx="4495800" cy="5123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0616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534400" cy="5257800"/>
          </a:xfrm>
        </p:spPr>
        <p:txBody>
          <a:bodyPr/>
          <a:lstStyle/>
          <a:p>
            <a:r>
              <a:rPr lang="en-US" sz="2400" dirty="0" smtClean="0"/>
              <a:t>Adding population node </a:t>
            </a:r>
            <a:br>
              <a:rPr lang="en-US" sz="2400" dirty="0" smtClean="0"/>
            </a:br>
            <a:r>
              <a:rPr lang="en-US" sz="2400" dirty="0" smtClean="0"/>
              <a:t>corresponding to each city.</a:t>
            </a:r>
          </a:p>
          <a:p>
            <a:endParaRPr lang="en-US" sz="1200" dirty="0"/>
          </a:p>
          <a:p>
            <a:r>
              <a:rPr lang="en-US" sz="2400" dirty="0" smtClean="0"/>
              <a:t>Does our old code still work?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One of the biggest advantage of </a:t>
            </a:r>
            <a:br>
              <a:rPr lang="en-US" sz="2400" dirty="0" smtClean="0"/>
            </a:br>
            <a:r>
              <a:rPr lang="en-US" sz="2400" dirty="0" smtClean="0"/>
              <a:t>using standardized structure.</a:t>
            </a:r>
          </a:p>
          <a:p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990600"/>
            <a:ext cx="3962400" cy="572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71800"/>
            <a:ext cx="306387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0560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XML: Node Values and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66799"/>
            <a:ext cx="3962400" cy="580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65652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a definition for compatibility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determine the oldest browser that your site should work on?</a:t>
            </a:r>
          </a:p>
          <a:p>
            <a:pPr lvl="1"/>
            <a:r>
              <a:rPr lang="en-US" dirty="0" smtClean="0"/>
              <a:t>Follow the market</a:t>
            </a:r>
          </a:p>
          <a:p>
            <a:pPr lvl="1"/>
            <a:r>
              <a:rPr lang="en-US" dirty="0" smtClean="0"/>
              <a:t>Identify and </a:t>
            </a:r>
            <a:r>
              <a:rPr lang="en-US" dirty="0" err="1" smtClean="0"/>
              <a:t>analyse</a:t>
            </a:r>
            <a:r>
              <a:rPr lang="en-US" dirty="0" smtClean="0"/>
              <a:t> your current web traffic </a:t>
            </a:r>
          </a:p>
          <a:p>
            <a:pPr lvl="1"/>
            <a:r>
              <a:rPr lang="en-US" dirty="0" smtClean="0"/>
              <a:t>Set your own standards?</a:t>
            </a:r>
          </a:p>
          <a:p>
            <a:pPr lvl="2"/>
            <a:r>
              <a:rPr lang="en-US" dirty="0" smtClean="0"/>
              <a:t>For example, identify the most critical feature of your implementation and let that guide support.</a:t>
            </a:r>
          </a:p>
          <a:p>
            <a:pPr lvl="1"/>
            <a:r>
              <a:rPr lang="en-US" dirty="0" smtClean="0"/>
              <a:t>IE </a:t>
            </a:r>
            <a:r>
              <a:rPr lang="en-US" dirty="0" smtClean="0"/>
              <a:t>10 </a:t>
            </a:r>
            <a:r>
              <a:rPr lang="en-US" dirty="0" smtClean="0"/>
              <a:t>is often sited as the current floor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9512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078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AJAX. What is it good for?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Old school (synchronous full page refresh)</a:t>
            </a:r>
          </a:p>
          <a:p>
            <a:pPr lvl="1"/>
            <a:r>
              <a:rPr lang="en-US" altLang="en-US" dirty="0" smtClean="0"/>
              <a:t>Click a link, wait for page to load, submit a form, wait for page to load, click a link, wait for page…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New school (asynchronous partial refresh)</a:t>
            </a:r>
          </a:p>
          <a:p>
            <a:pPr lvl="1"/>
            <a:r>
              <a:rPr lang="en-US" altLang="en-US" dirty="0" smtClean="0"/>
              <a:t>As you use a webpage, actions are triggered which gather additional information from the server and respond without requiring you to refresh the page.</a:t>
            </a:r>
          </a:p>
          <a:p>
            <a:pPr lvl="2"/>
            <a:r>
              <a:rPr lang="en-US" altLang="en-US" dirty="0" smtClean="0"/>
              <a:t>More complicated, but much more usable</a:t>
            </a:r>
          </a:p>
        </p:txBody>
      </p:sp>
    </p:spTree>
    <p:extLst>
      <p:ext uri="{BB962C8B-B14F-4D97-AF65-F5344CB8AC3E}">
        <p14:creationId xmlns:p14="http://schemas.microsoft.com/office/powerpoint/2010/main" val="37513449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asynchronous partial refresh works</a:t>
            </a:r>
          </a:p>
        </p:txBody>
      </p:sp>
      <p:sp>
        <p:nvSpPr>
          <p:cNvPr id="4" name="Smiley Face 3"/>
          <p:cNvSpPr/>
          <p:nvPr/>
        </p:nvSpPr>
        <p:spPr>
          <a:xfrm>
            <a:off x="914400" y="1171297"/>
            <a:ext cx="685800" cy="7239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133600" y="1171297"/>
            <a:ext cx="1219200" cy="723900"/>
          </a:xfrm>
          <a:prstGeom prst="roundRect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Web page UI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57600" y="1171297"/>
            <a:ext cx="1219200" cy="723900"/>
          </a:xfrm>
          <a:prstGeom prst="roundRect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Your AJAX code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781800" y="1170265"/>
            <a:ext cx="1447800" cy="7249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Web server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57300" y="1895197"/>
            <a:ext cx="0" cy="4114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28913" y="1895197"/>
            <a:ext cx="0" cy="4114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67200" y="1895197"/>
            <a:ext cx="0" cy="4114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505700" y="1780897"/>
            <a:ext cx="0" cy="4114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257300" y="2234082"/>
            <a:ext cx="1471613" cy="369332"/>
            <a:chOff x="1485900" y="2667000"/>
            <a:chExt cx="1472393" cy="369332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485900" y="2971342"/>
              <a:ext cx="14723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12"/>
            <p:cNvSpPr txBox="1">
              <a:spLocks noChangeArrowheads="1"/>
            </p:cNvSpPr>
            <p:nvPr/>
          </p:nvSpPr>
          <p:spPr bwMode="auto">
            <a:xfrm>
              <a:off x="1551495" y="2667000"/>
              <a:ext cx="13412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altLang="en-US" dirty="0"/>
                <a:t>Type or click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2632075" y="2614508"/>
            <a:ext cx="1635125" cy="369332"/>
            <a:chOff x="2861305" y="3048000"/>
            <a:chExt cx="1634495" cy="369332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2958106" y="3352342"/>
              <a:ext cx="153769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15"/>
            <p:cNvSpPr txBox="1">
              <a:spLocks noChangeArrowheads="1"/>
            </p:cNvSpPr>
            <p:nvPr/>
          </p:nvSpPr>
          <p:spPr bwMode="auto">
            <a:xfrm>
              <a:off x="2861305" y="3048000"/>
              <a:ext cx="16344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altLang="en-US"/>
                <a:t>Request action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267200" y="3082125"/>
            <a:ext cx="3238500" cy="369332"/>
            <a:chOff x="4495800" y="3516723"/>
            <a:chExt cx="3238500" cy="369332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4495800" y="3821066"/>
              <a:ext cx="32385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20"/>
            <p:cNvSpPr txBox="1">
              <a:spLocks noChangeArrowheads="1"/>
            </p:cNvSpPr>
            <p:nvPr/>
          </p:nvSpPr>
          <p:spPr bwMode="auto">
            <a:xfrm>
              <a:off x="4495800" y="3516723"/>
              <a:ext cx="32385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altLang="en-US"/>
                <a:t>Send message to server</a:t>
              </a: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4267200" y="4375579"/>
            <a:ext cx="3238500" cy="369332"/>
            <a:chOff x="4495800" y="4812268"/>
            <a:chExt cx="3238500" cy="369332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4495800" y="5116611"/>
              <a:ext cx="32385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4"/>
            <p:cNvSpPr txBox="1">
              <a:spLocks noChangeArrowheads="1"/>
            </p:cNvSpPr>
            <p:nvPr/>
          </p:nvSpPr>
          <p:spPr bwMode="auto">
            <a:xfrm>
              <a:off x="4495800" y="4812268"/>
              <a:ext cx="32385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altLang="en-US"/>
                <a:t>Server sends back some data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728913" y="4760747"/>
            <a:ext cx="1538287" cy="369332"/>
            <a:chOff x="2958293" y="5198165"/>
            <a:chExt cx="1537507" cy="369332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2958293" y="5502507"/>
              <a:ext cx="153750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30"/>
            <p:cNvSpPr txBox="1">
              <a:spLocks noChangeArrowheads="1"/>
            </p:cNvSpPr>
            <p:nvPr/>
          </p:nvSpPr>
          <p:spPr bwMode="auto">
            <a:xfrm>
              <a:off x="2958293" y="5198165"/>
              <a:ext cx="15375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altLang="en-US"/>
                <a:t>Update UI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28913" y="2958487"/>
            <a:ext cx="1538287" cy="369332"/>
            <a:chOff x="2958292" y="3392412"/>
            <a:chExt cx="1537507" cy="369332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2958292" y="3696755"/>
              <a:ext cx="153750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33"/>
            <p:cNvSpPr txBox="1">
              <a:spLocks noChangeArrowheads="1"/>
            </p:cNvSpPr>
            <p:nvPr/>
          </p:nvSpPr>
          <p:spPr bwMode="auto">
            <a:xfrm>
              <a:off x="2958292" y="3392412"/>
              <a:ext cx="15375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altLang="en-US"/>
                <a:t>Update UI</a:t>
              </a: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1257300" y="5043467"/>
            <a:ext cx="1485900" cy="646331"/>
            <a:chOff x="1485900" y="5470699"/>
            <a:chExt cx="1485901" cy="646331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1485900" y="5775602"/>
              <a:ext cx="147161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5"/>
            <p:cNvSpPr txBox="1">
              <a:spLocks noChangeArrowheads="1"/>
            </p:cNvSpPr>
            <p:nvPr/>
          </p:nvSpPr>
          <p:spPr bwMode="auto">
            <a:xfrm>
              <a:off x="1485901" y="5470699"/>
              <a:ext cx="14859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altLang="en-US"/>
                <a:t>User sees the</a:t>
              </a:r>
              <a:br>
                <a:rPr lang="en-US" altLang="en-US"/>
              </a:br>
              <a:r>
                <a:rPr lang="en-US" altLang="en-US"/>
                <a:t>action is done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257300" y="3134649"/>
            <a:ext cx="1485900" cy="646331"/>
            <a:chOff x="1485899" y="3562889"/>
            <a:chExt cx="1485901" cy="646331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485899" y="3867792"/>
              <a:ext cx="147161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39"/>
            <p:cNvSpPr txBox="1">
              <a:spLocks noChangeArrowheads="1"/>
            </p:cNvSpPr>
            <p:nvPr/>
          </p:nvSpPr>
          <p:spPr bwMode="auto">
            <a:xfrm>
              <a:off x="1485900" y="3562889"/>
              <a:ext cx="14859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altLang="en-US"/>
                <a:t>User sees the</a:t>
              </a:r>
              <a:br>
                <a:rPr lang="en-US" altLang="en-US"/>
              </a:br>
              <a:r>
                <a:rPr lang="en-US" altLang="en-US"/>
                <a:t>action started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62653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Steps: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click, or something user typed – starts an action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JS function is called </a:t>
            </a:r>
            <a:r>
              <a:rPr lang="en-US" dirty="0"/>
              <a:t>[</a:t>
            </a:r>
            <a:r>
              <a:rPr lang="en-US" dirty="0" smtClean="0"/>
              <a:t>e.g. </a:t>
            </a:r>
            <a:r>
              <a:rPr lang="en-US" dirty="0" err="1" smtClean="0"/>
              <a:t>makeRequest</a:t>
            </a:r>
            <a:r>
              <a:rPr lang="en-US" dirty="0" smtClean="0"/>
              <a:t>()], which “asynchronously” calls a server based service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UI may reflect this so user knows action has started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Server eventually replies: a callback JS function is invoked [e.g. </a:t>
            </a:r>
            <a:r>
              <a:rPr lang="en-US" dirty="0" err="1" smtClean="0"/>
              <a:t>receiveServerAnswer</a:t>
            </a:r>
            <a:r>
              <a:rPr lang="en-US" dirty="0" smtClean="0"/>
              <a:t>()]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Callback function processes the results and updates front end accordingly.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4098" name="Picture 2" descr="C:\Users\mxkotha\AppData\Local\Temp\SNAGHTMLee86628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352800"/>
            <a:ext cx="2324100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3834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Creating an AJAX </a:t>
            </a:r>
            <a:r>
              <a:rPr lang="en-US" altLang="en-US" dirty="0" err="1" smtClean="0"/>
              <a:t>Reqeuest</a:t>
            </a:r>
            <a:endParaRPr lang="en-US" altLang="en-US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600" dirty="0">
                <a:hlinkClick r:id="rId3"/>
              </a:rPr>
              <a:t>http://people.oregonstate.edu/~</a:t>
            </a:r>
            <a:r>
              <a:rPr lang="en-US" altLang="en-US" sz="1600" dirty="0" smtClean="0">
                <a:hlinkClick r:id="rId3"/>
              </a:rPr>
              <a:t>kotharim/urlpost.html</a:t>
            </a:r>
            <a:endParaRPr lang="en-US" altLang="en-US" sz="1600" dirty="0" smtClean="0"/>
          </a:p>
          <a:p>
            <a:pPr marL="0" indent="0">
              <a:buNone/>
            </a:pPr>
            <a:endParaRPr lang="en-US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8610600" cy="418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5994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Same Origin Policy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general, you can only load data from the same web site that your main html came from</a:t>
            </a:r>
          </a:p>
          <a:p>
            <a:pPr lvl="1"/>
            <a:r>
              <a:rPr lang="en-US" altLang="en-US" dirty="0"/>
              <a:t>This is called the "same origin policy"</a:t>
            </a:r>
          </a:p>
          <a:p>
            <a:pPr marL="0" indent="0">
              <a:buFont typeface="Arial" charset="0"/>
              <a:buNone/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58091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Reading XML Files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>
                <a:hlinkClick r:id="rId3"/>
              </a:rPr>
              <a:t>http://people.oregonstate.edu/~</a:t>
            </a:r>
            <a:r>
              <a:rPr lang="en-US" altLang="en-US" sz="2400" dirty="0" smtClean="0">
                <a:hlinkClick r:id="rId3"/>
              </a:rPr>
              <a:t>kotharim/oregon_cities.xml</a:t>
            </a:r>
            <a:endParaRPr lang="en-US" altLang="en-US" sz="2400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Font typeface="Arial" charset="0"/>
              <a:buNone/>
            </a:pPr>
            <a:endParaRPr lang="en-US" altLang="en-US" sz="3000" dirty="0" smtClean="0"/>
          </a:p>
        </p:txBody>
      </p:sp>
      <p:pic>
        <p:nvPicPr>
          <p:cNvPr id="6146" name="Picture 2" descr="C:\Users\mxkotha\AppData\Local\Temp\SNAGHTMLeea403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1200"/>
            <a:ext cx="3581400" cy="459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511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PHP Service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3"/>
              </a:rPr>
              <a:t>http://people.oregonstate.edu/~</a:t>
            </a:r>
            <a:r>
              <a:rPr lang="en-US" sz="2000" dirty="0" smtClean="0">
                <a:hlinkClick r:id="rId3"/>
              </a:rPr>
              <a:t>kotharim/read_oregon_cities.php</a:t>
            </a: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306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use that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http://people.oregonstate.edu/~</a:t>
            </a:r>
            <a:r>
              <a:rPr lang="en-US" dirty="0" smtClean="0">
                <a:hlinkClick r:id="rId3"/>
              </a:rPr>
              <a:t>kotharim/readxml.html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01134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2358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 stores data in one of two ways</a:t>
            </a:r>
          </a:p>
          <a:p>
            <a:pPr lvl="1"/>
            <a:r>
              <a:rPr lang="en-US" dirty="0" smtClean="0"/>
              <a:t>By copy</a:t>
            </a:r>
          </a:p>
          <a:p>
            <a:pPr lvl="1"/>
            <a:r>
              <a:rPr lang="en-US" dirty="0" smtClean="0"/>
              <a:t>By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61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Homework #2: Using </a:t>
            </a:r>
            <a:r>
              <a:rPr lang="en-US" sz="3200" b="1" dirty="0" err="1"/>
              <a:t>Javascript</a:t>
            </a:r>
            <a:r>
              <a:rPr lang="en-US" sz="3200" b="1" dirty="0"/>
              <a:t> and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Update </a:t>
            </a:r>
            <a:r>
              <a:rPr lang="en-US" sz="2000" dirty="0"/>
              <a:t>the page you created in HW1 so that the content on the page is dynamically loaded. </a:t>
            </a:r>
            <a:r>
              <a:rPr lang="en-US" sz="2000" b="1" dirty="0" smtClean="0"/>
              <a:t>OR Create a new page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Place it on the </a:t>
            </a:r>
            <a:r>
              <a:rPr lang="en-US" sz="2000" b="1" dirty="0" err="1" smtClean="0"/>
              <a:t>onid</a:t>
            </a:r>
            <a:r>
              <a:rPr lang="en-US" sz="2000" b="1" dirty="0" smtClean="0"/>
              <a:t> servers. </a:t>
            </a:r>
            <a:r>
              <a:rPr lang="en-US" sz="2000" dirty="0" smtClean="0"/>
              <a:t>Do we know how?</a:t>
            </a:r>
            <a:endParaRPr lang="en-US" sz="2000" dirty="0"/>
          </a:p>
          <a:p>
            <a:pPr lvl="0"/>
            <a:r>
              <a:rPr lang="en-US" sz="2000" strike="sngStrike" dirty="0"/>
              <a:t>Create a static XML or JSON to store data you intend to dynamically populate</a:t>
            </a:r>
            <a:r>
              <a:rPr lang="en-US" sz="2000" strike="sngStrike" dirty="0" smtClean="0"/>
              <a:t>.</a:t>
            </a:r>
          </a:p>
          <a:p>
            <a:pPr lvl="0"/>
            <a:r>
              <a:rPr lang="en-US" sz="2000" b="1" dirty="0"/>
              <a:t>Use </a:t>
            </a:r>
            <a:r>
              <a:rPr lang="en-US" sz="2000" b="1" dirty="0">
                <a:hlinkClick r:id="rId3"/>
              </a:rPr>
              <a:t>http://people.oregonstate.edu/~</a:t>
            </a:r>
            <a:r>
              <a:rPr lang="en-US" sz="2000" b="1" dirty="0" smtClean="0">
                <a:hlinkClick r:id="rId3"/>
              </a:rPr>
              <a:t>kotharim/read_oregon_cities.php</a:t>
            </a:r>
            <a:r>
              <a:rPr lang="en-US" sz="2000" b="1" dirty="0" smtClean="0"/>
              <a:t> as your back-end service.</a:t>
            </a:r>
            <a:endParaRPr lang="en-US" sz="2000" b="1" dirty="0"/>
          </a:p>
          <a:p>
            <a:pPr lvl="0"/>
            <a:r>
              <a:rPr lang="en-US" sz="2000" dirty="0"/>
              <a:t>Retrieve this using AJAX</a:t>
            </a:r>
          </a:p>
          <a:p>
            <a:pPr lvl="0"/>
            <a:r>
              <a:rPr lang="en-US" sz="2000" dirty="0"/>
              <a:t>Process some nodes from </a:t>
            </a:r>
            <a:r>
              <a:rPr lang="en-US" sz="2000" dirty="0" smtClean="0"/>
              <a:t>the result.</a:t>
            </a:r>
            <a:endParaRPr lang="en-US" sz="2000" dirty="0"/>
          </a:p>
          <a:p>
            <a:pPr lvl="0"/>
            <a:r>
              <a:rPr lang="en-US" sz="2000" dirty="0"/>
              <a:t>Process and display this data on the webpage.</a:t>
            </a:r>
          </a:p>
          <a:p>
            <a:pPr lvl="0"/>
            <a:r>
              <a:rPr lang="en-US" sz="2000" strike="sngStrike" dirty="0"/>
              <a:t>Explain why you chose to dynamically populate this data</a:t>
            </a:r>
            <a:r>
              <a:rPr lang="en-US" sz="2000" strike="sngStrike" dirty="0" smtClean="0"/>
              <a:t>.</a:t>
            </a:r>
          </a:p>
          <a:p>
            <a:pPr lvl="0"/>
            <a:r>
              <a:rPr lang="en-US" sz="2000" b="1" dirty="0" smtClean="0"/>
              <a:t>Send me a link to your webpage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56698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78599"/>
            <a:ext cx="6705600" cy="447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4351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JQuery, you select elements and optionally perform actions on them.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$(query);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$(query).action();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example: 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$(“</a:t>
            </a:r>
            <a:r>
              <a:rPr lang="en-US" sz="2000" dirty="0"/>
              <a:t>h1”). </a:t>
            </a:r>
            <a:r>
              <a:rPr lang="en-US" sz="2000" dirty="0" err="1"/>
              <a:t>attr</a:t>
            </a:r>
            <a:r>
              <a:rPr lang="en-US" sz="2000" dirty="0"/>
              <a:t>("</a:t>
            </a:r>
            <a:r>
              <a:rPr lang="en-US" sz="2000" dirty="0" err="1"/>
              <a:t>style","color</a:t>
            </a:r>
            <a:r>
              <a:rPr lang="en-US" sz="2000" dirty="0"/>
              <a:t>:#6666ff</a:t>
            </a:r>
            <a:r>
              <a:rPr lang="en-US" sz="2000" dirty="0" smtClean="0"/>
              <a:t>");</a:t>
            </a:r>
          </a:p>
          <a:p>
            <a:pPr marL="0" indent="0">
              <a:buNone/>
            </a:pPr>
            <a:r>
              <a:rPr lang="en-US" sz="2000" dirty="0" smtClean="0"/>
              <a:t>$(“#</a:t>
            </a:r>
            <a:r>
              <a:rPr lang="en-US" sz="2000" dirty="0" err="1" smtClean="0"/>
              <a:t>someid</a:t>
            </a:r>
            <a:r>
              <a:rPr lang="en-US" sz="2000" dirty="0" smtClean="0"/>
              <a:t>”).hide();</a:t>
            </a:r>
          </a:p>
          <a:p>
            <a:pPr marL="0" indent="0">
              <a:buNone/>
            </a:pPr>
            <a:r>
              <a:rPr lang="en-US" sz="2000" dirty="0" smtClean="0"/>
              <a:t>$(“.</a:t>
            </a:r>
            <a:r>
              <a:rPr lang="en-US" sz="2000" dirty="0" err="1" smtClean="0"/>
              <a:t>someclass</a:t>
            </a:r>
            <a:r>
              <a:rPr lang="en-US" sz="2000" dirty="0" smtClean="0"/>
              <a:t>”).hide();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38044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</a:t>
            </a:r>
            <a:r>
              <a:rPr lang="en-US" dirty="0" err="1" smtClean="0"/>
              <a:t>onLoad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do some operation upon your page but don’t want it to start until the page is loaded.</a:t>
            </a:r>
          </a:p>
          <a:p>
            <a:r>
              <a:rPr lang="en-US" dirty="0" err="1" smtClean="0"/>
              <a:t>onload</a:t>
            </a:r>
            <a:r>
              <a:rPr lang="en-US" dirty="0" smtClean="0"/>
              <a:t> event on a page gets triggered after all elements on a page are loaded, including images.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272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$</a:t>
            </a:r>
            <a:r>
              <a:rPr lang="en-US" sz="3200" dirty="0" err="1" smtClean="0"/>
              <a:t>document.ready</a:t>
            </a:r>
            <a:r>
              <a:rPr lang="en-US" sz="3200" dirty="0" smtClean="0"/>
              <a:t>()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What if you don’t want to wait until all the events to be loaded?</a:t>
            </a:r>
          </a:p>
          <a:p>
            <a:pPr marL="0" indent="0">
              <a:buNone/>
            </a:pPr>
            <a:r>
              <a:rPr lang="en-US" sz="2400" dirty="0" smtClean="0"/>
              <a:t>-for example, an image you reference is based on a server that is always slow.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Cue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document.ready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. It gets triggered as soon as your DOM is ready.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23043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 mentioned earlier, JQuery syntax can be viewed as: $(query).action()</a:t>
            </a:r>
          </a:p>
          <a:p>
            <a:pPr marL="0" indent="0">
              <a:buNone/>
            </a:pPr>
            <a:r>
              <a:rPr lang="en-US" dirty="0" smtClean="0"/>
              <a:t>What goes into query?</a:t>
            </a:r>
          </a:p>
          <a:p>
            <a:r>
              <a:rPr lang="en-US" dirty="0"/>
              <a:t>$( "#</a:t>
            </a:r>
            <a:r>
              <a:rPr lang="en-US" dirty="0" err="1"/>
              <a:t>myId</a:t>
            </a:r>
            <a:r>
              <a:rPr lang="en-US" dirty="0"/>
              <a:t>" ); </a:t>
            </a:r>
            <a:endParaRPr lang="en-US" dirty="0" smtClean="0"/>
          </a:p>
          <a:p>
            <a:r>
              <a:rPr lang="en-US" dirty="0"/>
              <a:t>$( ".</a:t>
            </a:r>
            <a:r>
              <a:rPr lang="en-US" dirty="0" err="1"/>
              <a:t>myClass</a:t>
            </a:r>
            <a:r>
              <a:rPr lang="en-US" dirty="0"/>
              <a:t>" </a:t>
            </a:r>
            <a:r>
              <a:rPr lang="en-US" dirty="0" smtClean="0"/>
              <a:t>);</a:t>
            </a:r>
          </a:p>
          <a:p>
            <a:r>
              <a:rPr lang="en-US" dirty="0"/>
              <a:t>$( "#</a:t>
            </a:r>
            <a:r>
              <a:rPr lang="en-US" dirty="0" smtClean="0"/>
              <a:t>content </a:t>
            </a:r>
            <a:r>
              <a:rPr lang="en-US" dirty="0" err="1" smtClean="0"/>
              <a:t>img</a:t>
            </a:r>
            <a:r>
              <a:rPr lang="en-US" dirty="0" smtClean="0"/>
              <a:t>" 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591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.</a:t>
            </a:r>
            <a:r>
              <a:rPr lang="en-US" dirty="0" err="1" smtClean="0"/>
              <a:t>attr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.</a:t>
            </a:r>
            <a:r>
              <a:rPr lang="en-US" dirty="0" err="1"/>
              <a:t>attr</a:t>
            </a:r>
            <a:r>
              <a:rPr lang="en-US" dirty="0"/>
              <a:t>() method acts as both a getter and a setter. As a setter, .</a:t>
            </a:r>
            <a:r>
              <a:rPr lang="en-US" dirty="0" err="1"/>
              <a:t>attr</a:t>
            </a:r>
            <a:r>
              <a:rPr lang="en-US" dirty="0"/>
              <a:t>() can accept either a key and a value, or an object containing one or more key/value pairs.</a:t>
            </a:r>
          </a:p>
          <a:p>
            <a:r>
              <a:rPr lang="en-US" dirty="0"/>
              <a:t>.</a:t>
            </a:r>
            <a:r>
              <a:rPr lang="en-US" dirty="0" err="1"/>
              <a:t>attr</a:t>
            </a:r>
            <a:r>
              <a:rPr lang="en-US" dirty="0"/>
              <a:t>() as a setter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.</a:t>
            </a:r>
            <a:r>
              <a:rPr lang="en-US" dirty="0" err="1" smtClean="0"/>
              <a:t>attr</a:t>
            </a:r>
            <a:r>
              <a:rPr lang="en-US" dirty="0" smtClean="0"/>
              <a:t>() as a getter: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191000"/>
            <a:ext cx="6963114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269" y="6019800"/>
            <a:ext cx="4230744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57817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Lets take a step back and discuss performance.</a:t>
            </a:r>
          </a:p>
          <a:p>
            <a:pPr marL="0" indent="0">
              <a:buNone/>
            </a:pPr>
            <a:r>
              <a:rPr lang="en-US" dirty="0" smtClean="0"/>
              <a:t>What is wrong with the following code: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745059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50226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Similarly when using JQuery selectors, there is a factor called too-much-specificity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example: If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$(“#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myid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  <a:r>
              <a:rPr lang="en-US" dirty="0" smtClean="0"/>
              <a:t>will do, then why 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$(“#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myid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imgclass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7769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generic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$("</a:t>
            </a:r>
            <a:r>
              <a:rPr lang="en-US" dirty="0" err="1"/>
              <a:t>p:first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/>
              <a:t>$("</a:t>
            </a:r>
            <a:r>
              <a:rPr lang="en-US" dirty="0" err="1"/>
              <a:t>tr:even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/>
              <a:t>$("</a:t>
            </a:r>
            <a:r>
              <a:rPr lang="en-US" dirty="0" err="1" smtClean="0"/>
              <a:t>tr:odd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/>
              <a:t>$("a[target='_blank</a:t>
            </a:r>
            <a:r>
              <a:rPr lang="en-US" dirty="0" smtClean="0"/>
              <a:t>']")</a:t>
            </a:r>
          </a:p>
          <a:p>
            <a:pPr marL="0" indent="0">
              <a:buNone/>
            </a:pPr>
            <a:r>
              <a:rPr lang="en-US" dirty="0" smtClean="0"/>
              <a:t>$(“</a:t>
            </a:r>
            <a:r>
              <a:rPr lang="en-US" dirty="0" err="1" smtClean="0"/>
              <a:t>href</a:t>
            </a:r>
            <a:r>
              <a:rPr lang="en-US" dirty="0" smtClean="0"/>
              <a:t>”)</a:t>
            </a:r>
          </a:p>
          <a:p>
            <a:pPr marL="0" indent="0">
              <a:buNone/>
            </a:pPr>
            <a:r>
              <a:rPr lang="en-US" dirty="0" smtClean="0"/>
              <a:t>Chaining: $(“p”).find(“.</a:t>
            </a:r>
            <a:r>
              <a:rPr lang="en-US" dirty="0" err="1" smtClean="0"/>
              <a:t>myclass</a:t>
            </a:r>
            <a:r>
              <a:rPr lang="en-US" dirty="0" smtClean="0"/>
              <a:t>”).</a:t>
            </a:r>
            <a:r>
              <a:rPr lang="en-US" dirty="0" err="1" smtClean="0"/>
              <a:t>eq</a:t>
            </a:r>
            <a:r>
              <a:rPr lang="en-US" dirty="0" smtClean="0"/>
              <a:t>(2).hide();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55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holding a “primitive” data type holds its value by copy</a:t>
            </a:r>
          </a:p>
          <a:p>
            <a:pPr lvl="1"/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Booleans</a:t>
            </a:r>
          </a:p>
          <a:p>
            <a:pPr lvl="1"/>
            <a:r>
              <a:rPr lang="en-US" dirty="0" smtClean="0"/>
              <a:t>null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ndefined</a:t>
            </a:r>
          </a:p>
          <a:p>
            <a:r>
              <a:rPr lang="en-US" dirty="0" smtClean="0"/>
              <a:t>Remember: JS is dynamically typed. Variable types do not have to be declared in advance.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923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many online resources out there. </a:t>
            </a:r>
          </a:p>
          <a:p>
            <a:pPr marL="0" lvl="1" indent="0">
              <a:buNone/>
            </a:pPr>
            <a:r>
              <a:rPr lang="en-US" dirty="0" smtClean="0"/>
              <a:t>jQuery Cookbook – free online downloads available.</a:t>
            </a:r>
          </a:p>
          <a:p>
            <a:pPr marL="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625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Reference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 smtClean="0"/>
              <a:t>Any variable that does not hold a primitive type, holds value by reference</a:t>
            </a:r>
          </a:p>
          <a:p>
            <a:pPr lvl="1"/>
            <a:r>
              <a:rPr lang="en-US" dirty="0" smtClean="0"/>
              <a:t>What is a reference?</a:t>
            </a:r>
          </a:p>
          <a:p>
            <a:pPr lvl="1"/>
            <a:r>
              <a:rPr lang="en-US" dirty="0" smtClean="0"/>
              <a:t>Can you name a type of data typically held by reference?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512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the code below, what is the output of the two alert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819400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 = [1,2,3,4];</a:t>
            </a:r>
          </a:p>
          <a:p>
            <a:r>
              <a:rPr lang="en-US" dirty="0" err="1"/>
              <a:t>var</a:t>
            </a:r>
            <a:r>
              <a:rPr lang="en-US" dirty="0"/>
              <a:t> arr2 = </a:t>
            </a:r>
            <a:r>
              <a:rPr lang="en-US" dirty="0" err="1"/>
              <a:t>arr</a:t>
            </a:r>
            <a:r>
              <a:rPr lang="en-US" dirty="0"/>
              <a:t>;</a:t>
            </a:r>
          </a:p>
          <a:p>
            <a:r>
              <a:rPr lang="en-US" dirty="0"/>
              <a:t>arr2[arr2.length] = 5</a:t>
            </a:r>
            <a:r>
              <a:rPr lang="en-US" dirty="0" smtClean="0"/>
              <a:t>;</a:t>
            </a:r>
          </a:p>
          <a:p>
            <a:r>
              <a:rPr lang="en-US" dirty="0"/>
              <a:t>alert( </a:t>
            </a:r>
            <a:r>
              <a:rPr lang="en-US" dirty="0" err="1"/>
              <a:t>arr.length</a:t>
            </a:r>
            <a:r>
              <a:rPr lang="en-US" dirty="0"/>
              <a:t> + </a:t>
            </a:r>
            <a:r>
              <a:rPr lang="en-US" dirty="0" smtClean="0"/>
              <a:t>" v/s " </a:t>
            </a:r>
            <a:r>
              <a:rPr lang="en-US" dirty="0"/>
              <a:t>+ arr2.length); //value??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dim = 365;</a:t>
            </a:r>
          </a:p>
          <a:p>
            <a:r>
              <a:rPr lang="en-US" dirty="0" err="1"/>
              <a:t>var</a:t>
            </a:r>
            <a:r>
              <a:rPr lang="en-US" dirty="0"/>
              <a:t> dim2 = dim;</a:t>
            </a:r>
          </a:p>
          <a:p>
            <a:r>
              <a:rPr lang="en-US" dirty="0"/>
              <a:t>dim2++;</a:t>
            </a:r>
          </a:p>
          <a:p>
            <a:r>
              <a:rPr lang="en-US" dirty="0" smtClean="0"/>
              <a:t>alert("dims= "+dim + "dim2=" + dim2); //value???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666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note about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are objects.</a:t>
            </a:r>
          </a:p>
          <a:p>
            <a:r>
              <a:rPr lang="en-US" dirty="0" smtClean="0"/>
              <a:t>If you simply copy an array - it just passes the reference. Like pointers in C</a:t>
            </a:r>
          </a:p>
          <a:p>
            <a:r>
              <a:rPr lang="en-US" dirty="0" smtClean="0"/>
              <a:t>There are some nifty methods to use on arrays</a:t>
            </a:r>
          </a:p>
          <a:p>
            <a:pPr lvl="1"/>
            <a:r>
              <a:rPr lang="en-US" dirty="0" err="1" smtClean="0"/>
              <a:t>array.length</a:t>
            </a:r>
            <a:endParaRPr lang="en-US" dirty="0" smtClean="0"/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oncat</a:t>
            </a:r>
            <a:r>
              <a:rPr lang="en-US" dirty="0" smtClean="0"/>
              <a:t>, find, </a:t>
            </a:r>
            <a:r>
              <a:rPr lang="en-US" dirty="0" err="1" smtClean="0"/>
              <a:t>forEach</a:t>
            </a:r>
            <a:r>
              <a:rPr lang="en-US" dirty="0" smtClean="0"/>
              <a:t>, </a:t>
            </a:r>
            <a:r>
              <a:rPr lang="en-US" dirty="0" err="1" smtClean="0"/>
              <a:t>indexOf</a:t>
            </a:r>
            <a:r>
              <a:rPr lang="en-US" dirty="0" smtClean="0"/>
              <a:t>, join, slice, shift, </a:t>
            </a:r>
            <a:r>
              <a:rPr lang="en-US" dirty="0" err="1" smtClean="0"/>
              <a:t>unshift</a:t>
            </a:r>
            <a:r>
              <a:rPr lang="en-US" dirty="0" smtClean="0"/>
              <a:t>, pop, push, sort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83220"/>
      </p:ext>
    </p:extLst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/object&gt;&lt;object type=&quot;8&quot; unique_id=&quot;1000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OSU-B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1">
              <a:lumMod val="65000"/>
              <a:lumOff val="3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OSU-BW</Template>
  <TotalTime>11516</TotalTime>
  <Words>2275</Words>
  <Application>Microsoft Office PowerPoint</Application>
  <PresentationFormat>On-screen Show (4:3)</PresentationFormat>
  <Paragraphs>461</Paragraphs>
  <Slides>60</Slides>
  <Notes>60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OSU-BW</vt:lpstr>
      <vt:lpstr>PowerPoint Presentation</vt:lpstr>
      <vt:lpstr>Agenda</vt:lpstr>
      <vt:lpstr>ECMA</vt:lpstr>
      <vt:lpstr>Setting a definition for compatibility</vt:lpstr>
      <vt:lpstr>Variables</vt:lpstr>
      <vt:lpstr>By Copy</vt:lpstr>
      <vt:lpstr>By Reference </vt:lpstr>
      <vt:lpstr>For example</vt:lpstr>
      <vt:lpstr>Brief note about array</vt:lpstr>
      <vt:lpstr>Objects</vt:lpstr>
      <vt:lpstr>For example</vt:lpstr>
      <vt:lpstr>Creating objects</vt:lpstr>
      <vt:lpstr>A note</vt:lpstr>
      <vt:lpstr>More info</vt:lpstr>
      <vt:lpstr>Scope</vt:lpstr>
      <vt:lpstr>Scope</vt:lpstr>
      <vt:lpstr>Scope</vt:lpstr>
      <vt:lpstr>Context</vt:lpstr>
      <vt:lpstr>Example</vt:lpstr>
      <vt:lpstr>Closures</vt:lpstr>
      <vt:lpstr>Closures</vt:lpstr>
      <vt:lpstr>Closures</vt:lpstr>
      <vt:lpstr>Closures</vt:lpstr>
      <vt:lpstr>Closure</vt:lpstr>
      <vt:lpstr>Function Overloading</vt:lpstr>
      <vt:lpstr>PowerPoint Presentation</vt:lpstr>
      <vt:lpstr>OR</vt:lpstr>
      <vt:lpstr>PowerPoint Presentation</vt:lpstr>
      <vt:lpstr>typeof and instanceof</vt:lpstr>
      <vt:lpstr>Events</vt:lpstr>
      <vt:lpstr>Commonly used events</vt:lpstr>
      <vt:lpstr>PowerPoint Presentation</vt:lpstr>
      <vt:lpstr>Agenda</vt:lpstr>
      <vt:lpstr>PowerPoint Presentation</vt:lpstr>
      <vt:lpstr>How to represent data</vt:lpstr>
      <vt:lpstr>PowerPoint Presentation</vt:lpstr>
      <vt:lpstr>Or Use an XML File</vt:lpstr>
      <vt:lpstr>XML Files</vt:lpstr>
      <vt:lpstr>XML: Node Values and Attributes</vt:lpstr>
      <vt:lpstr>Questions</vt:lpstr>
      <vt:lpstr>AJAX. What is it good for?</vt:lpstr>
      <vt:lpstr>How asynchronous partial refresh works</vt:lpstr>
      <vt:lpstr>Steps:</vt:lpstr>
      <vt:lpstr>Creating an AJAX Reqeuest</vt:lpstr>
      <vt:lpstr>Same Origin Policy</vt:lpstr>
      <vt:lpstr>Reading XML Files</vt:lpstr>
      <vt:lpstr>A sample PHP Service</vt:lpstr>
      <vt:lpstr>Lets use that service</vt:lpstr>
      <vt:lpstr>Questions?</vt:lpstr>
      <vt:lpstr>Homework #2: Using Javascript and AJAX</vt:lpstr>
      <vt:lpstr>JQuery</vt:lpstr>
      <vt:lpstr>JQuery Syntax</vt:lpstr>
      <vt:lpstr>Body onLoad</vt:lpstr>
      <vt:lpstr>$document.ready()</vt:lpstr>
      <vt:lpstr>Selecting Elements</vt:lpstr>
      <vt:lpstr>The .attr()</vt:lpstr>
      <vt:lpstr>Performance</vt:lpstr>
      <vt:lpstr>Performance</vt:lpstr>
      <vt:lpstr>More generic selectors</vt:lpstr>
      <vt:lpstr>Resources</vt:lpstr>
    </vt:vector>
  </TitlesOfParts>
  <Company>Oregon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Perry, Jonathan</dc:creator>
  <cp:lastModifiedBy>Kothari, Moulik V</cp:lastModifiedBy>
  <cp:revision>235</cp:revision>
  <dcterms:created xsi:type="dcterms:W3CDTF">2011-09-02T17:23:58Z</dcterms:created>
  <dcterms:modified xsi:type="dcterms:W3CDTF">2017-02-02T00:41:38Z</dcterms:modified>
</cp:coreProperties>
</file>