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77" r:id="rId2"/>
    <p:sldId id="375" r:id="rId3"/>
    <p:sldId id="286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47" r:id="rId13"/>
    <p:sldId id="322" r:id="rId14"/>
    <p:sldId id="346" r:id="rId15"/>
    <p:sldId id="345" r:id="rId16"/>
    <p:sldId id="381" r:id="rId17"/>
    <p:sldId id="382" r:id="rId18"/>
    <p:sldId id="383" r:id="rId19"/>
    <p:sldId id="384" r:id="rId20"/>
    <p:sldId id="321" r:id="rId21"/>
    <p:sldId id="323" r:id="rId22"/>
    <p:sldId id="324" r:id="rId23"/>
    <p:sldId id="325" r:id="rId24"/>
    <p:sldId id="330" r:id="rId25"/>
    <p:sldId id="328" r:id="rId26"/>
    <p:sldId id="329" r:id="rId27"/>
    <p:sldId id="393" r:id="rId28"/>
    <p:sldId id="320" r:id="rId29"/>
    <p:sldId id="394" r:id="rId30"/>
    <p:sldId id="380" r:id="rId31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1" autoAdjust="0"/>
    <p:restoredTop sz="81818" autoAdjust="0"/>
  </p:normalViewPr>
  <p:slideViewPr>
    <p:cSldViewPr>
      <p:cViewPr varScale="1">
        <p:scale>
          <a:sx n="64" d="100"/>
          <a:sy n="64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8B2E3-E123-43C4-9984-AEA6D15CCC38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03EB-7A61-40F8-A2FE-56F2BFE0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658184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141490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624796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108102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2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1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9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1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7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0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9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6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</a:t>
            </a:r>
            <a:r>
              <a:rPr lang="en-US" baseline="0" dirty="0" err="1" smtClean="0"/>
              <a:t>XMLHttpRequest</a:t>
            </a:r>
            <a:r>
              <a:rPr lang="en-US" baseline="0" dirty="0" smtClean="0"/>
              <a:t> object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9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9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7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4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put in a URL - browser reaches</a:t>
            </a:r>
            <a:r>
              <a:rPr lang="en-US" baseline="0" dirty="0" smtClean="0"/>
              <a:t> out to the server</a:t>
            </a:r>
          </a:p>
          <a:p>
            <a:r>
              <a:rPr lang="en-US" baseline="0" dirty="0" smtClean="0"/>
              <a:t>Server sends out an html</a:t>
            </a:r>
          </a:p>
          <a:p>
            <a:r>
              <a:rPr lang="en-US" baseline="0" dirty="0" smtClean="0"/>
              <a:t>Browser then asks for other images/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associated with the html</a:t>
            </a:r>
          </a:p>
          <a:p>
            <a:r>
              <a:rPr lang="en-US" baseline="0" dirty="0" smtClean="0"/>
              <a:t>Done?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Let's look at it behind the scenes by clicking on the original GET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/oregon_cities.x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people.oregonstate.edu/~kotharim/read_oregon_cities.php?count=4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 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HTTP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22592"/>
              </p:ext>
            </p:extLst>
          </p:nvPr>
        </p:nvGraphicFramePr>
        <p:xfrm>
          <a:off x="533400" y="2362200"/>
          <a:ext cx="7424737" cy="3726021"/>
        </p:xfrm>
        <a:graphic>
          <a:graphicData uri="http://schemas.openxmlformats.org/drawingml/2006/table">
            <a:tbl>
              <a:tblPr/>
              <a:tblGrid>
                <a:gridCol w="1828800"/>
                <a:gridCol w="5595937"/>
              </a:tblGrid>
              <a:tr h="4699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20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HEAD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 GET but returns only HTTP headers and no document body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99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Uploads a representation of the specified URI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9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Deletes the specified resource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720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HTTP methods that the server supports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20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CONNECT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the request connection to a transparent TCP/IP tunnel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W3Schools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00200"/>
            <a:ext cx="579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Besides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31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with me?</a:t>
            </a:r>
            <a:endParaRPr lang="en-US" dirty="0"/>
          </a:p>
        </p:txBody>
      </p:sp>
      <p:pic>
        <p:nvPicPr>
          <p:cNvPr id="5122" name="Picture 2" descr="Image result for how interest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714374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79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seven larges cities in </a:t>
            </a:r>
            <a:r>
              <a:rPr lang="en-US" dirty="0" err="1" smtClean="0"/>
              <a:t>oregon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Method 1: Some string structure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Portland,Salem,Eugene,Gresham,Hillsboro,Beaverton,Bend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Pseudocode</a:t>
            </a:r>
            <a:r>
              <a:rPr lang="en-US" sz="2400" dirty="0" smtClean="0"/>
              <a:t> to parse this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Portland,Salem,Eugene,Gresham,Hillsboro,Beaverton,Bend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based on commas and add each element to the array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ArrayMyList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element 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ArrayMyList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element value</a:t>
            </a:r>
          </a:p>
          <a:p>
            <a:pPr marL="857250" lvl="1" indent="-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Wow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Question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how would you split that string into an array?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4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an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257800"/>
          </a:xfrm>
        </p:spPr>
        <p:txBody>
          <a:bodyPr/>
          <a:lstStyle/>
          <a:p>
            <a:r>
              <a:rPr lang="en-US" sz="1400" dirty="0" smtClean="0"/>
              <a:t>An </a:t>
            </a:r>
            <a:r>
              <a:rPr lang="en-US" sz="2000" dirty="0" smtClean="0"/>
              <a:t>XML</a:t>
            </a:r>
            <a:r>
              <a:rPr lang="en-US" sz="1400" dirty="0" smtClean="0"/>
              <a:t> file listing seven cities in Oregon</a:t>
            </a:r>
          </a:p>
          <a:p>
            <a:r>
              <a:rPr lang="en-US" sz="1400" dirty="0" smtClean="0"/>
              <a:t>Note the first line declaring the contents of this file</a:t>
            </a:r>
            <a:br>
              <a:rPr lang="en-US" sz="1400" dirty="0" smtClean="0"/>
            </a:br>
            <a:r>
              <a:rPr lang="en-US" sz="1400" dirty="0" smtClean="0"/>
              <a:t>to be XML.</a:t>
            </a:r>
          </a:p>
          <a:p>
            <a:r>
              <a:rPr lang="en-US" sz="1400" dirty="0" smtClean="0"/>
              <a:t>Note how each node has a corresponding closing </a:t>
            </a:r>
            <a:br>
              <a:rPr lang="en-US" sz="1400" dirty="0" smtClean="0"/>
            </a:br>
            <a:r>
              <a:rPr lang="en-US" sz="1400" dirty="0" smtClean="0"/>
              <a:t>node.</a:t>
            </a:r>
          </a:p>
          <a:p>
            <a:r>
              <a:rPr lang="en-US" sz="1400" dirty="0" smtClean="0"/>
              <a:t>HTML, is kind of an html. &lt;h1&gt;…&lt;/h1&gt;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 smtClean="0"/>
              <a:t>Pseudocode</a:t>
            </a:r>
            <a:r>
              <a:rPr lang="en-US" sz="1400" b="1" dirty="0" smtClean="0"/>
              <a:t> to print city names from this file: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node named city: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city.name</a:t>
            </a:r>
          </a:p>
          <a:p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87499"/>
            <a:ext cx="4495800" cy="512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061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257800"/>
          </a:xfrm>
        </p:spPr>
        <p:txBody>
          <a:bodyPr/>
          <a:lstStyle/>
          <a:p>
            <a:r>
              <a:rPr lang="en-US" sz="2400" dirty="0" smtClean="0"/>
              <a:t>Adding population node </a:t>
            </a:r>
            <a:br>
              <a:rPr lang="en-US" sz="2400" dirty="0" smtClean="0"/>
            </a:br>
            <a:r>
              <a:rPr lang="en-US" sz="2400" dirty="0" smtClean="0"/>
              <a:t>corresponding to each city.</a:t>
            </a:r>
          </a:p>
          <a:p>
            <a:endParaRPr lang="en-US" sz="1200" dirty="0"/>
          </a:p>
          <a:p>
            <a:r>
              <a:rPr lang="en-US" sz="2400" dirty="0" smtClean="0"/>
              <a:t>Does our old code still work?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One of the biggest advantage of </a:t>
            </a:r>
            <a:br>
              <a:rPr lang="en-US" sz="2400" dirty="0" smtClean="0"/>
            </a:br>
            <a:r>
              <a:rPr lang="en-US" sz="2400" dirty="0" smtClean="0"/>
              <a:t>using standardized structure.</a:t>
            </a:r>
          </a:p>
          <a:p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3962400" cy="57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30638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056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Node Values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799"/>
            <a:ext cx="3962400" cy="580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565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r>
              <a:rPr lang="en-US" dirty="0" smtClean="0"/>
              <a:t>Lightweight – far less verbose than XML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derived notation</a:t>
            </a:r>
          </a:p>
          <a:p>
            <a:r>
              <a:rPr lang="en-US" dirty="0" smtClean="0"/>
              <a:t>Many languages now have libraries/packages to readily create/parse JSON</a:t>
            </a:r>
          </a:p>
          <a:p>
            <a:r>
              <a:rPr lang="en-US" dirty="0" smtClean="0"/>
              <a:t>Unlike XML, JSON has a defined data types. Their implementations however may slightly differ depending on the libraries/language.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12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oregon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":[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{"ranking":"1",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name":"Portland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{"ranking":"2",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name":"Salem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{"ranking":"3",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name":"Eugene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{"ranking":"4",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name":"Gresham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{"ranking":"5",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name":"Hillsboro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{"ranking":"6",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name":"Beaverton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{"ranking":"7",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name":"Bend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046238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Number</a:t>
            </a:r>
            <a:r>
              <a:rPr lang="en-US" sz="1800" dirty="0"/>
              <a:t>: a signed decimal number that may contain a fractional part and may use exponential E notation, but cannot include non-numbers like NaN. </a:t>
            </a:r>
            <a:endParaRPr lang="en-US" sz="1800" dirty="0" smtClean="0"/>
          </a:p>
          <a:p>
            <a:r>
              <a:rPr lang="en-US" sz="1800" b="1" dirty="0" smtClean="0"/>
              <a:t>String</a:t>
            </a:r>
            <a:r>
              <a:rPr lang="en-US" sz="1800" dirty="0"/>
              <a:t>: a sequence of zero or more Unicode characters. Strings are delimited with double-quotation marks and support a backslash escaping syntax.</a:t>
            </a:r>
          </a:p>
          <a:p>
            <a:r>
              <a:rPr lang="en-US" sz="1800" b="1" dirty="0"/>
              <a:t>Boolean</a:t>
            </a:r>
            <a:r>
              <a:rPr lang="en-US" sz="1800" dirty="0"/>
              <a:t>: either of the values true or false</a:t>
            </a:r>
          </a:p>
          <a:p>
            <a:r>
              <a:rPr lang="en-US" sz="1800" b="1" dirty="0"/>
              <a:t>Array</a:t>
            </a:r>
            <a:r>
              <a:rPr lang="en-US" sz="1800" dirty="0"/>
              <a:t>: an ordered list of zero or more values, each of which may be of any type. Arrays use square bracket notation with elements being comma-separated.</a:t>
            </a:r>
          </a:p>
          <a:p>
            <a:r>
              <a:rPr lang="en-US" sz="1800" b="1" dirty="0"/>
              <a:t>Object</a:t>
            </a:r>
            <a:r>
              <a:rPr lang="en-US" sz="1800" dirty="0"/>
              <a:t>: an unordered collection of name/value pairs where the names (also called keys) are strings. Since objects are intended to represent associative arrays</a:t>
            </a:r>
            <a:r>
              <a:rPr lang="en-US" sz="1800" dirty="0" smtClean="0"/>
              <a:t>,</a:t>
            </a:r>
            <a:r>
              <a:rPr lang="en-US" sz="1800" dirty="0"/>
              <a:t> it is recommended, though not required</a:t>
            </a:r>
            <a:r>
              <a:rPr lang="en-US" sz="1800" dirty="0" smtClean="0"/>
              <a:t>,</a:t>
            </a:r>
            <a:r>
              <a:rPr lang="en-US" sz="1800" dirty="0"/>
              <a:t> that each key is unique within an object. Objects are delimited with curly brackets and use commas to separate each pair, while within each pair the colon ':' character separates the key or name from its value.</a:t>
            </a:r>
          </a:p>
          <a:p>
            <a:r>
              <a:rPr lang="en-US" sz="1800" b="1" dirty="0"/>
              <a:t>null</a:t>
            </a:r>
            <a:r>
              <a:rPr lang="en-US" sz="1800" dirty="0"/>
              <a:t>: An empty value, using the word null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400" dirty="0" smtClean="0"/>
              <a:t>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33250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0386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200" y="1524000"/>
            <a:ext cx="381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Null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Example 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152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down HTTP</a:t>
            </a:r>
          </a:p>
          <a:p>
            <a:r>
              <a:rPr lang="en-US" dirty="0" smtClean="0"/>
              <a:t>XML Files</a:t>
            </a:r>
          </a:p>
          <a:p>
            <a:r>
              <a:rPr lang="en-US" dirty="0" smtClean="0"/>
              <a:t>JSON</a:t>
            </a:r>
            <a:endParaRPr lang="en-US" dirty="0"/>
          </a:p>
          <a:p>
            <a:r>
              <a:rPr lang="en-US" dirty="0" smtClean="0"/>
              <a:t>AJAX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196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for presentations</a:t>
            </a:r>
            <a:endParaRPr lang="en-US" dirty="0"/>
          </a:p>
        </p:txBody>
      </p:sp>
      <p:sp>
        <p:nvSpPr>
          <p:cNvPr id="4" name="AutoShape 2" descr="Image result for ask me a question class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7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AJAX. What is it good for?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152400" y="1219200"/>
            <a:ext cx="5562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Old school (synchronous full page refresh)</a:t>
            </a:r>
          </a:p>
          <a:p>
            <a:pPr lvl="1"/>
            <a:r>
              <a:rPr lang="en-US" altLang="en-US" sz="2400" dirty="0" smtClean="0"/>
              <a:t>Click a link, wait for page to load, submit a form, wait for page to </a:t>
            </a:r>
            <a:r>
              <a:rPr lang="en-US" altLang="en-US" sz="2400" dirty="0" smtClean="0"/>
              <a:t>load</a:t>
            </a:r>
            <a:r>
              <a:rPr lang="en-US" altLang="en-US" sz="2400" dirty="0" smtClean="0"/>
              <a:t>..</a:t>
            </a:r>
            <a:endParaRPr lang="en-US" altLang="en-US" sz="2400" dirty="0" smtClean="0"/>
          </a:p>
          <a:p>
            <a:r>
              <a:rPr lang="en-US" altLang="en-US" sz="2800" dirty="0" smtClean="0"/>
              <a:t>Today (asynchronous partial refresh)</a:t>
            </a:r>
          </a:p>
          <a:p>
            <a:pPr lvl="1"/>
            <a:r>
              <a:rPr lang="en-US" altLang="en-US" sz="2400" dirty="0" smtClean="0"/>
              <a:t>As you use a webpage, actions are triggered which gather additional information from the server and respond without requiring you to refresh the page.</a:t>
            </a:r>
          </a:p>
          <a:p>
            <a:pPr lvl="2"/>
            <a:r>
              <a:rPr lang="en-US" altLang="en-US" sz="2000" dirty="0" smtClean="0"/>
              <a:t>More complicated, but much more usable</a:t>
            </a:r>
          </a:p>
        </p:txBody>
      </p:sp>
      <p:pic>
        <p:nvPicPr>
          <p:cNvPr id="5" name="Picture 2" descr="Image result for ajax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048000" cy="40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44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asynchronous partial refresh works</a:t>
            </a:r>
          </a:p>
        </p:txBody>
      </p:sp>
      <p:sp>
        <p:nvSpPr>
          <p:cNvPr id="4" name="Smiley Face 3"/>
          <p:cNvSpPr/>
          <p:nvPr/>
        </p:nvSpPr>
        <p:spPr>
          <a:xfrm>
            <a:off x="914400" y="1171297"/>
            <a:ext cx="685800" cy="7239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3600" y="1171297"/>
            <a:ext cx="1219200" cy="723900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Web page 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1171297"/>
            <a:ext cx="1219200" cy="723900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Your AJAX 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81800" y="1170265"/>
            <a:ext cx="1447800" cy="7249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Web server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57300" y="18951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28913" y="18951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18951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05700" y="17808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257300" y="2234082"/>
            <a:ext cx="1471613" cy="369332"/>
            <a:chOff x="1485900" y="2667000"/>
            <a:chExt cx="1472393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485900" y="2971342"/>
              <a:ext cx="14723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2"/>
            <p:cNvSpPr txBox="1">
              <a:spLocks noChangeArrowheads="1"/>
            </p:cNvSpPr>
            <p:nvPr/>
          </p:nvSpPr>
          <p:spPr bwMode="auto">
            <a:xfrm>
              <a:off x="1551495" y="2667000"/>
              <a:ext cx="13412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 dirty="0"/>
                <a:t>Type or click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632075" y="2614508"/>
            <a:ext cx="1635125" cy="369332"/>
            <a:chOff x="2861305" y="3048000"/>
            <a:chExt cx="1634495" cy="3693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958106" y="3352342"/>
              <a:ext cx="15376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2861305" y="3048000"/>
              <a:ext cx="16344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Request action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267200" y="3082125"/>
            <a:ext cx="3238500" cy="369332"/>
            <a:chOff x="4495800" y="3516723"/>
            <a:chExt cx="3238500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4495800" y="3821066"/>
              <a:ext cx="3238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0"/>
            <p:cNvSpPr txBox="1">
              <a:spLocks noChangeArrowheads="1"/>
            </p:cNvSpPr>
            <p:nvPr/>
          </p:nvSpPr>
          <p:spPr bwMode="auto">
            <a:xfrm>
              <a:off x="4495800" y="3516723"/>
              <a:ext cx="32385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Send message to server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67200" y="4375579"/>
            <a:ext cx="3238500" cy="369332"/>
            <a:chOff x="4495800" y="4812268"/>
            <a:chExt cx="3238500" cy="3693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495800" y="5116611"/>
              <a:ext cx="32385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4"/>
            <p:cNvSpPr txBox="1">
              <a:spLocks noChangeArrowheads="1"/>
            </p:cNvSpPr>
            <p:nvPr/>
          </p:nvSpPr>
          <p:spPr bwMode="auto">
            <a:xfrm>
              <a:off x="4495800" y="4812268"/>
              <a:ext cx="32385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Server sends back some data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28913" y="4760747"/>
            <a:ext cx="1538287" cy="369332"/>
            <a:chOff x="2958293" y="5198165"/>
            <a:chExt cx="1537507" cy="36933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58293" y="5502507"/>
              <a:ext cx="1537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0"/>
            <p:cNvSpPr txBox="1">
              <a:spLocks noChangeArrowheads="1"/>
            </p:cNvSpPr>
            <p:nvPr/>
          </p:nvSpPr>
          <p:spPr bwMode="auto">
            <a:xfrm>
              <a:off x="2958293" y="5198165"/>
              <a:ext cx="1537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Update UI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28913" y="2958487"/>
            <a:ext cx="1538287" cy="369332"/>
            <a:chOff x="2958292" y="3392412"/>
            <a:chExt cx="1537507" cy="3693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958292" y="3696755"/>
              <a:ext cx="1537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2958292" y="3392412"/>
              <a:ext cx="1537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Update UI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57300" y="5043467"/>
            <a:ext cx="1485900" cy="646331"/>
            <a:chOff x="1485900" y="5470699"/>
            <a:chExt cx="1485901" cy="64633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485900" y="5775602"/>
              <a:ext cx="14716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5"/>
            <p:cNvSpPr txBox="1">
              <a:spLocks noChangeArrowheads="1"/>
            </p:cNvSpPr>
            <p:nvPr/>
          </p:nvSpPr>
          <p:spPr bwMode="auto">
            <a:xfrm>
              <a:off x="1485901" y="5470699"/>
              <a:ext cx="14859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User sees the</a:t>
              </a:r>
              <a:br>
                <a:rPr lang="en-US" altLang="en-US"/>
              </a:br>
              <a:r>
                <a:rPr lang="en-US" altLang="en-US"/>
                <a:t>action is done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57300" y="3134649"/>
            <a:ext cx="1485900" cy="646331"/>
            <a:chOff x="1485899" y="3562889"/>
            <a:chExt cx="1485901" cy="646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485899" y="3867792"/>
              <a:ext cx="14716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39"/>
            <p:cNvSpPr txBox="1">
              <a:spLocks noChangeArrowheads="1"/>
            </p:cNvSpPr>
            <p:nvPr/>
          </p:nvSpPr>
          <p:spPr bwMode="auto">
            <a:xfrm>
              <a:off x="1485900" y="3562889"/>
              <a:ext cx="14859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User sees the</a:t>
              </a:r>
              <a:br>
                <a:rPr lang="en-US" altLang="en-US"/>
              </a:br>
              <a:r>
                <a:rPr lang="en-US" altLang="en-US"/>
                <a:t>action started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265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click, or something user typed – starts an action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JS function is called </a:t>
            </a:r>
            <a:r>
              <a:rPr lang="en-US" dirty="0"/>
              <a:t>[</a:t>
            </a:r>
            <a:r>
              <a:rPr lang="en-US" dirty="0" smtClean="0"/>
              <a:t>e.g. </a:t>
            </a:r>
            <a:r>
              <a:rPr lang="en-US" dirty="0" err="1" smtClean="0"/>
              <a:t>makeRequest</a:t>
            </a:r>
            <a:r>
              <a:rPr lang="en-US" dirty="0" smtClean="0"/>
              <a:t>()], which “asynchronously” calls a server based service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UI may reflect this so user knows action has started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Server eventually replies: a callback JS function is invoked [e.g. </a:t>
            </a:r>
            <a:r>
              <a:rPr lang="en-US" dirty="0" err="1" smtClean="0"/>
              <a:t>receiveServerAnswer</a:t>
            </a:r>
            <a:r>
              <a:rPr lang="en-US" dirty="0" smtClean="0"/>
              <a:t>()]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Callback function processes the results and updates front end accordingly.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098" name="Picture 2" descr="C:\Users\mxkotha\AppData\Local\Temp\SNAGHTMLee8662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23241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83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Reading XML Files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hlinkClick r:id="rId3"/>
              </a:rPr>
              <a:t>http://people.oregonstate.edu/~</a:t>
            </a:r>
            <a:r>
              <a:rPr lang="en-US" altLang="en-US" sz="2000" dirty="0" smtClean="0">
                <a:hlinkClick r:id="rId3"/>
              </a:rPr>
              <a:t>kotharim/oregon_cities.xml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>
                <a:hlinkClick r:id="rId4"/>
              </a:rPr>
              <a:t>http://people.oregonstate.edu/~kotharim/read_oregon_cities.php?count=4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endParaRPr lang="en-US" altLang="en-US" sz="3000" dirty="0" smtClean="0"/>
          </a:p>
        </p:txBody>
      </p:sp>
      <p:pic>
        <p:nvPicPr>
          <p:cNvPr id="6146" name="Picture 2" descr="C:\Users\mxkotha\AppData\Local\Temp\SNAGHTMLeea403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3581400" cy="459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1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an AJAX </a:t>
            </a:r>
            <a:r>
              <a:rPr lang="en-US" altLang="en-US" dirty="0" err="1" smtClean="0"/>
              <a:t>Reqeuest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600200"/>
            <a:ext cx="83899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6284091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http://people.oregonstate.edu/~kotharim/ajax-read-oregon.html</a:t>
            </a:r>
          </a:p>
        </p:txBody>
      </p:sp>
    </p:spTree>
    <p:extLst>
      <p:ext uri="{BB962C8B-B14F-4D97-AF65-F5344CB8AC3E}">
        <p14:creationId xmlns:p14="http://schemas.microsoft.com/office/powerpoint/2010/main" val="96599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Same Origin Policy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general, you can only load data from the same web site that your main html came from</a:t>
            </a:r>
          </a:p>
          <a:p>
            <a:pPr lvl="1"/>
            <a:r>
              <a:rPr lang="en-US" altLang="en-US" dirty="0"/>
              <a:t>This is called the "same origin policy"</a:t>
            </a:r>
          </a:p>
          <a:p>
            <a:pPr marL="0" indent="0">
              <a:buFont typeface="Arial" charset="0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5809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AJAX 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- example of passing an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Remember to also look at the n/w traffic</a:t>
            </a:r>
          </a:p>
          <a:p>
            <a:endParaRPr lang="en-US" dirty="0"/>
          </a:p>
          <a:p>
            <a:r>
              <a:rPr lang="en-US" dirty="0" smtClean="0"/>
              <a:t>@Students: You can copy the source of this page into your account and then experiment with both, GET and POST AJAX calls.</a:t>
            </a:r>
          </a:p>
          <a:p>
            <a:r>
              <a:rPr lang="en-US"/>
              <a:t>http://people.oregonstate.edu/~kotharim/ajax-read-oregon.html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85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35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4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last class?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8" y="1600200"/>
            <a:ext cx="6786823" cy="4525963"/>
          </a:xfrm>
        </p:spPr>
      </p:pic>
    </p:spTree>
    <p:extLst>
      <p:ext uri="{BB962C8B-B14F-4D97-AF65-F5344CB8AC3E}">
        <p14:creationId xmlns:p14="http://schemas.microsoft.com/office/powerpoint/2010/main" val="784285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ask me a question class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ask me a question class me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867400" cy="439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04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you have no questions…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What's the output here?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this.incr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{return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obj.incr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obj.incr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obj.incr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80021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What's the network traffic like - the back and forth between your browser and the server - when you try to access a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012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Here's a sample of n/w traffic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for a single, simple page. Let's look </a:t>
            </a:r>
            <a:r>
              <a:rPr lang="en-US" dirty="0" err="1" smtClean="0"/>
              <a:t>osucascades</a:t>
            </a:r>
            <a:r>
              <a:rPr lang="en-US" dirty="0" smtClean="0"/>
              <a:t> for 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2438400"/>
            <a:ext cx="88106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17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is happening behind the scenes?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90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a simple GET request</a:t>
            </a:r>
          </a:p>
          <a:p>
            <a:pPr lvl="1"/>
            <a:r>
              <a:rPr lang="en-US" dirty="0" smtClean="0"/>
              <a:t>The basic request with the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The request header</a:t>
            </a:r>
          </a:p>
          <a:p>
            <a:pPr lvl="2"/>
            <a:r>
              <a:rPr lang="en-US" dirty="0" smtClean="0"/>
              <a:t>Browser info</a:t>
            </a:r>
          </a:p>
          <a:p>
            <a:pPr lvl="2"/>
            <a:r>
              <a:rPr lang="en-US" dirty="0" smtClean="0"/>
              <a:t>Connection info</a:t>
            </a:r>
          </a:p>
          <a:p>
            <a:pPr lvl="2"/>
            <a:r>
              <a:rPr lang="en-US" dirty="0" smtClean="0"/>
              <a:t>Any Cookies</a:t>
            </a:r>
          </a:p>
          <a:p>
            <a:pPr lvl="2"/>
            <a:r>
              <a:rPr lang="en-US" dirty="0" smtClean="0"/>
              <a:t>Type of response expected</a:t>
            </a:r>
          </a:p>
          <a:p>
            <a:r>
              <a:rPr lang="en-US" dirty="0" smtClean="0"/>
              <a:t>Response Header</a:t>
            </a:r>
          </a:p>
          <a:p>
            <a:pPr lvl="1"/>
            <a:r>
              <a:rPr lang="en-US" dirty="0" smtClean="0"/>
              <a:t>Info about the response.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01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00400" cy="4343400"/>
          </a:xfrm>
        </p:spPr>
        <p:txBody>
          <a:bodyPr/>
          <a:lstStyle/>
          <a:p>
            <a:r>
              <a:rPr lang="en-US" dirty="0" smtClean="0"/>
              <a:t>200</a:t>
            </a:r>
          </a:p>
          <a:p>
            <a:r>
              <a:rPr lang="en-US" dirty="0" smtClean="0"/>
              <a:t>302</a:t>
            </a:r>
          </a:p>
          <a:p>
            <a:r>
              <a:rPr lang="en-US" dirty="0" smtClean="0"/>
              <a:t>404</a:t>
            </a:r>
          </a:p>
          <a:p>
            <a:r>
              <a:rPr lang="en-US" dirty="0" smtClean="0"/>
              <a:t>500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828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Typically</a:t>
            </a:r>
          </a:p>
          <a:p>
            <a:pPr marL="0" indent="0">
              <a:buNone/>
            </a:pPr>
            <a:r>
              <a:rPr lang="en-US" dirty="0"/>
              <a:t>1xx: Informational </a:t>
            </a:r>
          </a:p>
          <a:p>
            <a:pPr marL="0" indent="0">
              <a:buNone/>
            </a:pPr>
            <a:r>
              <a:rPr lang="en-US" dirty="0"/>
              <a:t>2xx: Success Codes</a:t>
            </a:r>
          </a:p>
          <a:p>
            <a:pPr marL="0" indent="0">
              <a:buNone/>
            </a:pPr>
            <a:r>
              <a:rPr lang="en-US" dirty="0"/>
              <a:t>3xx: Redirects</a:t>
            </a:r>
          </a:p>
          <a:p>
            <a:pPr marL="0" indent="0">
              <a:buNone/>
            </a:pPr>
            <a:r>
              <a:rPr lang="en-US" dirty="0"/>
              <a:t>4xx: Problem</a:t>
            </a:r>
          </a:p>
          <a:p>
            <a:pPr marL="0" indent="0">
              <a:buNone/>
            </a:pPr>
            <a:r>
              <a:rPr lang="en-US" dirty="0"/>
              <a:t>5xx: Server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1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18314</TotalTime>
  <Words>887</Words>
  <Application>Microsoft Office PowerPoint</Application>
  <PresentationFormat>On-screen Show (4:3)</PresentationFormat>
  <Paragraphs>229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OSU-BW</vt:lpstr>
      <vt:lpstr>PowerPoint Presentation</vt:lpstr>
      <vt:lpstr>Agenda</vt:lpstr>
      <vt:lpstr>Questions from last class?</vt:lpstr>
      <vt:lpstr>Since you have no questions…</vt:lpstr>
      <vt:lpstr>PowerPoint Presentation</vt:lpstr>
      <vt:lpstr>PowerPoint Presentation</vt:lpstr>
      <vt:lpstr>A deeper look</vt:lpstr>
      <vt:lpstr>A deeper look</vt:lpstr>
      <vt:lpstr>Codes</vt:lpstr>
      <vt:lpstr>Types of HTTP Request</vt:lpstr>
      <vt:lpstr>Still with me?</vt:lpstr>
      <vt:lpstr>How to represent data</vt:lpstr>
      <vt:lpstr>Or Use an XML File</vt:lpstr>
      <vt:lpstr>XML Files</vt:lpstr>
      <vt:lpstr>XML: Node Values and Attributes</vt:lpstr>
      <vt:lpstr>JSON</vt:lpstr>
      <vt:lpstr>Simple JSON</vt:lpstr>
      <vt:lpstr>JSON Data Types</vt:lpstr>
      <vt:lpstr>JSON Example</vt:lpstr>
      <vt:lpstr>Questions</vt:lpstr>
      <vt:lpstr>AJAX. What is it good for?</vt:lpstr>
      <vt:lpstr>How asynchronous partial refresh works</vt:lpstr>
      <vt:lpstr>Steps:</vt:lpstr>
      <vt:lpstr>Reading XML Files</vt:lpstr>
      <vt:lpstr>Creating an AJAX Reqeuest</vt:lpstr>
      <vt:lpstr>Same Origin Policy</vt:lpstr>
      <vt:lpstr>An AJAX Post request</vt:lpstr>
      <vt:lpstr>Questions?</vt:lpstr>
      <vt:lpstr>PowerPoint Presentation</vt:lpstr>
      <vt:lpstr>Questions?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254</cp:revision>
  <cp:lastPrinted>2016-04-12T23:32:17Z</cp:lastPrinted>
  <dcterms:created xsi:type="dcterms:W3CDTF">2011-09-02T17:23:58Z</dcterms:created>
  <dcterms:modified xsi:type="dcterms:W3CDTF">2017-02-07T17:05:42Z</dcterms:modified>
</cp:coreProperties>
</file>