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7" r:id="rId2"/>
    <p:sldId id="308" r:id="rId3"/>
    <p:sldId id="332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8" r:id="rId12"/>
    <p:sldId id="317" r:id="rId13"/>
    <p:sldId id="330" r:id="rId14"/>
    <p:sldId id="319" r:id="rId15"/>
    <p:sldId id="322" r:id="rId16"/>
    <p:sldId id="329" r:id="rId17"/>
    <p:sldId id="320" r:id="rId18"/>
    <p:sldId id="331" r:id="rId19"/>
    <p:sldId id="321" r:id="rId20"/>
    <p:sldId id="323" r:id="rId21"/>
    <p:sldId id="324" r:id="rId22"/>
    <p:sldId id="325" r:id="rId23"/>
    <p:sldId id="311" r:id="rId24"/>
    <p:sldId id="327" r:id="rId25"/>
    <p:sldId id="328" r:id="rId26"/>
    <p:sldId id="32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38" autoAdjust="0"/>
    <p:restoredTop sz="58010" autoAdjust="0"/>
  </p:normalViewPr>
  <p:slideViewPr>
    <p:cSldViewPr>
      <p:cViewPr varScale="1">
        <p:scale>
          <a:sx n="44" d="100"/>
          <a:sy n="44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omicity_(database_systems)" TargetMode="External"/><Relationship Id="rId7" Type="http://schemas.openxmlformats.org/officeDocument/2006/relationships/hyperlink" Target="https://en.wikipedia.org/wiki/Crash_(computing)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urability_(computer_science)" TargetMode="External"/><Relationship Id="rId5" Type="http://schemas.openxmlformats.org/officeDocument/2006/relationships/hyperlink" Target="https://en.wikipedia.org/wiki/Isolation_(database_systems)" TargetMode="External"/><Relationship Id="rId4" Type="http://schemas.openxmlformats.org/officeDocument/2006/relationships/hyperlink" Target="https://en.wikipedia.org/wiki/Consistency_(database_systems)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student's have no experience with database - talk about the terms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Table /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city=[</a:t>
            </a:r>
          </a:p>
          <a:p>
            <a:r>
              <a:rPr lang="en-US" dirty="0" smtClean="0"/>
              <a:t>{"Oregon":"Portland","pop":630000},</a:t>
            </a:r>
          </a:p>
          <a:p>
            <a:r>
              <a:rPr lang="en-US" dirty="0" smtClean="0"/>
              <a:t>{"Oregon":"Bend","pop":100000},</a:t>
            </a:r>
          </a:p>
          <a:p>
            <a:r>
              <a:rPr lang="en-US" dirty="0" smtClean="0"/>
              <a:t>{"Oregon":"Salem","pop":165000},</a:t>
            </a:r>
          </a:p>
          <a:p>
            <a:r>
              <a:rPr lang="en-US" dirty="0" smtClean="0"/>
              <a:t>{"Oregon":"Sisters","pop":2500},</a:t>
            </a:r>
          </a:p>
          <a:p>
            <a:r>
              <a:rPr lang="en-US" dirty="0" smtClean="0"/>
              <a:t>{"Oregon":"Aumsville","pop":5000},</a:t>
            </a:r>
          </a:p>
          <a:p>
            <a:r>
              <a:rPr lang="en-US" dirty="0" smtClean="0"/>
              <a:t>{"Maharashtra":"Mumbai","pop":12000000},</a:t>
            </a:r>
          </a:p>
          <a:p>
            <a:r>
              <a:rPr lang="en-US" dirty="0" smtClean="0"/>
              <a:t>{"Oregon":"Madras","pop":6000}</a:t>
            </a:r>
          </a:p>
          <a:p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relational </a:t>
            </a:r>
            <a:r>
              <a:rPr lang="en-US" b="1" dirty="0" smtClean="0"/>
              <a:t>databases define columns at the table level</a:t>
            </a:r>
            <a:r>
              <a:rPr lang="en-US" dirty="0" smtClean="0"/>
              <a:t> whereas a </a:t>
            </a:r>
            <a:r>
              <a:rPr lang="en-US" b="1" dirty="0" smtClean="0"/>
              <a:t>document-oriented database defines its fields at the document level</a:t>
            </a:r>
            <a:r>
              <a:rPr lang="en-US" dirty="0" smtClean="0"/>
              <a:t>. That is to say that each document within a collection can have its own unique set of fields. As such, a collection is a dumbed down container in comparison to a table, while a document has a lot more information than a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r>
              <a:rPr lang="en-US" dirty="0" smtClean="0"/>
              <a:t>city=[];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dirty="0" err="1" smtClean="0"/>
              <a:t>oregon</a:t>
            </a:r>
            <a:r>
              <a:rPr lang="en-US" dirty="0" smtClean="0"/>
              <a:t>=["</a:t>
            </a:r>
            <a:r>
              <a:rPr lang="en-US" dirty="0" err="1" smtClean="0"/>
              <a:t>Burns","Eugene","Gresham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err="1" smtClean="0"/>
              <a:t>oregon.</a:t>
            </a:r>
            <a:r>
              <a:rPr lang="en-US" b="1" dirty="0" err="1" smtClean="0"/>
              <a:t>forEach</a:t>
            </a:r>
            <a:r>
              <a:rPr lang="en-US" dirty="0" smtClean="0"/>
              <a:t>(function(</a:t>
            </a:r>
            <a:r>
              <a:rPr lang="en-US" dirty="0" err="1" smtClean="0"/>
              <a:t>cityname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err="1" smtClean="0"/>
              <a:t>city.push</a:t>
            </a:r>
            <a:r>
              <a:rPr lang="en-US" dirty="0" smtClean="0"/>
              <a:t>({"</a:t>
            </a:r>
            <a:r>
              <a:rPr lang="en-US" dirty="0" err="1" smtClean="0"/>
              <a:t>oregon</a:t>
            </a:r>
            <a:r>
              <a:rPr lang="en-US" dirty="0" smtClean="0"/>
              <a:t>":</a:t>
            </a:r>
            <a:r>
              <a:rPr lang="en-US" dirty="0" err="1" smtClean="0"/>
              <a:t>cityname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dirty="0" smtClean="0"/>
              <a:t>}); </a:t>
            </a:r>
          </a:p>
          <a:p>
            <a:pPr>
              <a:buFont typeface="Calibri" panose="020F0502020204030204" pitchFamily="34" charset="0"/>
              <a:buNone/>
            </a:pPr>
            <a:endParaRPr lang="en-US" dirty="0" smtClean="0"/>
          </a:p>
          <a:p>
            <a:pPr>
              <a:buFont typeface="Calibri" panose="020F0502020204030204" pitchFamily="34" charset="0"/>
              <a:buNone/>
            </a:pPr>
            <a:r>
              <a:rPr lang="en-US" dirty="0" smtClean="0"/>
              <a:t>//check out output</a:t>
            </a:r>
          </a:p>
          <a:p>
            <a:pPr>
              <a:buFont typeface="Calibri" panose="020F0502020204030204" pitchFamily="34" charset="0"/>
              <a:buNone/>
            </a:pPr>
            <a:endParaRPr lang="en-US" dirty="0" smtClean="0"/>
          </a:p>
          <a:p>
            <a:pPr>
              <a:buFont typeface="Calibri" panose="020F0502020204030204" pitchFamily="34" charset="0"/>
              <a:buNone/>
            </a:pPr>
            <a:r>
              <a:rPr lang="en-US" dirty="0" smtClean="0"/>
              <a:t>You can't run alert command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db.cities.save</a:t>
            </a:r>
            <a:r>
              <a:rPr lang="en-US" dirty="0" smtClean="0"/>
              <a:t>(City) - then show how there's irregular</a:t>
            </a:r>
            <a:r>
              <a:rPr lang="en-US" baseline="0" dirty="0" smtClean="0"/>
              <a:t> data in the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4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names are strings.</a:t>
            </a: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Documents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the following restrictions on field names: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field names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 with the dollar sign ($) character.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field names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 the dot (.) character.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field names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 the null 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db.cities.find</a:t>
            </a:r>
            <a:r>
              <a:rPr lang="en-US" sz="1200" dirty="0" smtClean="0"/>
              <a:t>({'Oregon' :/[A-Z]a/});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class coding examples: 5 said keep it, 1 said wants</a:t>
            </a:r>
            <a:r>
              <a:rPr lang="en-US" baseline="0" dirty="0" smtClean="0"/>
              <a:t> more and 1 wants less</a:t>
            </a:r>
          </a:p>
          <a:p>
            <a:r>
              <a:rPr lang="en-US" baseline="0" dirty="0" smtClean="0"/>
              <a:t>Overall I like the in-class coding because it lets me see you put theory to practice and I can resolve some simple errors right away - lest you spend too much time on something insignificant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 I am thinking one in-class exercise 2/3 classes for the next 3 weeks. After that its mostly theory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Coding questions: I had 2 keep 2 stop. The thing I want to say about it is - most of the time its not meant to trick you into picking the wrong answer but demonstrate how context is a much more prominent factor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then in traditional programming. Partly because the web world is much more fluid.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people said need more partner time in-class to work on assignments… or at least sounded like that’s what they were saying. It would be nice, yes - but there's so little time. The web world is large.. The goal I have setup for myself is to give you two-step glance into a variety of different paths. Hopefully your own interest and some help from assignment and project will accounts for a third step in each path. Put together I feel comfortable that you can interview for a entry position into web development world.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Said all that - there's hardly time to take out to work on assignments in class.</a:t>
            </a:r>
          </a:p>
          <a:p>
            <a:r>
              <a:rPr lang="en-US" baseline="0" dirty="0" smtClean="0"/>
              <a:t>BUT - If you are working on issues, I will be here after class and help guide through.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one replaces all</a:t>
            </a:r>
            <a:r>
              <a:rPr lang="en-US" baseline="0" dirty="0" smtClean="0"/>
              <a:t> the objects that have </a:t>
            </a:r>
            <a:r>
              <a:rPr lang="en-US" baseline="0" dirty="0" err="1" smtClean="0"/>
              <a:t>Oregon:Bend</a:t>
            </a:r>
            <a:r>
              <a:rPr lang="en-US" baseline="0" dirty="0" smtClean="0"/>
              <a:t> with {pop:80}</a:t>
            </a:r>
          </a:p>
          <a:p>
            <a:r>
              <a:rPr lang="en-US" baseline="0" dirty="0" smtClean="0"/>
              <a:t>The second one does actually updates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try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db.cities.update</a:t>
            </a:r>
            <a:r>
              <a:rPr lang="en-US" sz="1200" dirty="0" smtClean="0"/>
              <a:t>({</a:t>
            </a:r>
            <a:r>
              <a:rPr lang="en-US" sz="1200" dirty="0" err="1" smtClean="0"/>
              <a:t>Oregon:"Bend</a:t>
            </a:r>
            <a:r>
              <a:rPr lang="en-US" sz="1200" dirty="0" smtClean="0"/>
              <a:t>"},{$set:{popsummer:1000}});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56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7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tomicity (database systems)"/>
              </a:rPr>
              <a:t>Atomicity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requires that each transaction be "all or nothing"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from one Valid state to another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solation (database systems)"/>
              </a:rPr>
              <a:t>isolation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ensure that the concurrent execution of transactions results in a system state that would be obtained if transactions were executed sequentially,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urability (computer science)"/>
              </a:rPr>
              <a:t>durability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ensure that once a transaction has been committed, it will remain so, even in the event of power loss,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rash (computing)"/>
              </a:rPr>
              <a:t>crashes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6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mongodb</a:t>
            </a:r>
            <a:r>
              <a:rPr lang="en-US" dirty="0" smtClean="0"/>
              <a:t>-org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$("H1").</a:t>
            </a:r>
            <a:r>
              <a:rPr lang="en-US" dirty="0" err="1" smtClean="0"/>
              <a:t>eq</a:t>
            </a:r>
            <a:r>
              <a:rPr lang="en-US" dirty="0" smtClean="0"/>
              <a:t>(1).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color","pink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baseline="0" dirty="0" smtClean="0"/>
              <a:t> person = {"name":"</a:t>
            </a:r>
            <a:r>
              <a:rPr lang="en-US" baseline="0" dirty="0" err="1" smtClean="0"/>
              <a:t>Moulik</a:t>
            </a:r>
            <a:r>
              <a:rPr lang="en-US" baseline="0" dirty="0" smtClean="0"/>
              <a:t>","</a:t>
            </a:r>
            <a:r>
              <a:rPr lang="en-US" baseline="0" dirty="0" err="1" smtClean="0"/>
              <a:t>color":"blind</a:t>
            </a:r>
            <a:r>
              <a:rPr lang="en-US" baseline="0" dirty="0" smtClean="0"/>
              <a:t>"}</a:t>
            </a:r>
          </a:p>
          <a:p>
            <a:r>
              <a:rPr lang="en-US" dirty="0" smtClean="0"/>
              <a:t>Does </a:t>
            </a:r>
            <a:r>
              <a:rPr lang="en-US" i="1" dirty="0" smtClean="0"/>
              <a:t>person.name</a:t>
            </a:r>
            <a:r>
              <a:rPr lang="en-US" dirty="0" smtClean="0"/>
              <a:t> give you </a:t>
            </a:r>
            <a:r>
              <a:rPr lang="en-US" dirty="0" err="1" smtClean="0"/>
              <a:t>Moulik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person an </a:t>
            </a:r>
            <a:r>
              <a:rPr lang="en-US" dirty="0" err="1" smtClean="0"/>
              <a:t>oject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Is this valid?</a:t>
            </a:r>
          </a:p>
          <a:p>
            <a:r>
              <a:rPr lang="en-US" dirty="0" err="1" smtClean="0"/>
              <a:t>person.announce</a:t>
            </a:r>
            <a:r>
              <a:rPr lang="en-US" dirty="0" smtClean="0"/>
              <a:t> = function () { alert(this.name);}</a:t>
            </a:r>
          </a:p>
          <a:p>
            <a:r>
              <a:rPr lang="en-US" dirty="0" err="1" smtClean="0"/>
              <a:t>person.announce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</a:t>
            </a:r>
          </a:p>
          <a:p>
            <a:r>
              <a:rPr lang="en-US" dirty="0" smtClean="0"/>
              <a:t>person = [{"</a:t>
            </a:r>
            <a:r>
              <a:rPr lang="en-US" dirty="0" err="1" smtClean="0"/>
              <a:t>name":"Amit</a:t>
            </a:r>
            <a:r>
              <a:rPr lang="en-US" dirty="0" smtClean="0"/>
              <a:t>"},{"</a:t>
            </a:r>
            <a:r>
              <a:rPr lang="en-US" dirty="0" err="1" smtClean="0"/>
              <a:t>name":"Ashok</a:t>
            </a:r>
            <a:r>
              <a:rPr lang="en-US" dirty="0" smtClean="0"/>
              <a:t>"}]</a:t>
            </a:r>
          </a:p>
          <a:p>
            <a:r>
              <a:rPr lang="en-US" dirty="0" smtClean="0"/>
              <a:t>How do you access</a:t>
            </a:r>
            <a:r>
              <a:rPr lang="en-US" baseline="0" dirty="0" smtClean="0"/>
              <a:t> the names now?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person[0].name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typical database terms?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database, tables… what else?</a:t>
            </a:r>
          </a:p>
          <a:p>
            <a:pPr lvl="1"/>
            <a:endParaRPr lang="en-US" dirty="0"/>
          </a:p>
          <a:p>
            <a:r>
              <a:rPr lang="en-US" dirty="0" smtClean="0"/>
              <a:t>What are typical database operations?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59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databases;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dbs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show collections; //in </a:t>
            </a:r>
            <a:r>
              <a:rPr lang="en-US" dirty="0" err="1" smtClean="0"/>
              <a:t>sql</a:t>
            </a:r>
            <a:r>
              <a:rPr lang="en-US" dirty="0" smtClean="0"/>
              <a:t>: show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What does the term CRUD mean?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303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&gt;"/>
            </a:pPr>
            <a:r>
              <a:rPr lang="en-US" dirty="0" smtClean="0"/>
              <a:t>city</a:t>
            </a:r>
            <a:r>
              <a:rPr lang="en-US" dirty="0" smtClean="0"/>
              <a:t>=[{"</a:t>
            </a:r>
            <a:r>
              <a:rPr lang="en-US" dirty="0"/>
              <a:t>O</a:t>
            </a:r>
            <a:r>
              <a:rPr lang="en-US" dirty="0" smtClean="0"/>
              <a:t>regon":"Portland</a:t>
            </a:r>
            <a:r>
              <a:rPr lang="en-US" dirty="0"/>
              <a:t>","pop</a:t>
            </a:r>
            <a:r>
              <a:rPr lang="en-US" dirty="0" smtClean="0"/>
              <a:t>":600},{"Oregon":"Bend","Pop</a:t>
            </a:r>
            <a:r>
              <a:rPr lang="en-US" dirty="0"/>
              <a:t>":80</a:t>
            </a:r>
            <a:r>
              <a:rPr lang="en-US" dirty="0" smtClean="0"/>
              <a:t>}];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 smtClean="0"/>
              <a:t>db.cities.save</a:t>
            </a:r>
            <a:r>
              <a:rPr lang="en-US" dirty="0" smtClean="0"/>
              <a:t>(city);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/>
              <a:t>city</a:t>
            </a:r>
            <a:r>
              <a:rPr lang="en-US" dirty="0" smtClean="0"/>
              <a:t>=[{"Washington":"Seattle</a:t>
            </a:r>
            <a:r>
              <a:rPr lang="en-US" dirty="0" smtClean="0"/>
              <a:t>","</a:t>
            </a:r>
            <a:r>
              <a:rPr lang="en-US" dirty="0"/>
              <a:t>pop</a:t>
            </a:r>
            <a:r>
              <a:rPr lang="en-US" dirty="0" smtClean="0"/>
              <a:t>":1000},{"Washington":"Spokane</a:t>
            </a:r>
            <a:r>
              <a:rPr lang="en-US" dirty="0" smtClean="0"/>
              <a:t>","</a:t>
            </a:r>
            <a:r>
              <a:rPr lang="en-US" dirty="0"/>
              <a:t>pop</a:t>
            </a:r>
            <a:r>
              <a:rPr lang="en-US" dirty="0" smtClean="0"/>
              <a:t>":100}];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/>
              <a:t>db.cities.save</a:t>
            </a:r>
            <a:r>
              <a:rPr lang="en-US" dirty="0"/>
              <a:t>(city</a:t>
            </a:r>
            <a:r>
              <a:rPr lang="en-US" dirty="0" smtClean="0"/>
              <a:t>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 smtClean="0"/>
              <a:t>db.cities.find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0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just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stores data in collections.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mxkotha\AppData\Local\Temp\SNAGHTML1b4cd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562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9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&amp;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execute </a:t>
            </a:r>
            <a:r>
              <a:rPr lang="en-US" dirty="0" err="1" smtClean="0"/>
              <a:t>js</a:t>
            </a:r>
            <a:r>
              <a:rPr lang="en-US" dirty="0" smtClean="0"/>
              <a:t> code in your mongo shell.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smtClean="0"/>
              <a:t>city</a:t>
            </a:r>
            <a:r>
              <a:rPr lang="en-US" dirty="0"/>
              <a:t>=[];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 smtClean="0"/>
              <a:t>oregon</a:t>
            </a:r>
            <a:r>
              <a:rPr lang="en-US" dirty="0" smtClean="0"/>
              <a:t>=["</a:t>
            </a:r>
            <a:r>
              <a:rPr lang="en-US" dirty="0" err="1" smtClean="0"/>
              <a:t>Burns","Eugene","Gresham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err="1" smtClean="0"/>
              <a:t>oregon.</a:t>
            </a:r>
            <a:r>
              <a:rPr lang="en-US" b="1" dirty="0" err="1" smtClean="0"/>
              <a:t>forEach</a:t>
            </a:r>
            <a:r>
              <a:rPr lang="en-US" dirty="0" smtClean="0"/>
              <a:t>(function(</a:t>
            </a:r>
            <a:r>
              <a:rPr lang="en-US" dirty="0" err="1" smtClean="0"/>
              <a:t>cityname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err="1" smtClean="0"/>
              <a:t>city.push</a:t>
            </a:r>
            <a:r>
              <a:rPr lang="en-US" dirty="0" smtClean="0"/>
              <a:t>({"</a:t>
            </a:r>
            <a:r>
              <a:rPr lang="en-US" dirty="0" err="1" smtClean="0"/>
              <a:t>oregon</a:t>
            </a:r>
            <a:r>
              <a:rPr lang="en-US" dirty="0" smtClean="0"/>
              <a:t>":</a:t>
            </a:r>
            <a:r>
              <a:rPr lang="en-US" dirty="0" err="1" smtClean="0"/>
              <a:t>cityname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dirty="0" smtClean="0"/>
              <a:t>});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 smtClean="0"/>
              <a:t>db.cities.save</a:t>
            </a:r>
            <a:r>
              <a:rPr lang="en-US" dirty="0" smtClean="0"/>
              <a:t>(city);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dirty="0" err="1" smtClean="0"/>
              <a:t>db.cities.find</a:t>
            </a:r>
            <a:r>
              <a:rPr lang="en-US" dirty="0" smtClean="0"/>
              <a:t>();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dirty="0"/>
          </a:p>
          <a:p>
            <a:r>
              <a:rPr lang="en-US" sz="1800" dirty="0" smtClean="0"/>
              <a:t>Notice how our new data is different than previous one? When did we create a collection?</a:t>
            </a:r>
          </a:p>
          <a:p>
            <a:r>
              <a:rPr lang="en-US" sz="1400" dirty="0" smtClean="0"/>
              <a:t>Notice </a:t>
            </a:r>
            <a:r>
              <a:rPr lang="en-US" sz="1400" dirty="0" err="1" smtClean="0"/>
              <a:t>forEach</a:t>
            </a:r>
            <a:r>
              <a:rPr lang="en-US" sz="1400" dirty="0" smtClean="0"/>
              <a:t> in 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 array.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337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Collection schema do not have to be predefined.</a:t>
            </a:r>
          </a:p>
          <a:p>
            <a:r>
              <a:rPr lang="en-US" sz="2800" dirty="0" smtClean="0"/>
              <a:t>If a collection does not already exist,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will create one</a:t>
            </a:r>
          </a:p>
          <a:p>
            <a:pPr lvl="1"/>
            <a:r>
              <a:rPr lang="en-US" sz="2400" dirty="0" smtClean="0"/>
              <a:t>You can also create an empty collection using </a:t>
            </a:r>
            <a:r>
              <a:rPr lang="en-US" sz="2400" dirty="0" err="1" smtClean="0"/>
              <a:t>createCollection</a:t>
            </a:r>
            <a:r>
              <a:rPr lang="en-US" sz="2400" dirty="0" smtClean="0"/>
              <a:t>() method</a:t>
            </a:r>
          </a:p>
          <a:p>
            <a:pPr lvl="1"/>
            <a:r>
              <a:rPr lang="en-US" sz="2400" dirty="0" err="1" smtClean="0"/>
              <a:t>Similary</a:t>
            </a:r>
            <a:r>
              <a:rPr lang="en-US" sz="2400" dirty="0" smtClean="0"/>
              <a:t>, you can remove (drop) a collection</a:t>
            </a:r>
          </a:p>
          <a:p>
            <a:r>
              <a:rPr lang="en-US" sz="2800" dirty="0" smtClean="0"/>
              <a:t>If new objects being added do not adhere to the format/type of previous data - that’s okay.</a:t>
            </a:r>
          </a:p>
          <a:p>
            <a:r>
              <a:rPr lang="en-US" sz="2800" dirty="0" smtClean="0"/>
              <a:t>Each object has a unique </a:t>
            </a:r>
            <a:r>
              <a:rPr lang="en-US" sz="2800" dirty="0" err="1" smtClean="0"/>
              <a:t>ObjectId</a:t>
            </a:r>
            <a:r>
              <a:rPr lang="en-US" sz="2800" dirty="0" smtClean="0"/>
              <a:t>. You can also use this to reference your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607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_id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created for every document in store.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Indexed by default (unless you override)</a:t>
            </a:r>
          </a:p>
          <a:p>
            <a:r>
              <a:rPr lang="en-US" dirty="0" smtClean="0"/>
              <a:t>By default points to an </a:t>
            </a:r>
            <a:r>
              <a:rPr lang="en-US" dirty="0" err="1" smtClean="0"/>
              <a:t>ObjectID</a:t>
            </a:r>
            <a:endParaRPr lang="en-US" dirty="0" smtClean="0"/>
          </a:p>
          <a:p>
            <a:pPr lvl="1"/>
            <a:r>
              <a:rPr lang="en-US" dirty="0" err="1" smtClean="0"/>
              <a:t>ObjectID</a:t>
            </a:r>
            <a:r>
              <a:rPr lang="en-US" dirty="0" smtClean="0"/>
              <a:t> is a 12 byte unique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32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db.&lt;collection&gt;.find() is used to read content from your collection.</a:t>
            </a:r>
          </a:p>
          <a:p>
            <a:r>
              <a:rPr lang="en-US" sz="2800" dirty="0" smtClean="0"/>
              <a:t>Basic syntax to read all items in your collection</a:t>
            </a:r>
          </a:p>
          <a:p>
            <a:pPr lvl="1"/>
            <a:r>
              <a:rPr lang="en-US" sz="2400" dirty="0" err="1" smtClean="0"/>
              <a:t>db.cities.find</a:t>
            </a:r>
            <a:r>
              <a:rPr lang="en-US" sz="2400" dirty="0" smtClean="0"/>
              <a:t>() or </a:t>
            </a:r>
            <a:r>
              <a:rPr lang="en-US" sz="2400" dirty="0" err="1" smtClean="0"/>
              <a:t>db.cities.find</a:t>
            </a:r>
            <a:r>
              <a:rPr lang="en-US" sz="2400" dirty="0" smtClean="0"/>
              <a:t>(</a:t>
            </a:r>
            <a:r>
              <a:rPr lang="en-US" sz="2400" b="1" dirty="0" smtClean="0"/>
              <a:t>{}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Notice the empty object</a:t>
            </a:r>
          </a:p>
          <a:p>
            <a:r>
              <a:rPr lang="en-US" sz="2800" dirty="0" smtClean="0"/>
              <a:t>You can specify what objects to match by passing a key/value object as a parameter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err="1" smtClean="0"/>
              <a:t>db.cities.find</a:t>
            </a:r>
            <a:r>
              <a:rPr lang="en-US" sz="2400" dirty="0" smtClean="0"/>
              <a:t>({"</a:t>
            </a:r>
            <a:r>
              <a:rPr lang="en-US" sz="2400" dirty="0" err="1" smtClean="0"/>
              <a:t>oregon</a:t>
            </a:r>
            <a:r>
              <a:rPr lang="en-US" sz="2400" dirty="0" smtClean="0"/>
              <a:t>":"</a:t>
            </a:r>
            <a:r>
              <a:rPr lang="en-US" sz="2400" dirty="0" err="1" smtClean="0"/>
              <a:t>portland</a:t>
            </a:r>
            <a:r>
              <a:rPr lang="en-US" sz="2400" dirty="0" smtClean="0"/>
              <a:t>"})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db.</a:t>
            </a:r>
            <a:r>
              <a:rPr lang="en-US" sz="2400" dirty="0"/>
              <a:t> </a:t>
            </a:r>
            <a:r>
              <a:rPr lang="en-US" sz="2400" dirty="0" err="1"/>
              <a:t>cities.find</a:t>
            </a:r>
            <a:r>
              <a:rPr lang="en-US" sz="2400" dirty="0"/>
              <a:t>({</a:t>
            </a:r>
            <a:r>
              <a:rPr lang="en-US" sz="2400" dirty="0" err="1"/>
              <a:t>oregon</a:t>
            </a:r>
            <a:r>
              <a:rPr lang="en-US" sz="2400" dirty="0"/>
              <a:t>:"</a:t>
            </a:r>
            <a:r>
              <a:rPr lang="en-US" sz="2400" dirty="0" err="1"/>
              <a:t>portland</a:t>
            </a:r>
            <a:r>
              <a:rPr lang="en-US" sz="2400" dirty="0"/>
              <a:t>"}) </a:t>
            </a:r>
            <a:r>
              <a:rPr lang="en-US" sz="2000" dirty="0"/>
              <a:t>//</a:t>
            </a:r>
            <a:r>
              <a:rPr lang="en-US" sz="1600" dirty="0"/>
              <a:t>quotes on keys are optional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err="1" smtClean="0"/>
              <a:t>db.cities.find</a:t>
            </a:r>
            <a:r>
              <a:rPr lang="en-US" sz="2400" dirty="0" smtClean="0"/>
              <a:t>({}).sort({pop:1}) //</a:t>
            </a:r>
            <a:r>
              <a:rPr lang="en-US" sz="1800" dirty="0" smtClean="0"/>
              <a:t>or -1 for descending</a:t>
            </a:r>
            <a:endParaRPr lang="en-US" sz="1400" dirty="0"/>
          </a:p>
          <a:p>
            <a:pPr lvl="1">
              <a:buFont typeface="Calibri" panose="020F0502020204030204" pitchFamily="34" charset="0"/>
              <a:buChar char="&gt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7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Query breakdown</a:t>
            </a:r>
            <a:endParaRPr lang="en-US" dirty="0"/>
          </a:p>
        </p:txBody>
      </p:sp>
      <p:pic>
        <p:nvPicPr>
          <p:cNvPr id="2054" name="Picture 6" descr="C:\Users\mxkotha\AppData\Local\Temp\SNAGHTML1b55ac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80852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20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db.cities.find</a:t>
            </a:r>
            <a:r>
              <a:rPr lang="en-US" sz="2400" dirty="0" smtClean="0"/>
              <a:t>({"pop":80})</a:t>
            </a:r>
          </a:p>
          <a:p>
            <a:pPr lvl="1"/>
            <a:r>
              <a:rPr lang="en-US" sz="2000" dirty="0" smtClean="0"/>
              <a:t>Note that mongo recognizes data types even if you did not specifically call it out.</a:t>
            </a:r>
          </a:p>
          <a:p>
            <a:r>
              <a:rPr lang="en-US" sz="2400" dirty="0" err="1" smtClean="0"/>
              <a:t>db.cities.find</a:t>
            </a:r>
            <a:r>
              <a:rPr lang="en-US" sz="2400" dirty="0" smtClean="0"/>
              <a:t>({"pop":{ $gt:80}}) //</a:t>
            </a:r>
            <a:r>
              <a:rPr lang="en-US" sz="2400" dirty="0" err="1" smtClean="0"/>
              <a:t>gte</a:t>
            </a:r>
            <a:endParaRPr lang="en-US" sz="2400" dirty="0" smtClean="0"/>
          </a:p>
          <a:p>
            <a:r>
              <a:rPr lang="en-US" sz="2400" dirty="0" err="1"/>
              <a:t>db.cities.find</a:t>
            </a:r>
            <a:r>
              <a:rPr lang="en-US" sz="2400" dirty="0"/>
              <a:t>({"pop":{$in:[100,180,200</a:t>
            </a:r>
            <a:r>
              <a:rPr lang="en-US" sz="2400" dirty="0" smtClean="0"/>
              <a:t>]}})</a:t>
            </a:r>
          </a:p>
          <a:p>
            <a:r>
              <a:rPr lang="en-US" sz="2400" dirty="0" err="1"/>
              <a:t>db.cities.find</a:t>
            </a:r>
            <a:r>
              <a:rPr lang="en-US" sz="2400" dirty="0"/>
              <a:t>({"pop":{ $</a:t>
            </a:r>
            <a:r>
              <a:rPr lang="en-US" sz="2400" dirty="0" smtClean="0"/>
              <a:t>gte:80</a:t>
            </a:r>
            <a:r>
              <a:rPr lang="en-US" sz="2400" dirty="0"/>
              <a:t>,$</a:t>
            </a:r>
            <a:r>
              <a:rPr lang="en-US" sz="2400" dirty="0" smtClean="0"/>
              <a:t>lt:100</a:t>
            </a:r>
            <a:r>
              <a:rPr lang="en-US" sz="2400" dirty="0"/>
              <a:t>}})</a:t>
            </a:r>
            <a:endParaRPr lang="en-US" sz="2400" dirty="0" smtClean="0"/>
          </a:p>
          <a:p>
            <a:r>
              <a:rPr lang="en-US" sz="2400" dirty="0" err="1"/>
              <a:t>db.cities.find</a:t>
            </a:r>
            <a:r>
              <a:rPr lang="en-US" sz="2400" dirty="0"/>
              <a:t>({"_id" : </a:t>
            </a:r>
            <a:r>
              <a:rPr lang="en-US" sz="2400" dirty="0" err="1"/>
              <a:t>ObjectId</a:t>
            </a:r>
            <a:r>
              <a:rPr lang="en-US" sz="2400" dirty="0"/>
              <a:t>("5716bbffba83ab4b47f7f082</a:t>
            </a:r>
            <a:r>
              <a:rPr lang="en-US" sz="2400" dirty="0" smtClean="0"/>
              <a:t>")});</a:t>
            </a:r>
          </a:p>
          <a:p>
            <a:r>
              <a:rPr lang="en-US" sz="2400" dirty="0" err="1"/>
              <a:t>db.cities.find</a:t>
            </a:r>
            <a:r>
              <a:rPr lang="en-US" sz="2400" dirty="0"/>
              <a:t>(</a:t>
            </a:r>
            <a:r>
              <a:rPr lang="en-US" sz="2400" dirty="0" err="1"/>
              <a:t>ObjectId</a:t>
            </a:r>
            <a:r>
              <a:rPr lang="en-US" sz="2400" dirty="0"/>
              <a:t>("5716bbffba83ab4b47f7f082</a:t>
            </a:r>
            <a:r>
              <a:rPr lang="en-US" sz="2400" dirty="0" smtClean="0"/>
              <a:t>"));</a:t>
            </a:r>
          </a:p>
          <a:p>
            <a:endParaRPr lang="en-US" sz="2400" dirty="0"/>
          </a:p>
          <a:p>
            <a:r>
              <a:rPr lang="en-US" sz="2400" dirty="0" smtClean="0"/>
              <a:t>There are many more variations.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345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CRUD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C9</a:t>
            </a:r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db.&lt;collection&gt;.update (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&lt;query&gt;,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&lt;update&gt;,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&lt;options&gt;);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 err="1" smtClean="0"/>
              <a:t>db.cities.update</a:t>
            </a:r>
            <a:r>
              <a:rPr lang="en-US" sz="2400" dirty="0" smtClean="0"/>
              <a:t>({</a:t>
            </a:r>
            <a:r>
              <a:rPr lang="en-US" sz="2400" dirty="0" err="1" smtClean="0"/>
              <a:t>Oregon:"Bend</a:t>
            </a:r>
            <a:r>
              <a:rPr lang="en-US" sz="2400" dirty="0" smtClean="0"/>
              <a:t>"},{pop:80});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 err="1"/>
              <a:t>db.cities.update</a:t>
            </a:r>
            <a:r>
              <a:rPr lang="en-US" sz="2400" dirty="0" smtClean="0"/>
              <a:t>({</a:t>
            </a:r>
            <a:r>
              <a:rPr lang="en-US" sz="2400" dirty="0" err="1"/>
              <a:t>O</a:t>
            </a:r>
            <a:r>
              <a:rPr lang="en-US" sz="2400" dirty="0" err="1" smtClean="0"/>
              <a:t>regon:"Bend</a:t>
            </a:r>
            <a:r>
              <a:rPr lang="en-US" sz="2400" dirty="0"/>
              <a:t>"},{$set:{pop:80</a:t>
            </a:r>
            <a:r>
              <a:rPr lang="en-US" sz="2400" dirty="0" smtClean="0"/>
              <a:t>}});</a:t>
            </a:r>
          </a:p>
          <a:p>
            <a:pPr marL="0" indent="0">
              <a:buNone/>
            </a:pPr>
            <a:r>
              <a:rPr lang="en-US" sz="2400" dirty="0" smtClean="0"/>
              <a:t>Anyone </a:t>
            </a:r>
            <a:r>
              <a:rPr lang="en-US" sz="2400" dirty="0" err="1" smtClean="0"/>
              <a:t>wanna</a:t>
            </a:r>
            <a:r>
              <a:rPr lang="en-US" sz="2400" dirty="0" smtClean="0"/>
              <a:t> guess what the difference here 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63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2400" dirty="0" err="1"/>
              <a:t>db.cities.update</a:t>
            </a:r>
            <a:r>
              <a:rPr lang="en-US" sz="2400" dirty="0" smtClean="0"/>
              <a:t>({</a:t>
            </a:r>
            <a:r>
              <a:rPr lang="en-US" sz="2400" dirty="0" err="1" smtClean="0"/>
              <a:t>pop:"bend</a:t>
            </a:r>
            <a:r>
              <a:rPr lang="en-US" sz="2400" dirty="0" smtClean="0"/>
              <a:t>"},{$</a:t>
            </a:r>
            <a:r>
              <a:rPr lang="en-US" sz="2400" dirty="0"/>
              <a:t>set:{pop:80,region:"central</a:t>
            </a:r>
            <a:r>
              <a:rPr lang="en-US" sz="2400" dirty="0" smtClean="0"/>
              <a:t>"}});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 err="1"/>
              <a:t>db.cities.update</a:t>
            </a:r>
            <a:r>
              <a:rPr lang="en-US" sz="2400" dirty="0"/>
              <a:t>({},{$set:{</a:t>
            </a:r>
            <a:r>
              <a:rPr lang="en-US" sz="2400" dirty="0" err="1"/>
              <a:t>electricity:"pacific</a:t>
            </a:r>
            <a:r>
              <a:rPr lang="en-US" sz="2400" dirty="0"/>
              <a:t> power</a:t>
            </a:r>
            <a:r>
              <a:rPr lang="en-US" sz="2400" dirty="0" smtClean="0"/>
              <a:t>"}});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 err="1"/>
              <a:t>db.cities.update</a:t>
            </a:r>
            <a:r>
              <a:rPr lang="en-US" sz="2400" dirty="0"/>
              <a:t>({},{$set:{</a:t>
            </a:r>
            <a:r>
              <a:rPr lang="en-US" sz="2400" dirty="0" err="1"/>
              <a:t>electricity:"pacific</a:t>
            </a:r>
            <a:r>
              <a:rPr lang="en-US" sz="2400" dirty="0"/>
              <a:t> power"}},{</a:t>
            </a:r>
            <a:r>
              <a:rPr lang="en-US" sz="2400" dirty="0" err="1"/>
              <a:t>multi:true</a:t>
            </a:r>
            <a:r>
              <a:rPr lang="en-US" sz="2400" dirty="0" smtClean="0"/>
              <a:t>});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Another handy option is "</a:t>
            </a:r>
            <a:r>
              <a:rPr lang="en-US" sz="2400" dirty="0" err="1" smtClean="0"/>
              <a:t>upsert</a:t>
            </a:r>
            <a:r>
              <a:rPr lang="en-US" sz="2400" dirty="0" smtClean="0"/>
              <a:t>". When true, it creates a new document if the query does not match any current ones.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594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remove() is used to remove documents from a collection. 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db.collection.remove</a:t>
            </a:r>
            <a:r>
              <a:rPr lang="en-US" dirty="0"/>
              <a:t>(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query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justOne</a:t>
            </a:r>
            <a:r>
              <a:rPr lang="en-US" dirty="0"/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262647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Mongo to SQL DB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6300"/>
              </p:ext>
            </p:extLst>
          </p:nvPr>
        </p:nvGraphicFramePr>
        <p:xfrm>
          <a:off x="533400" y="1397000"/>
          <a:ext cx="8153400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76700"/>
                <a:gridCol w="407670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SQL</a:t>
                      </a:r>
                      <a:r>
                        <a:rPr lang="en-US" sz="1800" baseline="0" dirty="0" smtClean="0"/>
                        <a:t> Term/Concept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Mongo Term/Concept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Database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Collection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Index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BSON document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BSON document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Primary</a:t>
                      </a:r>
                      <a:r>
                        <a:rPr lang="en-US" sz="1800" baseline="0" dirty="0" smtClean="0"/>
                        <a:t> 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_id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By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Aggregation</a:t>
                      </a:r>
                      <a:endParaRPr lang="en-US" sz="1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Constraints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Validate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48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good at..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Document/Content Management</a:t>
            </a:r>
          </a:p>
          <a:p>
            <a:r>
              <a:rPr lang="en-US" dirty="0" smtClean="0"/>
              <a:t>Event Logging</a:t>
            </a:r>
          </a:p>
          <a:p>
            <a:r>
              <a:rPr lang="en-US" dirty="0" smtClean="0"/>
              <a:t>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20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SQL DBs are better at..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/>
              <a:t>- Atomicity, Consistency, Isolation, Durability</a:t>
            </a:r>
            <a:endParaRPr lang="en-US" dirty="0" smtClean="0"/>
          </a:p>
          <a:p>
            <a:r>
              <a:rPr lang="en-US" dirty="0" smtClean="0"/>
              <a:t>Complex Transactions requiring Transactional processing</a:t>
            </a:r>
          </a:p>
          <a:p>
            <a:r>
              <a:rPr lang="en-US" dirty="0" smtClean="0"/>
              <a:t>Complex, Highly Relational, Structured data </a:t>
            </a:r>
          </a:p>
          <a:p>
            <a:pPr lvl="1"/>
            <a:r>
              <a:rPr lang="en-US" dirty="0" smtClean="0"/>
              <a:t>If you need Joins, you need SQL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58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on C9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get some hands on time with Mongo</a:t>
            </a:r>
          </a:p>
          <a:p>
            <a:r>
              <a:rPr lang="en-US" dirty="0" smtClean="0"/>
              <a:t>We will do another half class looking at some advanced but practical concepts of Mongo and Database for Websites in general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smtClean="0"/>
              <a:t>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/>
              <a:t>mongodb</a:t>
            </a:r>
            <a:r>
              <a:rPr lang="en-US" dirty="0"/>
              <a:t>-org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3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1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(hu</a:t>
            </a:r>
            <a:r>
              <a:rPr lang="en-US" b="1" dirty="0" smtClean="0"/>
              <a:t>mongo</a:t>
            </a:r>
            <a:r>
              <a:rPr lang="en-US" dirty="0" smtClean="0"/>
              <a:t>us </a:t>
            </a:r>
            <a:r>
              <a:rPr lang="en-US" dirty="0" err="1" smtClean="0"/>
              <a:t>db</a:t>
            </a:r>
            <a:r>
              <a:rPr lang="en-US" dirty="0" smtClean="0"/>
              <a:t>) is a high-performance, open source, NoSQL database</a:t>
            </a:r>
          </a:p>
          <a:p>
            <a:endParaRPr lang="en-US" dirty="0"/>
          </a:p>
          <a:p>
            <a:r>
              <a:rPr lang="en-US" dirty="0" smtClean="0"/>
              <a:t>Data resembles JSON. </a:t>
            </a:r>
          </a:p>
          <a:p>
            <a:pPr lvl="1"/>
            <a:r>
              <a:rPr lang="en-US" dirty="0" smtClean="0"/>
              <a:t>Stored as BSON (Formatted Binary)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11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 database</a:t>
            </a:r>
          </a:p>
          <a:p>
            <a:pPr lvl="1"/>
            <a:r>
              <a:rPr lang="en-US" dirty="0" smtClean="0"/>
              <a:t>Stores a series of JSON objects</a:t>
            </a:r>
          </a:p>
          <a:p>
            <a:pPr lvl="1"/>
            <a:r>
              <a:rPr lang="en-US" dirty="0" smtClean="0"/>
              <a:t>Data defines type and not the other way round.</a:t>
            </a:r>
          </a:p>
          <a:p>
            <a:pPr lvl="1"/>
            <a:r>
              <a:rPr lang="en-US" dirty="0" smtClean="0"/>
              <a:t>Easier to change</a:t>
            </a:r>
          </a:p>
          <a:p>
            <a:r>
              <a:rPr lang="en-US" dirty="0" smtClean="0"/>
              <a:t>Written in C++</a:t>
            </a:r>
          </a:p>
          <a:p>
            <a:r>
              <a:rPr lang="en-US" dirty="0" smtClean="0"/>
              <a:t>Uses Memory-Mapped Files</a:t>
            </a:r>
          </a:p>
          <a:p>
            <a:r>
              <a:rPr lang="en-US" dirty="0" smtClean="0"/>
              <a:t>Stores data </a:t>
            </a:r>
            <a:r>
              <a:rPr lang="en-US" dirty="0" err="1" smtClean="0"/>
              <a:t>seriazlied</a:t>
            </a:r>
            <a:r>
              <a:rPr lang="en-US" dirty="0" smtClean="0"/>
              <a:t> as BSON</a:t>
            </a:r>
          </a:p>
          <a:p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Querying for objects. Not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7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3 major platforms	</a:t>
            </a:r>
          </a:p>
          <a:p>
            <a:pPr lvl="1"/>
            <a:r>
              <a:rPr lang="en-US" dirty="0" smtClean="0"/>
              <a:t>More stable on 64-bit </a:t>
            </a:r>
          </a:p>
          <a:p>
            <a:r>
              <a:rPr lang="en-US" dirty="0" smtClean="0"/>
              <a:t>Drivers available for all major languages</a:t>
            </a:r>
          </a:p>
          <a:p>
            <a:pPr lvl="1"/>
            <a:r>
              <a:rPr lang="en-US" dirty="0" smtClean="0"/>
              <a:t>What is a driver?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6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a few ways we can go about using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. One approach below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Download and Install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folder where it can store data. e.g. C:\Mongo\data (or default C:\data\db)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log file </a:t>
            </a:r>
            <a:r>
              <a:rPr lang="en-US" sz="2000" dirty="0" err="1" smtClean="0"/>
              <a:t>mongo.conf</a:t>
            </a:r>
            <a:r>
              <a:rPr lang="en-US" sz="2000" dirty="0" smtClean="0"/>
              <a:t> with following lines</a:t>
            </a:r>
          </a:p>
          <a:p>
            <a:pPr lvl="1"/>
            <a:r>
              <a:rPr lang="en-US" sz="1800" dirty="0" err="1"/>
              <a:t>dbpath</a:t>
            </a:r>
            <a:r>
              <a:rPr lang="en-US" sz="1800" dirty="0"/>
              <a:t>=C:\</a:t>
            </a:r>
            <a:r>
              <a:rPr lang="en-US" sz="1800" dirty="0" smtClean="0"/>
              <a:t>MyPrograms\MongoData</a:t>
            </a:r>
            <a:endParaRPr lang="en-US" sz="1800" dirty="0"/>
          </a:p>
          <a:p>
            <a:pPr lvl="1"/>
            <a:r>
              <a:rPr lang="en-US" sz="1800" dirty="0" err="1" smtClean="0"/>
              <a:t>logpath</a:t>
            </a:r>
            <a:r>
              <a:rPr lang="en-US" sz="1800" dirty="0" smtClean="0"/>
              <a:t>=C</a:t>
            </a:r>
            <a:r>
              <a:rPr lang="en-US" sz="1800" dirty="0"/>
              <a:t>:\</a:t>
            </a:r>
            <a:r>
              <a:rPr lang="en-US" sz="1800" dirty="0" smtClean="0"/>
              <a:t>MyPrograms\MongoData\mongo.log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Start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Server</a:t>
            </a:r>
          </a:p>
          <a:p>
            <a:pPr lvl="1"/>
            <a:r>
              <a:rPr lang="en-US" sz="1800" dirty="0" smtClean="0"/>
              <a:t>C:\..Mongo..\bin\mongod –</a:t>
            </a:r>
            <a:r>
              <a:rPr lang="en-US" sz="1800" dirty="0" err="1" smtClean="0"/>
              <a:t>config</a:t>
            </a:r>
            <a:r>
              <a:rPr lang="en-US" sz="1800" dirty="0" smtClean="0"/>
              <a:t> </a:t>
            </a:r>
            <a:r>
              <a:rPr lang="en-US" sz="1800" dirty="0" err="1" smtClean="0"/>
              <a:t>mongo.conf</a:t>
            </a:r>
            <a:endParaRPr lang="en-US" sz="1800" dirty="0" smtClean="0"/>
          </a:p>
          <a:p>
            <a:pPr marL="400050">
              <a:buFont typeface="+mj-lt"/>
              <a:buAutoNum type="arabicPeriod"/>
            </a:pPr>
            <a:r>
              <a:rPr lang="en-US" sz="2200" dirty="0" smtClean="0"/>
              <a:t>Access Mongo</a:t>
            </a:r>
          </a:p>
          <a:p>
            <a:pPr marL="800100" lvl="1"/>
            <a:r>
              <a:rPr lang="en-US" sz="1800" dirty="0" smtClean="0"/>
              <a:t>C</a:t>
            </a:r>
            <a:r>
              <a:rPr lang="en-US" sz="1800" dirty="0"/>
              <a:t>:\..Mongo..\</a:t>
            </a:r>
            <a:r>
              <a:rPr lang="en-US" sz="1800" dirty="0" smtClean="0"/>
              <a:t>bin\mongo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21007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GUI service that helps you visualize data.</a:t>
            </a:r>
          </a:p>
          <a:p>
            <a:r>
              <a:rPr lang="en-US" dirty="0" smtClean="0"/>
              <a:t>Download, Install, Create a connection and Start.</a:t>
            </a:r>
          </a:p>
          <a:p>
            <a:pPr lvl="1"/>
            <a:r>
              <a:rPr lang="en-US" dirty="0" smtClean="0"/>
              <a:t>Make sure you have the </a:t>
            </a:r>
            <a:r>
              <a:rPr lang="en-US" dirty="0" err="1" smtClean="0"/>
              <a:t>MongoDB</a:t>
            </a:r>
            <a:r>
              <a:rPr lang="en-US" dirty="0" smtClean="0"/>
              <a:t> Server running.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5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a cloud service</a:t>
            </a:r>
          </a:p>
          <a:p>
            <a:pPr lvl="1"/>
            <a:r>
              <a:rPr lang="en-US" dirty="0" smtClean="0"/>
              <a:t>As part of a node.js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14279</TotalTime>
  <Words>1381</Words>
  <Application>Microsoft Office PowerPoint</Application>
  <PresentationFormat>On-screen Show (4:3)</PresentationFormat>
  <Paragraphs>269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OSU-BW</vt:lpstr>
      <vt:lpstr>PowerPoint Presentation</vt:lpstr>
      <vt:lpstr>Agenda</vt:lpstr>
      <vt:lpstr>Before we start</vt:lpstr>
      <vt:lpstr>MongoDB</vt:lpstr>
      <vt:lpstr>MongoDB</vt:lpstr>
      <vt:lpstr>Where to use</vt:lpstr>
      <vt:lpstr>To get Started</vt:lpstr>
      <vt:lpstr>RoboMongo</vt:lpstr>
      <vt:lpstr>Alternately</vt:lpstr>
      <vt:lpstr>Getting Started</vt:lpstr>
      <vt:lpstr>PowerPoint Presentation</vt:lpstr>
      <vt:lpstr>Create</vt:lpstr>
      <vt:lpstr>What did we just do</vt:lpstr>
      <vt:lpstr>MongoDB &amp; Javascript</vt:lpstr>
      <vt:lpstr>Lets Review</vt:lpstr>
      <vt:lpstr>A note on _id</vt:lpstr>
      <vt:lpstr>Read</vt:lpstr>
      <vt:lpstr>Read</vt:lpstr>
      <vt:lpstr>More examples</vt:lpstr>
      <vt:lpstr>Update</vt:lpstr>
      <vt:lpstr>Lets play some more</vt:lpstr>
      <vt:lpstr>Delete </vt:lpstr>
      <vt:lpstr>Comparing Mongo to SQL DB</vt:lpstr>
      <vt:lpstr>MongoDB is good at..</vt:lpstr>
      <vt:lpstr>Traditional SQL DBs are better at..</vt:lpstr>
      <vt:lpstr>Set up on C9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294</cp:revision>
  <dcterms:created xsi:type="dcterms:W3CDTF">2011-09-02T17:23:58Z</dcterms:created>
  <dcterms:modified xsi:type="dcterms:W3CDTF">2017-02-14T03:14:33Z</dcterms:modified>
</cp:coreProperties>
</file>