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77" r:id="rId2"/>
    <p:sldId id="308" r:id="rId3"/>
    <p:sldId id="332" r:id="rId4"/>
    <p:sldId id="360" r:id="rId5"/>
    <p:sldId id="333" r:id="rId6"/>
    <p:sldId id="363" r:id="rId7"/>
    <p:sldId id="361" r:id="rId8"/>
    <p:sldId id="334" r:id="rId9"/>
    <p:sldId id="335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4" r:id="rId26"/>
    <p:sldId id="356" r:id="rId27"/>
    <p:sldId id="355" r:id="rId28"/>
    <p:sldId id="358" r:id="rId29"/>
    <p:sldId id="353" r:id="rId30"/>
    <p:sldId id="362" r:id="rId31"/>
    <p:sldId id="359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038" autoAdjust="0"/>
    <p:restoredTop sz="72924" autoAdjust="0"/>
  </p:normalViewPr>
  <p:slideViewPr>
    <p:cSldViewPr>
      <p:cViewPr varScale="1">
        <p:scale>
          <a:sx n="57" d="100"/>
          <a:sy n="57" d="100"/>
        </p:scale>
        <p:origin x="-151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C3B293B-9339-4DAF-A9E2-1ED9B467FAB7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F67CAD1-0C75-4645-90BE-6555BEF31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9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err="1" smtClean="0"/>
              <a:t>GIve</a:t>
            </a:r>
            <a:r>
              <a:rPr lang="en-US" altLang="en-US" dirty="0" smtClean="0"/>
              <a:t> the workflow preprocessor</a:t>
            </a:r>
            <a:r>
              <a:rPr lang="en-US" altLang="en-US" baseline="0" dirty="0" smtClean="0"/>
              <a:t> example to talk about Disk I/O</a:t>
            </a:r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65D590-4530-450E-A4D7-569F1D7555E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4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8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78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84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02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00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17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Clue: Remember what we talked about a few slides back. How does your browser determine that your page is serving html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08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35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48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89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Note The syntax</a:t>
            </a:r>
            <a:r>
              <a:rPr lang="en-US" baseline="0" dirty="0" smtClean="0">
                <a:solidFill>
                  <a:schemeClr val="accent6"/>
                </a:solidFill>
              </a:rPr>
              <a:t> for open. Point out the callback.</a:t>
            </a:r>
          </a:p>
          <a:p>
            <a:endParaRPr lang="en-US" baseline="0" dirty="0" smtClean="0">
              <a:solidFill>
                <a:schemeClr val="accent6"/>
              </a:solidFill>
            </a:endParaRPr>
          </a:p>
          <a:p>
            <a:r>
              <a:rPr lang="en-US" baseline="0" dirty="0" smtClean="0">
                <a:solidFill>
                  <a:schemeClr val="accent6"/>
                </a:solidFill>
              </a:rPr>
              <a:t>Point out strict tells you to return an error if collection does not exist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accent6"/>
                </a:solidFill>
              </a:rPr>
              <a:t>var</a:t>
            </a:r>
            <a:r>
              <a:rPr lang="en-US" dirty="0" smtClean="0">
                <a:solidFill>
                  <a:schemeClr val="accent6"/>
                </a:solidFill>
              </a:rPr>
              <a:t> mongo</a:t>
            </a:r>
            <a:r>
              <a:rPr lang="en-US" baseline="0" dirty="0" smtClean="0">
                <a:solidFill>
                  <a:schemeClr val="accent6"/>
                </a:solidFill>
              </a:rPr>
              <a:t> = require('</a:t>
            </a:r>
            <a:r>
              <a:rPr lang="en-US" baseline="0" dirty="0" err="1" smtClean="0">
                <a:solidFill>
                  <a:schemeClr val="accent6"/>
                </a:solidFill>
              </a:rPr>
              <a:t>mongodb</a:t>
            </a:r>
            <a:r>
              <a:rPr lang="en-US" baseline="0" dirty="0" smtClean="0">
                <a:solidFill>
                  <a:schemeClr val="accent6"/>
                </a:solidFill>
              </a:rPr>
              <a:t>');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var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server = new </a:t>
            </a:r>
            <a:r>
              <a:rPr lang="en-US" dirty="0" err="1" smtClean="0">
                <a:solidFill>
                  <a:schemeClr val="accent6"/>
                </a:solidFill>
              </a:rPr>
              <a:t>mongo.Server</a:t>
            </a:r>
            <a:r>
              <a:rPr lang="en-US" dirty="0" smtClean="0">
                <a:solidFill>
                  <a:schemeClr val="accent6"/>
                </a:solidFill>
              </a:rPr>
              <a:t>('localhost',27017,{</a:t>
            </a:r>
            <a:r>
              <a:rPr lang="en-US" dirty="0" err="1" smtClean="0">
                <a:solidFill>
                  <a:schemeClr val="accent6"/>
                </a:solidFill>
              </a:rPr>
              <a:t>auto_reconnect:true</a:t>
            </a:r>
            <a:r>
              <a:rPr lang="en-US" dirty="0" smtClean="0">
                <a:solidFill>
                  <a:schemeClr val="accent6"/>
                </a:solidFill>
              </a:rPr>
              <a:t>});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var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db</a:t>
            </a:r>
            <a:r>
              <a:rPr lang="en-US" dirty="0" smtClean="0">
                <a:solidFill>
                  <a:schemeClr val="accent6"/>
                </a:solidFill>
              </a:rPr>
              <a:t>=new </a:t>
            </a:r>
            <a:r>
              <a:rPr lang="en-US" dirty="0" err="1" smtClean="0">
                <a:solidFill>
                  <a:schemeClr val="accent6"/>
                </a:solidFill>
              </a:rPr>
              <a:t>mongo.Db</a:t>
            </a:r>
            <a:r>
              <a:rPr lang="en-US" dirty="0" smtClean="0">
                <a:solidFill>
                  <a:schemeClr val="accent6"/>
                </a:solidFill>
              </a:rPr>
              <a:t>('</a:t>
            </a:r>
            <a:r>
              <a:rPr lang="en-US" dirty="0" err="1" smtClean="0">
                <a:solidFill>
                  <a:schemeClr val="accent6"/>
                </a:solidFill>
              </a:rPr>
              <a:t>ratedb</a:t>
            </a:r>
            <a:r>
              <a:rPr lang="en-US" dirty="0" smtClean="0">
                <a:solidFill>
                  <a:schemeClr val="accent6"/>
                </a:solidFill>
              </a:rPr>
              <a:t>',server</a:t>
            </a:r>
            <a:r>
              <a:rPr lang="en-US" dirty="0" smtClean="0">
                <a:solidFill>
                  <a:schemeClr val="accent6"/>
                </a:solidFill>
              </a:rPr>
              <a:t>); //create a new </a:t>
            </a:r>
            <a:r>
              <a:rPr lang="en-US" dirty="0" err="1" smtClean="0">
                <a:solidFill>
                  <a:schemeClr val="accent6"/>
                </a:solidFill>
              </a:rPr>
              <a:t>db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accent6"/>
                </a:solidFill>
              </a:rPr>
              <a:t>db.open</a:t>
            </a:r>
            <a:r>
              <a:rPr lang="en-US" dirty="0" smtClean="0">
                <a:solidFill>
                  <a:schemeClr val="accent6"/>
                </a:solidFill>
              </a:rPr>
              <a:t>(function(</a:t>
            </a:r>
            <a:r>
              <a:rPr lang="en-US" dirty="0" err="1" smtClean="0">
                <a:solidFill>
                  <a:schemeClr val="accent6"/>
                </a:solidFill>
              </a:rPr>
              <a:t>err,db</a:t>
            </a:r>
            <a:r>
              <a:rPr lang="en-US" dirty="0" smtClean="0">
                <a:solidFill>
                  <a:schemeClr val="accent6"/>
                </a:solidFill>
              </a:rPr>
              <a:t>) {   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if(!err) {       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console.log("Connected to '</a:t>
            </a:r>
            <a:r>
              <a:rPr lang="en-US" dirty="0" err="1" smtClean="0">
                <a:solidFill>
                  <a:schemeClr val="accent6"/>
                </a:solidFill>
              </a:rPr>
              <a:t>ratedb</a:t>
            </a:r>
            <a:r>
              <a:rPr lang="en-US" dirty="0" smtClean="0">
                <a:solidFill>
                  <a:schemeClr val="accent6"/>
                </a:solidFill>
              </a:rPr>
              <a:t>' database");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db.collection</a:t>
            </a:r>
            <a:r>
              <a:rPr lang="en-US" dirty="0" smtClean="0">
                <a:solidFill>
                  <a:schemeClr val="accent6"/>
                </a:solidFill>
              </a:rPr>
              <a:t>('rates',{</a:t>
            </a:r>
            <a:r>
              <a:rPr lang="en-US" dirty="0" err="1" smtClean="0">
                <a:solidFill>
                  <a:schemeClr val="accent6"/>
                </a:solidFill>
              </a:rPr>
              <a:t>strict:true</a:t>
            </a:r>
            <a:r>
              <a:rPr lang="en-US" dirty="0" smtClean="0">
                <a:solidFill>
                  <a:schemeClr val="accent6"/>
                </a:solidFill>
              </a:rPr>
              <a:t>},function(</a:t>
            </a:r>
            <a:r>
              <a:rPr lang="en-US" dirty="0" err="1" smtClean="0">
                <a:solidFill>
                  <a:schemeClr val="accent6"/>
                </a:solidFill>
              </a:rPr>
              <a:t>err,collection</a:t>
            </a:r>
            <a:r>
              <a:rPr lang="en-US" dirty="0" smtClean="0">
                <a:solidFill>
                  <a:schemeClr val="accent6"/>
                </a:solidFill>
              </a:rPr>
              <a:t>){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            if(err) {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               console.log("The rates collection doesn't exit. Lets populate it..");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                </a:t>
            </a:r>
            <a:r>
              <a:rPr lang="en-US" dirty="0" err="1" smtClean="0">
                <a:solidFill>
                  <a:schemeClr val="accent6"/>
                </a:solidFill>
              </a:rPr>
              <a:t>populateDB</a:t>
            </a:r>
            <a:r>
              <a:rPr lang="en-US" dirty="0" smtClean="0">
                <a:solidFill>
                  <a:schemeClr val="accent6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            }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        })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    }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 else {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         console.log("Looks like a </a:t>
            </a:r>
            <a:r>
              <a:rPr lang="en-US" dirty="0" err="1" smtClean="0">
                <a:solidFill>
                  <a:schemeClr val="accent6"/>
                </a:solidFill>
              </a:rPr>
              <a:t>db</a:t>
            </a:r>
            <a:r>
              <a:rPr lang="en-US" dirty="0" smtClean="0">
                <a:solidFill>
                  <a:schemeClr val="accent6"/>
                </a:solidFill>
              </a:rPr>
              <a:t> error."+ err);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    }})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function </a:t>
            </a:r>
            <a:r>
              <a:rPr lang="en-US" dirty="0" err="1" smtClean="0">
                <a:solidFill>
                  <a:schemeClr val="accent6"/>
                </a:solidFill>
              </a:rPr>
              <a:t>populateDB</a:t>
            </a:r>
            <a:r>
              <a:rPr lang="en-US" dirty="0" smtClean="0">
                <a:solidFill>
                  <a:schemeClr val="accent6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    console.log("Populate my </a:t>
            </a:r>
            <a:r>
              <a:rPr lang="en-US" dirty="0" smtClean="0">
                <a:solidFill>
                  <a:schemeClr val="accent6"/>
                </a:solidFill>
              </a:rPr>
              <a:t>collections </a:t>
            </a:r>
            <a:r>
              <a:rPr lang="en-US" dirty="0" smtClean="0">
                <a:solidFill>
                  <a:schemeClr val="accent6"/>
                </a:solidFill>
              </a:rPr>
              <a:t>please!")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87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35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94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0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db.collection</a:t>
            </a:r>
            <a:r>
              <a:rPr lang="en-US" dirty="0" smtClean="0"/>
              <a:t>('rates', function(err, collection)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collection.insert</a:t>
            </a:r>
            <a:r>
              <a:rPr lang="en-US" dirty="0" smtClean="0"/>
              <a:t>(countries, {</a:t>
            </a:r>
            <a:r>
              <a:rPr lang="en-US" dirty="0" err="1" smtClean="0"/>
              <a:t>safe:true</a:t>
            </a:r>
            <a:r>
              <a:rPr lang="en-US" dirty="0" smtClean="0"/>
              <a:t>}, function(err, result) {</a:t>
            </a:r>
          </a:p>
          <a:p>
            <a:r>
              <a:rPr lang="en-US" dirty="0" smtClean="0"/>
              <a:t>            if(err) console.log("ERROR");</a:t>
            </a:r>
          </a:p>
          <a:p>
            <a:r>
              <a:rPr lang="en-US" dirty="0" smtClean="0"/>
              <a:t>            else console.log("Collection populated.")</a:t>
            </a:r>
          </a:p>
          <a:p>
            <a:r>
              <a:rPr lang="en-US" dirty="0" smtClean="0"/>
              <a:t>        });</a:t>
            </a:r>
          </a:p>
          <a:p>
            <a:r>
              <a:rPr lang="en-US" dirty="0" smtClean="0"/>
              <a:t>    });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0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exports.findAll</a:t>
            </a:r>
            <a:r>
              <a:rPr lang="en-US" dirty="0" smtClean="0"/>
              <a:t> = function(</a:t>
            </a:r>
            <a:r>
              <a:rPr lang="en-US" dirty="0" err="1" smtClean="0"/>
              <a:t>req,res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console.log("in </a:t>
            </a:r>
            <a:r>
              <a:rPr lang="en-US" dirty="0" err="1" smtClean="0"/>
              <a:t>findall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cursor =</a:t>
            </a:r>
            <a:r>
              <a:rPr lang="en-US" dirty="0" err="1" smtClean="0"/>
              <a:t>db.collection</a:t>
            </a:r>
            <a:r>
              <a:rPr lang="en-US" dirty="0" smtClean="0"/>
              <a:t>('rates').find( ).</a:t>
            </a:r>
            <a:r>
              <a:rPr lang="en-US" dirty="0" err="1" smtClean="0"/>
              <a:t>toArray</a:t>
            </a:r>
            <a:r>
              <a:rPr lang="en-US" dirty="0" smtClean="0"/>
              <a:t>(function (err, result) {</a:t>
            </a:r>
          </a:p>
          <a:p>
            <a:r>
              <a:rPr lang="en-US" dirty="0" smtClean="0"/>
              <a:t>        if(!err) {</a:t>
            </a:r>
          </a:p>
          <a:p>
            <a:r>
              <a:rPr lang="en-US" dirty="0" smtClean="0"/>
              <a:t>             //console.log('Found:', result);</a:t>
            </a:r>
          </a:p>
          <a:p>
            <a:r>
              <a:rPr lang="en-US" dirty="0" smtClean="0"/>
              <a:t>             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result.length;i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	            </a:t>
            </a:r>
            <a:r>
              <a:rPr lang="en-US" dirty="0" err="1" smtClean="0"/>
              <a:t>res.write</a:t>
            </a:r>
            <a:r>
              <a:rPr lang="en-US" dirty="0" smtClean="0"/>
              <a:t>("Currency for "+result[</a:t>
            </a:r>
            <a:r>
              <a:rPr lang="en-US" dirty="0" err="1" smtClean="0"/>
              <a:t>i</a:t>
            </a:r>
            <a:r>
              <a:rPr lang="en-US" dirty="0" smtClean="0"/>
              <a:t>].country+" is " +result[</a:t>
            </a:r>
            <a:r>
              <a:rPr lang="en-US" dirty="0" err="1" smtClean="0"/>
              <a:t>i</a:t>
            </a:r>
            <a:r>
              <a:rPr lang="en-US" dirty="0" smtClean="0"/>
              <a:t>].currency+"&lt;</a:t>
            </a:r>
            <a:r>
              <a:rPr lang="en-US" dirty="0" err="1" smtClean="0"/>
              <a:t>br</a:t>
            </a:r>
            <a:r>
              <a:rPr lang="en-US" dirty="0" smtClean="0"/>
              <a:t>/&gt;");             </a:t>
            </a:r>
          </a:p>
          <a:p>
            <a:r>
              <a:rPr lang="en-US" dirty="0" smtClean="0"/>
              <a:t>	        } 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res.end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03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025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//point out that </a:t>
            </a:r>
            <a:r>
              <a:rPr lang="en-US" dirty="0" err="1" smtClean="0"/>
              <a:t>urls</a:t>
            </a:r>
            <a:r>
              <a:rPr lang="en-US" dirty="0" smtClean="0"/>
              <a:t> can be</a:t>
            </a:r>
            <a:r>
              <a:rPr lang="en-US" baseline="0" dirty="0" smtClean="0"/>
              <a:t> case-sensitive, as is the case here. By tradition most servers are configured to ignore case sensitiveness in the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(not the arguments)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server = </a:t>
            </a:r>
            <a:r>
              <a:rPr lang="en-US" dirty="0" err="1" smtClean="0"/>
              <a:t>http.createServer</a:t>
            </a:r>
            <a:r>
              <a:rPr lang="en-US" dirty="0" smtClean="0"/>
              <a:t>(function(</a:t>
            </a:r>
            <a:r>
              <a:rPr lang="en-US" dirty="0" err="1" smtClean="0"/>
              <a:t>req,res</a:t>
            </a:r>
            <a:r>
              <a:rPr lang="en-US" dirty="0" smtClean="0"/>
              <a:t>) { </a:t>
            </a:r>
            <a:r>
              <a:rPr lang="en-US" dirty="0" err="1" smtClean="0"/>
              <a:t>handleTraffic</a:t>
            </a:r>
            <a:r>
              <a:rPr lang="en-US" dirty="0" smtClean="0"/>
              <a:t>(</a:t>
            </a:r>
            <a:r>
              <a:rPr lang="en-US" dirty="0" err="1" smtClean="0"/>
              <a:t>req,res</a:t>
            </a:r>
            <a:r>
              <a:rPr lang="en-US" dirty="0" smtClean="0"/>
              <a:t>);});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handleTraffic</a:t>
            </a:r>
            <a:r>
              <a:rPr lang="en-US" dirty="0" smtClean="0"/>
              <a:t>(</a:t>
            </a:r>
            <a:r>
              <a:rPr lang="en-US" dirty="0" err="1" smtClean="0"/>
              <a:t>req,res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res.writeHead</a:t>
            </a:r>
            <a:r>
              <a:rPr lang="en-US" dirty="0" smtClean="0"/>
              <a:t>(200,{'</a:t>
            </a:r>
            <a:r>
              <a:rPr lang="en-US" dirty="0" err="1" smtClean="0"/>
              <a:t>content-type':'text</a:t>
            </a:r>
            <a:r>
              <a:rPr lang="en-US" dirty="0" smtClean="0"/>
              <a:t>/html'});</a:t>
            </a:r>
          </a:p>
          <a:p>
            <a:r>
              <a:rPr lang="en-US" dirty="0" smtClean="0"/>
              <a:t>    console.log("Connection </a:t>
            </a:r>
            <a:r>
              <a:rPr lang="en-US" dirty="0" err="1" smtClean="0"/>
              <a:t>at"+req.url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if(req.url=='/</a:t>
            </a:r>
            <a:r>
              <a:rPr lang="en-US" dirty="0" err="1" smtClean="0"/>
              <a:t>findall</a:t>
            </a:r>
            <a:r>
              <a:rPr lang="en-US" dirty="0" smtClean="0"/>
              <a:t>')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mydb.findAll</a:t>
            </a:r>
            <a:r>
              <a:rPr lang="en-US" dirty="0" smtClean="0"/>
              <a:t>(</a:t>
            </a:r>
            <a:r>
              <a:rPr lang="en-US" dirty="0" err="1" smtClean="0"/>
              <a:t>req,res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//</a:t>
            </a:r>
            <a:r>
              <a:rPr lang="en-US" dirty="0" err="1" smtClean="0"/>
              <a:t>res.end</a:t>
            </a:r>
            <a:r>
              <a:rPr lang="en-US" dirty="0" smtClean="0"/>
              <a:t>("Connection made");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else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res.end</a:t>
            </a:r>
            <a:r>
              <a:rPr lang="en-US" dirty="0" smtClean="0"/>
              <a:t>("</a:t>
            </a:r>
            <a:r>
              <a:rPr lang="en-US" dirty="0" err="1" smtClean="0"/>
              <a:t>Whats</a:t>
            </a:r>
            <a:r>
              <a:rPr lang="en-US" dirty="0" smtClean="0"/>
              <a:t> up?");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0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5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80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3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81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73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33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57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3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would think its just the</a:t>
            </a:r>
            <a:r>
              <a:rPr lang="en-US" baseline="0" dirty="0" smtClean="0"/>
              <a:t> extension but your browser looks beyond that.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had a file name webpage.xml - you can have HTML in it. Simple include  &lt;!</a:t>
            </a:r>
            <a:r>
              <a:rPr lang="en-US" baseline="0" dirty="0" err="1" smtClean="0"/>
              <a:t>Doctype</a:t>
            </a:r>
            <a:r>
              <a:rPr lang="en-US" baseline="0" dirty="0" smtClean="0"/>
              <a:t> HTML&gt; up top. </a:t>
            </a:r>
          </a:p>
          <a:p>
            <a:r>
              <a:rPr lang="en-US" baseline="0" dirty="0" smtClean="0"/>
              <a:t>Your browser will look at the doc type and determine that the rest of this content is to be parsed as HTML.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Said that - don't put html in a file with extension .xml, unless on purpose.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94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websites </a:t>
            </a:r>
            <a:r>
              <a:rPr lang="en-US" baseline="0" dirty="0" smtClean="0"/>
              <a:t>run on port 80</a:t>
            </a:r>
          </a:p>
          <a:p>
            <a:endParaRPr lang="en-US" baseline="0" dirty="0" smtClean="0"/>
          </a:p>
          <a:p>
            <a:r>
              <a:rPr lang="en-US" baseline="0" dirty="0" smtClean="0"/>
              <a:t>443 is the default https port.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does not mean those are the ports you have to run your site on.. If you have a web service running on a different port, you simply put in</a:t>
            </a:r>
          </a:p>
          <a:p>
            <a:r>
              <a:rPr lang="en-US" baseline="0" dirty="0" smtClean="0"/>
              <a:t>http://url-to-your-site:port#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7CAD1-0C75-4645-90BE-6555BEF31B5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2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52400"/>
            <a:ext cx="7162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1430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AA650-4D3B-42F0-B765-6E04C72015A9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006FD-08E7-46B8-A8B1-FC7BD6993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484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3BA11-8E52-4037-AC95-6A50AC0BE00C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02B71-6CF7-4442-9D2D-18FEC4B37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346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6B2E3-A68A-4A31-AA1F-065A09603156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D7703-79E3-47BE-BDC3-C7CD351D2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3677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87C69-34F8-4216-9805-E9ECCF6983AD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57745-A788-452F-8B33-AEA7062A3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933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01F2F-5817-4370-BCF0-3B3070A47AF0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F344-03A1-4FD3-855B-C61095449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8314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EDA8B-09F5-4F1B-9E40-528B8800FD55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1B43-02A7-4CFE-BC36-D18EAFB59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8090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CA9FD-962A-4AEE-A34B-A968D923D50C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0B0A4-9AD2-4684-A662-D06917F83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220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578FA-05D7-43BB-BFBD-1BA60D91BFFF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3CD00-B318-46AA-BA27-37D2E5052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638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E13E-F59D-43FB-8DB7-D2B9AD3A9A20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EDF63-FD4A-4C9F-9CEC-3954D7FB1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8287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7048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19200"/>
            <a:ext cx="5111750" cy="5029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343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982ED-AE19-446E-B3FC-ADF6DEAA0FD4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071AA-8B91-415D-99D0-333510BA0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0264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91F3E-DB3F-47D9-B0D5-379987ED49AD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BED1A-C2F7-4B37-9448-522371EFA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538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143000" y="-23813"/>
            <a:ext cx="75438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B0C661F-139E-4168-9824-7FC0F7F66A65}" type="datetimeFigureOut">
              <a:rPr lang="en-US"/>
              <a:pPr>
                <a:defRPr/>
              </a:pPr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B04AC0-DEA8-46FD-82F6-B8909DC1F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0" y="0"/>
            <a:ext cx="1012432" cy="1313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7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v8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oregonstate.edu/~kotharim/ajax-read-orego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oregonstate.edu/~kothari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CS 290– Web Development.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Officially:</a:t>
            </a:r>
          </a:p>
          <a:p>
            <a:pPr marL="457200" lvl="1" indent="0">
              <a:buNone/>
            </a:pPr>
            <a:r>
              <a:rPr lang="en-US" dirty="0"/>
              <a:t>Node.js is a platform built on </a:t>
            </a:r>
            <a:r>
              <a:rPr lang="en-US" dirty="0">
                <a:hlinkClick r:id="rId3"/>
              </a:rPr>
              <a:t>Chrome's JavaScript runtime</a:t>
            </a:r>
            <a:r>
              <a:rPr lang="en-US" dirty="0"/>
              <a:t> for easily building fast and scalable network applications. Node.js uses an </a:t>
            </a:r>
            <a:r>
              <a:rPr lang="en-US" b="1" dirty="0"/>
              <a:t>event-driven</a:t>
            </a:r>
            <a:r>
              <a:rPr lang="en-US" dirty="0"/>
              <a:t>, n</a:t>
            </a:r>
            <a:r>
              <a:rPr lang="en-US" b="1" dirty="0"/>
              <a:t>on-blocking</a:t>
            </a:r>
            <a:r>
              <a:rPr lang="en-US" dirty="0"/>
              <a:t> I/O model that makes it lightweight and efficient, perfect for data-intensive real-time applications that run across distributed devices.</a:t>
            </a:r>
          </a:p>
        </p:txBody>
      </p:sp>
    </p:spTree>
    <p:extLst>
      <p:ext uri="{BB962C8B-B14F-4D97-AF65-F5344CB8AC3E}">
        <p14:creationId xmlns:p14="http://schemas.microsoft.com/office/powerpoint/2010/main" val="39401423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Asynchronous and Event Driven</a:t>
            </a:r>
            <a:r>
              <a:rPr lang="en-US" dirty="0"/>
              <a:t> All APIs of Node.js library are asynchronous that is, non-blocking. It essentially means a Node.js based server never waits for an API to return data. The server moves to the next API after calling it and a notification mechanism of Events of Node.js helps the server to get a response from the previous API </a:t>
            </a:r>
            <a:r>
              <a:rPr lang="en-US" dirty="0" smtClean="0"/>
              <a:t>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503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 with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download Node and set it up</a:t>
            </a:r>
          </a:p>
          <a:p>
            <a:r>
              <a:rPr lang="en-US" dirty="0" smtClean="0"/>
              <a:t>You can follow the steps described in the book </a:t>
            </a:r>
          </a:p>
          <a:p>
            <a:r>
              <a:rPr lang="en-US" dirty="0" smtClean="0"/>
              <a:t>You can use a cloud based service like c9.</a:t>
            </a:r>
          </a:p>
          <a:p>
            <a:pPr lvl="1"/>
            <a:r>
              <a:rPr lang="en-US" sz="2000" dirty="0" smtClean="0"/>
              <a:t>We are taking this route for simplicity and to avoid getting distracted by setup issues. I encourage students with some experience in the area try downloading (node, apache, both) and setting up on your own computer. </a:t>
            </a:r>
          </a:p>
          <a:p>
            <a:pPr lvl="1"/>
            <a:r>
              <a:rPr lang="en-US" sz="2000" dirty="0" smtClean="0"/>
              <a:t>Another upside in C9, is the ability to share projects. This is how you will be submitting further assignments PLUS it makes it easy to seek troubleshooting help from 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02491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r>
              <a:rPr lang="en-US" sz="2400" dirty="0" smtClean="0"/>
              <a:t>Login to your c9 projects</a:t>
            </a:r>
          </a:p>
          <a:p>
            <a:r>
              <a:rPr lang="en-US" sz="2400" dirty="0" smtClean="0"/>
              <a:t>Delete the </a:t>
            </a:r>
            <a:r>
              <a:rPr lang="en-US" sz="2400" dirty="0" err="1" smtClean="0"/>
              <a:t>package.json</a:t>
            </a:r>
            <a:r>
              <a:rPr lang="en-US" sz="2400" dirty="0" smtClean="0"/>
              <a:t> file and all files/folders under the client folder</a:t>
            </a:r>
          </a:p>
          <a:p>
            <a:r>
              <a:rPr lang="en-US" sz="2400" dirty="0" smtClean="0"/>
              <a:t>Open the current server.js file and remove all its contents</a:t>
            </a:r>
          </a:p>
          <a:p>
            <a:pPr lvl="1"/>
            <a:r>
              <a:rPr lang="en-US" sz="2000" dirty="0" smtClean="0"/>
              <a:t>If you don't see one, create one in the root folder</a:t>
            </a:r>
          </a:p>
          <a:p>
            <a:r>
              <a:rPr lang="en-US" sz="2400" dirty="0" smtClean="0"/>
              <a:t>Enter code below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657600"/>
            <a:ext cx="75438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var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 http = require("http");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var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 server=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http.createServer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(function(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req,res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) {  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res.writeHead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(200,{'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content-type':'text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/plain'});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res.end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("Hello World!")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;})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server.listen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process.env.PORT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console.log('server listening at:'+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process.env.PORT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811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Save your file</a:t>
            </a:r>
          </a:p>
          <a:p>
            <a:r>
              <a:rPr lang="en-US" sz="2800" dirty="0" smtClean="0"/>
              <a:t>Click Run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Look for the console messages in the lower window.</a:t>
            </a:r>
          </a:p>
          <a:p>
            <a:r>
              <a:rPr lang="en-US" sz="2800" dirty="0" smtClean="0"/>
              <a:t>Click on the link where it says your code is running</a:t>
            </a:r>
          </a:p>
          <a:p>
            <a:endParaRPr lang="en-US" sz="2800" dirty="0"/>
          </a:p>
          <a:p>
            <a:r>
              <a:rPr lang="en-US" sz="2800" dirty="0" smtClean="0"/>
              <a:t>Everyone see your message show up?</a:t>
            </a:r>
          </a:p>
          <a:p>
            <a:pPr lvl="1"/>
            <a:r>
              <a:rPr lang="en-US" sz="2400" dirty="0" smtClean="0"/>
              <a:t>Anyone </a:t>
            </a:r>
            <a:r>
              <a:rPr lang="en-US" sz="2400" dirty="0" err="1" smtClean="0"/>
              <a:t>wanna</a:t>
            </a:r>
            <a:r>
              <a:rPr lang="en-US" sz="2400" dirty="0" smtClean="0"/>
              <a:t> explain what that code does?</a:t>
            </a:r>
          </a:p>
          <a:p>
            <a:endParaRPr lang="en-US" sz="2800" dirty="0"/>
          </a:p>
        </p:txBody>
      </p:sp>
      <p:pic>
        <p:nvPicPr>
          <p:cNvPr id="2050" name="Picture 2" descr="C:\Users\mxkotha\AppData\Local\Temp\SNAGHTML2bdc81c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05000"/>
            <a:ext cx="41148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270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1 adds an http server module. </a:t>
            </a:r>
          </a:p>
          <a:p>
            <a:pPr lvl="1"/>
            <a:r>
              <a:rPr lang="en-US" dirty="0" smtClean="0"/>
              <a:t>Think of it like &lt;#include&gt; in C</a:t>
            </a:r>
          </a:p>
          <a:p>
            <a:pPr lvl="1"/>
            <a:r>
              <a:rPr lang="en-US" dirty="0" smtClean="0"/>
              <a:t>In a barebones environment you may have to write your own http implementation. Here, we are using the </a:t>
            </a:r>
            <a:r>
              <a:rPr lang="en-US" b="1" dirty="0" smtClean="0"/>
              <a:t>http</a:t>
            </a:r>
            <a:r>
              <a:rPr lang="en-US" dirty="0" smtClean="0"/>
              <a:t> module.</a:t>
            </a:r>
          </a:p>
          <a:p>
            <a:pPr lvl="1"/>
            <a:r>
              <a:rPr lang="en-US" dirty="0" smtClean="0"/>
              <a:t>This is also a strength of node.js, there are numerous modules available and new ones keep coming. The list is </a:t>
            </a:r>
            <a:r>
              <a:rPr lang="en-US" dirty="0" err="1" smtClean="0"/>
              <a:t>gonna</a:t>
            </a:r>
            <a:r>
              <a:rPr lang="en-US" dirty="0" smtClean="0"/>
              <a:t> be YUGE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95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Line 2 instantiates the new server.</a:t>
            </a:r>
          </a:p>
          <a:p>
            <a:r>
              <a:rPr lang="en-US" sz="2800" dirty="0" smtClean="0"/>
              <a:t>It passes it an anonymous function object that will respond to all requests.</a:t>
            </a:r>
          </a:p>
          <a:p>
            <a:r>
              <a:rPr lang="en-US" sz="2800" dirty="0" smtClean="0"/>
              <a:t>Line 3 writes the http header declaring a success response and type of content being returned </a:t>
            </a:r>
          </a:p>
          <a:p>
            <a:pPr lvl="1"/>
            <a:r>
              <a:rPr lang="en-US" sz="2400" dirty="0" smtClean="0"/>
              <a:t>How do you check a page's response headers?</a:t>
            </a:r>
            <a:endParaRPr lang="en-US" sz="2400" dirty="0"/>
          </a:p>
          <a:p>
            <a:r>
              <a:rPr lang="en-US" sz="2800" dirty="0" smtClean="0"/>
              <a:t>Line 4 is that response</a:t>
            </a:r>
          </a:p>
          <a:p>
            <a:r>
              <a:rPr lang="en-US" sz="2800" dirty="0" smtClean="0"/>
              <a:t>All said and done, line 5 binds our server to port 8080 (this can be any open port #).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91821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Changing the code slightly below, should I now see Hello World in large fonts?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657600"/>
            <a:ext cx="75438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var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 http = require("http");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var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 server=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http.createServer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(function(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req,res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) {  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res.writeHead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(200,{'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content-type':'text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/plain'});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res.end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("</a:t>
            </a:r>
            <a:r>
              <a:rPr lang="en-US" dirty="0" smtClean="0">
                <a:solidFill>
                  <a:srgbClr val="FFC000"/>
                </a:solidFill>
                <a:latin typeface="Cambria" panose="02040503050406030204" pitchFamily="18" charset="0"/>
              </a:rPr>
              <a:t>&lt;h1&gt;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Hello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World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!</a:t>
            </a:r>
            <a:r>
              <a:rPr lang="en-US" dirty="0" smtClean="0">
                <a:solidFill>
                  <a:srgbClr val="FFC000"/>
                </a:solidFill>
                <a:latin typeface="Cambria" panose="02040503050406030204" pitchFamily="18" charset="0"/>
              </a:rPr>
              <a:t>&lt;/h1&gt;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")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;})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server.listen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process.env.PORT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console.log('server listening at:'+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process.env.PORT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930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93304" y="2967335"/>
            <a:ext cx="455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So far so good?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178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connect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folder named 'data'</a:t>
            </a:r>
          </a:p>
          <a:p>
            <a:r>
              <a:rPr lang="en-US" dirty="0" smtClean="0"/>
              <a:t>Run the command </a:t>
            </a:r>
            <a:r>
              <a:rPr lang="en-US" dirty="0" smtClean="0"/>
              <a:t>below</a:t>
            </a:r>
          </a:p>
          <a:p>
            <a:pPr marL="457200" lvl="1" indent="0">
              <a:buNone/>
            </a:pPr>
            <a:r>
              <a:rPr lang="en-US" dirty="0" err="1" smtClean="0"/>
              <a:t>mongod</a:t>
            </a:r>
            <a:r>
              <a:rPr lang="en-US" dirty="0" smtClean="0"/>
              <a:t> --</a:t>
            </a:r>
            <a:r>
              <a:rPr lang="en-US" dirty="0" err="1" smtClean="0"/>
              <a:t>smallfiles</a:t>
            </a:r>
            <a:endParaRPr lang="en-US" sz="2000" dirty="0" smtClean="0"/>
          </a:p>
          <a:p>
            <a:r>
              <a:rPr lang="en-US" dirty="0" smtClean="0"/>
              <a:t>Now  lets try and connect to the database</a:t>
            </a:r>
          </a:p>
          <a:p>
            <a:pPr lvl="1"/>
            <a:r>
              <a:rPr lang="en-US" dirty="0" smtClean="0"/>
              <a:t>Create a new file called db.js</a:t>
            </a:r>
          </a:p>
          <a:p>
            <a:pPr lvl="1"/>
            <a:r>
              <a:rPr lang="en-US" dirty="0" smtClean="0"/>
              <a:t>Include (require) the </a:t>
            </a:r>
            <a:r>
              <a:rPr lang="en-US" dirty="0" err="1" smtClean="0"/>
              <a:t>mongodb</a:t>
            </a:r>
            <a:r>
              <a:rPr lang="en-US" dirty="0" smtClean="0"/>
              <a:t> package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mongo = require('</a:t>
            </a:r>
            <a:r>
              <a:rPr lang="en-US" dirty="0" err="1"/>
              <a:t>mongodb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Save and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010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AJAX?</a:t>
            </a:r>
          </a:p>
        </p:txBody>
      </p:sp>
    </p:spTree>
    <p:extLst>
      <p:ext uri="{BB962C8B-B14F-4D97-AF65-F5344CB8AC3E}">
        <p14:creationId xmlns:p14="http://schemas.microsoft.com/office/powerpoint/2010/main" val="41599804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 package in node.js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on your command line, run the following command</a:t>
            </a:r>
          </a:p>
          <a:p>
            <a:pPr marL="457200" lvl="1" indent="0">
              <a:buNone/>
            </a:pP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mongodb</a:t>
            </a:r>
            <a:endParaRPr lang="en-US" dirty="0"/>
          </a:p>
          <a:p>
            <a:r>
              <a:rPr lang="en-US" dirty="0" smtClean="0"/>
              <a:t>Your output should look similar to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your code again. You should not have errors now.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image1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95400" y="3886200"/>
            <a:ext cx="6629400" cy="838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611670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685800"/>
          </a:xfrm>
        </p:spPr>
        <p:txBody>
          <a:bodyPr/>
          <a:lstStyle/>
          <a:p>
            <a:r>
              <a:rPr lang="en-US" sz="2400" dirty="0" smtClean="0"/>
              <a:t>Next add the following code to your db.js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534400" cy="497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9732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://ecx.images-amazon.com/images/I/71rdG3%2B-EDL._SX355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5" y="1236365"/>
            <a:ext cx="4876800" cy="475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93304" y="2971800"/>
            <a:ext cx="455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So far so good?</a:t>
            </a:r>
            <a:endParaRPr lang="en-US" sz="5400" b="1" cap="none" spc="0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93480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our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Problem: We want to create an interface that stores daily exchange rates between USD and foreign currencies, and gives you a buy/sell rate.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what sort of data do we need to save?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486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395442"/>
            <a:ext cx="7543800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countries = [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bg1"/>
                </a:solidFill>
              </a:rPr>
              <a:t>        country: "India",</a:t>
            </a:r>
          </a:p>
          <a:p>
            <a:r>
              <a:rPr lang="en-US" dirty="0">
                <a:solidFill>
                  <a:schemeClr val="bg1"/>
                </a:solidFill>
              </a:rPr>
              <a:t>        notation: "</a:t>
            </a:r>
            <a:r>
              <a:rPr lang="en-US" dirty="0" err="1">
                <a:solidFill>
                  <a:schemeClr val="bg1"/>
                </a:solidFill>
              </a:rPr>
              <a:t>Rs</a:t>
            </a:r>
            <a:r>
              <a:rPr lang="en-US" dirty="0">
                <a:solidFill>
                  <a:schemeClr val="bg1"/>
                </a:solidFill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</a:rPr>
              <a:t>        currency: "Rupees",</a:t>
            </a:r>
          </a:p>
          <a:p>
            <a:r>
              <a:rPr lang="en-US" dirty="0">
                <a:solidFill>
                  <a:schemeClr val="bg1"/>
                </a:solidFill>
              </a:rPr>
              <a:t>        commission:"0.02",</a:t>
            </a:r>
          </a:p>
          <a:p>
            <a:r>
              <a:rPr lang="en-US" dirty="0">
                <a:solidFill>
                  <a:schemeClr val="bg1"/>
                </a:solidFill>
              </a:rPr>
              <a:t>        multiplier:"65"</a:t>
            </a:r>
          </a:p>
          <a:p>
            <a:r>
              <a:rPr lang="en-US" dirty="0">
                <a:solidFill>
                  <a:schemeClr val="bg1"/>
                </a:solidFill>
              </a:rPr>
              <a:t>    },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bg1"/>
                </a:solidFill>
              </a:rPr>
              <a:t>        country: "Thailand",</a:t>
            </a:r>
          </a:p>
          <a:p>
            <a:r>
              <a:rPr lang="en-US" dirty="0">
                <a:solidFill>
                  <a:schemeClr val="bg1"/>
                </a:solidFill>
              </a:rPr>
              <a:t>        notation: "</a:t>
            </a:r>
            <a:r>
              <a:rPr lang="en-US" dirty="0" err="1">
                <a:solidFill>
                  <a:schemeClr val="bg1"/>
                </a:solidFill>
              </a:rPr>
              <a:t>thb</a:t>
            </a:r>
            <a:r>
              <a:rPr lang="en-US" dirty="0">
                <a:solidFill>
                  <a:schemeClr val="bg1"/>
                </a:solidFill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</a:rPr>
              <a:t>        currency: "Baht",</a:t>
            </a:r>
          </a:p>
          <a:p>
            <a:r>
              <a:rPr lang="en-US" dirty="0">
                <a:solidFill>
                  <a:schemeClr val="bg1"/>
                </a:solidFill>
              </a:rPr>
              <a:t>        commission:"0.02",</a:t>
            </a:r>
          </a:p>
          <a:p>
            <a:r>
              <a:rPr lang="en-US" dirty="0">
                <a:solidFill>
                  <a:schemeClr val="bg1"/>
                </a:solidFill>
              </a:rPr>
              <a:t>        multiplier:"35.5"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    ];</a:t>
            </a:r>
          </a:p>
        </p:txBody>
      </p:sp>
    </p:spTree>
    <p:extLst>
      <p:ext uri="{BB962C8B-B14F-4D97-AF65-F5344CB8AC3E}">
        <p14:creationId xmlns:p14="http://schemas.microsoft.com/office/powerpoint/2010/main" val="3073088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395442"/>
            <a:ext cx="75438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db.collection</a:t>
            </a:r>
            <a:r>
              <a:rPr lang="en-US" dirty="0">
                <a:solidFill>
                  <a:schemeClr val="bg1"/>
                </a:solidFill>
              </a:rPr>
              <a:t>('rates', function(err, collection) 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collection.insert</a:t>
            </a:r>
            <a:r>
              <a:rPr lang="en-US" dirty="0">
                <a:solidFill>
                  <a:schemeClr val="bg1"/>
                </a:solidFill>
              </a:rPr>
              <a:t>(countries, {</a:t>
            </a:r>
            <a:r>
              <a:rPr lang="en-US" dirty="0" err="1">
                <a:solidFill>
                  <a:schemeClr val="bg1"/>
                </a:solidFill>
              </a:rPr>
              <a:t>safe:true</a:t>
            </a:r>
            <a:r>
              <a:rPr lang="en-US" dirty="0">
                <a:solidFill>
                  <a:schemeClr val="bg1"/>
                </a:solidFill>
              </a:rPr>
              <a:t>}, function(err, result)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if(err) console.log("ERROR");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else console.log("Collection populated.")</a:t>
            </a:r>
          </a:p>
          <a:p>
            <a:r>
              <a:rPr lang="en-US" dirty="0">
                <a:solidFill>
                  <a:schemeClr val="bg1"/>
                </a:solidFill>
              </a:rPr>
              <a:t>        });</a:t>
            </a:r>
          </a:p>
          <a:p>
            <a:r>
              <a:rPr lang="en-US" dirty="0">
                <a:solidFill>
                  <a:schemeClr val="bg1"/>
                </a:solidFill>
              </a:rPr>
              <a:t>    });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43434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Note, we are handling one error condition (on insert) but we are ignoring the one on the first line.</a:t>
            </a:r>
          </a:p>
          <a:p>
            <a:r>
              <a:rPr lang="en-US" dirty="0" smtClean="0"/>
              <a:t>Just keeping my code simple. In production ready code, its best to handle all possible points of failure.. Even if 75% of them will never occur. The problem is, you don't know which 25% will occur.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062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display all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395442"/>
            <a:ext cx="7543800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exports.findAll</a:t>
            </a:r>
            <a:r>
              <a:rPr lang="en-US" dirty="0">
                <a:solidFill>
                  <a:schemeClr val="bg1"/>
                </a:solidFill>
              </a:rPr>
              <a:t> = function(</a:t>
            </a:r>
            <a:r>
              <a:rPr lang="en-US" dirty="0" err="1">
                <a:solidFill>
                  <a:schemeClr val="bg1"/>
                </a:solidFill>
              </a:rPr>
              <a:t>req,res</a:t>
            </a:r>
            <a:r>
              <a:rPr lang="en-US" dirty="0">
                <a:solidFill>
                  <a:schemeClr val="bg1"/>
                </a:solidFill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  console.log("in </a:t>
            </a:r>
            <a:r>
              <a:rPr lang="en-US" dirty="0" err="1">
                <a:solidFill>
                  <a:schemeClr val="bg1"/>
                </a:solidFill>
              </a:rPr>
              <a:t>findall</a:t>
            </a:r>
            <a:r>
              <a:rPr lang="en-US" dirty="0">
                <a:solidFill>
                  <a:schemeClr val="bg1"/>
                </a:solidFill>
              </a:rPr>
              <a:t>");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cursor =</a:t>
            </a:r>
            <a:r>
              <a:rPr lang="en-US" dirty="0" err="1">
                <a:solidFill>
                  <a:schemeClr val="bg1"/>
                </a:solidFill>
              </a:rPr>
              <a:t>db.collection</a:t>
            </a:r>
            <a:r>
              <a:rPr lang="en-US" dirty="0">
                <a:solidFill>
                  <a:schemeClr val="bg1"/>
                </a:solidFill>
              </a:rPr>
              <a:t>('rates').find( ).</a:t>
            </a:r>
            <a:r>
              <a:rPr lang="en-US" dirty="0" err="1">
                <a:solidFill>
                  <a:schemeClr val="bg1"/>
                </a:solidFill>
              </a:rPr>
              <a:t>toArray</a:t>
            </a:r>
            <a:r>
              <a:rPr lang="en-US" dirty="0">
                <a:solidFill>
                  <a:schemeClr val="bg1"/>
                </a:solidFill>
              </a:rPr>
              <a:t>(function (err, result) {</a:t>
            </a:r>
          </a:p>
          <a:p>
            <a:r>
              <a:rPr lang="en-US" dirty="0">
                <a:solidFill>
                  <a:schemeClr val="bg1"/>
                </a:solidFill>
              </a:rPr>
              <a:t>        if(!err)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//console.log('Found:', result);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for(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=0;i&lt;</a:t>
            </a:r>
            <a:r>
              <a:rPr lang="en-US" dirty="0" err="1">
                <a:solidFill>
                  <a:schemeClr val="bg1"/>
                </a:solidFill>
              </a:rPr>
              <a:t>result.length;i</a:t>
            </a:r>
            <a:r>
              <a:rPr lang="en-US" dirty="0">
                <a:solidFill>
                  <a:schemeClr val="bg1"/>
                </a:solidFill>
              </a:rPr>
              <a:t>++)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res.write</a:t>
            </a:r>
            <a:r>
              <a:rPr lang="en-US" dirty="0">
                <a:solidFill>
                  <a:schemeClr val="bg1"/>
                </a:solidFill>
              </a:rPr>
              <a:t>("Currency for "+result[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].country+" is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+</a:t>
            </a:r>
            <a:r>
              <a:rPr lang="en-US" dirty="0">
                <a:solidFill>
                  <a:schemeClr val="bg1"/>
                </a:solidFill>
              </a:rPr>
              <a:t>result[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].currency+"&lt;</a:t>
            </a:r>
            <a:r>
              <a:rPr lang="en-US" dirty="0" err="1">
                <a:solidFill>
                  <a:schemeClr val="bg1"/>
                </a:solidFill>
              </a:rPr>
              <a:t>br</a:t>
            </a:r>
            <a:r>
              <a:rPr lang="en-US" dirty="0">
                <a:solidFill>
                  <a:schemeClr val="bg1"/>
                </a:solidFill>
              </a:rPr>
              <a:t>/&gt;");            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}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res.end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});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5088761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exports</a:t>
            </a:r>
            <a:r>
              <a:rPr lang="en-US" dirty="0" smtClean="0"/>
              <a:t> </a:t>
            </a:r>
            <a:r>
              <a:rPr lang="en-US" dirty="0"/>
              <a:t>is global </a:t>
            </a:r>
            <a:r>
              <a:rPr lang="en-US" dirty="0" err="1"/>
              <a:t>var</a:t>
            </a:r>
            <a:r>
              <a:rPr lang="en-US" dirty="0"/>
              <a:t> that points to </a:t>
            </a:r>
            <a:r>
              <a:rPr lang="en-US" dirty="0" err="1"/>
              <a:t>module.exports</a:t>
            </a:r>
            <a:r>
              <a:rPr lang="en-US" dirty="0"/>
              <a:t>. This tells node </a:t>
            </a:r>
            <a:r>
              <a:rPr lang="en-US" dirty="0" err="1"/>
              <a:t>findAll</a:t>
            </a:r>
            <a:r>
              <a:rPr lang="en-US" dirty="0"/>
              <a:t> is available outside this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you overwrite exports (e.g. exports=10), then </a:t>
            </a:r>
            <a:r>
              <a:rPr lang="en-US" dirty="0" smtClean="0"/>
              <a:t>this code </a:t>
            </a:r>
            <a:r>
              <a:rPr lang="en-US" dirty="0"/>
              <a:t>will fail.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alternatively use </a:t>
            </a:r>
            <a:r>
              <a:rPr lang="en-US" dirty="0" err="1"/>
              <a:t>module.exports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246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lets configure this in our server.js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/>
          <a:lstStyle/>
          <a:p>
            <a:r>
              <a:rPr lang="en-US" dirty="0" smtClean="0"/>
              <a:t>Add the line below to server.js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mydb</a:t>
            </a:r>
            <a:r>
              <a:rPr lang="en-US" dirty="0"/>
              <a:t> = require("./</a:t>
            </a:r>
            <a:r>
              <a:rPr lang="en-US" dirty="0" err="1"/>
              <a:t>db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You should see the 'creating content' message</a:t>
            </a:r>
          </a:p>
          <a:p>
            <a:r>
              <a:rPr lang="en-US" dirty="0" smtClean="0"/>
              <a:t>Stop and Run again</a:t>
            </a:r>
          </a:p>
          <a:p>
            <a:pPr lvl="1"/>
            <a:r>
              <a:rPr lang="en-US" dirty="0" smtClean="0"/>
              <a:t>This time you should not see that message</a:t>
            </a:r>
          </a:p>
          <a:p>
            <a:r>
              <a:rPr lang="en-US" dirty="0" smtClean="0"/>
              <a:t>Next: Lets map a URI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137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Rewire server.js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9530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relevant sections in server.js to look like above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5638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5574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Coming up, we'll take a deep dive into events in both, browser and node.js. We'll follow that up with Express which makes life in Node.js much easier.</a:t>
            </a:r>
          </a:p>
          <a:p>
            <a:r>
              <a:rPr lang="en-US" dirty="0" smtClean="0"/>
              <a:t>Practice task: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db</a:t>
            </a:r>
            <a:r>
              <a:rPr lang="en-US" dirty="0" smtClean="0"/>
              <a:t> function that accepts a country name as parameter and returns info about that.</a:t>
            </a:r>
          </a:p>
          <a:p>
            <a:pPr lvl="1"/>
            <a:r>
              <a:rPr lang="en-US" dirty="0" smtClean="0"/>
              <a:t>Configure server.js so if you hit the </a:t>
            </a:r>
            <a:r>
              <a:rPr lang="en-US" dirty="0" err="1" smtClean="0"/>
              <a:t>url</a:t>
            </a:r>
            <a:r>
              <a:rPr lang="en-US" dirty="0" smtClean="0"/>
              <a:t> /country/India - it will return India's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621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same source or single source policy in AJAX?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471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you're getting errors, compare your server.js to mine below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58197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1666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41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callback?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asynchronous I/O? Blocking and Non-Blocking tasks?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86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is a web server?</a:t>
            </a:r>
          </a:p>
          <a:p>
            <a:endParaRPr lang="en-US" sz="2400" dirty="0"/>
          </a:p>
          <a:p>
            <a:r>
              <a:rPr lang="en-US" sz="2400" dirty="0"/>
              <a:t>On people.oregonstate.edu, how does it know that </a:t>
            </a:r>
            <a:r>
              <a:rPr lang="en-US" sz="2400" dirty="0">
                <a:hlinkClick r:id="rId3"/>
              </a:rPr>
              <a:t>http://people.oregonstate.edu</a:t>
            </a:r>
            <a:r>
              <a:rPr lang="en-US" sz="2400" dirty="0" smtClean="0">
                <a:hlinkClick r:id="rId3"/>
              </a:rPr>
              <a:t>/~kotharim/ajax-read-oregon.html</a:t>
            </a:r>
            <a:r>
              <a:rPr lang="en-US" sz="2400" dirty="0" smtClean="0"/>
              <a:t>  should use the file /</a:t>
            </a:r>
            <a:r>
              <a:rPr lang="en-US" sz="2400" dirty="0" err="1"/>
              <a:t>nfs</a:t>
            </a:r>
            <a:r>
              <a:rPr lang="en-US" sz="2400" dirty="0"/>
              <a:t>/</a:t>
            </a:r>
            <a:r>
              <a:rPr lang="en-US" sz="2400" dirty="0" err="1"/>
              <a:t>chernobyl</a:t>
            </a:r>
            <a:r>
              <a:rPr lang="en-US" sz="2400" dirty="0"/>
              <a:t>/u1/k/</a:t>
            </a:r>
            <a:r>
              <a:rPr lang="en-US" sz="2400" dirty="0" err="1"/>
              <a:t>kotharim</a:t>
            </a:r>
            <a:r>
              <a:rPr lang="en-US" sz="2400" dirty="0"/>
              <a:t>/</a:t>
            </a:r>
            <a:r>
              <a:rPr lang="en-US" sz="2400" dirty="0" err="1"/>
              <a:t>public_html</a:t>
            </a:r>
            <a:r>
              <a:rPr lang="en-US" sz="2400" dirty="0"/>
              <a:t>/ajax-read-oregon.html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2911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go to </a:t>
            </a:r>
            <a:r>
              <a:rPr lang="en-US" dirty="0">
                <a:hlinkClick r:id="rId3"/>
              </a:rPr>
              <a:t>http://people.oregonstate.edu/~</a:t>
            </a:r>
            <a:r>
              <a:rPr lang="en-US" dirty="0" smtClean="0">
                <a:hlinkClick r:id="rId3"/>
              </a:rPr>
              <a:t>kotharim</a:t>
            </a:r>
            <a:r>
              <a:rPr lang="en-US" dirty="0" smtClean="0"/>
              <a:t> you see a directory listing of all files </a:t>
            </a:r>
          </a:p>
          <a:p>
            <a:r>
              <a:rPr lang="en-US" dirty="0" smtClean="0"/>
              <a:t>Lets create an index.html file there</a:t>
            </a:r>
          </a:p>
          <a:p>
            <a:r>
              <a:rPr lang="en-US" dirty="0" smtClean="0"/>
              <a:t>Now when you visit the above </a:t>
            </a:r>
            <a:r>
              <a:rPr lang="en-US" dirty="0" err="1" smtClean="0"/>
              <a:t>url</a:t>
            </a:r>
            <a:r>
              <a:rPr lang="en-US" dirty="0" smtClean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567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Web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752600"/>
            <a:ext cx="795107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8128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your browser differentiate between web content and regular files, including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 smtClean="0"/>
              <a:t>js,json,xml</a:t>
            </a:r>
            <a:r>
              <a:rPr lang="en-US" dirty="0" smtClean="0"/>
              <a:t> or just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432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port? What does it mean to have a listener at a particular port?</a:t>
            </a:r>
          </a:p>
          <a:p>
            <a:endParaRPr lang="en-US" dirty="0"/>
          </a:p>
          <a:p>
            <a:r>
              <a:rPr lang="en-US" dirty="0"/>
              <a:t>What port do most websites run on?</a:t>
            </a:r>
          </a:p>
        </p:txBody>
      </p:sp>
    </p:spTree>
    <p:extLst>
      <p:ext uri="{BB962C8B-B14F-4D97-AF65-F5344CB8AC3E}">
        <p14:creationId xmlns:p14="http://schemas.microsoft.com/office/powerpoint/2010/main" val="1982378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SU-B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>
              <a:lumMod val="65000"/>
              <a:lumOff val="3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OSU-BW</Template>
  <TotalTime>14896</TotalTime>
  <Words>1568</Words>
  <Application>Microsoft Office PowerPoint</Application>
  <PresentationFormat>On-screen Show (4:3)</PresentationFormat>
  <Paragraphs>253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OSU-BW</vt:lpstr>
      <vt:lpstr>PowerPoint Presentation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Node.js</vt:lpstr>
      <vt:lpstr>PowerPoint Presentation</vt:lpstr>
      <vt:lpstr>How to play with Node.js</vt:lpstr>
      <vt:lpstr>Lets get started</vt:lpstr>
      <vt:lpstr>PowerPoint Presentation</vt:lpstr>
      <vt:lpstr>What we did </vt:lpstr>
      <vt:lpstr>PowerPoint Presentation</vt:lpstr>
      <vt:lpstr>Question</vt:lpstr>
      <vt:lpstr>PowerPoint Presentation</vt:lpstr>
      <vt:lpstr>Lets connect Mongodb</vt:lpstr>
      <vt:lpstr>Installing a package in node.js </vt:lpstr>
      <vt:lpstr>Connecting to Mongodb</vt:lpstr>
      <vt:lpstr>PowerPoint Presentation</vt:lpstr>
      <vt:lpstr>Design our db</vt:lpstr>
      <vt:lpstr>PowerPoint Presentation</vt:lpstr>
      <vt:lpstr>PowerPoint Presentation</vt:lpstr>
      <vt:lpstr>Add a display all function</vt:lpstr>
      <vt:lpstr>Now lets configure this in our server.js</vt:lpstr>
      <vt:lpstr>Rewire server.js</vt:lpstr>
      <vt:lpstr>Next</vt:lpstr>
      <vt:lpstr>PowerPoint Presentation</vt:lpstr>
      <vt:lpstr>PowerPoint Presentation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Perry, Jonathan</dc:creator>
  <cp:lastModifiedBy>Kothari, Moulik V</cp:lastModifiedBy>
  <cp:revision>333</cp:revision>
  <dcterms:created xsi:type="dcterms:W3CDTF">2011-09-02T17:23:58Z</dcterms:created>
  <dcterms:modified xsi:type="dcterms:W3CDTF">2017-02-16T00:51:13Z</dcterms:modified>
</cp:coreProperties>
</file>