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7" r:id="rId2"/>
    <p:sldId id="308" r:id="rId3"/>
    <p:sldId id="286" r:id="rId4"/>
    <p:sldId id="279" r:id="rId5"/>
    <p:sldId id="278" r:id="rId6"/>
    <p:sldId id="287" r:id="rId7"/>
    <p:sldId id="289" r:id="rId8"/>
    <p:sldId id="280" r:id="rId9"/>
    <p:sldId id="288" r:id="rId10"/>
    <p:sldId id="282" r:id="rId11"/>
    <p:sldId id="283" r:id="rId12"/>
    <p:sldId id="281" r:id="rId13"/>
    <p:sldId id="296" r:id="rId14"/>
    <p:sldId id="297" r:id="rId15"/>
    <p:sldId id="298" r:id="rId16"/>
    <p:sldId id="312" r:id="rId17"/>
    <p:sldId id="262" r:id="rId18"/>
    <p:sldId id="290" r:id="rId19"/>
    <p:sldId id="285" r:id="rId20"/>
    <p:sldId id="291" r:id="rId21"/>
    <p:sldId id="309" r:id="rId22"/>
    <p:sldId id="292" r:id="rId23"/>
    <p:sldId id="293" r:id="rId24"/>
    <p:sldId id="294" r:id="rId25"/>
    <p:sldId id="295" r:id="rId26"/>
    <p:sldId id="299" r:id="rId27"/>
    <p:sldId id="300" r:id="rId28"/>
    <p:sldId id="266" r:id="rId29"/>
    <p:sldId id="267" r:id="rId30"/>
    <p:sldId id="301" r:id="rId31"/>
    <p:sldId id="302" r:id="rId32"/>
    <p:sldId id="304" r:id="rId33"/>
    <p:sldId id="310" r:id="rId34"/>
    <p:sldId id="305" r:id="rId35"/>
    <p:sldId id="307" r:id="rId36"/>
    <p:sldId id="257" r:id="rId37"/>
    <p:sldId id="303" r:id="rId38"/>
    <p:sldId id="258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4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0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A9CC96-7FC6-4476-B190-9AB207D09AC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ABBDB0-470F-4008-9BD3-0CD41B753F4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3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8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8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5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7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EFB342-ADE2-4803-9153-0EC5C43AD55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9ECE9-A25F-463C-80DA-BE468BC1154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3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7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433E32-A537-48D5-B4B6-9866B9AA5B1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5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5F0243-BA4E-404F-8EEC-9904F907DAA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olors/color_tryit.asp?hex=6495ED" TargetMode="External"/><Relationship Id="rId4" Type="http://schemas.openxmlformats.org/officeDocument/2006/relationships/hyperlink" Target="http://www.w3schools.com/colors/colors_name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 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A&lt;/li&gt;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B&lt;/li&gt;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C&lt;/li&gt;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&lt;/ul&gt;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one&lt;/li&gt;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two&lt;/li&gt;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&lt;li&gt;item three&lt;/li&gt;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224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&lt;table&gt;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&lt;tr&gt;&lt;td&gt;row 1, col 1&lt;/td&gt;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&lt;td&gt;row 1, col 2&lt;/td&gt;&lt;/tr&gt;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&lt;tr&gt;&lt;td&gt;row 2, col 1&lt;/td&gt;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&lt;td&gt;row 2, col 2&lt;/td&gt;&lt;/tr&gt;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&lt;tr&gt;&lt;td </a:t>
            </a:r>
            <a:r>
              <a:rPr lang="en-US" dirty="0" err="1" smtClean="0"/>
              <a:t>colspan</a:t>
            </a:r>
            <a:r>
              <a:rPr lang="en-US" dirty="0" smtClean="0"/>
              <a:t>="2"&gt;row 3, cols 1-2&lt;/td&gt;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&lt;/table&gt;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what is a &lt;th&gt; tag?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8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=“south_sister.jpg“ title=“South Sister”&gt;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="subfolder/a_gif_image.gif“ title=“Funny Rabbit”&gt;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 </a:t>
            </a:r>
            <a:r>
              <a:rPr lang="en-US" dirty="0" err="1"/>
              <a:t>src</a:t>
            </a:r>
            <a:r>
              <a:rPr lang="en-US" dirty="0"/>
              <a:t>="http://www.osucascades.edu/sites/default/files/current-2013.jpg" alt="</a:t>
            </a:r>
            <a:r>
              <a:rPr lang="en-US" dirty="0" smtClean="0"/>
              <a:t>current students" </a:t>
            </a:r>
            <a:r>
              <a:rPr lang="en-US" dirty="0"/>
              <a:t>title="</a:t>
            </a:r>
            <a:r>
              <a:rPr lang="en-US" dirty="0" smtClean="0"/>
              <a:t>current students" </a:t>
            </a:r>
            <a:r>
              <a:rPr lang="en-US" dirty="0"/>
              <a:t>height="215" width="540"&gt;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Images can be in folders.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Widely-supported image formats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gif (good for logos) – why?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jpg (good for photos)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png</a:t>
            </a:r>
            <a:r>
              <a:rPr lang="en-US" dirty="0" smtClean="0"/>
              <a:t> (general-purpose)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43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/>
              <a:t>Blah </a:t>
            </a:r>
            <a:r>
              <a:rPr lang="en-US" altLang="en-US" dirty="0" err="1" smtClean="0"/>
              <a:t>blah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blah</a:t>
            </a:r>
            <a:r>
              <a:rPr lang="en-US" altLang="en-US" dirty="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</a:t>
            </a:r>
            <a:r>
              <a:rPr lang="en-US" altLang="en-US" dirty="0" err="1" smtClean="0"/>
              <a:t>iframe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="otherpage.html"&gt;&lt;/</a:t>
            </a:r>
            <a:r>
              <a:rPr lang="en-US" altLang="en-US" dirty="0" err="1" smtClean="0"/>
              <a:t>iframe</a:t>
            </a:r>
            <a:r>
              <a:rPr lang="en-US" altLang="en-US" dirty="0" smtClean="0"/>
              <a:t>&gt;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 bottom of my page</a:t>
            </a:r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&lt;b&gt;here's content of &lt;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&gt;otherpage.htm&lt;/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&gt;&lt;/b&gt;</a:t>
            </a:r>
          </a:p>
        </p:txBody>
      </p:sp>
    </p:spTree>
    <p:extLst>
      <p:ext uri="{BB962C8B-B14F-4D97-AF65-F5344CB8AC3E}">
        <p14:creationId xmlns:p14="http://schemas.microsoft.com/office/powerpoint/2010/main" val="2798445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v/s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you want to put invisible stuff on the page that gets loaded before the visible stuff</a:t>
            </a:r>
          </a:p>
          <a:p>
            <a:pPr lvl="1"/>
            <a:r>
              <a:rPr lang="en-US" altLang="en-US" dirty="0"/>
              <a:t>Examples: style information, scripts,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goes in the HEAD</a:t>
            </a:r>
          </a:p>
          <a:p>
            <a:r>
              <a:rPr lang="en-US" altLang="en-US" dirty="0"/>
              <a:t>Everything else goes in the BODY</a:t>
            </a:r>
          </a:p>
        </p:txBody>
      </p:sp>
    </p:spTree>
    <p:extLst>
      <p:ext uri="{BB962C8B-B14F-4D97-AF65-F5344CB8AC3E}">
        <p14:creationId xmlns:p14="http://schemas.microsoft.com/office/powerpoint/2010/main" val="2157186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google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141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Page Layout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&lt;article&gt;</a:t>
            </a:r>
          </a:p>
          <a:p>
            <a:r>
              <a:rPr lang="en-US" sz="1800" dirty="0"/>
              <a:t>&lt;aside&gt;</a:t>
            </a:r>
          </a:p>
          <a:p>
            <a:r>
              <a:rPr lang="en-US" sz="1800" dirty="0"/>
              <a:t>&lt;details&gt;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figcaption</a:t>
            </a:r>
            <a:r>
              <a:rPr lang="en-US" sz="1800" dirty="0"/>
              <a:t>&gt;</a:t>
            </a:r>
          </a:p>
          <a:p>
            <a:r>
              <a:rPr lang="en-US" sz="1800" dirty="0"/>
              <a:t>&lt;figure&gt;</a:t>
            </a:r>
          </a:p>
          <a:p>
            <a:r>
              <a:rPr lang="en-US" sz="1800" dirty="0"/>
              <a:t>&lt;footer&gt;</a:t>
            </a:r>
          </a:p>
          <a:p>
            <a:r>
              <a:rPr lang="en-US" sz="1800" dirty="0"/>
              <a:t>&lt;header&gt;</a:t>
            </a:r>
          </a:p>
          <a:p>
            <a:r>
              <a:rPr lang="en-US" sz="1800" dirty="0"/>
              <a:t>&lt;main&gt;</a:t>
            </a:r>
          </a:p>
          <a:p>
            <a:r>
              <a:rPr lang="en-US" sz="1800" dirty="0"/>
              <a:t>&lt;mark&gt;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nav</a:t>
            </a:r>
            <a:r>
              <a:rPr lang="en-US" sz="1800" dirty="0"/>
              <a:t>&gt;</a:t>
            </a:r>
          </a:p>
          <a:p>
            <a:r>
              <a:rPr lang="en-US" sz="1800" dirty="0"/>
              <a:t>&lt;section&gt;</a:t>
            </a:r>
          </a:p>
          <a:p>
            <a:r>
              <a:rPr lang="en-US" sz="1800" dirty="0"/>
              <a:t>&lt;summary&gt;</a:t>
            </a:r>
          </a:p>
          <a:p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3733800" cy="433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2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4431"/>
            <a:ext cx="2286000" cy="28575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CSS – Cascading Style Sheets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“cascading”?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67750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/>
              <a:t>&lt;table&gt;</a:t>
            </a:r>
          </a:p>
          <a:p>
            <a:pPr marL="0" indent="0">
              <a:buNone/>
            </a:pPr>
            <a:r>
              <a:rPr lang="en-US" altLang="en-US" sz="1600" dirty="0"/>
              <a:t>&lt;tr&gt;&lt;td&gt;text in black and&lt;/td&gt;&lt;/tr&gt;</a:t>
            </a:r>
          </a:p>
          <a:p>
            <a:pPr marL="0" indent="0">
              <a:buNone/>
            </a:pPr>
            <a:r>
              <a:rPr lang="en-US" altLang="en-US" sz="1600" dirty="0"/>
              <a:t>&lt;tr&gt;&lt;td style="color:#0000FF"&gt;blue&lt;/td&gt;&lt;/tr&gt;</a:t>
            </a:r>
          </a:p>
          <a:p>
            <a:pPr marL="0" indent="0">
              <a:buNone/>
            </a:pPr>
            <a:r>
              <a:rPr lang="en-US" altLang="en-US" sz="16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01832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lets talk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Colors are specified using </a:t>
            </a:r>
            <a:r>
              <a:rPr lang="en-US" sz="2400" dirty="0" err="1" smtClean="0"/>
              <a:t>HexaDecimal</a:t>
            </a:r>
            <a:r>
              <a:rPr lang="en-US" sz="2400" dirty="0" smtClean="0"/>
              <a:t> numerals.</a:t>
            </a:r>
          </a:p>
          <a:p>
            <a:r>
              <a:rPr lang="en-US" sz="2400" dirty="0" smtClean="0"/>
              <a:t>The format used is #Red-Green-Blue, or #RRGGBB.</a:t>
            </a:r>
          </a:p>
          <a:p>
            <a:r>
              <a:rPr lang="en-US" sz="2400" dirty="0" smtClean="0"/>
              <a:t>Black: #000000</a:t>
            </a:r>
          </a:p>
          <a:p>
            <a:r>
              <a:rPr lang="en-US" sz="2400" dirty="0" smtClean="0"/>
              <a:t>White: #FFFFFF</a:t>
            </a:r>
          </a:p>
          <a:p>
            <a:r>
              <a:rPr lang="en-US" sz="2400" dirty="0" smtClean="0"/>
              <a:t>#FF0000</a:t>
            </a:r>
          </a:p>
          <a:p>
            <a:r>
              <a:rPr lang="en-US" sz="2400" dirty="0" smtClean="0"/>
              <a:t>#0000FF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aBcDeF</a:t>
            </a:r>
            <a:endParaRPr 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/>
              <a:t>6495ED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What color is the corn flower?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065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can also be declared using color names</a:t>
            </a:r>
          </a:p>
          <a:p>
            <a:pPr lvl="1"/>
            <a:r>
              <a:rPr lang="en-US" sz="2400" dirty="0" smtClean="0"/>
              <a:t>Blue</a:t>
            </a:r>
          </a:p>
          <a:p>
            <a:pPr lvl="1"/>
            <a:r>
              <a:rPr lang="en-US" sz="2400" dirty="0" smtClean="0"/>
              <a:t>Green</a:t>
            </a:r>
          </a:p>
          <a:p>
            <a:pPr lvl="1"/>
            <a:r>
              <a:rPr lang="en-US" sz="2400" dirty="0" smtClean="0"/>
              <a:t>Black</a:t>
            </a:r>
          </a:p>
          <a:p>
            <a:pPr lvl="1"/>
            <a:r>
              <a:rPr lang="en-US" sz="2400" dirty="0" smtClean="0"/>
              <a:t>White</a:t>
            </a:r>
          </a:p>
          <a:p>
            <a:pPr lvl="1"/>
            <a:r>
              <a:rPr lang="en-US" sz="2400" dirty="0" smtClean="0"/>
              <a:t>Brown</a:t>
            </a:r>
          </a:p>
          <a:p>
            <a:pPr lvl="1"/>
            <a:r>
              <a:rPr lang="en-US" sz="2400" dirty="0" smtClean="0"/>
              <a:t>Azure</a:t>
            </a:r>
          </a:p>
          <a:p>
            <a:pPr lvl="1"/>
            <a:r>
              <a:rPr lang="en-US" sz="2400" dirty="0" err="1" smtClean="0"/>
              <a:t>Aliceblue</a:t>
            </a:r>
            <a:endParaRPr lang="en-US" sz="2400" dirty="0" smtClean="0"/>
          </a:p>
          <a:p>
            <a:pPr lvl="1"/>
            <a:r>
              <a:rPr lang="en-US" sz="2400" dirty="0" err="1" smtClean="0"/>
              <a:t>Cornflowerblue</a:t>
            </a:r>
            <a:r>
              <a:rPr lang="en-US" sz="2400" dirty="0" smtClean="0"/>
              <a:t> (</a:t>
            </a:r>
            <a:r>
              <a:rPr lang="en-US" sz="2400" dirty="0">
                <a:hlinkClick r:id="rId3"/>
              </a:rPr>
              <a:t>#</a:t>
            </a:r>
            <a:r>
              <a:rPr lang="en-US" sz="2400" dirty="0" smtClean="0">
                <a:hlinkClick r:id="rId3"/>
              </a:rPr>
              <a:t>6495ED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www.w3schools.com/colors/colors_names.asp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34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more than one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Text in black and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&lt;span style="color:#0000FF;background-color:#FFa030"&gt;blue&lt;/span&gt;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&lt;div style="background-color:#ff0000"&gt;for comparison&lt;/div&gt;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You can set lots of style attributes; just separate them with semicolons. </a:t>
            </a:r>
            <a:endParaRPr lang="en-US" sz="28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Question: What’s a div tag?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272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en-US" smtClean="0"/>
              <a:t>&lt;div style="font-family:sans-serif; font-weight:bold; font-size: 16pt"&gt;Big 'n bold&lt;/div&gt;</a:t>
            </a:r>
          </a:p>
          <a:p>
            <a:pPr marL="0" indent="0">
              <a:buFont typeface="Arial" charset="0"/>
              <a:buNone/>
            </a:pPr>
            <a:endParaRPr lang="en-US" altLang="en-US" smtClean="0"/>
          </a:p>
          <a:p>
            <a:pPr marL="0" indent="0">
              <a:buFont typeface="Arial" charset="0"/>
              <a:buNone/>
            </a:pPr>
            <a:endParaRPr lang="en-US" altLang="en-US" smtClean="0"/>
          </a:p>
          <a:p>
            <a:pPr marL="0" indent="0">
              <a:buFont typeface="Arial" charset="0"/>
              <a:buNone/>
            </a:pPr>
            <a:r>
              <a:rPr lang="en-US" altLang="en-US" sz="2800" smtClean="0"/>
              <a:t>These days, most reputable web developers prefer CSS "font-weight:bold" instead of &lt;b&gt;. Later in this lecture, we'll discuss the reason why.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06039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&lt;div style="border: 2px solid #00FF00"&gt;Text with a border&lt;/div&gt;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You can draw a border around elements, also. Experiment. See what happens when you change "2px" to "5px". Then see what happens if you change your 5px border from "solid" to "inset" or "outset".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4071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&lt;div style="border: 2px solid #00FF00; padding: 20px 10px 5px 0px"&gt;Text with a border&lt;/div&gt;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pads 20px of space above the text but inside the border,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10px </a:t>
            </a:r>
            <a:r>
              <a:rPr lang="en-US" altLang="en-US" dirty="0"/>
              <a:t>of space to the right inside the border,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5px </a:t>
            </a:r>
            <a:r>
              <a:rPr lang="en-US" altLang="en-US" dirty="0"/>
              <a:t>of space below the text inside the border, and 0px of space to the left. 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24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&lt;div style="border: 2px solid #00FF00; margin: 20px 10px 5px 0px"&gt;Text with a border&lt;/div&gt;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This adds 20px of space above the text and </a:t>
            </a:r>
            <a:r>
              <a:rPr lang="en-US" sz="2400" i="1" dirty="0"/>
              <a:t>outside</a:t>
            </a:r>
            <a:r>
              <a:rPr lang="en-US" sz="2400" dirty="0"/>
              <a:t> the border, 10px of space to the right </a:t>
            </a:r>
            <a:r>
              <a:rPr lang="en-US" sz="2400" i="1" dirty="0"/>
              <a:t>outside</a:t>
            </a:r>
            <a:r>
              <a:rPr lang="en-US" sz="2400" dirty="0"/>
              <a:t> the border, 5px of space below the text </a:t>
            </a:r>
            <a:r>
              <a:rPr lang="en-US" sz="2400" i="1" dirty="0"/>
              <a:t>outside</a:t>
            </a:r>
            <a:r>
              <a:rPr lang="en-US" sz="2400" dirty="0"/>
              <a:t> the border, and 0px of space to the left.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(Margin does not work well with span. Span is not a block. It's just a little region of text.)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3272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&lt;table </a:t>
            </a:r>
            <a:r>
              <a:rPr lang="en-US" sz="2000" b="1" dirty="0"/>
              <a:t>style="border: 1px solid black; background-color:#ffffaa"</a:t>
            </a:r>
            <a:r>
              <a:rPr lang="en-US" sz="2000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&lt;tr&gt;&lt;td </a:t>
            </a:r>
            <a:r>
              <a:rPr lang="en-US" sz="2000" b="1" dirty="0"/>
              <a:t>style="</a:t>
            </a:r>
            <a:r>
              <a:rPr lang="en-US" sz="2000" b="1" dirty="0" err="1"/>
              <a:t>font-weight:bold</a:t>
            </a:r>
            <a:r>
              <a:rPr lang="en-US" sz="2000" b="1" dirty="0"/>
              <a:t>"</a:t>
            </a:r>
            <a:r>
              <a:rPr lang="en-US" sz="2000" dirty="0"/>
              <a:t>&gt;Name&lt;/td&gt;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   &lt;td </a:t>
            </a:r>
            <a:r>
              <a:rPr lang="en-US" sz="2000" b="1" dirty="0"/>
              <a:t>style="</a:t>
            </a:r>
            <a:r>
              <a:rPr lang="en-US" sz="2000" b="1" dirty="0" err="1"/>
              <a:t>font-weight:bold</a:t>
            </a:r>
            <a:r>
              <a:rPr lang="en-US" sz="2000" b="1" dirty="0"/>
              <a:t>"</a:t>
            </a:r>
            <a:r>
              <a:rPr lang="en-US" sz="2000" dirty="0"/>
              <a:t>&gt;Children&lt;/td&gt;&lt;/tr&gt;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&lt;tr&gt;&lt;td&gt;Eddie&lt;/td&gt;&lt;td&gt;&lt;ul&gt;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   &lt;li </a:t>
            </a:r>
            <a:r>
              <a:rPr lang="en-US" sz="2000" b="1" dirty="0"/>
              <a:t>style="color:#</a:t>
            </a:r>
            <a:r>
              <a:rPr lang="en-US" sz="2000" b="1" dirty="0" smtClean="0"/>
              <a:t>808080</a:t>
            </a:r>
            <a:r>
              <a:rPr lang="en-US" sz="2000" b="1" dirty="0"/>
              <a:t> ; background-color</a:t>
            </a:r>
            <a:r>
              <a:rPr lang="en-US" sz="2000" b="1" dirty="0" smtClean="0"/>
              <a:t>:#1111AA"</a:t>
            </a:r>
            <a:r>
              <a:rPr lang="en-US" sz="2000" dirty="0" smtClean="0"/>
              <a:t>&gt;</a:t>
            </a:r>
            <a:r>
              <a:rPr lang="en-US" sz="2000" dirty="0"/>
              <a:t>Alice&lt;/li&gt;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   &lt;li </a:t>
            </a:r>
            <a:r>
              <a:rPr lang="en-US" sz="2000" b="1" dirty="0"/>
              <a:t>style="color:#</a:t>
            </a:r>
            <a:r>
              <a:rPr lang="en-US" sz="2000" b="1" dirty="0" smtClean="0"/>
              <a:t>808080</a:t>
            </a:r>
            <a:r>
              <a:rPr lang="en-US" sz="2000" b="1" dirty="0"/>
              <a:t> ; background-color:#1111AA </a:t>
            </a:r>
            <a:r>
              <a:rPr lang="en-US" sz="2000" b="1" dirty="0" smtClean="0"/>
              <a:t>"</a:t>
            </a:r>
            <a:r>
              <a:rPr lang="en-US" sz="2000" dirty="0" smtClean="0"/>
              <a:t>&gt;</a:t>
            </a:r>
            <a:r>
              <a:rPr lang="en-US" sz="2000" dirty="0"/>
              <a:t>Bob&lt;/li&gt;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&lt;/ul&gt;&lt;/td&gt;&lt;/tr&gt;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&lt;tr&gt;&lt;td&gt;Esteban&lt;/td&gt;&lt;td&gt;&lt;ul&gt;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   &lt;li </a:t>
            </a:r>
            <a:r>
              <a:rPr lang="en-US" sz="2000" b="1" dirty="0"/>
              <a:t>style="color:#</a:t>
            </a:r>
            <a:r>
              <a:rPr lang="en-US" sz="2000" b="1" dirty="0" smtClean="0"/>
              <a:t>808080</a:t>
            </a:r>
            <a:r>
              <a:rPr lang="en-US" sz="2000" b="1" dirty="0"/>
              <a:t> ; background-color:#1111AA </a:t>
            </a:r>
            <a:r>
              <a:rPr lang="en-US" sz="2000" b="1" dirty="0" smtClean="0"/>
              <a:t>"</a:t>
            </a:r>
            <a:r>
              <a:rPr lang="en-US" sz="2000" dirty="0" smtClean="0"/>
              <a:t>&gt;</a:t>
            </a:r>
            <a:r>
              <a:rPr lang="en-US" sz="2000" dirty="0"/>
              <a:t>Carmen&lt;/li&gt;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    &lt;li </a:t>
            </a:r>
            <a:r>
              <a:rPr lang="en-US" sz="2000" b="1" dirty="0"/>
              <a:t>style="color:#</a:t>
            </a:r>
            <a:r>
              <a:rPr lang="en-US" sz="2000" b="1" dirty="0" smtClean="0"/>
              <a:t>808080</a:t>
            </a:r>
            <a:r>
              <a:rPr lang="en-US" sz="2000" b="1" dirty="0"/>
              <a:t> ; background-color:#1111AA </a:t>
            </a:r>
            <a:r>
              <a:rPr lang="en-US" sz="2000" b="1" dirty="0" smtClean="0"/>
              <a:t>"</a:t>
            </a:r>
            <a:r>
              <a:rPr lang="en-US" sz="2000" dirty="0" smtClean="0"/>
              <a:t>&gt;</a:t>
            </a:r>
            <a:r>
              <a:rPr lang="en-US" sz="2000" dirty="0"/>
              <a:t>Daniela&lt;/li&gt;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  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&lt;/table&gt;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00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Another way to do that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38150" y="1447800"/>
            <a:ext cx="8229600" cy="4525963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&lt;style&gt;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.</a:t>
            </a:r>
            <a:r>
              <a:rPr lang="en-US" sz="1800" dirty="0" err="1" smtClean="0"/>
              <a:t>hdr</a:t>
            </a:r>
            <a:r>
              <a:rPr lang="en-US" sz="1800" dirty="0" smtClean="0"/>
              <a:t> { font-weight: bold;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.kid { color: #808080;</a:t>
            </a:r>
            <a:r>
              <a:rPr lang="en-US" sz="1800" b="1" dirty="0" smtClean="0"/>
              <a:t> </a:t>
            </a:r>
            <a:r>
              <a:rPr lang="en-US" sz="1800" dirty="0" smtClean="0"/>
              <a:t>background-color:#1111AA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&lt;/style&gt;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&lt;table style="border: 1px solid black; background-color:#</a:t>
            </a:r>
            <a:r>
              <a:rPr lang="en-US" sz="1800" dirty="0" err="1" smtClean="0"/>
              <a:t>ffffaa</a:t>
            </a:r>
            <a:r>
              <a:rPr lang="en-US" sz="1800" dirty="0" smtClean="0"/>
              <a:t>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&gt;&lt;td class="</a:t>
            </a:r>
            <a:r>
              <a:rPr lang="en-US" sz="1800" dirty="0" err="1" smtClean="0"/>
              <a:t>hdr</a:t>
            </a:r>
            <a:r>
              <a:rPr lang="en-US" sz="1800" dirty="0" smtClean="0"/>
              <a:t>"&gt;Name&lt;/td&gt;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  &lt;td class="</a:t>
            </a:r>
            <a:r>
              <a:rPr lang="en-US" sz="1800" dirty="0" err="1" smtClean="0"/>
              <a:t>hdr</a:t>
            </a:r>
            <a:r>
              <a:rPr lang="en-US" sz="1800" dirty="0" smtClean="0"/>
              <a:t>"&gt;Children&lt;/td&gt;&lt;/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&gt;&lt;td&gt;Eddie&lt;/td&gt;&lt;td&gt;&lt;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  &lt;li class="kid"&gt;Alice&lt;/li&gt;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  &lt;li class="kid"&gt;Bob&lt;/li&gt;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&gt;&lt;/td&gt;&lt;/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&gt;&lt;td&gt;Esteban&lt;/td&gt;&lt;td&gt;&lt;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  &lt;li class="kid"&gt;Carmen&lt;/li&gt;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  &lt;li class="kid"&gt;Daniela&lt;/li&gt;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&lt;/table&gt;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Many roads to one destination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2639" y="1524000"/>
            <a:ext cx="8229600" cy="4525963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&lt;style&gt;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table {border: 1px solid black; background-color:#ffffaa;}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th { font-weight: bold;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li { color: #808080; background-color:#1111AA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&lt;/style&gt;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&lt;table&gt;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&lt;tr&gt;&lt;th&gt;Name&lt;/th&gt;      &lt;th&gt;Children&lt;/th&gt;&lt;/tr&gt;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&lt;tr&gt;&lt;td&gt;Eddie&lt;/td&gt;&lt;td&gt;&lt;ul&gt;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    &lt;li&gt;Alice&lt;/li&gt;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    &lt;li&gt;Bob&lt;/li&gt;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 &lt;/ul&gt;&lt;/td&gt;&lt;/tr&gt;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&lt;tr&gt;&lt;td&gt;Esteban&lt;/td&gt;&lt;td&gt;&lt;ul&gt;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    &lt;li&gt;Carmen&lt;/li&gt;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    &lt;li&gt;Daniela&lt;/li&gt;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  &lt;/tr&gt;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&lt;/table&gt;</a:t>
            </a:r>
          </a:p>
          <a:p>
            <a:endParaRPr lang="en-US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class?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3" cy="4525963"/>
          </a:xfrm>
        </p:spPr>
      </p:pic>
    </p:spTree>
    <p:extLst>
      <p:ext uri="{BB962C8B-B14F-4D97-AF65-F5344CB8AC3E}">
        <p14:creationId xmlns:p14="http://schemas.microsoft.com/office/powerpoint/2010/main" val="784285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compare the two</a:t>
            </a:r>
            <a:endParaRPr lang="en-US" dirty="0"/>
          </a:p>
        </p:txBody>
      </p:sp>
      <p:pic>
        <p:nvPicPr>
          <p:cNvPr id="3074" name="Picture 2" descr="C:\Users\mxkotha\AppData\Local\Temp\SNAGHTMLbaa633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76088" cy="39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15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tags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/>
              <a:t>&lt;style&gt;</a:t>
            </a:r>
          </a:p>
          <a:p>
            <a:pPr marL="0" indent="0">
              <a:buNone/>
            </a:pPr>
            <a:r>
              <a:rPr lang="en-US" altLang="en-US" sz="1600" dirty="0"/>
              <a:t>body, th, td, li { font-family: sans-serif }</a:t>
            </a:r>
          </a:p>
          <a:p>
            <a:pPr marL="0" indent="0">
              <a:buNone/>
            </a:pPr>
            <a:r>
              <a:rPr lang="en-US" altLang="en-US" sz="1600" dirty="0"/>
              <a:t>table {border: 1px solid black; background-color:#ffffaa;}</a:t>
            </a:r>
          </a:p>
          <a:p>
            <a:pPr marL="0" indent="0">
              <a:buNone/>
            </a:pPr>
            <a:r>
              <a:rPr lang="en-US" altLang="en-US" sz="1600" dirty="0"/>
              <a:t>th { font-weight: bold; }</a:t>
            </a:r>
          </a:p>
          <a:p>
            <a:pPr marL="0" indent="0">
              <a:buNone/>
            </a:pPr>
            <a:r>
              <a:rPr lang="en-US" altLang="en-US" sz="1600" dirty="0"/>
              <a:t>li { color: #808080; background-color:#1111AA }</a:t>
            </a:r>
          </a:p>
          <a:p>
            <a:pPr marL="0" indent="0">
              <a:buNone/>
            </a:pPr>
            <a:r>
              <a:rPr lang="en-US" altLang="en-US" sz="1600" dirty="0"/>
              <a:t>&lt;/style&gt;</a:t>
            </a:r>
          </a:p>
          <a:p>
            <a:pPr marL="0" indent="0">
              <a:buNone/>
            </a:pPr>
            <a:r>
              <a:rPr lang="en-US" altLang="en-US" sz="1600" dirty="0"/>
              <a:t>&lt;table&gt;</a:t>
            </a:r>
          </a:p>
          <a:p>
            <a:pPr marL="0" indent="0">
              <a:buNone/>
            </a:pPr>
            <a:r>
              <a:rPr lang="en-US" altLang="en-US" sz="1600" dirty="0"/>
              <a:t>  &lt;tr&gt;&lt;th&gt;Name&lt;/th&gt;      &lt;th&gt;Children&lt;/th&gt;&lt;/tr&gt;</a:t>
            </a:r>
          </a:p>
          <a:p>
            <a:pPr marL="0" indent="0">
              <a:buNone/>
            </a:pPr>
            <a:r>
              <a:rPr lang="en-US" altLang="en-US" sz="1600" dirty="0"/>
              <a:t>  &lt;tr&gt;&lt;td&gt;Eddie&lt;/td&gt;&lt;td&gt;&lt;ul&gt;</a:t>
            </a:r>
          </a:p>
          <a:p>
            <a:pPr marL="0" indent="0">
              <a:buNone/>
            </a:pPr>
            <a:r>
              <a:rPr lang="en-US" altLang="en-US" sz="1600" dirty="0"/>
              <a:t>      &lt;li&gt;Alice&lt;/li&gt;</a:t>
            </a:r>
          </a:p>
          <a:p>
            <a:pPr marL="0" indent="0">
              <a:buNone/>
            </a:pPr>
            <a:r>
              <a:rPr lang="en-US" altLang="en-US" sz="1600" dirty="0"/>
              <a:t>      &lt;li&gt;Bob&lt;/li&gt;</a:t>
            </a:r>
          </a:p>
          <a:p>
            <a:pPr marL="0" indent="0">
              <a:buNone/>
            </a:pPr>
            <a:r>
              <a:rPr lang="en-US" altLang="en-US" sz="1600" dirty="0"/>
              <a:t>   &lt;/ul&gt;&lt;/td&gt;&lt;/tr&gt;</a:t>
            </a:r>
          </a:p>
          <a:p>
            <a:pPr marL="0" indent="0">
              <a:buNone/>
            </a:pPr>
            <a:r>
              <a:rPr lang="en-US" altLang="en-US" sz="1600" dirty="0"/>
              <a:t>  &lt;tr&gt;&lt;td&gt;Esteban&lt;/td&gt;&lt;td&gt;&lt;ul&gt;</a:t>
            </a:r>
          </a:p>
          <a:p>
            <a:pPr marL="0" indent="0">
              <a:buNone/>
            </a:pPr>
            <a:r>
              <a:rPr lang="en-US" altLang="en-US" sz="1600" dirty="0"/>
              <a:t>      &lt;li&gt;Carmen&lt;/li&gt;</a:t>
            </a:r>
          </a:p>
          <a:p>
            <a:pPr marL="0" indent="0">
              <a:buNone/>
            </a:pPr>
            <a:r>
              <a:rPr lang="en-US" altLang="en-US" sz="1600" dirty="0"/>
              <a:t>      &lt;li&gt;Daniela&lt;/li&gt;</a:t>
            </a:r>
          </a:p>
          <a:p>
            <a:pPr marL="0" indent="0">
              <a:buNone/>
            </a:pPr>
            <a:r>
              <a:rPr lang="en-US" altLang="en-US" sz="1600" dirty="0"/>
              <a:t>  &lt;/tr&gt;</a:t>
            </a:r>
          </a:p>
          <a:p>
            <a:pPr marL="0" indent="0">
              <a:buNone/>
            </a:pPr>
            <a:r>
              <a:rPr lang="en-US" altLang="en-US" sz="1600" dirty="0"/>
              <a:t>&lt;/table&gt;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0242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Couple them based 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/>
              <a:t>&lt;style&gt;</a:t>
            </a:r>
          </a:p>
          <a:p>
            <a:pPr marL="0" indent="0">
              <a:buNone/>
            </a:pPr>
            <a:r>
              <a:rPr lang="en-US" altLang="en-US" sz="1600" dirty="0"/>
              <a:t>body, th, td, li { font-family: sans-serif }</a:t>
            </a:r>
          </a:p>
          <a:p>
            <a:pPr marL="0" indent="0">
              <a:buNone/>
            </a:pPr>
            <a:r>
              <a:rPr lang="en-US" altLang="en-US" sz="1600" dirty="0"/>
              <a:t>table {border: 1px solid black; background-color:#ffffaa;}</a:t>
            </a:r>
          </a:p>
          <a:p>
            <a:pPr marL="0" indent="0">
              <a:buNone/>
            </a:pPr>
            <a:r>
              <a:rPr lang="en-US" altLang="en-US" sz="1600" dirty="0"/>
              <a:t>th { font-weight: bold; }</a:t>
            </a:r>
          </a:p>
          <a:p>
            <a:pPr marL="0" indent="0">
              <a:buNone/>
            </a:pPr>
            <a:r>
              <a:rPr lang="en-US" altLang="en-US" sz="1600" dirty="0"/>
              <a:t>table tr li { color: #808080; </a:t>
            </a:r>
            <a:r>
              <a:rPr lang="en-US" altLang="en-US" sz="1600" dirty="0" smtClean="0"/>
              <a:t>}</a:t>
            </a:r>
          </a:p>
          <a:p>
            <a:pPr marL="0" indent="0">
              <a:buNone/>
            </a:pPr>
            <a:r>
              <a:rPr lang="en-US" altLang="en-US" sz="1600" dirty="0" smtClean="0"/>
              <a:t>li {</a:t>
            </a:r>
            <a:r>
              <a:rPr lang="en-US" sz="1600" dirty="0"/>
              <a:t>background-color:#</a:t>
            </a:r>
            <a:r>
              <a:rPr lang="en-US" sz="1600" dirty="0" smtClean="0"/>
              <a:t>1111AA;}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&lt;/style&gt;</a:t>
            </a:r>
          </a:p>
          <a:p>
            <a:pPr marL="0" indent="0">
              <a:buNone/>
            </a:pPr>
            <a:r>
              <a:rPr lang="en-US" altLang="en-US" sz="1600" dirty="0"/>
              <a:t>&lt;table&gt;</a:t>
            </a:r>
          </a:p>
          <a:p>
            <a:pPr marL="0" indent="0">
              <a:buNone/>
            </a:pPr>
            <a:r>
              <a:rPr lang="en-US" altLang="en-US" sz="1600" dirty="0"/>
              <a:t>  &lt;tr&gt;&lt;th&gt;Name&lt;/th&gt;      &lt;th&gt;Children&lt;/th&gt;&lt;/tr&gt;</a:t>
            </a:r>
          </a:p>
          <a:p>
            <a:pPr marL="0" indent="0">
              <a:buNone/>
            </a:pPr>
            <a:r>
              <a:rPr lang="en-US" altLang="en-US" sz="1600" dirty="0"/>
              <a:t>  &lt;tr&gt;&lt;td&gt;Eddie&lt;/td&gt;&lt;td&gt;&lt;ul&gt;</a:t>
            </a:r>
          </a:p>
          <a:p>
            <a:pPr marL="0" indent="0">
              <a:buNone/>
            </a:pPr>
            <a:r>
              <a:rPr lang="en-US" altLang="en-US" sz="1600" dirty="0"/>
              <a:t>      &lt;li&gt;Alice&lt;/li&gt;</a:t>
            </a:r>
          </a:p>
          <a:p>
            <a:pPr marL="0" indent="0">
              <a:buNone/>
            </a:pPr>
            <a:r>
              <a:rPr lang="en-US" altLang="en-US" sz="1600" dirty="0"/>
              <a:t>      &lt;li&gt;Bob&lt;/li&gt;</a:t>
            </a:r>
          </a:p>
          <a:p>
            <a:pPr marL="0" indent="0">
              <a:buNone/>
            </a:pPr>
            <a:r>
              <a:rPr lang="en-US" altLang="en-US" sz="1600" dirty="0"/>
              <a:t>   &lt;/ul&gt;&lt;/td&gt;&lt;/tr&gt;</a:t>
            </a:r>
          </a:p>
          <a:p>
            <a:pPr marL="0" indent="0">
              <a:buNone/>
            </a:pPr>
            <a:r>
              <a:rPr lang="en-US" altLang="en-US" sz="1600" dirty="0"/>
              <a:t>  &lt;tr&gt;&lt;td&gt;Esteban&lt;/td&gt;&lt;td&gt;&lt;ul&gt;</a:t>
            </a:r>
          </a:p>
          <a:p>
            <a:pPr marL="0" indent="0">
              <a:buNone/>
            </a:pPr>
            <a:r>
              <a:rPr lang="en-US" altLang="en-US" sz="1600" dirty="0"/>
              <a:t>      &lt;li&gt;Carmen&lt;/li&gt;</a:t>
            </a:r>
          </a:p>
          <a:p>
            <a:pPr marL="0" indent="0">
              <a:buNone/>
            </a:pPr>
            <a:r>
              <a:rPr lang="en-US" altLang="en-US" sz="1600" dirty="0"/>
              <a:t>      &lt;li&gt;Daniela&lt;/li&gt;</a:t>
            </a:r>
          </a:p>
          <a:p>
            <a:pPr marL="0" indent="0">
              <a:buNone/>
            </a:pPr>
            <a:r>
              <a:rPr lang="en-US" altLang="en-US" sz="1600" dirty="0"/>
              <a:t>  &lt;/tr&gt;</a:t>
            </a:r>
          </a:p>
          <a:p>
            <a:pPr marL="0" indent="0">
              <a:buNone/>
            </a:pPr>
            <a:r>
              <a:rPr lang="en-US" altLang="en-US" sz="16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53973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by defining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400" dirty="0"/>
              <a:t>&lt;style&gt;</a:t>
            </a:r>
          </a:p>
          <a:p>
            <a:pPr marL="0" indent="0">
              <a:buNone/>
            </a:pPr>
            <a:r>
              <a:rPr lang="en-US" altLang="en-US" sz="1400" dirty="0"/>
              <a:t>body, </a:t>
            </a:r>
            <a:r>
              <a:rPr lang="en-US" altLang="en-US" sz="1400" dirty="0" err="1"/>
              <a:t>th</a:t>
            </a:r>
            <a:r>
              <a:rPr lang="en-US" altLang="en-US" sz="1400" dirty="0"/>
              <a:t>, td, li { font-family: sans-serif }</a:t>
            </a:r>
          </a:p>
          <a:p>
            <a:pPr marL="0" indent="0">
              <a:buNone/>
            </a:pPr>
            <a:r>
              <a:rPr lang="en-US" altLang="en-US" sz="1400" dirty="0"/>
              <a:t>table {border: 1px solid black; background-color:#</a:t>
            </a:r>
            <a:r>
              <a:rPr lang="en-US" altLang="en-US" sz="1400" dirty="0" err="1"/>
              <a:t>ffffaa</a:t>
            </a:r>
            <a:r>
              <a:rPr lang="en-US" altLang="en-US" sz="1400" dirty="0"/>
              <a:t>;}</a:t>
            </a:r>
          </a:p>
          <a:p>
            <a:pPr marL="0" indent="0">
              <a:buNone/>
            </a:pPr>
            <a:r>
              <a:rPr lang="en-US" altLang="en-US" sz="1400" dirty="0" err="1"/>
              <a:t>th</a:t>
            </a:r>
            <a:r>
              <a:rPr lang="en-US" altLang="en-US" sz="1400" dirty="0"/>
              <a:t> { font-weight: bold; }</a:t>
            </a:r>
          </a:p>
          <a:p>
            <a:pPr marL="0" indent="0">
              <a:buNone/>
            </a:pPr>
            <a:r>
              <a:rPr lang="en-US" altLang="en-US" sz="1400" dirty="0"/>
              <a:t>table 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 li { color: #808080; }</a:t>
            </a:r>
          </a:p>
          <a:p>
            <a:pPr marL="0" indent="0">
              <a:buNone/>
            </a:pPr>
            <a:r>
              <a:rPr lang="en-US" altLang="en-US" sz="1400" dirty="0"/>
              <a:t>li {</a:t>
            </a:r>
            <a:r>
              <a:rPr lang="en-US" sz="1400" dirty="0"/>
              <a:t>background-color:#1111AA;}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 smtClean="0"/>
              <a:t>.</a:t>
            </a:r>
            <a:r>
              <a:rPr lang="en-US" altLang="en-US" sz="1400" dirty="0" err="1" smtClean="0"/>
              <a:t>thiskidistrouble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{color: #FF0000; font-size: 16pt;}</a:t>
            </a:r>
          </a:p>
          <a:p>
            <a:pPr marL="0" indent="0">
              <a:buNone/>
            </a:pPr>
            <a:r>
              <a:rPr lang="en-US" altLang="en-US" sz="1400" dirty="0"/>
              <a:t>&lt;/style&gt;</a:t>
            </a:r>
          </a:p>
          <a:p>
            <a:pPr marL="0" indent="0">
              <a:buNone/>
            </a:pPr>
            <a:r>
              <a:rPr lang="en-US" altLang="en-US" sz="1400" dirty="0"/>
              <a:t>&lt;table&gt;</a:t>
            </a:r>
          </a:p>
          <a:p>
            <a:pPr marL="0" indent="0">
              <a:buNone/>
            </a:pPr>
            <a:r>
              <a:rPr lang="en-US" altLang="en-US" sz="1400" dirty="0"/>
              <a:t>  &lt;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&gt;&lt;</a:t>
            </a:r>
            <a:r>
              <a:rPr lang="en-US" altLang="en-US" sz="1400" dirty="0" err="1"/>
              <a:t>th</a:t>
            </a:r>
            <a:r>
              <a:rPr lang="en-US" altLang="en-US" sz="1400" dirty="0"/>
              <a:t>&gt;Name&lt;/</a:t>
            </a:r>
            <a:r>
              <a:rPr lang="en-US" altLang="en-US" sz="1400" dirty="0" err="1"/>
              <a:t>th</a:t>
            </a:r>
            <a:r>
              <a:rPr lang="en-US" altLang="en-US" sz="1400" dirty="0"/>
              <a:t>&gt;      &lt;</a:t>
            </a:r>
            <a:r>
              <a:rPr lang="en-US" altLang="en-US" sz="1400" dirty="0" err="1"/>
              <a:t>th</a:t>
            </a:r>
            <a:r>
              <a:rPr lang="en-US" altLang="en-US" sz="1400" dirty="0"/>
              <a:t>&gt;Children&lt;/</a:t>
            </a:r>
            <a:r>
              <a:rPr lang="en-US" altLang="en-US" sz="1400" dirty="0" err="1"/>
              <a:t>th</a:t>
            </a:r>
            <a:r>
              <a:rPr lang="en-US" altLang="en-US" sz="1400" dirty="0"/>
              <a:t>&gt;&lt;/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</a:t>
            </a:r>
          </a:p>
          <a:p>
            <a:pPr marL="0" indent="0">
              <a:buNone/>
            </a:pPr>
            <a:r>
              <a:rPr lang="en-US" altLang="en-US" sz="1400" dirty="0"/>
              <a:t>  &lt;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&gt;&lt;td&gt;Eddie&lt;/td&gt;&lt;td&gt;&lt;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marL="0" indent="0">
              <a:buNone/>
            </a:pPr>
            <a:r>
              <a:rPr lang="en-US" altLang="en-US" sz="1400" dirty="0"/>
              <a:t>      &lt;li&gt;Alice&lt;/li&gt;</a:t>
            </a:r>
          </a:p>
          <a:p>
            <a:pPr marL="0" indent="0">
              <a:buNone/>
            </a:pPr>
            <a:r>
              <a:rPr lang="en-US" altLang="en-US" sz="1400" dirty="0"/>
              <a:t>      &lt;li </a:t>
            </a:r>
            <a:r>
              <a:rPr lang="en-US" altLang="en-US" sz="1400" dirty="0" smtClean="0"/>
              <a:t>class="</a:t>
            </a:r>
            <a:r>
              <a:rPr lang="en-US" altLang="en-US" sz="1400" dirty="0" err="1"/>
              <a:t>thiskidistrouble</a:t>
            </a:r>
            <a:r>
              <a:rPr lang="en-US" altLang="en-US" sz="1400" dirty="0"/>
              <a:t>"&gt;Bob&lt;/li&gt;</a:t>
            </a:r>
          </a:p>
          <a:p>
            <a:pPr marL="0" indent="0">
              <a:buNone/>
            </a:pPr>
            <a:r>
              <a:rPr lang="en-US" altLang="en-US" sz="1400" dirty="0"/>
              <a:t>   &lt;/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&gt;&lt;/td&gt;&lt;/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</a:t>
            </a:r>
          </a:p>
          <a:p>
            <a:pPr marL="0" indent="0">
              <a:buNone/>
            </a:pPr>
            <a:r>
              <a:rPr lang="en-US" altLang="en-US" sz="1400" dirty="0"/>
              <a:t>  &lt;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&gt;&lt;td&gt;Esteban&lt;/td&gt;&lt;td&gt;&lt;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marL="0" indent="0">
              <a:buNone/>
            </a:pPr>
            <a:r>
              <a:rPr lang="en-US" altLang="en-US" sz="1400" dirty="0"/>
              <a:t>      &lt;li&gt;Carmen&lt;/li&gt;</a:t>
            </a:r>
          </a:p>
          <a:p>
            <a:pPr marL="0" indent="0">
              <a:buNone/>
            </a:pPr>
            <a:r>
              <a:rPr lang="en-US" altLang="en-US" sz="1400" dirty="0"/>
              <a:t>      &lt;li&gt;Daniela&lt;/li&gt;</a:t>
            </a:r>
          </a:p>
          <a:p>
            <a:pPr marL="0" indent="0">
              <a:buNone/>
            </a:pPr>
            <a:r>
              <a:rPr lang="en-US" altLang="en-US" sz="1400" dirty="0"/>
              <a:t>  &lt;/</a:t>
            </a:r>
            <a:r>
              <a:rPr lang="en-US" altLang="en-US" sz="1400" dirty="0" err="1"/>
              <a:t>tr</a:t>
            </a:r>
            <a:r>
              <a:rPr lang="en-US" altLang="en-US" sz="1400" dirty="0"/>
              <a:t>&gt;</a:t>
            </a:r>
          </a:p>
          <a:p>
            <a:pPr marL="0" indent="0">
              <a:buNone/>
            </a:pPr>
            <a:r>
              <a:rPr lang="en-US" altLang="en-US" sz="1400" dirty="0"/>
              <a:t>&lt;/table</a:t>
            </a:r>
            <a:r>
              <a:rPr lang="en-US" alt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574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Perhaps, by element-id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400" dirty="0"/>
              <a:t>&lt;style&gt;</a:t>
            </a:r>
          </a:p>
          <a:p>
            <a:pPr marL="0" indent="0">
              <a:buNone/>
            </a:pPr>
            <a:r>
              <a:rPr lang="en-US" altLang="en-US" sz="1400" dirty="0"/>
              <a:t>body, th, td, li { font-family: sans-serif }</a:t>
            </a:r>
          </a:p>
          <a:p>
            <a:pPr marL="0" indent="0">
              <a:buNone/>
            </a:pPr>
            <a:r>
              <a:rPr lang="en-US" altLang="en-US" sz="1400" dirty="0"/>
              <a:t>table {border: 1px solid black; background-color:#ffffaa;}</a:t>
            </a:r>
          </a:p>
          <a:p>
            <a:pPr marL="0" indent="0">
              <a:buNone/>
            </a:pPr>
            <a:r>
              <a:rPr lang="en-US" altLang="en-US" sz="1400" dirty="0"/>
              <a:t>th { font-weight: bold; }</a:t>
            </a:r>
          </a:p>
          <a:p>
            <a:pPr marL="0" indent="0">
              <a:buNone/>
            </a:pPr>
            <a:r>
              <a:rPr lang="en-US" altLang="en-US" sz="1400" dirty="0"/>
              <a:t>table tr li { color: #808080; </a:t>
            </a:r>
            <a:r>
              <a:rPr lang="en-US" altLang="en-US" sz="1400" dirty="0" smtClean="0"/>
              <a:t>}</a:t>
            </a:r>
          </a:p>
          <a:p>
            <a:pPr marL="0" indent="0">
              <a:buNone/>
            </a:pPr>
            <a:r>
              <a:rPr lang="en-US" altLang="en-US" sz="1400" dirty="0" smtClean="0"/>
              <a:t>li {</a:t>
            </a:r>
            <a:r>
              <a:rPr lang="en-US" sz="1400" dirty="0"/>
              <a:t>background-color:#</a:t>
            </a:r>
            <a:r>
              <a:rPr lang="en-US" sz="1400" dirty="0" smtClean="0"/>
              <a:t>1111AA;}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#</a:t>
            </a:r>
            <a:r>
              <a:rPr lang="en-US" altLang="en-US" sz="1400" dirty="0" err="1" smtClean="0"/>
              <a:t>thiskidistrouble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{color: #FF0000; font-size: 16pt;}</a:t>
            </a:r>
          </a:p>
          <a:p>
            <a:pPr marL="0" indent="0">
              <a:buNone/>
            </a:pPr>
            <a:r>
              <a:rPr lang="en-US" altLang="en-US" sz="1400" dirty="0"/>
              <a:t>&lt;/style&gt;</a:t>
            </a:r>
          </a:p>
          <a:p>
            <a:pPr marL="0" indent="0">
              <a:buNone/>
            </a:pPr>
            <a:r>
              <a:rPr lang="en-US" altLang="en-US" sz="1400" dirty="0"/>
              <a:t>&lt;table&gt;</a:t>
            </a:r>
          </a:p>
          <a:p>
            <a:pPr marL="0" indent="0">
              <a:buNone/>
            </a:pPr>
            <a:r>
              <a:rPr lang="en-US" altLang="en-US" sz="1400" dirty="0"/>
              <a:t>  &lt;tr&gt;&lt;th&gt;Name&lt;/th&gt;      &lt;th&gt;Children&lt;/th&gt;&lt;/tr&gt;</a:t>
            </a:r>
          </a:p>
          <a:p>
            <a:pPr marL="0" indent="0">
              <a:buNone/>
            </a:pPr>
            <a:r>
              <a:rPr lang="en-US" altLang="en-US" sz="1400" dirty="0"/>
              <a:t>  &lt;tr&gt;&lt;td&gt;Eddie&lt;/td&gt;&lt;td&gt;&lt;ul&gt;</a:t>
            </a:r>
          </a:p>
          <a:p>
            <a:pPr marL="0" indent="0">
              <a:buNone/>
            </a:pPr>
            <a:r>
              <a:rPr lang="en-US" altLang="en-US" sz="1400" dirty="0"/>
              <a:t>      &lt;li&gt;Alice&lt;/li&gt;</a:t>
            </a:r>
          </a:p>
          <a:p>
            <a:pPr marL="0" indent="0">
              <a:buNone/>
            </a:pPr>
            <a:r>
              <a:rPr lang="en-US" altLang="en-US" sz="1400" dirty="0"/>
              <a:t>      &lt;li id="</a:t>
            </a:r>
            <a:r>
              <a:rPr lang="en-US" altLang="en-US" sz="1400" dirty="0" err="1" smtClean="0"/>
              <a:t>thiskidistrouble</a:t>
            </a:r>
            <a:r>
              <a:rPr lang="en-US" altLang="en-US" sz="1400" dirty="0" smtClean="0"/>
              <a:t>"&gt;</a:t>
            </a:r>
            <a:r>
              <a:rPr lang="en-US" altLang="en-US" sz="1400" dirty="0"/>
              <a:t>Bob&lt;/li&gt;</a:t>
            </a:r>
          </a:p>
          <a:p>
            <a:pPr marL="0" indent="0">
              <a:buNone/>
            </a:pPr>
            <a:r>
              <a:rPr lang="en-US" altLang="en-US" sz="1400" dirty="0"/>
              <a:t>   &lt;/ul&gt;&lt;/td&gt;&lt;/tr&gt;</a:t>
            </a:r>
          </a:p>
          <a:p>
            <a:pPr marL="0" indent="0">
              <a:buNone/>
            </a:pPr>
            <a:r>
              <a:rPr lang="en-US" altLang="en-US" sz="1400" dirty="0"/>
              <a:t>  &lt;tr&gt;&lt;td&gt;Esteban&lt;/td&gt;&lt;td&gt;&lt;ul&gt;</a:t>
            </a:r>
          </a:p>
          <a:p>
            <a:pPr marL="0" indent="0">
              <a:buNone/>
            </a:pPr>
            <a:r>
              <a:rPr lang="en-US" altLang="en-US" sz="1400" dirty="0"/>
              <a:t>      &lt;li&gt;Carmen&lt;/li&gt;</a:t>
            </a:r>
          </a:p>
          <a:p>
            <a:pPr marL="0" indent="0">
              <a:buNone/>
            </a:pPr>
            <a:r>
              <a:rPr lang="en-US" altLang="en-US" sz="1400" dirty="0"/>
              <a:t>      &lt;li&gt;Daniela&lt;/li&gt;</a:t>
            </a:r>
          </a:p>
          <a:p>
            <a:pPr marL="0" indent="0">
              <a:buNone/>
            </a:pPr>
            <a:r>
              <a:rPr lang="en-US" altLang="en-US" sz="1400" dirty="0"/>
              <a:t>  &lt;/tr&gt;</a:t>
            </a:r>
          </a:p>
          <a:p>
            <a:pPr marL="0" indent="0">
              <a:buNone/>
            </a:pPr>
            <a:r>
              <a:rPr lang="en-US" altLang="en-US" sz="1400" dirty="0"/>
              <a:t>&lt;/table&gt;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9938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50" y="2422876"/>
            <a:ext cx="4610500" cy="28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47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CSS – It’s Complicated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457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general…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Later rules overrule earlier rules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 rules in the HTML file override rules in the &lt;style&gt; tags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rules in the &lt;style&gt; tags override rules in the linked </a:t>
            </a:r>
            <a:r>
              <a:rPr lang="en-US" dirty="0" err="1" smtClean="0"/>
              <a:t>stylesheet</a:t>
            </a:r>
            <a:r>
              <a:rPr lang="en-US" dirty="0" smtClean="0"/>
              <a:t> file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</a:t>
            </a:r>
            <a:r>
              <a:rPr lang="en-US" dirty="0" err="1" smtClean="0"/>
              <a:t>stylesheet</a:t>
            </a:r>
            <a:r>
              <a:rPr lang="en-US" dirty="0" smtClean="0"/>
              <a:t> files specified later in the HEAD will override those specified earlier in the HEAD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rules associated with id override rules associated with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rules associated with class override rules associated with tags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some rules (though not all) are inherited by default depending on how tags are nested inside one another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And that's not even taking into account advanced CSS rules such as media selectors and @import, which we won't get into yet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37" y="2362200"/>
            <a:ext cx="2438400" cy="2270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of all, as much as possible, keep it simple.</a:t>
            </a:r>
          </a:p>
          <a:p>
            <a:pPr lvl="1"/>
            <a:r>
              <a:rPr lang="en-US" altLang="en-US" dirty="0"/>
              <a:t>Try to use only a single .</a:t>
            </a:r>
            <a:r>
              <a:rPr lang="en-US" altLang="en-US" dirty="0" err="1"/>
              <a:t>css</a:t>
            </a:r>
            <a:r>
              <a:rPr lang="en-US" altLang="en-US" dirty="0"/>
              <a:t> file</a:t>
            </a:r>
          </a:p>
          <a:p>
            <a:pPr lvl="1"/>
            <a:r>
              <a:rPr lang="en-US" altLang="en-US" dirty="0"/>
              <a:t>Try to select based on tag name and class name instead of selecting based on id</a:t>
            </a:r>
          </a:p>
          <a:p>
            <a:pPr lvl="1"/>
            <a:r>
              <a:rPr lang="en-US" altLang="en-US" dirty="0"/>
              <a:t>Try not to put style into tags directly</a:t>
            </a:r>
          </a:p>
          <a:p>
            <a:r>
              <a:rPr lang="en-US" altLang="en-US" dirty="0"/>
              <a:t>Second, test your page in a browser that can explain to you how rules override each other.</a:t>
            </a:r>
          </a:p>
          <a:p>
            <a:pPr lvl="1"/>
            <a:r>
              <a:rPr lang="en-US" altLang="en-US" dirty="0"/>
              <a:t>Such as Google Chrome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9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Markup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&lt;question&gt;</a:t>
            </a:r>
          </a:p>
          <a:p>
            <a:pPr marL="0" indent="0">
              <a:buNone/>
            </a:pPr>
            <a:r>
              <a:rPr lang="en-US" dirty="0" smtClean="0"/>
              <a:t>What is a Markup Language?</a:t>
            </a:r>
          </a:p>
          <a:p>
            <a:pPr marL="0" indent="0">
              <a:buNone/>
            </a:pPr>
            <a:r>
              <a:rPr lang="en-US" dirty="0" smtClean="0"/>
              <a:t>&lt;/question&gt;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3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Markup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036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in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400800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Wikipedia</a:t>
            </a:r>
            <a:endParaRPr 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21775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491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Markup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way to annotate a document that is easily distinguishable from the text, but adds meaning to the text.</a:t>
            </a:r>
          </a:p>
          <a:p>
            <a:r>
              <a:rPr lang="en-US" dirty="0" smtClean="0"/>
              <a:t>It can be structural (XML), presentational (HTML), descriptive or procedural.</a:t>
            </a:r>
          </a:p>
          <a:p>
            <a:r>
              <a:rPr lang="en-US" dirty="0" smtClean="0"/>
              <a:t>HTML has both, presentational and descriptive markups.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1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 with basic HTML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Two parts of a basic HTML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6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 smtClean="0"/>
              <a:t>Besides text, what sort of formatting do we see on this page?</a:t>
            </a:r>
          </a:p>
          <a:p>
            <a:pPr lvl="0"/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40550" cy="4688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59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/>
              <a:t>&lt;b&gt;bold&lt;/b&gt; or &lt;strong&gt;STRONG&lt;/strong&gt;</a:t>
            </a:r>
          </a:p>
          <a:p>
            <a:pPr marL="0" indent="0">
              <a:buNone/>
            </a:pPr>
            <a:r>
              <a:rPr lang="en-US" altLang="en-US" dirty="0" smtClean="0"/>
              <a:t>&lt;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&gt;italics&lt;/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 </a:t>
            </a:r>
            <a:r>
              <a:rPr lang="en-US" altLang="en-US" dirty="0"/>
              <a:t>or&lt;</a:t>
            </a:r>
            <a:r>
              <a:rPr lang="en-US" altLang="en-US" dirty="0" err="1"/>
              <a:t>em</a:t>
            </a:r>
            <a:r>
              <a:rPr lang="en-US" altLang="en-US" dirty="0"/>
              <a:t>&gt;emphasize&lt;/</a:t>
            </a:r>
            <a:r>
              <a:rPr lang="en-US" altLang="en-US" dirty="0" err="1"/>
              <a:t>em</a:t>
            </a:r>
            <a:r>
              <a:rPr lang="en-US" altLang="en-US" dirty="0"/>
              <a:t>&gt;</a:t>
            </a: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&lt;u&gt;underline&lt;/u&gt; or &lt;ins&gt;insert&lt;/ins&gt;</a:t>
            </a:r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&lt;h1&gt;I am HUGE&lt;/h1&gt;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&lt;h2&gt;Not HUGE but still pretty </a:t>
            </a:r>
            <a:r>
              <a:rPr lang="en-US" altLang="en-US" dirty="0" err="1" smtClean="0"/>
              <a:t>Yuge</a:t>
            </a:r>
            <a:r>
              <a:rPr lang="en-US" altLang="en-US" dirty="0" smtClean="0"/>
              <a:t>&lt;/h2&gt;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&lt;h3&gt;Not Huge or </a:t>
            </a:r>
            <a:r>
              <a:rPr lang="en-US" altLang="en-US" dirty="0" err="1" smtClean="0"/>
              <a:t>Yuge</a:t>
            </a:r>
            <a:r>
              <a:rPr lang="en-US" altLang="en-US" dirty="0" smtClean="0"/>
              <a:t>, but pretty big&lt;/h3&gt;</a:t>
            </a:r>
          </a:p>
        </p:txBody>
      </p:sp>
    </p:spTree>
    <p:extLst>
      <p:ext uri="{BB962C8B-B14F-4D97-AF65-F5344CB8AC3E}">
        <p14:creationId xmlns:p14="http://schemas.microsoft.com/office/powerpoint/2010/main" val="1528644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9419</TotalTime>
  <Words>2050</Words>
  <Application>Microsoft Macintosh PowerPoint</Application>
  <PresentationFormat>On-screen Show (4:3)</PresentationFormat>
  <Paragraphs>330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OSU-BW</vt:lpstr>
      <vt:lpstr>PowerPoint Presentation</vt:lpstr>
      <vt:lpstr>Agenda</vt:lpstr>
      <vt:lpstr>Questions from last class?</vt:lpstr>
      <vt:lpstr>Let’s start with HTML</vt:lpstr>
      <vt:lpstr>Another example of Markup Language</vt:lpstr>
      <vt:lpstr>So what is Markup language?</vt:lpstr>
      <vt:lpstr>Lets start with basic HTML</vt:lpstr>
      <vt:lpstr>Content body</vt:lpstr>
      <vt:lpstr>Text formatting</vt:lpstr>
      <vt:lpstr>Lists</vt:lpstr>
      <vt:lpstr>Tables</vt:lpstr>
      <vt:lpstr>Images</vt:lpstr>
      <vt:lpstr>iFrames</vt:lpstr>
      <vt:lpstr>Head v/s Body</vt:lpstr>
      <vt:lpstr>HTML 5</vt:lpstr>
      <vt:lpstr>HTML 5 Page Layout Elements</vt:lpstr>
      <vt:lpstr>Questions</vt:lpstr>
      <vt:lpstr>CSS – Cascading Style Sheets</vt:lpstr>
      <vt:lpstr>Example</vt:lpstr>
      <vt:lpstr>First, lets talk colors</vt:lpstr>
      <vt:lpstr>Colors</vt:lpstr>
      <vt:lpstr>Specifying more than one style</vt:lpstr>
      <vt:lpstr>Fonts</vt:lpstr>
      <vt:lpstr>Changing the border</vt:lpstr>
      <vt:lpstr>Padding</vt:lpstr>
      <vt:lpstr>Margins </vt:lpstr>
      <vt:lpstr>PowerPoint Presentation</vt:lpstr>
      <vt:lpstr>Another way to do that</vt:lpstr>
      <vt:lpstr>Many roads to one destination</vt:lpstr>
      <vt:lpstr>Lets compare the two</vt:lpstr>
      <vt:lpstr>Couple tags together</vt:lpstr>
      <vt:lpstr>Or Couple them based on attributes</vt:lpstr>
      <vt:lpstr>Or by defining a class</vt:lpstr>
      <vt:lpstr>Or Perhaps, by element-id</vt:lpstr>
      <vt:lpstr>PowerPoint Presentation</vt:lpstr>
      <vt:lpstr>CSS – It’s Complicated</vt:lpstr>
      <vt:lpstr>So what to do?</vt:lpstr>
      <vt:lpstr>Questions?</vt:lpstr>
    </vt:vector>
  </TitlesOfParts>
  <Company>Oregon State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Leonard Gothberg</cp:lastModifiedBy>
  <cp:revision>126</cp:revision>
  <dcterms:created xsi:type="dcterms:W3CDTF">2011-09-02T17:23:58Z</dcterms:created>
  <dcterms:modified xsi:type="dcterms:W3CDTF">2017-01-19T01:36:49Z</dcterms:modified>
</cp:coreProperties>
</file>