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77" r:id="rId2"/>
    <p:sldId id="308" r:id="rId3"/>
    <p:sldId id="286" r:id="rId4"/>
    <p:sldId id="353" r:id="rId5"/>
    <p:sldId id="352" r:id="rId6"/>
    <p:sldId id="320" r:id="rId7"/>
    <p:sldId id="331" r:id="rId8"/>
    <p:sldId id="321" r:id="rId9"/>
    <p:sldId id="322" r:id="rId10"/>
    <p:sldId id="332" r:id="rId11"/>
    <p:sldId id="323" r:id="rId12"/>
    <p:sldId id="324" r:id="rId13"/>
    <p:sldId id="333" r:id="rId14"/>
    <p:sldId id="325" r:id="rId15"/>
    <p:sldId id="334" r:id="rId16"/>
    <p:sldId id="326" r:id="rId17"/>
    <p:sldId id="327" r:id="rId18"/>
    <p:sldId id="328" r:id="rId19"/>
    <p:sldId id="329" r:id="rId20"/>
    <p:sldId id="335" r:id="rId21"/>
    <p:sldId id="330" r:id="rId22"/>
    <p:sldId id="341" r:id="rId23"/>
    <p:sldId id="336" r:id="rId24"/>
    <p:sldId id="354" r:id="rId25"/>
    <p:sldId id="344" r:id="rId26"/>
    <p:sldId id="342" r:id="rId27"/>
    <p:sldId id="345" r:id="rId28"/>
    <p:sldId id="337" r:id="rId29"/>
    <p:sldId id="346" r:id="rId30"/>
    <p:sldId id="343" r:id="rId31"/>
    <p:sldId id="347" r:id="rId32"/>
    <p:sldId id="338" r:id="rId33"/>
    <p:sldId id="348" r:id="rId34"/>
    <p:sldId id="339" r:id="rId35"/>
    <p:sldId id="340" r:id="rId36"/>
    <p:sldId id="349" r:id="rId37"/>
    <p:sldId id="351" r:id="rId38"/>
    <p:sldId id="309" r:id="rId39"/>
    <p:sldId id="350" r:id="rId40"/>
    <p:sldId id="279" r:id="rId41"/>
    <p:sldId id="278" r:id="rId42"/>
    <p:sldId id="287" r:id="rId43"/>
    <p:sldId id="289" r:id="rId44"/>
    <p:sldId id="280" r:id="rId45"/>
    <p:sldId id="288" r:id="rId46"/>
    <p:sldId id="282" r:id="rId47"/>
    <p:sldId id="283" r:id="rId48"/>
    <p:sldId id="281" r:id="rId49"/>
    <p:sldId id="310" r:id="rId50"/>
    <p:sldId id="311" r:id="rId51"/>
    <p:sldId id="312" r:id="rId52"/>
    <p:sldId id="313" r:id="rId53"/>
    <p:sldId id="314" r:id="rId54"/>
    <p:sldId id="315" r:id="rId55"/>
    <p:sldId id="298" r:id="rId56"/>
    <p:sldId id="262" r:id="rId57"/>
    <p:sldId id="316" r:id="rId58"/>
    <p:sldId id="258" r:id="rId59"/>
    <p:sldId id="317" r:id="rId60"/>
    <p:sldId id="318" r:id="rId61"/>
    <p:sldId id="319" r:id="rId62"/>
  </p:sldIdLst>
  <p:sldSz cx="9144000" cy="6858000" type="screen4x3"/>
  <p:notesSz cx="6858000" cy="9144000"/>
  <p:custDataLst>
    <p:tags r:id="rId64"/>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8" autoAdjust="0"/>
    <p:restoredTop sz="94665" autoAdjust="0"/>
  </p:normalViewPr>
  <p:slideViewPr>
    <p:cSldViewPr>
      <p:cViewPr varScale="1">
        <p:scale>
          <a:sx n="75" d="100"/>
          <a:sy n="75" d="100"/>
        </p:scale>
        <p:origin x="-46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2" tIns="45716" rIns="91432" bIns="45716"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2" tIns="45716" rIns="91432" bIns="45716" rtlCol="0"/>
          <a:lstStyle>
            <a:lvl1pPr algn="r" fontAlgn="auto">
              <a:spcBef>
                <a:spcPts val="0"/>
              </a:spcBef>
              <a:spcAft>
                <a:spcPts val="0"/>
              </a:spcAft>
              <a:defRPr sz="1200" smtClean="0">
                <a:latin typeface="+mn-lt"/>
                <a:cs typeface="+mn-cs"/>
              </a:defRPr>
            </a:lvl1pPr>
          </a:lstStyle>
          <a:p>
            <a:pPr>
              <a:defRPr/>
            </a:pPr>
            <a:fld id="{7C3B293B-9339-4DAF-A9E2-1ED9B467FAB7}" type="datetimeFigureOut">
              <a:rPr lang="en-US"/>
              <a:pPr>
                <a:defRPr/>
              </a:pPr>
              <a:t>1/24/2017</a:t>
            </a:fld>
            <a:endParaRPr lang="en-US"/>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2" tIns="45716" rIns="91432" bIns="45716"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2" tIns="45716" rIns="91432" bIns="4571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32" tIns="45716" rIns="91432" bIns="45716"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2" tIns="45716" rIns="91432" bIns="45716" rtlCol="0" anchor="b"/>
          <a:lstStyle>
            <a:lvl1pPr algn="r" fontAlgn="auto">
              <a:spcBef>
                <a:spcPts val="0"/>
              </a:spcBef>
              <a:spcAft>
                <a:spcPts val="0"/>
              </a:spcAft>
              <a:defRPr sz="1200" smtClean="0">
                <a:latin typeface="+mn-lt"/>
                <a:cs typeface="+mn-cs"/>
              </a:defRPr>
            </a:lvl1pPr>
          </a:lstStyle>
          <a:p>
            <a:pPr>
              <a:defRPr/>
            </a:pPr>
            <a:fld id="{BF67CAD1-0C75-4645-90BE-6555BEF31B5D}" type="slidenum">
              <a:rPr lang="en-US"/>
              <a:pPr>
                <a:defRPr/>
              </a:pPr>
              <a:t>‹#›</a:t>
            </a:fld>
            <a:endParaRPr lang="en-US"/>
          </a:p>
        </p:txBody>
      </p:sp>
    </p:spTree>
    <p:extLst>
      <p:ext uri="{BB962C8B-B14F-4D97-AF65-F5344CB8AC3E}">
        <p14:creationId xmlns:p14="http://schemas.microsoft.com/office/powerpoint/2010/main" val="18914996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883" indent="-285724">
              <a:defRPr>
                <a:solidFill>
                  <a:schemeClr val="tx1"/>
                </a:solidFill>
                <a:latin typeface="Calibri" pitchFamily="34" charset="0"/>
              </a:defRPr>
            </a:lvl2pPr>
            <a:lvl3pPr marL="1142898" indent="-228580">
              <a:defRPr>
                <a:solidFill>
                  <a:schemeClr val="tx1"/>
                </a:solidFill>
                <a:latin typeface="Calibri" pitchFamily="34" charset="0"/>
              </a:defRPr>
            </a:lvl3pPr>
            <a:lvl4pPr marL="1600057" indent="-228580">
              <a:defRPr>
                <a:solidFill>
                  <a:schemeClr val="tx1"/>
                </a:solidFill>
                <a:latin typeface="Calibri" pitchFamily="34" charset="0"/>
              </a:defRPr>
            </a:lvl4pPr>
            <a:lvl5pPr marL="2057217" indent="-228580">
              <a:defRPr>
                <a:solidFill>
                  <a:schemeClr val="tx1"/>
                </a:solidFill>
                <a:latin typeface="Calibri" pitchFamily="34" charset="0"/>
              </a:defRPr>
            </a:lvl5pPr>
            <a:lvl6pPr marL="2514376" indent="-228580" fontAlgn="base">
              <a:spcBef>
                <a:spcPct val="0"/>
              </a:spcBef>
              <a:spcAft>
                <a:spcPct val="0"/>
              </a:spcAft>
              <a:defRPr>
                <a:solidFill>
                  <a:schemeClr val="tx1"/>
                </a:solidFill>
                <a:latin typeface="Calibri" pitchFamily="34" charset="0"/>
              </a:defRPr>
            </a:lvl6pPr>
            <a:lvl7pPr marL="2971535" indent="-228580" fontAlgn="base">
              <a:spcBef>
                <a:spcPct val="0"/>
              </a:spcBef>
              <a:spcAft>
                <a:spcPct val="0"/>
              </a:spcAft>
              <a:defRPr>
                <a:solidFill>
                  <a:schemeClr val="tx1"/>
                </a:solidFill>
                <a:latin typeface="Calibri" pitchFamily="34" charset="0"/>
              </a:defRPr>
            </a:lvl7pPr>
            <a:lvl8pPr marL="3428695" indent="-228580" fontAlgn="base">
              <a:spcBef>
                <a:spcPct val="0"/>
              </a:spcBef>
              <a:spcAft>
                <a:spcPct val="0"/>
              </a:spcAft>
              <a:defRPr>
                <a:solidFill>
                  <a:schemeClr val="tx1"/>
                </a:solidFill>
                <a:latin typeface="Calibri" pitchFamily="34" charset="0"/>
              </a:defRPr>
            </a:lvl8pPr>
            <a:lvl9pPr marL="3885854" indent="-22858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465D590-4530-450E-A4D7-569F1D7555E3}" type="slidenum">
              <a:rPr lang="en-US" altLang="en-US"/>
              <a:pPr fontAlgn="base">
                <a:spcBef>
                  <a:spcPct val="0"/>
                </a:spcBef>
                <a:spcAft>
                  <a:spcPct val="0"/>
                </a:spcAft>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10</a:t>
            </a:fld>
            <a:endParaRPr lang="en-US"/>
          </a:p>
        </p:txBody>
      </p:sp>
    </p:spTree>
    <p:extLst>
      <p:ext uri="{BB962C8B-B14F-4D97-AF65-F5344CB8AC3E}">
        <p14:creationId xmlns:p14="http://schemas.microsoft.com/office/powerpoint/2010/main" val="255338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11</a:t>
            </a:fld>
            <a:endParaRPr lang="en-US"/>
          </a:p>
        </p:txBody>
      </p:sp>
    </p:spTree>
    <p:extLst>
      <p:ext uri="{BB962C8B-B14F-4D97-AF65-F5344CB8AC3E}">
        <p14:creationId xmlns:p14="http://schemas.microsoft.com/office/powerpoint/2010/main" val="3103428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12</a:t>
            </a:fld>
            <a:endParaRPr lang="en-US"/>
          </a:p>
        </p:txBody>
      </p:sp>
    </p:spTree>
    <p:extLst>
      <p:ext uri="{BB962C8B-B14F-4D97-AF65-F5344CB8AC3E}">
        <p14:creationId xmlns:p14="http://schemas.microsoft.com/office/powerpoint/2010/main" val="319228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13</a:t>
            </a:fld>
            <a:endParaRPr lang="en-US"/>
          </a:p>
        </p:txBody>
      </p:sp>
    </p:spTree>
    <p:extLst>
      <p:ext uri="{BB962C8B-B14F-4D97-AF65-F5344CB8AC3E}">
        <p14:creationId xmlns:p14="http://schemas.microsoft.com/office/powerpoint/2010/main" val="410458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14</a:t>
            </a:fld>
            <a:endParaRPr lang="en-US"/>
          </a:p>
        </p:txBody>
      </p:sp>
    </p:spTree>
    <p:extLst>
      <p:ext uri="{BB962C8B-B14F-4D97-AF65-F5344CB8AC3E}">
        <p14:creationId xmlns:p14="http://schemas.microsoft.com/office/powerpoint/2010/main" val="302414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15</a:t>
            </a:fld>
            <a:endParaRPr lang="en-US"/>
          </a:p>
        </p:txBody>
      </p:sp>
    </p:spTree>
    <p:extLst>
      <p:ext uri="{BB962C8B-B14F-4D97-AF65-F5344CB8AC3E}">
        <p14:creationId xmlns:p14="http://schemas.microsoft.com/office/powerpoint/2010/main" val="2844439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16</a:t>
            </a:fld>
            <a:endParaRPr lang="en-US"/>
          </a:p>
        </p:txBody>
      </p:sp>
    </p:spTree>
    <p:extLst>
      <p:ext uri="{BB962C8B-B14F-4D97-AF65-F5344CB8AC3E}">
        <p14:creationId xmlns:p14="http://schemas.microsoft.com/office/powerpoint/2010/main" val="313998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17</a:t>
            </a:fld>
            <a:endParaRPr lang="en-US"/>
          </a:p>
        </p:txBody>
      </p:sp>
    </p:spTree>
    <p:extLst>
      <p:ext uri="{BB962C8B-B14F-4D97-AF65-F5344CB8AC3E}">
        <p14:creationId xmlns:p14="http://schemas.microsoft.com/office/powerpoint/2010/main" val="323813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18</a:t>
            </a:fld>
            <a:endParaRPr lang="en-US"/>
          </a:p>
        </p:txBody>
      </p:sp>
    </p:spTree>
    <p:extLst>
      <p:ext uri="{BB962C8B-B14F-4D97-AF65-F5344CB8AC3E}">
        <p14:creationId xmlns:p14="http://schemas.microsoft.com/office/powerpoint/2010/main" val="148183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19</a:t>
            </a:fld>
            <a:endParaRPr lang="en-US"/>
          </a:p>
        </p:txBody>
      </p:sp>
    </p:spTree>
    <p:extLst>
      <p:ext uri="{BB962C8B-B14F-4D97-AF65-F5344CB8AC3E}">
        <p14:creationId xmlns:p14="http://schemas.microsoft.com/office/powerpoint/2010/main" val="210702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a:t>
            </a:fld>
            <a:endParaRPr lang="en-US"/>
          </a:p>
        </p:txBody>
      </p:sp>
    </p:spTree>
    <p:extLst>
      <p:ext uri="{BB962C8B-B14F-4D97-AF65-F5344CB8AC3E}">
        <p14:creationId xmlns:p14="http://schemas.microsoft.com/office/powerpoint/2010/main" val="947948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20</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21</a:t>
            </a:fld>
            <a:endParaRPr lang="en-US"/>
          </a:p>
        </p:txBody>
      </p:sp>
    </p:spTree>
    <p:extLst>
      <p:ext uri="{BB962C8B-B14F-4D97-AF65-F5344CB8AC3E}">
        <p14:creationId xmlns:p14="http://schemas.microsoft.com/office/powerpoint/2010/main" val="2009363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22</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23</a:t>
            </a:fld>
            <a:endParaRPr lang="en-US"/>
          </a:p>
        </p:txBody>
      </p:sp>
    </p:spTree>
    <p:extLst>
      <p:ext uri="{BB962C8B-B14F-4D97-AF65-F5344CB8AC3E}">
        <p14:creationId xmlns:p14="http://schemas.microsoft.com/office/powerpoint/2010/main" val="3833321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24</a:t>
            </a:fld>
            <a:endParaRPr lang="en-US"/>
          </a:p>
        </p:txBody>
      </p:sp>
    </p:spTree>
    <p:extLst>
      <p:ext uri="{BB962C8B-B14F-4D97-AF65-F5344CB8AC3E}">
        <p14:creationId xmlns:p14="http://schemas.microsoft.com/office/powerpoint/2010/main" val="4111033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25</a:t>
            </a:fld>
            <a:endParaRPr lang="en-US"/>
          </a:p>
        </p:txBody>
      </p:sp>
    </p:spTree>
    <p:extLst>
      <p:ext uri="{BB962C8B-B14F-4D97-AF65-F5344CB8AC3E}">
        <p14:creationId xmlns:p14="http://schemas.microsoft.com/office/powerpoint/2010/main" val="537965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26</a:t>
            </a:fld>
            <a:endParaRPr lang="en-US"/>
          </a:p>
        </p:txBody>
      </p:sp>
    </p:spTree>
    <p:extLst>
      <p:ext uri="{BB962C8B-B14F-4D97-AF65-F5344CB8AC3E}">
        <p14:creationId xmlns:p14="http://schemas.microsoft.com/office/powerpoint/2010/main" val="414697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27</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28</a:t>
            </a:fld>
            <a:endParaRPr lang="en-US"/>
          </a:p>
        </p:txBody>
      </p:sp>
    </p:spTree>
    <p:extLst>
      <p:ext uri="{BB962C8B-B14F-4D97-AF65-F5344CB8AC3E}">
        <p14:creationId xmlns:p14="http://schemas.microsoft.com/office/powerpoint/2010/main" val="2146878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29</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a:t>
            </a:fld>
            <a:endParaRPr lang="en-US"/>
          </a:p>
        </p:txBody>
      </p:sp>
    </p:spTree>
    <p:extLst>
      <p:ext uri="{BB962C8B-B14F-4D97-AF65-F5344CB8AC3E}">
        <p14:creationId xmlns:p14="http://schemas.microsoft.com/office/powerpoint/2010/main" val="209119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30</a:t>
            </a:fld>
            <a:endParaRPr lang="en-US"/>
          </a:p>
        </p:txBody>
      </p:sp>
    </p:spTree>
    <p:extLst>
      <p:ext uri="{BB962C8B-B14F-4D97-AF65-F5344CB8AC3E}">
        <p14:creationId xmlns:p14="http://schemas.microsoft.com/office/powerpoint/2010/main" val="686605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31</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32</a:t>
            </a:fld>
            <a:endParaRPr lang="en-US"/>
          </a:p>
        </p:txBody>
      </p:sp>
    </p:spTree>
    <p:extLst>
      <p:ext uri="{BB962C8B-B14F-4D97-AF65-F5344CB8AC3E}">
        <p14:creationId xmlns:p14="http://schemas.microsoft.com/office/powerpoint/2010/main" val="361279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33</a:t>
            </a:fld>
            <a:endParaRPr lang="en-US"/>
          </a:p>
        </p:txBody>
      </p:sp>
    </p:spTree>
    <p:extLst>
      <p:ext uri="{BB962C8B-B14F-4D97-AF65-F5344CB8AC3E}">
        <p14:creationId xmlns:p14="http://schemas.microsoft.com/office/powerpoint/2010/main" val="2197048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34</a:t>
            </a:fld>
            <a:endParaRPr lang="en-US"/>
          </a:p>
        </p:txBody>
      </p:sp>
    </p:spTree>
    <p:extLst>
      <p:ext uri="{BB962C8B-B14F-4D97-AF65-F5344CB8AC3E}">
        <p14:creationId xmlns:p14="http://schemas.microsoft.com/office/powerpoint/2010/main" val="202246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35</a:t>
            </a:fld>
            <a:endParaRPr lang="en-US"/>
          </a:p>
        </p:txBody>
      </p:sp>
    </p:spTree>
    <p:extLst>
      <p:ext uri="{BB962C8B-B14F-4D97-AF65-F5344CB8AC3E}">
        <p14:creationId xmlns:p14="http://schemas.microsoft.com/office/powerpoint/2010/main" val="4083987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36</a:t>
            </a:fld>
            <a:endParaRPr lang="en-US"/>
          </a:p>
        </p:txBody>
      </p:sp>
    </p:spTree>
    <p:extLst>
      <p:ext uri="{BB962C8B-B14F-4D97-AF65-F5344CB8AC3E}">
        <p14:creationId xmlns:p14="http://schemas.microsoft.com/office/powerpoint/2010/main" val="488980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37</a:t>
            </a:fld>
            <a:endParaRPr lang="en-US"/>
          </a:p>
        </p:txBody>
      </p:sp>
    </p:spTree>
    <p:extLst>
      <p:ext uri="{BB962C8B-B14F-4D97-AF65-F5344CB8AC3E}">
        <p14:creationId xmlns:p14="http://schemas.microsoft.com/office/powerpoint/2010/main" val="3280353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38</a:t>
            </a:fld>
            <a:endParaRPr lang="en-US"/>
          </a:p>
        </p:txBody>
      </p:sp>
    </p:spTree>
    <p:extLst>
      <p:ext uri="{BB962C8B-B14F-4D97-AF65-F5344CB8AC3E}">
        <p14:creationId xmlns:p14="http://schemas.microsoft.com/office/powerpoint/2010/main" val="1819763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39</a:t>
            </a:fld>
            <a:endParaRPr lang="en-US"/>
          </a:p>
        </p:txBody>
      </p:sp>
    </p:spTree>
    <p:extLst>
      <p:ext uri="{BB962C8B-B14F-4D97-AF65-F5344CB8AC3E}">
        <p14:creationId xmlns:p14="http://schemas.microsoft.com/office/powerpoint/2010/main" val="333446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a:t>
            </a:fld>
            <a:endParaRPr lang="en-US"/>
          </a:p>
        </p:txBody>
      </p:sp>
    </p:spTree>
    <p:extLst>
      <p:ext uri="{BB962C8B-B14F-4D97-AF65-F5344CB8AC3E}">
        <p14:creationId xmlns:p14="http://schemas.microsoft.com/office/powerpoint/2010/main" val="4073984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40</a:t>
            </a:fld>
            <a:endParaRPr lang="en-US"/>
          </a:p>
        </p:txBody>
      </p:sp>
    </p:spTree>
    <p:extLst>
      <p:ext uri="{BB962C8B-B14F-4D97-AF65-F5344CB8AC3E}">
        <p14:creationId xmlns:p14="http://schemas.microsoft.com/office/powerpoint/2010/main" val="616299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41</a:t>
            </a:fld>
            <a:endParaRPr lang="en-US"/>
          </a:p>
        </p:txBody>
      </p:sp>
    </p:spTree>
    <p:extLst>
      <p:ext uri="{BB962C8B-B14F-4D97-AF65-F5344CB8AC3E}">
        <p14:creationId xmlns:p14="http://schemas.microsoft.com/office/powerpoint/2010/main" val="372367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42</a:t>
            </a:fld>
            <a:endParaRPr lang="en-US"/>
          </a:p>
        </p:txBody>
      </p:sp>
    </p:spTree>
    <p:extLst>
      <p:ext uri="{BB962C8B-B14F-4D97-AF65-F5344CB8AC3E}">
        <p14:creationId xmlns:p14="http://schemas.microsoft.com/office/powerpoint/2010/main" val="3464323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43</a:t>
            </a:fld>
            <a:endParaRPr lang="en-US"/>
          </a:p>
        </p:txBody>
      </p:sp>
    </p:spTree>
    <p:extLst>
      <p:ext uri="{BB962C8B-B14F-4D97-AF65-F5344CB8AC3E}">
        <p14:creationId xmlns:p14="http://schemas.microsoft.com/office/powerpoint/2010/main" val="426239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44</a:t>
            </a:fld>
            <a:endParaRPr lang="en-US"/>
          </a:p>
        </p:txBody>
      </p:sp>
    </p:spTree>
    <p:extLst>
      <p:ext uri="{BB962C8B-B14F-4D97-AF65-F5344CB8AC3E}">
        <p14:creationId xmlns:p14="http://schemas.microsoft.com/office/powerpoint/2010/main" val="3015421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45</a:t>
            </a:fld>
            <a:endParaRPr lang="en-US"/>
          </a:p>
        </p:txBody>
      </p:sp>
    </p:spTree>
    <p:extLst>
      <p:ext uri="{BB962C8B-B14F-4D97-AF65-F5344CB8AC3E}">
        <p14:creationId xmlns:p14="http://schemas.microsoft.com/office/powerpoint/2010/main" val="2600321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46</a:t>
            </a:fld>
            <a:endParaRPr lang="en-US"/>
          </a:p>
        </p:txBody>
      </p:sp>
    </p:spTree>
    <p:extLst>
      <p:ext uri="{BB962C8B-B14F-4D97-AF65-F5344CB8AC3E}">
        <p14:creationId xmlns:p14="http://schemas.microsoft.com/office/powerpoint/2010/main" val="32946591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47</a:t>
            </a:fld>
            <a:endParaRPr lang="en-US"/>
          </a:p>
        </p:txBody>
      </p:sp>
    </p:spTree>
    <p:extLst>
      <p:ext uri="{BB962C8B-B14F-4D97-AF65-F5344CB8AC3E}">
        <p14:creationId xmlns:p14="http://schemas.microsoft.com/office/powerpoint/2010/main" val="3217014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48</a:t>
            </a:fld>
            <a:endParaRPr lang="en-US"/>
          </a:p>
        </p:txBody>
      </p:sp>
    </p:spTree>
    <p:extLst>
      <p:ext uri="{BB962C8B-B14F-4D97-AF65-F5344CB8AC3E}">
        <p14:creationId xmlns:p14="http://schemas.microsoft.com/office/powerpoint/2010/main" val="2707398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49</a:t>
            </a:fld>
            <a:endParaRPr lang="en-US"/>
          </a:p>
        </p:txBody>
      </p:sp>
    </p:spTree>
    <p:extLst>
      <p:ext uri="{BB962C8B-B14F-4D97-AF65-F5344CB8AC3E}">
        <p14:creationId xmlns:p14="http://schemas.microsoft.com/office/powerpoint/2010/main" val="17611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5</a:t>
            </a:fld>
            <a:endParaRPr lang="en-US"/>
          </a:p>
        </p:txBody>
      </p:sp>
    </p:spTree>
    <p:extLst>
      <p:ext uri="{BB962C8B-B14F-4D97-AF65-F5344CB8AC3E}">
        <p14:creationId xmlns:p14="http://schemas.microsoft.com/office/powerpoint/2010/main" val="41986411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50</a:t>
            </a:fld>
            <a:endParaRPr lang="en-US"/>
          </a:p>
        </p:txBody>
      </p:sp>
    </p:spTree>
    <p:extLst>
      <p:ext uri="{BB962C8B-B14F-4D97-AF65-F5344CB8AC3E}">
        <p14:creationId xmlns:p14="http://schemas.microsoft.com/office/powerpoint/2010/main" val="9637375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51</a:t>
            </a:fld>
            <a:endParaRPr lang="en-US"/>
          </a:p>
        </p:txBody>
      </p:sp>
    </p:spTree>
    <p:extLst>
      <p:ext uri="{BB962C8B-B14F-4D97-AF65-F5344CB8AC3E}">
        <p14:creationId xmlns:p14="http://schemas.microsoft.com/office/powerpoint/2010/main" val="3841989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52</a:t>
            </a:fld>
            <a:endParaRPr lang="en-US"/>
          </a:p>
        </p:txBody>
      </p:sp>
    </p:spTree>
    <p:extLst>
      <p:ext uri="{BB962C8B-B14F-4D97-AF65-F5344CB8AC3E}">
        <p14:creationId xmlns:p14="http://schemas.microsoft.com/office/powerpoint/2010/main" val="2130010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53</a:t>
            </a:fld>
            <a:endParaRPr lang="en-US"/>
          </a:p>
        </p:txBody>
      </p:sp>
    </p:spTree>
    <p:extLst>
      <p:ext uri="{BB962C8B-B14F-4D97-AF65-F5344CB8AC3E}">
        <p14:creationId xmlns:p14="http://schemas.microsoft.com/office/powerpoint/2010/main" val="33252723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F8BB9-1C08-4F4E-B8CB-D3D6D5D6512F}" type="slidenum">
              <a:rPr lang="en-US" smtClean="0"/>
              <a:pPr>
                <a:defRPr/>
              </a:pPr>
              <a:t>54</a:t>
            </a:fld>
            <a:endParaRPr lang="en-US"/>
          </a:p>
        </p:txBody>
      </p:sp>
    </p:spTree>
    <p:extLst>
      <p:ext uri="{BB962C8B-B14F-4D97-AF65-F5344CB8AC3E}">
        <p14:creationId xmlns:p14="http://schemas.microsoft.com/office/powerpoint/2010/main" val="2282185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55</a:t>
            </a:fld>
            <a:endParaRPr lang="en-US"/>
          </a:p>
        </p:txBody>
      </p:sp>
    </p:spTree>
    <p:extLst>
      <p:ext uri="{BB962C8B-B14F-4D97-AF65-F5344CB8AC3E}">
        <p14:creationId xmlns:p14="http://schemas.microsoft.com/office/powerpoint/2010/main" val="3499804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883" indent="-285724">
              <a:defRPr>
                <a:solidFill>
                  <a:schemeClr val="tx1"/>
                </a:solidFill>
                <a:latin typeface="Calibri" pitchFamily="34" charset="0"/>
              </a:defRPr>
            </a:lvl2pPr>
            <a:lvl3pPr marL="1142898" indent="-228580">
              <a:defRPr>
                <a:solidFill>
                  <a:schemeClr val="tx1"/>
                </a:solidFill>
                <a:latin typeface="Calibri" pitchFamily="34" charset="0"/>
              </a:defRPr>
            </a:lvl3pPr>
            <a:lvl4pPr marL="1600057" indent="-228580">
              <a:defRPr>
                <a:solidFill>
                  <a:schemeClr val="tx1"/>
                </a:solidFill>
                <a:latin typeface="Calibri" pitchFamily="34" charset="0"/>
              </a:defRPr>
            </a:lvl4pPr>
            <a:lvl5pPr marL="2057217" indent="-228580">
              <a:defRPr>
                <a:solidFill>
                  <a:schemeClr val="tx1"/>
                </a:solidFill>
                <a:latin typeface="Calibri" pitchFamily="34" charset="0"/>
              </a:defRPr>
            </a:lvl5pPr>
            <a:lvl6pPr marL="2514376" indent="-228580" fontAlgn="base">
              <a:spcBef>
                <a:spcPct val="0"/>
              </a:spcBef>
              <a:spcAft>
                <a:spcPct val="0"/>
              </a:spcAft>
              <a:defRPr>
                <a:solidFill>
                  <a:schemeClr val="tx1"/>
                </a:solidFill>
                <a:latin typeface="Calibri" pitchFamily="34" charset="0"/>
              </a:defRPr>
            </a:lvl6pPr>
            <a:lvl7pPr marL="2971535" indent="-228580" fontAlgn="base">
              <a:spcBef>
                <a:spcPct val="0"/>
              </a:spcBef>
              <a:spcAft>
                <a:spcPct val="0"/>
              </a:spcAft>
              <a:defRPr>
                <a:solidFill>
                  <a:schemeClr val="tx1"/>
                </a:solidFill>
                <a:latin typeface="Calibri" pitchFamily="34" charset="0"/>
              </a:defRPr>
            </a:lvl7pPr>
            <a:lvl8pPr marL="3428695" indent="-228580" fontAlgn="base">
              <a:spcBef>
                <a:spcPct val="0"/>
              </a:spcBef>
              <a:spcAft>
                <a:spcPct val="0"/>
              </a:spcAft>
              <a:defRPr>
                <a:solidFill>
                  <a:schemeClr val="tx1"/>
                </a:solidFill>
                <a:latin typeface="Calibri" pitchFamily="34" charset="0"/>
              </a:defRPr>
            </a:lvl8pPr>
            <a:lvl9pPr marL="3885854" indent="-22858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DA9CC96-7FC6-4476-B190-9AB207D09ACC}" type="slidenum">
              <a:rPr lang="en-US" altLang="en-US"/>
              <a:pPr fontAlgn="base">
                <a:spcBef>
                  <a:spcPct val="0"/>
                </a:spcBef>
                <a:spcAft>
                  <a:spcPct val="0"/>
                </a:spcAft>
              </a:pPr>
              <a:t>56</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57</a:t>
            </a:fld>
            <a:endParaRPr lang="en-US"/>
          </a:p>
        </p:txBody>
      </p:sp>
    </p:spTree>
    <p:extLst>
      <p:ext uri="{BB962C8B-B14F-4D97-AF65-F5344CB8AC3E}">
        <p14:creationId xmlns:p14="http://schemas.microsoft.com/office/powerpoint/2010/main" val="3719176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883" indent="-285724">
              <a:defRPr>
                <a:solidFill>
                  <a:schemeClr val="tx1"/>
                </a:solidFill>
                <a:latin typeface="Calibri" pitchFamily="34" charset="0"/>
              </a:defRPr>
            </a:lvl2pPr>
            <a:lvl3pPr marL="1142898" indent="-228580">
              <a:defRPr>
                <a:solidFill>
                  <a:schemeClr val="tx1"/>
                </a:solidFill>
                <a:latin typeface="Calibri" pitchFamily="34" charset="0"/>
              </a:defRPr>
            </a:lvl3pPr>
            <a:lvl4pPr marL="1600057" indent="-228580">
              <a:defRPr>
                <a:solidFill>
                  <a:schemeClr val="tx1"/>
                </a:solidFill>
                <a:latin typeface="Calibri" pitchFamily="34" charset="0"/>
              </a:defRPr>
            </a:lvl4pPr>
            <a:lvl5pPr marL="2057217" indent="-228580">
              <a:defRPr>
                <a:solidFill>
                  <a:schemeClr val="tx1"/>
                </a:solidFill>
                <a:latin typeface="Calibri" pitchFamily="34" charset="0"/>
              </a:defRPr>
            </a:lvl5pPr>
            <a:lvl6pPr marL="2514376" indent="-228580" fontAlgn="base">
              <a:spcBef>
                <a:spcPct val="0"/>
              </a:spcBef>
              <a:spcAft>
                <a:spcPct val="0"/>
              </a:spcAft>
              <a:defRPr>
                <a:solidFill>
                  <a:schemeClr val="tx1"/>
                </a:solidFill>
                <a:latin typeface="Calibri" pitchFamily="34" charset="0"/>
              </a:defRPr>
            </a:lvl6pPr>
            <a:lvl7pPr marL="2971535" indent="-228580" fontAlgn="base">
              <a:spcBef>
                <a:spcPct val="0"/>
              </a:spcBef>
              <a:spcAft>
                <a:spcPct val="0"/>
              </a:spcAft>
              <a:defRPr>
                <a:solidFill>
                  <a:schemeClr val="tx1"/>
                </a:solidFill>
                <a:latin typeface="Calibri" pitchFamily="34" charset="0"/>
              </a:defRPr>
            </a:lvl7pPr>
            <a:lvl8pPr marL="3428695" indent="-228580" fontAlgn="base">
              <a:spcBef>
                <a:spcPct val="0"/>
              </a:spcBef>
              <a:spcAft>
                <a:spcPct val="0"/>
              </a:spcAft>
              <a:defRPr>
                <a:solidFill>
                  <a:schemeClr val="tx1"/>
                </a:solidFill>
                <a:latin typeface="Calibri" pitchFamily="34" charset="0"/>
              </a:defRPr>
            </a:lvl8pPr>
            <a:lvl9pPr marL="3885854" indent="-22858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15F0243-BA4E-404F-8EEC-9904F907DAA3}" type="slidenum">
              <a:rPr lang="en-US" altLang="en-US"/>
              <a:pPr fontAlgn="base">
                <a:spcBef>
                  <a:spcPct val="0"/>
                </a:spcBef>
                <a:spcAft>
                  <a:spcPct val="0"/>
                </a:spcAft>
              </a:pPr>
              <a:t>58</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59</a:t>
            </a:fld>
            <a:endParaRPr lang="en-US"/>
          </a:p>
        </p:txBody>
      </p:sp>
    </p:spTree>
    <p:extLst>
      <p:ext uri="{BB962C8B-B14F-4D97-AF65-F5344CB8AC3E}">
        <p14:creationId xmlns:p14="http://schemas.microsoft.com/office/powerpoint/2010/main" val="229219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6</a:t>
            </a:fld>
            <a:endParaRPr lang="en-US"/>
          </a:p>
        </p:txBody>
      </p:sp>
    </p:spTree>
    <p:extLst>
      <p:ext uri="{BB962C8B-B14F-4D97-AF65-F5344CB8AC3E}">
        <p14:creationId xmlns:p14="http://schemas.microsoft.com/office/powerpoint/2010/main" val="2250992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60</a:t>
            </a:fld>
            <a:endParaRPr lang="en-US"/>
          </a:p>
        </p:txBody>
      </p:sp>
    </p:spTree>
    <p:extLst>
      <p:ext uri="{BB962C8B-B14F-4D97-AF65-F5344CB8AC3E}">
        <p14:creationId xmlns:p14="http://schemas.microsoft.com/office/powerpoint/2010/main" val="4786465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61</a:t>
            </a:fld>
            <a:endParaRPr lang="en-US"/>
          </a:p>
        </p:txBody>
      </p:sp>
    </p:spTree>
    <p:extLst>
      <p:ext uri="{BB962C8B-B14F-4D97-AF65-F5344CB8AC3E}">
        <p14:creationId xmlns:p14="http://schemas.microsoft.com/office/powerpoint/2010/main" val="2160647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7</a:t>
            </a:fld>
            <a:endParaRPr lang="en-US"/>
          </a:p>
        </p:txBody>
      </p:sp>
    </p:spTree>
    <p:extLst>
      <p:ext uri="{BB962C8B-B14F-4D97-AF65-F5344CB8AC3E}">
        <p14:creationId xmlns:p14="http://schemas.microsoft.com/office/powerpoint/2010/main" val="368282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8</a:t>
            </a:fld>
            <a:endParaRPr lang="en-US"/>
          </a:p>
        </p:txBody>
      </p:sp>
    </p:spTree>
    <p:extLst>
      <p:ext uri="{BB962C8B-B14F-4D97-AF65-F5344CB8AC3E}">
        <p14:creationId xmlns:p14="http://schemas.microsoft.com/office/powerpoint/2010/main" val="75305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7CAD1-0C75-4645-90BE-6555BEF31B5D}" type="slidenum">
              <a:rPr lang="en-US" smtClean="0"/>
              <a:pPr>
                <a:defRPr/>
              </a:pPr>
              <a:t>9</a:t>
            </a:fld>
            <a:endParaRPr lang="en-US"/>
          </a:p>
        </p:txBody>
      </p:sp>
    </p:spTree>
    <p:extLst>
      <p:ext uri="{BB962C8B-B14F-4D97-AF65-F5344CB8AC3E}">
        <p14:creationId xmlns:p14="http://schemas.microsoft.com/office/powerpoint/2010/main" val="310619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
            <a:ext cx="71628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143000" y="11430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C2AA650-4D3B-42F0-B765-6E04C72015A9}" type="datetimeFigureOut">
              <a:rPr lang="en-US"/>
              <a:pPr>
                <a:defRPr/>
              </a:pPr>
              <a:t>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D006FD-08E7-46B8-A8B1-FC7BD6993826}" type="slidenum">
              <a:rPr lang="en-US"/>
              <a:pPr>
                <a:defRPr/>
              </a:pPr>
              <a:t>‹#›</a:t>
            </a:fld>
            <a:endParaRPr lang="en-US"/>
          </a:p>
        </p:txBody>
      </p:sp>
    </p:spTree>
    <p:extLst>
      <p:ext uri="{BB962C8B-B14F-4D97-AF65-F5344CB8AC3E}">
        <p14:creationId xmlns:p14="http://schemas.microsoft.com/office/powerpoint/2010/main" val="98633484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B3BA11-8E52-4037-AC95-6A50AC0BE00C}" type="datetimeFigureOut">
              <a:rPr lang="en-US"/>
              <a:pPr>
                <a:defRPr/>
              </a:pPr>
              <a:t>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202B71-6CF7-4442-9D2D-18FEC4B371F0}" type="slidenum">
              <a:rPr lang="en-US"/>
              <a:pPr>
                <a:defRPr/>
              </a:pPr>
              <a:t>‹#›</a:t>
            </a:fld>
            <a:endParaRPr lang="en-US"/>
          </a:p>
        </p:txBody>
      </p:sp>
    </p:spTree>
    <p:extLst>
      <p:ext uri="{BB962C8B-B14F-4D97-AF65-F5344CB8AC3E}">
        <p14:creationId xmlns:p14="http://schemas.microsoft.com/office/powerpoint/2010/main" val="217151346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726B2E3-A68A-4A31-AA1F-065A09603156}" type="datetimeFigureOut">
              <a:rPr lang="en-US"/>
              <a:pPr>
                <a:defRPr/>
              </a:pPr>
              <a:t>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2D7703-79E3-47BE-BDC3-C7CD351D2799}" type="slidenum">
              <a:rPr lang="en-US"/>
              <a:pPr>
                <a:defRPr/>
              </a:pPr>
              <a:t>‹#›</a:t>
            </a:fld>
            <a:endParaRPr lang="en-US"/>
          </a:p>
        </p:txBody>
      </p:sp>
    </p:spTree>
    <p:extLst>
      <p:ext uri="{BB962C8B-B14F-4D97-AF65-F5344CB8AC3E}">
        <p14:creationId xmlns:p14="http://schemas.microsoft.com/office/powerpoint/2010/main" val="14620367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587C69-34F8-4216-9805-E9ECCF6983AD}" type="datetimeFigureOut">
              <a:rPr lang="en-US"/>
              <a:pPr>
                <a:defRPr/>
              </a:pPr>
              <a:t>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157745-A788-452F-8B33-AEA7062A35F0}" type="slidenum">
              <a:rPr lang="en-US"/>
              <a:pPr>
                <a:defRPr/>
              </a:pPr>
              <a:t>‹#›</a:t>
            </a:fld>
            <a:endParaRPr lang="en-US"/>
          </a:p>
        </p:txBody>
      </p:sp>
    </p:spTree>
    <p:extLst>
      <p:ext uri="{BB962C8B-B14F-4D97-AF65-F5344CB8AC3E}">
        <p14:creationId xmlns:p14="http://schemas.microsoft.com/office/powerpoint/2010/main" val="1869893364"/>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F01F2F-5817-4370-BCF0-3B3070A47AF0}" type="datetimeFigureOut">
              <a:rPr lang="en-US"/>
              <a:pPr>
                <a:defRPr/>
              </a:pPr>
              <a:t>1/24/2017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D5F344-03A1-4FD3-855B-C61095449B43}" type="slidenum">
              <a:rPr lang="en-US"/>
              <a:pPr>
                <a:defRPr/>
              </a:pPr>
              <a:t>‹#›</a:t>
            </a:fld>
            <a:endParaRPr lang="en-US"/>
          </a:p>
        </p:txBody>
      </p:sp>
    </p:spTree>
    <p:extLst>
      <p:ext uri="{BB962C8B-B14F-4D97-AF65-F5344CB8AC3E}">
        <p14:creationId xmlns:p14="http://schemas.microsoft.com/office/powerpoint/2010/main" val="149998314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0AEDA8B-09F5-4F1B-9E40-528B8800FD55}" type="datetimeFigureOut">
              <a:rPr lang="en-US"/>
              <a:pPr>
                <a:defRPr/>
              </a:pPr>
              <a:t>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3D1B43-02A7-4CFE-BC36-D18EAFB591DE}" type="slidenum">
              <a:rPr lang="en-US"/>
              <a:pPr>
                <a:defRPr/>
              </a:pPr>
              <a:t>‹#›</a:t>
            </a:fld>
            <a:endParaRPr lang="en-US"/>
          </a:p>
        </p:txBody>
      </p:sp>
    </p:spTree>
    <p:extLst>
      <p:ext uri="{BB962C8B-B14F-4D97-AF65-F5344CB8AC3E}">
        <p14:creationId xmlns:p14="http://schemas.microsoft.com/office/powerpoint/2010/main" val="309388090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32CA9FD-962A-4AEE-A34B-A968D923D50C}" type="datetimeFigureOut">
              <a:rPr lang="en-US"/>
              <a:pPr>
                <a:defRPr/>
              </a:pPr>
              <a:t>1/24/2017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C0B0A4-9AD2-4684-A662-D06917F83057}" type="slidenum">
              <a:rPr lang="en-US"/>
              <a:pPr>
                <a:defRPr/>
              </a:pPr>
              <a:t>‹#›</a:t>
            </a:fld>
            <a:endParaRPr lang="en-US"/>
          </a:p>
        </p:txBody>
      </p:sp>
    </p:spTree>
    <p:extLst>
      <p:ext uri="{BB962C8B-B14F-4D97-AF65-F5344CB8AC3E}">
        <p14:creationId xmlns:p14="http://schemas.microsoft.com/office/powerpoint/2010/main" val="3243622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3578FA-05D7-43BB-BFBD-1BA60D91BFFF}" type="datetimeFigureOut">
              <a:rPr lang="en-US"/>
              <a:pPr>
                <a:defRPr/>
              </a:pPr>
              <a:t>1/24/2017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423CD00-B318-46AA-BA27-37D2E50524F0}" type="slidenum">
              <a:rPr lang="en-US"/>
              <a:pPr>
                <a:defRPr/>
              </a:pPr>
              <a:t>‹#›</a:t>
            </a:fld>
            <a:endParaRPr lang="en-US"/>
          </a:p>
        </p:txBody>
      </p:sp>
    </p:spTree>
    <p:extLst>
      <p:ext uri="{BB962C8B-B14F-4D97-AF65-F5344CB8AC3E}">
        <p14:creationId xmlns:p14="http://schemas.microsoft.com/office/powerpoint/2010/main" val="3271963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9D2E13E-F59D-43FB-8DB7-D2B9AD3A9A20}" type="datetimeFigureOut">
              <a:rPr lang="en-US"/>
              <a:pPr>
                <a:defRPr/>
              </a:pPr>
              <a:t>1/24/2017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B6EDF63-FD4A-4C9F-9CEC-3954D7FB168F}" type="slidenum">
              <a:rPr lang="en-US"/>
              <a:pPr>
                <a:defRPr/>
              </a:pPr>
              <a:t>‹#›</a:t>
            </a:fld>
            <a:endParaRPr lang="en-US"/>
          </a:p>
        </p:txBody>
      </p:sp>
    </p:spTree>
    <p:extLst>
      <p:ext uri="{BB962C8B-B14F-4D97-AF65-F5344CB8AC3E}">
        <p14:creationId xmlns:p14="http://schemas.microsoft.com/office/powerpoint/2010/main" val="280418287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704850"/>
          </a:xfrm>
        </p:spPr>
        <p:txBody>
          <a:bodyPr anchor="b"/>
          <a:lstStyle>
            <a:lvl1pPr algn="l">
              <a:defRPr sz="20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81400" y="1219200"/>
            <a:ext cx="5111750" cy="5029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05000"/>
            <a:ext cx="3008313" cy="4343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982ED-AE19-446E-B3FC-ADF6DEAA0FD4}" type="datetimeFigureOut">
              <a:rPr lang="en-US"/>
              <a:pPr>
                <a:defRPr/>
              </a:pPr>
              <a:t>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B071AA-8B91-415D-99D0-333510BA0E82}" type="slidenum">
              <a:rPr lang="en-US"/>
              <a:pPr>
                <a:defRPr/>
              </a:pPr>
              <a:t>‹#›</a:t>
            </a:fld>
            <a:endParaRPr lang="en-US"/>
          </a:p>
        </p:txBody>
      </p:sp>
    </p:spTree>
    <p:extLst>
      <p:ext uri="{BB962C8B-B14F-4D97-AF65-F5344CB8AC3E}">
        <p14:creationId xmlns:p14="http://schemas.microsoft.com/office/powerpoint/2010/main" val="100400264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291F3E-DB3F-47D9-B0D5-379987ED49AD}" type="datetimeFigureOut">
              <a:rPr lang="en-US"/>
              <a:pPr>
                <a:defRPr/>
              </a:pPr>
              <a:t>1/24/2017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1BED1A-C2F7-4B37-9448-522371EFACE6}" type="slidenum">
              <a:rPr lang="en-US"/>
              <a:pPr>
                <a:defRPr/>
              </a:pPr>
              <a:t>‹#›</a:t>
            </a:fld>
            <a:endParaRPr lang="en-US"/>
          </a:p>
        </p:txBody>
      </p:sp>
    </p:spTree>
    <p:extLst>
      <p:ext uri="{BB962C8B-B14F-4D97-AF65-F5344CB8AC3E}">
        <p14:creationId xmlns:p14="http://schemas.microsoft.com/office/powerpoint/2010/main" val="79085538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43000" y="-23813"/>
            <a:ext cx="7543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B0C661F-139E-4168-9824-7FC0F7F66A65}" type="datetimeFigureOut">
              <a:rPr lang="en-US"/>
              <a:pPr>
                <a:defRPr/>
              </a:pPr>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FB04AC0-DEA8-46FD-82F6-B8909DC1F568}" type="slidenum">
              <a:rPr lang="en-US"/>
              <a:pPr>
                <a:defRPr/>
              </a:pPr>
              <a:t>‹#›</a:t>
            </a:fld>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0920" y="0"/>
            <a:ext cx="1012432" cy="131315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fontAlgn="base">
        <a:spcBef>
          <a:spcPct val="0"/>
        </a:spcBef>
        <a:spcAft>
          <a:spcPct val="0"/>
        </a:spcAft>
        <a:defRPr sz="3700" kern="1200">
          <a:solidFill>
            <a:schemeClr val="bg1"/>
          </a:solidFill>
          <a:latin typeface="+mj-lt"/>
          <a:ea typeface="+mj-ea"/>
          <a:cs typeface="+mj-cs"/>
        </a:defRPr>
      </a:lvl1pPr>
      <a:lvl2pPr algn="l" rtl="0" fontAlgn="base">
        <a:spcBef>
          <a:spcPct val="0"/>
        </a:spcBef>
        <a:spcAft>
          <a:spcPct val="0"/>
        </a:spcAft>
        <a:defRPr sz="3700">
          <a:solidFill>
            <a:schemeClr val="bg1"/>
          </a:solidFill>
          <a:latin typeface="Calibri" pitchFamily="34" charset="0"/>
        </a:defRPr>
      </a:lvl2pPr>
      <a:lvl3pPr algn="l" rtl="0" fontAlgn="base">
        <a:spcBef>
          <a:spcPct val="0"/>
        </a:spcBef>
        <a:spcAft>
          <a:spcPct val="0"/>
        </a:spcAft>
        <a:defRPr sz="3700">
          <a:solidFill>
            <a:schemeClr val="bg1"/>
          </a:solidFill>
          <a:latin typeface="Calibri" pitchFamily="34" charset="0"/>
        </a:defRPr>
      </a:lvl3pPr>
      <a:lvl4pPr algn="l" rtl="0" fontAlgn="base">
        <a:spcBef>
          <a:spcPct val="0"/>
        </a:spcBef>
        <a:spcAft>
          <a:spcPct val="0"/>
        </a:spcAft>
        <a:defRPr sz="3700">
          <a:solidFill>
            <a:schemeClr val="bg1"/>
          </a:solidFill>
          <a:latin typeface="Calibri" pitchFamily="34" charset="0"/>
        </a:defRPr>
      </a:lvl4pPr>
      <a:lvl5pPr algn="l" rtl="0" fontAlgn="base">
        <a:spcBef>
          <a:spcPct val="0"/>
        </a:spcBef>
        <a:spcAft>
          <a:spcPct val="0"/>
        </a:spcAft>
        <a:defRPr sz="3700">
          <a:solidFill>
            <a:schemeClr val="bg1"/>
          </a:solidFill>
          <a:latin typeface="Calibri" pitchFamily="34" charset="0"/>
        </a:defRPr>
      </a:lvl5pPr>
      <a:lvl6pPr marL="457200" algn="l" rtl="0" fontAlgn="base">
        <a:spcBef>
          <a:spcPct val="0"/>
        </a:spcBef>
        <a:spcAft>
          <a:spcPct val="0"/>
        </a:spcAft>
        <a:defRPr sz="3700">
          <a:solidFill>
            <a:schemeClr val="bg1"/>
          </a:solidFill>
          <a:latin typeface="Calibri" pitchFamily="34" charset="0"/>
        </a:defRPr>
      </a:lvl6pPr>
      <a:lvl7pPr marL="914400" algn="l" rtl="0" fontAlgn="base">
        <a:spcBef>
          <a:spcPct val="0"/>
        </a:spcBef>
        <a:spcAft>
          <a:spcPct val="0"/>
        </a:spcAft>
        <a:defRPr sz="3700">
          <a:solidFill>
            <a:schemeClr val="bg1"/>
          </a:solidFill>
          <a:latin typeface="Calibri" pitchFamily="34" charset="0"/>
        </a:defRPr>
      </a:lvl7pPr>
      <a:lvl8pPr marL="1371600" algn="l" rtl="0" fontAlgn="base">
        <a:spcBef>
          <a:spcPct val="0"/>
        </a:spcBef>
        <a:spcAft>
          <a:spcPct val="0"/>
        </a:spcAft>
        <a:defRPr sz="3700">
          <a:solidFill>
            <a:schemeClr val="bg1"/>
          </a:solidFill>
          <a:latin typeface="Calibri" pitchFamily="34" charset="0"/>
        </a:defRPr>
      </a:lvl8pPr>
      <a:lvl9pPr marL="1828800" algn="l" rtl="0" fontAlgn="base">
        <a:spcBef>
          <a:spcPct val="0"/>
        </a:spcBef>
        <a:spcAft>
          <a:spcPct val="0"/>
        </a:spcAft>
        <a:defRPr sz="3700">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w3schools.com/html/tryit.asp?filename=tryhtml_textarea" TargetMode="External"/><Relationship Id="rId7" Type="http://schemas.openxmlformats.org/officeDocument/2006/relationships/hyperlink" Target="http://www.w3schools.com/html/tryit.asp?filename=tryhtml_form_mai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w3schools.com/html/tryit.asp?filename=tryhtml_select2" TargetMode="External"/><Relationship Id="rId5" Type="http://schemas.openxmlformats.org/officeDocument/2006/relationships/hyperlink" Target="http://www.w3schools.com/html/tryit.asp?filename=tryhtml_checkbox" TargetMode="External"/><Relationship Id="rId4" Type="http://schemas.openxmlformats.org/officeDocument/2006/relationships/hyperlink" Target="http://www.w3schools.com/html/tryit.asp?filename=tryhtml_radio"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people.oregonstate.edu/~kotharim/simple_form_post.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sfiddle.net/moulik/v8v64pL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rtlCol="0">
            <a:normAutofit/>
          </a:bodyPr>
          <a:lstStyle/>
          <a:p>
            <a:pPr fontAlgn="auto">
              <a:spcAft>
                <a:spcPts val="0"/>
              </a:spcAft>
              <a:buFont typeface="Arial" pitchFamily="34" charset="0"/>
              <a:buNone/>
              <a:defRPr/>
            </a:pPr>
            <a:r>
              <a:rPr lang="en-US" sz="3200" b="1" dirty="0" smtClean="0">
                <a:solidFill>
                  <a:schemeClr val="tx1"/>
                </a:solidFill>
              </a:rPr>
              <a:t>CS 494 – Web Development.</a:t>
            </a:r>
            <a:endParaRPr lang="en-US" sz="3200" b="1"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a:xfrm>
            <a:off x="304800" y="1600200"/>
            <a:ext cx="8229600" cy="4525963"/>
          </a:xfrm>
        </p:spPr>
        <p:txBody>
          <a:bodyPr/>
          <a:lstStyle/>
          <a:p>
            <a:r>
              <a:rPr lang="en-US" sz="2800" dirty="0" smtClean="0"/>
              <a:t>Another way to look at these</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err="1" smtClean="0"/>
              <a:t>display:none</a:t>
            </a:r>
            <a:endParaRPr lang="en-US" sz="2800" dirty="0" smtClean="0"/>
          </a:p>
          <a:p>
            <a:r>
              <a:rPr lang="en-US" sz="2800" dirty="0" err="1" smtClean="0"/>
              <a:t>visibility:hidden</a:t>
            </a:r>
            <a:endParaRPr lang="en-US" sz="2800"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6551191"/>
              </p:ext>
            </p:extLst>
          </p:nvPr>
        </p:nvGraphicFramePr>
        <p:xfrm>
          <a:off x="381000" y="2362200"/>
          <a:ext cx="8153400" cy="2933700"/>
        </p:xfrm>
        <a:graphic>
          <a:graphicData uri="http://schemas.openxmlformats.org/drawingml/2006/table">
            <a:tbl>
              <a:tblPr firstRow="1" bandRow="1">
                <a:tableStyleId>{5C22544A-7EE6-4342-B048-85BDC9FD1C3A}</a:tableStyleId>
              </a:tblPr>
              <a:tblGrid>
                <a:gridCol w="2717800"/>
                <a:gridCol w="2717800"/>
                <a:gridCol w="2717800"/>
              </a:tblGrid>
              <a:tr h="647700">
                <a:tc>
                  <a:txBody>
                    <a:bodyPr/>
                    <a:lstStyle/>
                    <a:p>
                      <a:r>
                        <a:rPr lang="en-US" dirty="0" smtClean="0"/>
                        <a:t>Block</a:t>
                      </a:r>
                      <a:endParaRPr lang="en-US" dirty="0"/>
                    </a:p>
                  </a:txBody>
                  <a:tcPr/>
                </a:tc>
                <a:tc>
                  <a:txBody>
                    <a:bodyPr/>
                    <a:lstStyle/>
                    <a:p>
                      <a:r>
                        <a:rPr lang="en-US" dirty="0" smtClean="0"/>
                        <a:t>Inline</a:t>
                      </a:r>
                      <a:endParaRPr lang="en-US" dirty="0"/>
                    </a:p>
                  </a:txBody>
                  <a:tcPr/>
                </a:tc>
                <a:tc>
                  <a:txBody>
                    <a:bodyPr/>
                    <a:lstStyle/>
                    <a:p>
                      <a:r>
                        <a:rPr lang="en-US" dirty="0" smtClean="0"/>
                        <a:t>Inline-Block</a:t>
                      </a:r>
                      <a:endParaRPr lang="en-US" dirty="0"/>
                    </a:p>
                  </a:txBody>
                  <a:tcPr/>
                </a:tc>
              </a:tr>
              <a:tr h="647700">
                <a:tc>
                  <a:txBody>
                    <a:bodyPr/>
                    <a:lstStyle/>
                    <a:p>
                      <a:pPr marL="285750" indent="-285750">
                        <a:buFont typeface="Arial" panose="020B0604020202020204" pitchFamily="34" charset="0"/>
                        <a:buChar char="•"/>
                      </a:pPr>
                      <a:r>
                        <a:rPr lang="en-US" dirty="0" smtClean="0"/>
                        <a:t>Starts on a new line</a:t>
                      </a:r>
                    </a:p>
                    <a:p>
                      <a:pPr marL="285750" indent="-285750">
                        <a:buFont typeface="Arial" panose="020B0604020202020204" pitchFamily="34" charset="0"/>
                        <a:buChar char="•"/>
                      </a:pPr>
                      <a:r>
                        <a:rPr lang="en-US" dirty="0" smtClean="0"/>
                        <a:t>Can</a:t>
                      </a:r>
                      <a:r>
                        <a:rPr lang="en-US" baseline="0" dirty="0" smtClean="0"/>
                        <a:t> specify margins</a:t>
                      </a:r>
                    </a:p>
                    <a:p>
                      <a:pPr marL="285750" indent="-285750">
                        <a:buFont typeface="Arial" panose="020B0604020202020204" pitchFamily="34" charset="0"/>
                        <a:buChar char="•"/>
                      </a:pPr>
                      <a:r>
                        <a:rPr lang="en-US" baseline="0" dirty="0" smtClean="0"/>
                        <a:t>Can specify width height</a:t>
                      </a:r>
                    </a:p>
                    <a:p>
                      <a:endParaRPr lang="en-US" dirty="0"/>
                    </a:p>
                  </a:txBody>
                  <a:tcPr/>
                </a:tc>
                <a:tc>
                  <a:txBody>
                    <a:bodyPr/>
                    <a:lstStyle/>
                    <a:p>
                      <a:pPr marL="285750" indent="-285750">
                        <a:buFont typeface="Arial" panose="020B0604020202020204" pitchFamily="34" charset="0"/>
                        <a:buChar char="•"/>
                      </a:pPr>
                      <a:r>
                        <a:rPr lang="en-US" dirty="0" smtClean="0"/>
                        <a:t>Starts on same line</a:t>
                      </a:r>
                    </a:p>
                    <a:p>
                      <a:pPr marL="285750" indent="-285750">
                        <a:buFont typeface="Arial" panose="020B0604020202020204" pitchFamily="34" charset="0"/>
                        <a:buChar char="•"/>
                      </a:pPr>
                      <a:r>
                        <a:rPr lang="en-US" dirty="0" smtClean="0"/>
                        <a:t>Can</a:t>
                      </a:r>
                      <a:r>
                        <a:rPr lang="en-US" baseline="0" dirty="0" smtClean="0"/>
                        <a:t> specify left/right margins but not top/bottom</a:t>
                      </a:r>
                    </a:p>
                    <a:p>
                      <a:pPr marL="285750" indent="-285750">
                        <a:buFont typeface="Arial" panose="020B0604020202020204" pitchFamily="34" charset="0"/>
                        <a:buChar char="•"/>
                      </a:pPr>
                      <a:r>
                        <a:rPr lang="en-US" baseline="0" dirty="0" smtClean="0"/>
                        <a:t>Cannot specify </a:t>
                      </a:r>
                      <a:r>
                        <a:rPr lang="en-US" baseline="0" dirty="0" smtClean="0"/>
                        <a:t>height/width</a:t>
                      </a:r>
                    </a:p>
                    <a:p>
                      <a:pPr marL="285750" indent="-285750">
                        <a:buFont typeface="Arial" panose="020B0604020202020204" pitchFamily="34" charset="0"/>
                        <a:buChar char="•"/>
                      </a:pPr>
                      <a:r>
                        <a:rPr lang="en-US" baseline="0" dirty="0" smtClean="0"/>
                        <a:t>Cans specify padding and border</a:t>
                      </a:r>
                      <a:endParaRPr lang="en-US" baseline="0" dirty="0" smtClean="0"/>
                    </a:p>
                  </a:txBody>
                  <a:tcPr/>
                </a:tc>
                <a:tc>
                  <a:txBody>
                    <a:bodyPr/>
                    <a:lstStyle/>
                    <a:p>
                      <a:pPr marL="285750" indent="-285750">
                        <a:buFont typeface="Arial" panose="020B0604020202020204" pitchFamily="34" charset="0"/>
                        <a:buChar char="•"/>
                      </a:pPr>
                      <a:r>
                        <a:rPr lang="en-US" dirty="0" smtClean="0"/>
                        <a:t>Starts on same line</a:t>
                      </a:r>
                    </a:p>
                    <a:p>
                      <a:pPr marL="285750" indent="-285750">
                        <a:buFont typeface="Arial" panose="020B0604020202020204" pitchFamily="34" charset="0"/>
                        <a:buChar char="•"/>
                      </a:pPr>
                      <a:r>
                        <a:rPr lang="en-US" dirty="0" smtClean="0"/>
                        <a:t>Can specify margins</a:t>
                      </a:r>
                    </a:p>
                    <a:p>
                      <a:pPr marL="285750" indent="-285750">
                        <a:buFont typeface="Arial" panose="020B0604020202020204" pitchFamily="34" charset="0"/>
                        <a:buChar char="•"/>
                      </a:pPr>
                      <a:r>
                        <a:rPr lang="en-US" dirty="0" smtClean="0"/>
                        <a:t>Can specify width</a:t>
                      </a:r>
                      <a:r>
                        <a:rPr lang="en-US" baseline="0" dirty="0" smtClean="0"/>
                        <a:t> height</a:t>
                      </a:r>
                    </a:p>
                  </a:txBody>
                  <a:tcPr/>
                </a:tc>
              </a:tr>
            </a:tbl>
          </a:graphicData>
        </a:graphic>
      </p:graphicFrame>
    </p:spTree>
    <p:extLst>
      <p:ext uri="{BB962C8B-B14F-4D97-AF65-F5344CB8AC3E}">
        <p14:creationId xmlns:p14="http://schemas.microsoft.com/office/powerpoint/2010/main" val="337922990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inside the box?</a:t>
            </a:r>
            <a:endParaRPr lang="en-US" dirty="0"/>
          </a:p>
        </p:txBody>
      </p:sp>
      <p:sp>
        <p:nvSpPr>
          <p:cNvPr id="3" name="Content Placeholder 2"/>
          <p:cNvSpPr>
            <a:spLocks noGrp="1"/>
          </p:cNvSpPr>
          <p:nvPr>
            <p:ph idx="1"/>
          </p:nvPr>
        </p:nvSpPr>
        <p:spPr/>
        <p:txBody>
          <a:bodyPr/>
          <a:lstStyle/>
          <a:p>
            <a:r>
              <a:rPr lang="en-US" dirty="0" smtClean="0"/>
              <a:t>Every element on a page is a box.</a:t>
            </a:r>
          </a:p>
          <a:p>
            <a:r>
              <a:rPr lang="en-US" dirty="0" smtClean="0"/>
              <a:t>Every box has a:</a:t>
            </a:r>
          </a:p>
          <a:p>
            <a:pPr lvl="1"/>
            <a:r>
              <a:rPr lang="en-US" dirty="0" smtClean="0"/>
              <a:t>Width</a:t>
            </a:r>
          </a:p>
          <a:p>
            <a:pPr lvl="1"/>
            <a:r>
              <a:rPr lang="en-US" dirty="0" smtClean="0"/>
              <a:t>Height</a:t>
            </a:r>
          </a:p>
          <a:p>
            <a:pPr lvl="1"/>
            <a:r>
              <a:rPr lang="en-US" dirty="0" smtClean="0"/>
              <a:t>Border</a:t>
            </a:r>
          </a:p>
          <a:p>
            <a:pPr lvl="1"/>
            <a:r>
              <a:rPr lang="en-US" dirty="0" smtClean="0"/>
              <a:t>Padding</a:t>
            </a:r>
          </a:p>
          <a:p>
            <a:pPr lvl="1"/>
            <a:r>
              <a:rPr lang="en-US" dirty="0" smtClean="0"/>
              <a:t>Margin</a:t>
            </a:r>
          </a:p>
          <a:p>
            <a:pPr lvl="1"/>
            <a:endParaRPr lang="en-US" dirty="0"/>
          </a:p>
        </p:txBody>
      </p:sp>
    </p:spTree>
    <p:extLst>
      <p:ext uri="{BB962C8B-B14F-4D97-AF65-F5344CB8AC3E}">
        <p14:creationId xmlns:p14="http://schemas.microsoft.com/office/powerpoint/2010/main" val="25676470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true size of a box</a:t>
            </a:r>
            <a:endParaRPr lang="en-US" dirty="0"/>
          </a:p>
        </p:txBody>
      </p:sp>
      <p:sp>
        <p:nvSpPr>
          <p:cNvPr id="3" name="Content Placeholder 2"/>
          <p:cNvSpPr>
            <a:spLocks noGrp="1"/>
          </p:cNvSpPr>
          <p:nvPr>
            <p:ph idx="1"/>
          </p:nvPr>
        </p:nvSpPr>
        <p:spPr/>
        <p:txBody>
          <a:bodyPr/>
          <a:lstStyle/>
          <a:p>
            <a:r>
              <a:rPr lang="en-US" dirty="0" smtClean="0"/>
              <a:t>Take the below example, what is the true width of this box</a:t>
            </a:r>
          </a:p>
          <a:p>
            <a:endParaRPr lang="en-US" dirty="0"/>
          </a:p>
          <a:p>
            <a:endParaRPr lang="en-US" dirty="0" smtClean="0"/>
          </a:p>
          <a:p>
            <a:endParaRPr lang="en-US" dirty="0"/>
          </a:p>
          <a:p>
            <a:endParaRPr lang="en-US" dirty="0" smtClean="0"/>
          </a:p>
          <a:p>
            <a:endParaRPr lang="en-US" dirty="0" smtClean="0"/>
          </a:p>
          <a:p>
            <a:r>
              <a:rPr lang="en-US" dirty="0" smtClean="0"/>
              <a:t>500? 510? 550? 590? 700?</a:t>
            </a:r>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594491"/>
            <a:ext cx="4686300" cy="2528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62011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Width is calculated by adding up</a:t>
            </a:r>
          </a:p>
          <a:p>
            <a:pPr marL="0" indent="0">
              <a:buNone/>
            </a:pPr>
            <a:r>
              <a:rPr lang="en-US" sz="2800" dirty="0">
                <a:latin typeface="Arial Narrow" panose="020B0606020202030204" pitchFamily="34" charset="0"/>
                <a:cs typeface="Courier New" panose="02070309020205020404" pitchFamily="49" charset="0"/>
              </a:rPr>
              <a:t>margin-right + border-right + padding-right + width + padding-left + border-left + margin-left </a:t>
            </a:r>
          </a:p>
          <a:p>
            <a:endParaRPr lang="en-US" dirty="0" smtClean="0"/>
          </a:p>
          <a:p>
            <a:r>
              <a:rPr lang="en-US" dirty="0" smtClean="0"/>
              <a:t>Height is calculated by adding up</a:t>
            </a:r>
          </a:p>
          <a:p>
            <a:pPr marL="0" indent="0">
              <a:buNone/>
            </a:pPr>
            <a:r>
              <a:rPr lang="en-US" sz="2800" dirty="0">
                <a:latin typeface="Arial Narrow" panose="020B0606020202030204" pitchFamily="34" charset="0"/>
                <a:cs typeface="Courier New" panose="02070309020205020404" pitchFamily="49" charset="0"/>
              </a:rPr>
              <a:t>margin-top + border-top + padding-top + height + padding-bottom + border-bottom + margin-bottom</a:t>
            </a:r>
          </a:p>
        </p:txBody>
      </p:sp>
    </p:spTree>
    <p:extLst>
      <p:ext uri="{BB962C8B-B14F-4D97-AF65-F5344CB8AC3E}">
        <p14:creationId xmlns:p14="http://schemas.microsoft.com/office/powerpoint/2010/main" val="413883292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mxkotha\AppData\Local\Temp\SNAGHTML41430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600200"/>
            <a:ext cx="8915397"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Question: How is background color distributed?</a:t>
            </a:r>
            <a:endParaRPr lang="en-US" dirty="0"/>
          </a:p>
        </p:txBody>
      </p:sp>
    </p:spTree>
    <p:extLst>
      <p:ext uri="{BB962C8B-B14F-4D97-AF65-F5344CB8AC3E}">
        <p14:creationId xmlns:p14="http://schemas.microsoft.com/office/powerpoint/2010/main" val="84680630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sidenote</a:t>
            </a:r>
            <a:r>
              <a:rPr lang="en-US" dirty="0" smtClean="0"/>
              <a:t> on borders</a:t>
            </a:r>
            <a:endParaRPr lang="en-US" dirty="0"/>
          </a:p>
        </p:txBody>
      </p:sp>
      <p:sp>
        <p:nvSpPr>
          <p:cNvPr id="3" name="Content Placeholder 2"/>
          <p:cNvSpPr>
            <a:spLocks noGrp="1"/>
          </p:cNvSpPr>
          <p:nvPr>
            <p:ph idx="1"/>
          </p:nvPr>
        </p:nvSpPr>
        <p:spPr/>
        <p:txBody>
          <a:bodyPr/>
          <a:lstStyle/>
          <a:p>
            <a:r>
              <a:rPr lang="en-US" dirty="0" smtClean="0"/>
              <a:t>Borders can be many different types: solid, dotted, double, dashed… </a:t>
            </a:r>
          </a:p>
          <a:p>
            <a:r>
              <a:rPr lang="en-US" dirty="0" smtClean="0"/>
              <a:t>You can also control specific sides. For example: </a:t>
            </a:r>
            <a:r>
              <a:rPr lang="en-US" sz="2800" dirty="0" smtClean="0">
                <a:latin typeface="Arial Narrow" panose="020B0606020202030204" pitchFamily="34" charset="0"/>
              </a:rPr>
              <a:t>border-bottom: 1px solid red;</a:t>
            </a:r>
          </a:p>
          <a:p>
            <a:r>
              <a:rPr lang="en-US" dirty="0" smtClean="0"/>
              <a:t>You can use border radius properties for curved edges and other shapes.</a:t>
            </a:r>
          </a:p>
          <a:p>
            <a:pPr lvl="1"/>
            <a:r>
              <a:rPr lang="en-US" dirty="0" smtClean="0"/>
              <a:t>Try out</a:t>
            </a:r>
          </a:p>
          <a:p>
            <a:pPr lvl="2"/>
            <a:r>
              <a:rPr lang="en-US" sz="2000" dirty="0" smtClean="0">
                <a:latin typeface="Arial Narrow" panose="020B0606020202030204" pitchFamily="34" charset="0"/>
              </a:rPr>
              <a:t>border-radius</a:t>
            </a:r>
            <a:r>
              <a:rPr lang="en-US" sz="2000" dirty="0">
                <a:latin typeface="Arial Narrow" panose="020B0606020202030204" pitchFamily="34" charset="0"/>
              </a:rPr>
              <a:t>: </a:t>
            </a:r>
            <a:r>
              <a:rPr lang="en-US" sz="2000" dirty="0" smtClean="0">
                <a:latin typeface="Arial Narrow" panose="020B0606020202030204" pitchFamily="34" charset="0"/>
              </a:rPr>
              <a:t>10px</a:t>
            </a:r>
            <a:r>
              <a:rPr lang="en-US" sz="2000" dirty="0">
                <a:latin typeface="Arial Narrow" panose="020B0606020202030204" pitchFamily="34" charset="0"/>
              </a:rPr>
              <a:t>; </a:t>
            </a:r>
            <a:endParaRPr lang="en-US" sz="2000" dirty="0" smtClean="0">
              <a:latin typeface="Arial Narrow" panose="020B0606020202030204" pitchFamily="34" charset="0"/>
            </a:endParaRPr>
          </a:p>
          <a:p>
            <a:pPr lvl="2"/>
            <a:r>
              <a:rPr lang="en-US" sz="2000" dirty="0" smtClean="0">
                <a:latin typeface="Arial Narrow" panose="020B0606020202030204" pitchFamily="34" charset="0"/>
              </a:rPr>
              <a:t>border-radius</a:t>
            </a:r>
            <a:r>
              <a:rPr lang="en-US" sz="2000" dirty="0">
                <a:latin typeface="Arial Narrow" panose="020B0606020202030204" pitchFamily="34" charset="0"/>
              </a:rPr>
              <a:t>: 50</a:t>
            </a:r>
            <a:r>
              <a:rPr lang="en-US" sz="2000" dirty="0" smtClean="0">
                <a:latin typeface="Arial Narrow" panose="020B0606020202030204" pitchFamily="34" charset="0"/>
              </a:rPr>
              <a:t>%;</a:t>
            </a:r>
          </a:p>
          <a:p>
            <a:pPr lvl="2"/>
            <a:r>
              <a:rPr lang="en-US" sz="2000" dirty="0" smtClean="0">
                <a:latin typeface="Arial Narrow" panose="020B0606020202030204" pitchFamily="34" charset="0"/>
              </a:rPr>
              <a:t>border-radius</a:t>
            </a:r>
            <a:r>
              <a:rPr lang="en-US" sz="2000" dirty="0">
                <a:latin typeface="Arial Narrow" panose="020B0606020202030204" pitchFamily="34" charset="0"/>
              </a:rPr>
              <a:t>: 15px </a:t>
            </a:r>
            <a:r>
              <a:rPr lang="en-US" sz="2000" dirty="0" smtClean="0">
                <a:latin typeface="Arial Narrow" panose="020B0606020202030204" pitchFamily="34" charset="0"/>
              </a:rPr>
              <a:t>50px;</a:t>
            </a:r>
            <a:endParaRPr lang="en-US" sz="2000" dirty="0">
              <a:latin typeface="Arial Narrow" panose="020B0606020202030204" pitchFamily="34" charset="0"/>
            </a:endParaRPr>
          </a:p>
        </p:txBody>
      </p:sp>
    </p:spTree>
    <p:extLst>
      <p:ext uri="{BB962C8B-B14F-4D97-AF65-F5344CB8AC3E}">
        <p14:creationId xmlns:p14="http://schemas.microsoft.com/office/powerpoint/2010/main" val="139223002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2+5*2 = ???</a:t>
            </a:r>
            <a:endParaRPr lang="en-US" dirty="0"/>
          </a:p>
        </p:txBody>
      </p:sp>
      <p:sp>
        <p:nvSpPr>
          <p:cNvPr id="3" name="Content Placeholder 2"/>
          <p:cNvSpPr>
            <a:spLocks noGrp="1"/>
          </p:cNvSpPr>
          <p:nvPr>
            <p:ph idx="1"/>
          </p:nvPr>
        </p:nvSpPr>
        <p:spPr/>
        <p:txBody>
          <a:bodyPr/>
          <a:lstStyle/>
          <a:p>
            <a:r>
              <a:rPr lang="en-US" dirty="0" smtClean="0"/>
              <a:t>Other types of box calculations</a:t>
            </a:r>
          </a:p>
          <a:p>
            <a:pPr lvl="1"/>
            <a:r>
              <a:rPr lang="en-US" dirty="0" smtClean="0"/>
              <a:t>The default type added every property. Also referred to as ‘content-box’; the width specified is your content width.</a:t>
            </a:r>
          </a:p>
          <a:p>
            <a:pPr lvl="1"/>
            <a:r>
              <a:rPr lang="en-US" dirty="0" smtClean="0"/>
              <a:t>padding-box: includes padding as part of the width specified. </a:t>
            </a:r>
          </a:p>
          <a:p>
            <a:pPr lvl="1"/>
            <a:r>
              <a:rPr lang="en-US" dirty="0" smtClean="0"/>
              <a:t>border-box: includes border width as part of the width specified.</a:t>
            </a:r>
          </a:p>
          <a:p>
            <a:pPr lvl="1"/>
            <a:endParaRPr lang="en-US" dirty="0"/>
          </a:p>
        </p:txBody>
      </p:sp>
    </p:spTree>
    <p:extLst>
      <p:ext uri="{BB962C8B-B14F-4D97-AF65-F5344CB8AC3E}">
        <p14:creationId xmlns:p14="http://schemas.microsoft.com/office/powerpoint/2010/main" val="60581643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72436"/>
            <a:ext cx="7924800" cy="342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55708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p:txBody>
          <a:bodyPr/>
          <a:lstStyle/>
          <a:p>
            <a:r>
              <a:rPr lang="en-US" dirty="0" smtClean="0"/>
              <a:t>Now that we have a box, what are the two next things.</a:t>
            </a:r>
          </a:p>
          <a:p>
            <a:pPr lvl="1"/>
            <a:r>
              <a:rPr lang="en-US" dirty="0" smtClean="0"/>
              <a:t>What goes inside it</a:t>
            </a:r>
          </a:p>
          <a:p>
            <a:pPr lvl="1"/>
            <a:r>
              <a:rPr lang="en-US" dirty="0" smtClean="0"/>
              <a:t>Where do you place it</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1316410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p:txBody>
          <a:bodyPr/>
          <a:lstStyle/>
          <a:p>
            <a:r>
              <a:rPr lang="en-US" dirty="0" smtClean="0"/>
              <a:t>Absolute: Specify exactly where its placed</a:t>
            </a:r>
          </a:p>
          <a:p>
            <a:r>
              <a:rPr lang="en-US" dirty="0" smtClean="0"/>
              <a:t>Relative: specify relative to objects before it</a:t>
            </a:r>
          </a:p>
          <a:p>
            <a:r>
              <a:rPr lang="en-US" dirty="0" smtClean="0"/>
              <a:t>Float: Place an element to the left or right and let other elements wrap around it, after it.</a:t>
            </a:r>
          </a:p>
          <a:p>
            <a:endParaRPr lang="en-US" dirty="0"/>
          </a:p>
          <a:p>
            <a:endParaRPr lang="en-US" dirty="0" smtClean="0"/>
          </a:p>
          <a:p>
            <a:endParaRPr lang="en-US" dirty="0"/>
          </a:p>
        </p:txBody>
      </p:sp>
    </p:spTree>
    <p:extLst>
      <p:ext uri="{BB962C8B-B14F-4D97-AF65-F5344CB8AC3E}">
        <p14:creationId xmlns:p14="http://schemas.microsoft.com/office/powerpoint/2010/main" val="429291479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More </a:t>
            </a:r>
            <a:r>
              <a:rPr lang="en-US" dirty="0" smtClean="0"/>
              <a:t>CSS</a:t>
            </a:r>
          </a:p>
          <a:p>
            <a:r>
              <a:rPr lang="en-US" dirty="0" smtClean="0"/>
              <a:t>HTML Forms</a:t>
            </a:r>
            <a:endParaRPr lang="en-US" dirty="0" smtClean="0"/>
          </a:p>
        </p:txBody>
      </p:sp>
    </p:spTree>
    <p:extLst>
      <p:ext uri="{BB962C8B-B14F-4D97-AF65-F5344CB8AC3E}">
        <p14:creationId xmlns:p14="http://schemas.microsoft.com/office/powerpoint/2010/main" val="4159980475"/>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a:t>
            </a:r>
            <a:endParaRPr lang="en-US" dirty="0"/>
          </a:p>
        </p:txBody>
      </p:sp>
      <p:sp>
        <p:nvSpPr>
          <p:cNvPr id="5" name="TextBox 4"/>
          <p:cNvSpPr txBox="1"/>
          <p:nvPr/>
        </p:nvSpPr>
        <p:spPr>
          <a:xfrm>
            <a:off x="228600" y="1524000"/>
            <a:ext cx="4114800" cy="3139321"/>
          </a:xfrm>
          <a:prstGeom prst="rect">
            <a:avLst/>
          </a:prstGeom>
          <a:noFill/>
        </p:spPr>
        <p:txBody>
          <a:bodyPr wrap="square" rtlCol="0">
            <a:spAutoFit/>
          </a:bodyPr>
          <a:lstStyle/>
          <a:p>
            <a:r>
              <a:rPr lang="en-US" dirty="0"/>
              <a:t>.parent {</a:t>
            </a:r>
          </a:p>
          <a:p>
            <a:r>
              <a:rPr lang="en-US" dirty="0"/>
              <a:t>background-color: </a:t>
            </a:r>
            <a:r>
              <a:rPr lang="en-US" dirty="0" err="1"/>
              <a:t>lightgreen</a:t>
            </a:r>
            <a:r>
              <a:rPr lang="en-US" dirty="0"/>
              <a:t>;</a:t>
            </a:r>
          </a:p>
          <a:p>
            <a:r>
              <a:rPr lang="en-US" dirty="0" err="1"/>
              <a:t>display:block</a:t>
            </a:r>
            <a:r>
              <a:rPr lang="en-US" dirty="0"/>
              <a:t>;</a:t>
            </a:r>
          </a:p>
          <a:p>
            <a:r>
              <a:rPr lang="en-US" dirty="0"/>
              <a:t>height:200px; width:400px;</a:t>
            </a:r>
          </a:p>
          <a:p>
            <a:r>
              <a:rPr lang="en-US" dirty="0"/>
              <a:t>}</a:t>
            </a:r>
          </a:p>
          <a:p>
            <a:endParaRPr lang="en-US" dirty="0"/>
          </a:p>
          <a:p>
            <a:r>
              <a:rPr lang="en-US" dirty="0"/>
              <a:t>.child{</a:t>
            </a:r>
          </a:p>
          <a:p>
            <a:r>
              <a:rPr lang="en-US" dirty="0"/>
              <a:t>background-color: </a:t>
            </a:r>
            <a:r>
              <a:rPr lang="en-US" dirty="0" err="1"/>
              <a:t>cornflowerblue</a:t>
            </a:r>
            <a:r>
              <a:rPr lang="en-US" dirty="0"/>
              <a:t>;</a:t>
            </a:r>
          </a:p>
          <a:p>
            <a:r>
              <a:rPr lang="en-US" dirty="0" err="1"/>
              <a:t>display:block</a:t>
            </a:r>
            <a:r>
              <a:rPr lang="en-US" dirty="0"/>
              <a:t>; </a:t>
            </a:r>
          </a:p>
          <a:p>
            <a:r>
              <a:rPr lang="en-US" dirty="0"/>
              <a:t>position: absolute; right: 20px; top: 20px; </a:t>
            </a:r>
          </a:p>
          <a:p>
            <a:r>
              <a:rPr lang="en-US" dirty="0"/>
              <a:t>}</a:t>
            </a:r>
          </a:p>
        </p:txBody>
      </p:sp>
      <p:sp>
        <p:nvSpPr>
          <p:cNvPr id="6" name="TextBox 5"/>
          <p:cNvSpPr txBox="1"/>
          <p:nvPr/>
        </p:nvSpPr>
        <p:spPr>
          <a:xfrm>
            <a:off x="4800600" y="1524000"/>
            <a:ext cx="3962400" cy="1477328"/>
          </a:xfrm>
          <a:prstGeom prst="rect">
            <a:avLst/>
          </a:prstGeom>
          <a:noFill/>
        </p:spPr>
        <p:txBody>
          <a:bodyPr wrap="square" rtlCol="0">
            <a:spAutoFit/>
          </a:bodyPr>
          <a:lstStyle/>
          <a:p>
            <a:r>
              <a:rPr lang="en-US" dirty="0"/>
              <a:t>&lt;div class="parent"&gt;</a:t>
            </a:r>
          </a:p>
          <a:p>
            <a:r>
              <a:rPr lang="en-US" dirty="0"/>
              <a:t>  &lt;div&gt;Clouds and Thunder&lt;/div&gt;</a:t>
            </a:r>
          </a:p>
          <a:p>
            <a:r>
              <a:rPr lang="en-US" dirty="0"/>
              <a:t>  &lt;div class="child"&gt;Absolute&lt;/div&gt;</a:t>
            </a:r>
          </a:p>
          <a:p>
            <a:r>
              <a:rPr lang="en-US" dirty="0"/>
              <a:t>  &lt;div&gt;Sunshine Sunshine&lt;/div&gt;</a:t>
            </a:r>
          </a:p>
          <a:p>
            <a:r>
              <a:rPr lang="en-US" dirty="0"/>
              <a:t>&lt;/div&gt;</a:t>
            </a:r>
          </a:p>
        </p:txBody>
      </p:sp>
    </p:spTree>
    <p:extLst>
      <p:ext uri="{BB962C8B-B14F-4D97-AF65-F5344CB8AC3E}">
        <p14:creationId xmlns:p14="http://schemas.microsoft.com/office/powerpoint/2010/main" val="174645311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858000" cy="255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25730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a:t>
            </a:r>
            <a:endParaRPr lang="en-US" dirty="0"/>
          </a:p>
        </p:txBody>
      </p:sp>
      <p:sp>
        <p:nvSpPr>
          <p:cNvPr id="3" name="Content Placeholder 2"/>
          <p:cNvSpPr>
            <a:spLocks noGrp="1"/>
          </p:cNvSpPr>
          <p:nvPr>
            <p:ph idx="1"/>
          </p:nvPr>
        </p:nvSpPr>
        <p:spPr>
          <a:xfrm>
            <a:off x="457200" y="4648200"/>
            <a:ext cx="8229600" cy="1477963"/>
          </a:xfrm>
        </p:spPr>
        <p:txBody>
          <a:bodyPr/>
          <a:lstStyle/>
          <a:p>
            <a:endParaRPr lang="en-US" dirty="0"/>
          </a:p>
        </p:txBody>
      </p:sp>
      <p:sp>
        <p:nvSpPr>
          <p:cNvPr id="5" name="TextBox 4"/>
          <p:cNvSpPr txBox="1"/>
          <p:nvPr/>
        </p:nvSpPr>
        <p:spPr>
          <a:xfrm>
            <a:off x="228600" y="1524000"/>
            <a:ext cx="4114800" cy="3139321"/>
          </a:xfrm>
          <a:prstGeom prst="rect">
            <a:avLst/>
          </a:prstGeom>
          <a:noFill/>
        </p:spPr>
        <p:txBody>
          <a:bodyPr wrap="square" rtlCol="0">
            <a:spAutoFit/>
          </a:bodyPr>
          <a:lstStyle/>
          <a:p>
            <a:r>
              <a:rPr lang="en-US" dirty="0"/>
              <a:t>.parent {</a:t>
            </a:r>
          </a:p>
          <a:p>
            <a:r>
              <a:rPr lang="en-US" dirty="0"/>
              <a:t>background-color: </a:t>
            </a:r>
            <a:r>
              <a:rPr lang="en-US" dirty="0" err="1"/>
              <a:t>lightgreen</a:t>
            </a:r>
            <a:r>
              <a:rPr lang="en-US" dirty="0"/>
              <a:t>;</a:t>
            </a:r>
          </a:p>
          <a:p>
            <a:r>
              <a:rPr lang="en-US" dirty="0" err="1"/>
              <a:t>display:block</a:t>
            </a:r>
            <a:r>
              <a:rPr lang="en-US" dirty="0"/>
              <a:t>;</a:t>
            </a:r>
          </a:p>
          <a:p>
            <a:r>
              <a:rPr lang="en-US" dirty="0"/>
              <a:t>height:200px; width:400px;</a:t>
            </a:r>
          </a:p>
          <a:p>
            <a:r>
              <a:rPr lang="en-US" dirty="0"/>
              <a:t>}</a:t>
            </a:r>
          </a:p>
          <a:p>
            <a:endParaRPr lang="en-US" dirty="0"/>
          </a:p>
          <a:p>
            <a:r>
              <a:rPr lang="en-US" dirty="0"/>
              <a:t>.child{</a:t>
            </a:r>
          </a:p>
          <a:p>
            <a:r>
              <a:rPr lang="en-US" dirty="0"/>
              <a:t>background-color: </a:t>
            </a:r>
            <a:r>
              <a:rPr lang="en-US" dirty="0" err="1"/>
              <a:t>cornflowerblue</a:t>
            </a:r>
            <a:r>
              <a:rPr lang="en-US" dirty="0"/>
              <a:t>;</a:t>
            </a:r>
          </a:p>
          <a:p>
            <a:r>
              <a:rPr lang="en-US" dirty="0" err="1"/>
              <a:t>display:block</a:t>
            </a:r>
            <a:r>
              <a:rPr lang="en-US" dirty="0"/>
              <a:t>; </a:t>
            </a:r>
          </a:p>
          <a:p>
            <a:r>
              <a:rPr lang="en-US" dirty="0"/>
              <a:t>position: relative; left: 20px; top: 50px; </a:t>
            </a:r>
          </a:p>
          <a:p>
            <a:r>
              <a:rPr lang="en-US" dirty="0"/>
              <a:t>}</a:t>
            </a:r>
          </a:p>
        </p:txBody>
      </p:sp>
      <p:sp>
        <p:nvSpPr>
          <p:cNvPr id="6" name="TextBox 5"/>
          <p:cNvSpPr txBox="1"/>
          <p:nvPr/>
        </p:nvSpPr>
        <p:spPr>
          <a:xfrm>
            <a:off x="4800600" y="1524000"/>
            <a:ext cx="3962400" cy="1477328"/>
          </a:xfrm>
          <a:prstGeom prst="rect">
            <a:avLst/>
          </a:prstGeom>
          <a:noFill/>
        </p:spPr>
        <p:txBody>
          <a:bodyPr wrap="square" rtlCol="0">
            <a:spAutoFit/>
          </a:bodyPr>
          <a:lstStyle/>
          <a:p>
            <a:r>
              <a:rPr lang="en-US" dirty="0"/>
              <a:t>&lt;div class="parent"&gt;</a:t>
            </a:r>
          </a:p>
          <a:p>
            <a:r>
              <a:rPr lang="en-US" dirty="0"/>
              <a:t>  &lt;div&gt;Clouds and Thunder&lt;/div&gt;</a:t>
            </a:r>
          </a:p>
          <a:p>
            <a:r>
              <a:rPr lang="en-US" dirty="0"/>
              <a:t>  &lt;div class="child"&gt;Absolute&lt;/div&gt;</a:t>
            </a:r>
          </a:p>
          <a:p>
            <a:r>
              <a:rPr lang="en-US" dirty="0"/>
              <a:t>  &lt;div&gt;Sunshine Sunshine&lt;/div&gt;</a:t>
            </a:r>
          </a:p>
          <a:p>
            <a:r>
              <a:rPr lang="en-US" dirty="0"/>
              <a:t>&lt;/div&gt;</a:t>
            </a:r>
          </a:p>
        </p:txBody>
      </p:sp>
    </p:spTree>
    <p:extLst>
      <p:ext uri="{BB962C8B-B14F-4D97-AF65-F5344CB8AC3E}">
        <p14:creationId xmlns:p14="http://schemas.microsoft.com/office/powerpoint/2010/main" val="311369656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78546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19538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Detour</a:t>
            </a:r>
            <a:endParaRPr lang="en-US" dirty="0"/>
          </a:p>
        </p:txBody>
      </p:sp>
      <p:sp>
        <p:nvSpPr>
          <p:cNvPr id="3" name="Content Placeholder 2"/>
          <p:cNvSpPr>
            <a:spLocks noGrp="1"/>
          </p:cNvSpPr>
          <p:nvPr>
            <p:ph idx="1"/>
          </p:nvPr>
        </p:nvSpPr>
        <p:spPr>
          <a:xfrm>
            <a:off x="457200" y="1600200"/>
            <a:ext cx="3505200" cy="4525963"/>
          </a:xfrm>
        </p:spPr>
        <p:txBody>
          <a:bodyPr/>
          <a:lstStyle/>
          <a:p>
            <a:pPr marL="0" indent="0">
              <a:buNone/>
            </a:pPr>
            <a:r>
              <a:rPr lang="en-US" dirty="0" smtClean="0"/>
              <a:t>Let's place an image and some text together.</a:t>
            </a:r>
            <a:endParaRPr lang="en-US" dirty="0"/>
          </a:p>
        </p:txBody>
      </p:sp>
      <p:sp>
        <p:nvSpPr>
          <p:cNvPr id="5" name="TextBox 4"/>
          <p:cNvSpPr txBox="1"/>
          <p:nvPr/>
        </p:nvSpPr>
        <p:spPr>
          <a:xfrm>
            <a:off x="4038600" y="1600200"/>
            <a:ext cx="4800600" cy="4770537"/>
          </a:xfrm>
          <a:prstGeom prst="rect">
            <a:avLst/>
          </a:prstGeom>
          <a:noFill/>
        </p:spPr>
        <p:txBody>
          <a:bodyPr wrap="square" rtlCol="0">
            <a:spAutoFit/>
          </a:bodyPr>
          <a:lstStyle/>
          <a:p>
            <a:r>
              <a:rPr lang="en-US" sz="1600" dirty="0"/>
              <a:t>&lt;div&gt;</a:t>
            </a:r>
          </a:p>
          <a:p>
            <a:r>
              <a:rPr lang="en-US" sz="1600" dirty="0"/>
              <a:t>&lt;</a:t>
            </a:r>
            <a:r>
              <a:rPr lang="en-US" sz="1600" dirty="0" err="1"/>
              <a:t>img</a:t>
            </a:r>
            <a:r>
              <a:rPr lang="en-US" sz="1600" dirty="0"/>
              <a:t> </a:t>
            </a:r>
            <a:r>
              <a:rPr lang="en-US" sz="1600" dirty="0" err="1"/>
              <a:t>src</a:t>
            </a:r>
            <a:r>
              <a:rPr lang="en-US" sz="1600" dirty="0"/>
              <a:t>="http://osucascades.edu/sites/osucascades.edu/files/academic-building-highlight.jpg" width="200"/&gt;</a:t>
            </a:r>
          </a:p>
          <a:p>
            <a:r>
              <a:rPr lang="en-US" sz="1600" dirty="0"/>
              <a:t>&lt;p&gt;A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box.&lt;/p</a:t>
            </a:r>
            <a:r>
              <a:rPr lang="en-US" sz="1600" dirty="0" smtClean="0"/>
              <a:t>&gt;</a:t>
            </a:r>
          </a:p>
          <a:p>
            <a:r>
              <a:rPr lang="en-US" sz="1600" dirty="0"/>
              <a:t>&lt;p&gt;A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box.&lt;/p&gt;</a:t>
            </a:r>
            <a:r>
              <a:rPr lang="en-US" sz="1600" dirty="0" smtClean="0"/>
              <a:t/>
            </a:r>
            <a:br>
              <a:rPr lang="en-US" sz="1600" dirty="0" smtClean="0"/>
            </a:br>
            <a:r>
              <a:rPr lang="en-US" sz="1600" dirty="0" smtClean="0"/>
              <a:t>&lt;/</a:t>
            </a:r>
            <a:r>
              <a:rPr lang="en-US" sz="1600" dirty="0"/>
              <a:t>div&gt;</a:t>
            </a:r>
          </a:p>
        </p:txBody>
      </p:sp>
    </p:spTree>
    <p:extLst>
      <p:ext uri="{BB962C8B-B14F-4D97-AF65-F5344CB8AC3E}">
        <p14:creationId xmlns:p14="http://schemas.microsoft.com/office/powerpoint/2010/main" val="409494294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76511"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75763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Definition according to w3c</a:t>
            </a:r>
          </a:p>
          <a:p>
            <a:pPr marL="0" indent="0">
              <a:buNone/>
            </a:pPr>
            <a:r>
              <a:rPr lang="en-US" sz="2400" i="1" dirty="0"/>
              <a: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a:t>
            </a:r>
            <a:endParaRPr lang="en-US" sz="2400" dirty="0"/>
          </a:p>
        </p:txBody>
      </p:sp>
    </p:spTree>
    <p:extLst>
      <p:ext uri="{BB962C8B-B14F-4D97-AF65-F5344CB8AC3E}">
        <p14:creationId xmlns:p14="http://schemas.microsoft.com/office/powerpoint/2010/main" val="337120189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5" name="TextBox 4"/>
          <p:cNvSpPr txBox="1"/>
          <p:nvPr/>
        </p:nvSpPr>
        <p:spPr>
          <a:xfrm>
            <a:off x="228600" y="1524000"/>
            <a:ext cx="4114800" cy="2031325"/>
          </a:xfrm>
          <a:prstGeom prst="rect">
            <a:avLst/>
          </a:prstGeom>
          <a:noFill/>
        </p:spPr>
        <p:txBody>
          <a:bodyPr wrap="square" rtlCol="0">
            <a:spAutoFit/>
          </a:bodyPr>
          <a:lstStyle/>
          <a:p>
            <a:r>
              <a:rPr lang="en-US" dirty="0"/>
              <a:t>div {</a:t>
            </a:r>
          </a:p>
          <a:p>
            <a:r>
              <a:rPr lang="en-US" dirty="0"/>
              <a:t>    border: 3px solid olive;</a:t>
            </a:r>
          </a:p>
          <a:p>
            <a:r>
              <a:rPr lang="en-US" dirty="0"/>
              <a:t>}</a:t>
            </a:r>
          </a:p>
          <a:p>
            <a:endParaRPr lang="en-US" dirty="0"/>
          </a:p>
          <a:p>
            <a:r>
              <a:rPr lang="en-US" dirty="0" err="1"/>
              <a:t>img</a:t>
            </a:r>
            <a:r>
              <a:rPr lang="en-US" dirty="0"/>
              <a:t> {</a:t>
            </a:r>
          </a:p>
          <a:p>
            <a:r>
              <a:rPr lang="en-US" dirty="0"/>
              <a:t>    float: left; margin:10px;</a:t>
            </a:r>
          </a:p>
          <a:p>
            <a:r>
              <a:rPr lang="en-US" dirty="0"/>
              <a:t>}</a:t>
            </a:r>
          </a:p>
        </p:txBody>
      </p:sp>
      <p:sp>
        <p:nvSpPr>
          <p:cNvPr id="6" name="TextBox 5"/>
          <p:cNvSpPr txBox="1"/>
          <p:nvPr/>
        </p:nvSpPr>
        <p:spPr>
          <a:xfrm>
            <a:off x="3962400" y="1524000"/>
            <a:ext cx="4800600" cy="4770537"/>
          </a:xfrm>
          <a:prstGeom prst="rect">
            <a:avLst/>
          </a:prstGeom>
          <a:noFill/>
        </p:spPr>
        <p:txBody>
          <a:bodyPr wrap="square" rtlCol="0">
            <a:spAutoFit/>
          </a:bodyPr>
          <a:lstStyle/>
          <a:p>
            <a:r>
              <a:rPr lang="en-US" sz="1600" dirty="0"/>
              <a:t>&lt;div&gt;</a:t>
            </a:r>
          </a:p>
          <a:p>
            <a:r>
              <a:rPr lang="en-US" sz="1600" dirty="0"/>
              <a:t>&lt;</a:t>
            </a:r>
            <a:r>
              <a:rPr lang="en-US" sz="1600" dirty="0" err="1"/>
              <a:t>img</a:t>
            </a:r>
            <a:r>
              <a:rPr lang="en-US" sz="1600" dirty="0"/>
              <a:t> </a:t>
            </a:r>
            <a:r>
              <a:rPr lang="en-US" sz="1600" dirty="0" err="1"/>
              <a:t>src</a:t>
            </a:r>
            <a:r>
              <a:rPr lang="en-US" sz="1600" dirty="0"/>
              <a:t>="http://osucascades.edu/sites/osucascades.edu/files/academic-building-highlight.jpg" width="200"/&gt;</a:t>
            </a:r>
          </a:p>
          <a:p>
            <a:r>
              <a:rPr lang="en-US" sz="1600" dirty="0"/>
              <a:t>&lt;p&gt;A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box.&lt;/p</a:t>
            </a:r>
            <a:r>
              <a:rPr lang="en-US" sz="1600" dirty="0" smtClean="0"/>
              <a:t>&gt;</a:t>
            </a:r>
          </a:p>
          <a:p>
            <a:r>
              <a:rPr lang="en-US" sz="1600" dirty="0"/>
              <a:t>&lt;p&gt;A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box.&lt;/p&gt;</a:t>
            </a:r>
            <a:r>
              <a:rPr lang="en-US" sz="1600" dirty="0" smtClean="0"/>
              <a:t/>
            </a:r>
            <a:br>
              <a:rPr lang="en-US" sz="1600" dirty="0" smtClean="0"/>
            </a:br>
            <a:r>
              <a:rPr lang="en-US" sz="1600" dirty="0" smtClean="0"/>
              <a:t>&lt;/</a:t>
            </a:r>
            <a:r>
              <a:rPr lang="en-US" sz="1600" dirty="0"/>
              <a:t>div&gt;</a:t>
            </a:r>
          </a:p>
        </p:txBody>
      </p:sp>
    </p:spTree>
    <p:extLst>
      <p:ext uri="{BB962C8B-B14F-4D97-AF65-F5344CB8AC3E}">
        <p14:creationId xmlns:p14="http://schemas.microsoft.com/office/powerpoint/2010/main" val="83083772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pPr marL="0" indent="0">
              <a:buNone/>
            </a:pPr>
            <a:r>
              <a:rPr lang="en-US" dirty="0" smtClean="0"/>
              <a:t>Behind the scenes</a:t>
            </a:r>
          </a:p>
          <a:p>
            <a:r>
              <a:rPr lang="en-US" dirty="0" smtClean="0"/>
              <a:t>Floated elements</a:t>
            </a:r>
            <a:r>
              <a:rPr lang="en-US" dirty="0" smtClean="0"/>
              <a:t> </a:t>
            </a:r>
            <a:r>
              <a:rPr lang="en-US" dirty="0" smtClean="0"/>
              <a:t>are taken out of the normal flow and placed as far left (or right) they can be placed within the parent element</a:t>
            </a:r>
            <a:r>
              <a:rPr lang="en-US" dirty="0" smtClean="0"/>
              <a:t>.</a:t>
            </a:r>
          </a:p>
          <a:p>
            <a:r>
              <a:rPr lang="en-US" dirty="0" smtClean="0"/>
              <a:t>If floating two elements to the left, they will take be placed adjacent to each other as long as they can fit in.</a:t>
            </a:r>
          </a:p>
          <a:p>
            <a:endParaRPr lang="en-US" dirty="0"/>
          </a:p>
          <a:p>
            <a:pPr marL="0" indent="0">
              <a:buNone/>
            </a:pPr>
            <a:r>
              <a:rPr lang="en-US" dirty="0" smtClean="0"/>
              <a:t>*Experiment on fiddle</a:t>
            </a:r>
            <a:endParaRPr lang="en-US" dirty="0" smtClean="0"/>
          </a:p>
          <a:p>
            <a:endParaRPr lang="en-US" dirty="0"/>
          </a:p>
        </p:txBody>
      </p:sp>
    </p:spTree>
    <p:extLst>
      <p:ext uri="{BB962C8B-B14F-4D97-AF65-F5344CB8AC3E}">
        <p14:creationId xmlns:p14="http://schemas.microsoft.com/office/powerpoint/2010/main" val="75628891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5" name="TextBox 4"/>
          <p:cNvSpPr txBox="1"/>
          <p:nvPr/>
        </p:nvSpPr>
        <p:spPr>
          <a:xfrm>
            <a:off x="228600" y="1524000"/>
            <a:ext cx="4114800" cy="2862322"/>
          </a:xfrm>
          <a:prstGeom prst="rect">
            <a:avLst/>
          </a:prstGeom>
          <a:noFill/>
        </p:spPr>
        <p:txBody>
          <a:bodyPr wrap="square" rtlCol="0">
            <a:spAutoFit/>
          </a:bodyPr>
          <a:lstStyle/>
          <a:p>
            <a:r>
              <a:rPr lang="en-US" dirty="0" smtClean="0"/>
              <a:t>/*CSS*/</a:t>
            </a:r>
          </a:p>
          <a:p>
            <a:r>
              <a:rPr lang="en-US" dirty="0" smtClean="0"/>
              <a:t>header</a:t>
            </a:r>
            <a:r>
              <a:rPr lang="en-US" dirty="0"/>
              <a:t>,</a:t>
            </a:r>
          </a:p>
          <a:p>
            <a:r>
              <a:rPr lang="en-US" dirty="0"/>
              <a:t>section,</a:t>
            </a:r>
          </a:p>
          <a:p>
            <a:r>
              <a:rPr lang="en-US" dirty="0"/>
              <a:t>aside,</a:t>
            </a:r>
          </a:p>
          <a:p>
            <a:r>
              <a:rPr lang="en-US" dirty="0"/>
              <a:t>footer {</a:t>
            </a:r>
          </a:p>
          <a:p>
            <a:r>
              <a:rPr lang="en-US" dirty="0"/>
              <a:t>	</a:t>
            </a:r>
            <a:r>
              <a:rPr lang="en-US" dirty="0" err="1"/>
              <a:t>background:green</a:t>
            </a:r>
            <a:r>
              <a:rPr lang="en-US" dirty="0"/>
              <a:t>;</a:t>
            </a:r>
          </a:p>
          <a:p>
            <a:r>
              <a:rPr lang="en-US" dirty="0"/>
              <a:t>	</a:t>
            </a:r>
            <a:r>
              <a:rPr lang="en-US" dirty="0" err="1"/>
              <a:t>text-align:center</a:t>
            </a:r>
            <a:r>
              <a:rPr lang="en-US" dirty="0"/>
              <a:t>;</a:t>
            </a:r>
          </a:p>
          <a:p>
            <a:r>
              <a:rPr lang="en-US" dirty="0"/>
              <a:t>  </a:t>
            </a:r>
            <a:r>
              <a:rPr lang="en-US" dirty="0" smtClean="0"/>
              <a:t>	margin:20px</a:t>
            </a:r>
            <a:r>
              <a:rPr lang="en-US" dirty="0"/>
              <a:t>;</a:t>
            </a:r>
          </a:p>
          <a:p>
            <a:r>
              <a:rPr lang="en-US" dirty="0"/>
              <a:t>	height:50px;;</a:t>
            </a:r>
          </a:p>
          <a:p>
            <a:r>
              <a:rPr lang="en-US" dirty="0"/>
              <a:t>}</a:t>
            </a:r>
          </a:p>
        </p:txBody>
      </p:sp>
      <p:sp>
        <p:nvSpPr>
          <p:cNvPr id="6" name="TextBox 5"/>
          <p:cNvSpPr txBox="1"/>
          <p:nvPr/>
        </p:nvSpPr>
        <p:spPr>
          <a:xfrm>
            <a:off x="3810000" y="1523999"/>
            <a:ext cx="4800600" cy="3293209"/>
          </a:xfrm>
          <a:prstGeom prst="rect">
            <a:avLst/>
          </a:prstGeom>
          <a:noFill/>
        </p:spPr>
        <p:txBody>
          <a:bodyPr wrap="square" rtlCol="0">
            <a:spAutoFit/>
          </a:bodyPr>
          <a:lstStyle/>
          <a:p>
            <a:r>
              <a:rPr lang="en-US" sz="1600" dirty="0" smtClean="0"/>
              <a:t>&lt;!– HTML --&gt;</a:t>
            </a:r>
          </a:p>
          <a:p>
            <a:r>
              <a:rPr lang="en-US" sz="1600" dirty="0" smtClean="0"/>
              <a:t>&lt;</a:t>
            </a:r>
            <a:r>
              <a:rPr lang="en-US" sz="1600" dirty="0"/>
              <a:t>header&gt;</a:t>
            </a:r>
          </a:p>
          <a:p>
            <a:r>
              <a:rPr lang="en-US" sz="1600" dirty="0"/>
              <a:t> HEADER</a:t>
            </a:r>
          </a:p>
          <a:p>
            <a:r>
              <a:rPr lang="en-US" sz="1600" dirty="0"/>
              <a:t>&lt;/header&gt;</a:t>
            </a:r>
          </a:p>
          <a:p>
            <a:r>
              <a:rPr lang="en-US" sz="1600" dirty="0"/>
              <a:t>&lt;section&gt;</a:t>
            </a:r>
          </a:p>
          <a:p>
            <a:r>
              <a:rPr lang="en-US" sz="1600" dirty="0"/>
              <a:t>  Section ONE</a:t>
            </a:r>
          </a:p>
          <a:p>
            <a:r>
              <a:rPr lang="en-US" sz="1600" dirty="0"/>
              <a:t>&lt;/section&gt;</a:t>
            </a:r>
          </a:p>
          <a:p>
            <a:r>
              <a:rPr lang="en-US" sz="1600" dirty="0"/>
              <a:t>&lt;aside&gt;</a:t>
            </a:r>
          </a:p>
          <a:p>
            <a:r>
              <a:rPr lang="en-US" sz="1600" dirty="0"/>
              <a:t>  Aside ONE</a:t>
            </a:r>
          </a:p>
          <a:p>
            <a:r>
              <a:rPr lang="en-US" sz="1600" dirty="0"/>
              <a:t>&lt;/aside&gt;</a:t>
            </a:r>
          </a:p>
          <a:p>
            <a:r>
              <a:rPr lang="en-US" sz="1600" dirty="0"/>
              <a:t>&lt;footer&gt;</a:t>
            </a:r>
          </a:p>
          <a:p>
            <a:r>
              <a:rPr lang="en-US" sz="1600" dirty="0"/>
              <a:t>  FOOTER</a:t>
            </a:r>
          </a:p>
          <a:p>
            <a:r>
              <a:rPr lang="en-US" sz="1600" dirty="0"/>
              <a:t>&lt;/footer&gt;</a:t>
            </a:r>
          </a:p>
        </p:txBody>
      </p:sp>
    </p:spTree>
    <p:extLst>
      <p:ext uri="{BB962C8B-B14F-4D97-AF65-F5344CB8AC3E}">
        <p14:creationId xmlns:p14="http://schemas.microsoft.com/office/powerpoint/2010/main" val="249623719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from last class?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8588" y="1600200"/>
            <a:ext cx="6786823" cy="4525963"/>
          </a:xfrm>
        </p:spPr>
      </p:pic>
    </p:spTree>
    <p:extLst>
      <p:ext uri="{BB962C8B-B14F-4D97-AF65-F5344CB8AC3E}">
        <p14:creationId xmlns:p14="http://schemas.microsoft.com/office/powerpoint/2010/main" val="78428541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8229600" cy="472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8586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5" name="TextBox 4"/>
          <p:cNvSpPr txBox="1"/>
          <p:nvPr/>
        </p:nvSpPr>
        <p:spPr>
          <a:xfrm>
            <a:off x="228600" y="1524000"/>
            <a:ext cx="4114800" cy="4524315"/>
          </a:xfrm>
          <a:prstGeom prst="rect">
            <a:avLst/>
          </a:prstGeom>
          <a:noFill/>
        </p:spPr>
        <p:txBody>
          <a:bodyPr wrap="square" rtlCol="0">
            <a:spAutoFit/>
          </a:bodyPr>
          <a:lstStyle/>
          <a:p>
            <a:r>
              <a:rPr lang="en-US" dirty="0" smtClean="0"/>
              <a:t>/*CSS*/</a:t>
            </a:r>
          </a:p>
          <a:p>
            <a:r>
              <a:rPr lang="en-US" dirty="0" smtClean="0"/>
              <a:t>header</a:t>
            </a:r>
            <a:r>
              <a:rPr lang="en-US" dirty="0"/>
              <a:t>,</a:t>
            </a:r>
          </a:p>
          <a:p>
            <a:r>
              <a:rPr lang="en-US" dirty="0"/>
              <a:t>section,</a:t>
            </a:r>
          </a:p>
          <a:p>
            <a:r>
              <a:rPr lang="en-US" dirty="0"/>
              <a:t>aside,</a:t>
            </a:r>
          </a:p>
          <a:p>
            <a:r>
              <a:rPr lang="en-US" dirty="0"/>
              <a:t>footer {</a:t>
            </a:r>
          </a:p>
          <a:p>
            <a:r>
              <a:rPr lang="en-US" dirty="0"/>
              <a:t>	</a:t>
            </a:r>
            <a:r>
              <a:rPr lang="en-US" dirty="0" err="1"/>
              <a:t>background:green</a:t>
            </a:r>
            <a:r>
              <a:rPr lang="en-US" dirty="0"/>
              <a:t>;</a:t>
            </a:r>
          </a:p>
          <a:p>
            <a:r>
              <a:rPr lang="en-US" dirty="0"/>
              <a:t>	</a:t>
            </a:r>
            <a:r>
              <a:rPr lang="en-US" dirty="0" err="1"/>
              <a:t>text-align:center</a:t>
            </a:r>
            <a:r>
              <a:rPr lang="en-US" dirty="0"/>
              <a:t>;</a:t>
            </a:r>
          </a:p>
          <a:p>
            <a:r>
              <a:rPr lang="en-US" dirty="0"/>
              <a:t>  </a:t>
            </a:r>
            <a:r>
              <a:rPr lang="en-US" dirty="0" smtClean="0"/>
              <a:t>	margin:20px</a:t>
            </a:r>
            <a:r>
              <a:rPr lang="en-US" dirty="0"/>
              <a:t>;</a:t>
            </a:r>
          </a:p>
          <a:p>
            <a:r>
              <a:rPr lang="en-US" dirty="0"/>
              <a:t>	height:50px;;</a:t>
            </a:r>
          </a:p>
          <a:p>
            <a:r>
              <a:rPr lang="en-US" dirty="0"/>
              <a:t>}</a:t>
            </a:r>
          </a:p>
          <a:p>
            <a:r>
              <a:rPr lang="en-US" dirty="0"/>
              <a:t>section {</a:t>
            </a:r>
          </a:p>
          <a:p>
            <a:r>
              <a:rPr lang="en-US" dirty="0"/>
              <a:t>  float: left;</a:t>
            </a:r>
          </a:p>
          <a:p>
            <a:r>
              <a:rPr lang="en-US" dirty="0"/>
              <a:t>}</a:t>
            </a:r>
          </a:p>
          <a:p>
            <a:r>
              <a:rPr lang="en-US" dirty="0"/>
              <a:t>aside {</a:t>
            </a:r>
          </a:p>
          <a:p>
            <a:r>
              <a:rPr lang="en-US" dirty="0"/>
              <a:t>  float: right;</a:t>
            </a:r>
          </a:p>
          <a:p>
            <a:r>
              <a:rPr lang="en-US" dirty="0"/>
              <a:t>}</a:t>
            </a:r>
          </a:p>
        </p:txBody>
      </p:sp>
      <p:sp>
        <p:nvSpPr>
          <p:cNvPr id="6" name="TextBox 5"/>
          <p:cNvSpPr txBox="1"/>
          <p:nvPr/>
        </p:nvSpPr>
        <p:spPr>
          <a:xfrm>
            <a:off x="3962400" y="1524000"/>
            <a:ext cx="4800600" cy="3293209"/>
          </a:xfrm>
          <a:prstGeom prst="rect">
            <a:avLst/>
          </a:prstGeom>
          <a:noFill/>
        </p:spPr>
        <p:txBody>
          <a:bodyPr wrap="square" rtlCol="0">
            <a:spAutoFit/>
          </a:bodyPr>
          <a:lstStyle/>
          <a:p>
            <a:r>
              <a:rPr lang="en-US" sz="1600" dirty="0" smtClean="0"/>
              <a:t>&lt;!– HTML --&gt;</a:t>
            </a:r>
          </a:p>
          <a:p>
            <a:r>
              <a:rPr lang="en-US" sz="1600" dirty="0" smtClean="0"/>
              <a:t>&lt;</a:t>
            </a:r>
            <a:r>
              <a:rPr lang="en-US" sz="1600" dirty="0"/>
              <a:t>header&gt;</a:t>
            </a:r>
          </a:p>
          <a:p>
            <a:r>
              <a:rPr lang="en-US" sz="1600" dirty="0"/>
              <a:t> HEADER</a:t>
            </a:r>
          </a:p>
          <a:p>
            <a:r>
              <a:rPr lang="en-US" sz="1600" dirty="0"/>
              <a:t>&lt;/header&gt;</a:t>
            </a:r>
          </a:p>
          <a:p>
            <a:r>
              <a:rPr lang="en-US" sz="1600" dirty="0"/>
              <a:t>&lt;section&gt;</a:t>
            </a:r>
          </a:p>
          <a:p>
            <a:r>
              <a:rPr lang="en-US" sz="1600" dirty="0"/>
              <a:t>  Section ONE</a:t>
            </a:r>
          </a:p>
          <a:p>
            <a:r>
              <a:rPr lang="en-US" sz="1600" dirty="0"/>
              <a:t>&lt;/section&gt;</a:t>
            </a:r>
          </a:p>
          <a:p>
            <a:r>
              <a:rPr lang="en-US" sz="1600" dirty="0"/>
              <a:t>&lt;aside&gt;</a:t>
            </a:r>
          </a:p>
          <a:p>
            <a:r>
              <a:rPr lang="en-US" sz="1600" dirty="0"/>
              <a:t>  Aside ONE</a:t>
            </a:r>
          </a:p>
          <a:p>
            <a:r>
              <a:rPr lang="en-US" sz="1600" dirty="0"/>
              <a:t>&lt;/aside&gt;</a:t>
            </a:r>
          </a:p>
          <a:p>
            <a:r>
              <a:rPr lang="en-US" sz="1600" dirty="0"/>
              <a:t>&lt;footer&gt;</a:t>
            </a:r>
          </a:p>
          <a:p>
            <a:r>
              <a:rPr lang="en-US" sz="1600" dirty="0"/>
              <a:t>  FOOTER</a:t>
            </a:r>
          </a:p>
          <a:p>
            <a:r>
              <a:rPr lang="en-US" sz="1600" dirty="0"/>
              <a:t>&lt;/footer&gt;</a:t>
            </a:r>
          </a:p>
        </p:txBody>
      </p:sp>
    </p:spTree>
    <p:extLst>
      <p:ext uri="{BB962C8B-B14F-4D97-AF65-F5344CB8AC3E}">
        <p14:creationId xmlns:p14="http://schemas.microsoft.com/office/powerpoint/2010/main" val="30812088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480926"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41145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5" name="TextBox 4"/>
          <p:cNvSpPr txBox="1"/>
          <p:nvPr/>
        </p:nvSpPr>
        <p:spPr>
          <a:xfrm>
            <a:off x="228600" y="1524000"/>
            <a:ext cx="4114800" cy="5355312"/>
          </a:xfrm>
          <a:prstGeom prst="rect">
            <a:avLst/>
          </a:prstGeom>
          <a:noFill/>
        </p:spPr>
        <p:txBody>
          <a:bodyPr wrap="square" rtlCol="0">
            <a:spAutoFit/>
          </a:bodyPr>
          <a:lstStyle/>
          <a:p>
            <a:r>
              <a:rPr lang="en-US" dirty="0" smtClean="0"/>
              <a:t>/*CSS*/</a:t>
            </a:r>
          </a:p>
          <a:p>
            <a:r>
              <a:rPr lang="en-US" dirty="0" smtClean="0"/>
              <a:t>header</a:t>
            </a:r>
            <a:r>
              <a:rPr lang="en-US" dirty="0"/>
              <a:t>,</a:t>
            </a:r>
          </a:p>
          <a:p>
            <a:r>
              <a:rPr lang="en-US" dirty="0"/>
              <a:t>section,</a:t>
            </a:r>
          </a:p>
          <a:p>
            <a:r>
              <a:rPr lang="en-US" dirty="0"/>
              <a:t>aside,</a:t>
            </a:r>
          </a:p>
          <a:p>
            <a:r>
              <a:rPr lang="en-US" dirty="0"/>
              <a:t>footer {</a:t>
            </a:r>
          </a:p>
          <a:p>
            <a:r>
              <a:rPr lang="en-US" dirty="0"/>
              <a:t>	</a:t>
            </a:r>
            <a:r>
              <a:rPr lang="en-US" dirty="0" err="1"/>
              <a:t>background:green</a:t>
            </a:r>
            <a:r>
              <a:rPr lang="en-US" dirty="0"/>
              <a:t>;</a:t>
            </a:r>
          </a:p>
          <a:p>
            <a:r>
              <a:rPr lang="en-US" dirty="0"/>
              <a:t>	</a:t>
            </a:r>
            <a:r>
              <a:rPr lang="en-US" dirty="0" err="1"/>
              <a:t>text-align:center</a:t>
            </a:r>
            <a:r>
              <a:rPr lang="en-US" dirty="0"/>
              <a:t>;</a:t>
            </a:r>
          </a:p>
          <a:p>
            <a:r>
              <a:rPr lang="en-US" dirty="0"/>
              <a:t>  </a:t>
            </a:r>
            <a:r>
              <a:rPr lang="en-US" dirty="0" smtClean="0"/>
              <a:t>	margin:20px</a:t>
            </a:r>
            <a:r>
              <a:rPr lang="en-US" dirty="0"/>
              <a:t>;</a:t>
            </a:r>
          </a:p>
          <a:p>
            <a:r>
              <a:rPr lang="en-US" dirty="0"/>
              <a:t>	height:50px;;</a:t>
            </a:r>
          </a:p>
          <a:p>
            <a:r>
              <a:rPr lang="en-US" dirty="0"/>
              <a:t>}</a:t>
            </a:r>
          </a:p>
          <a:p>
            <a:r>
              <a:rPr lang="en-US" dirty="0"/>
              <a:t>section {</a:t>
            </a:r>
          </a:p>
          <a:p>
            <a:r>
              <a:rPr lang="en-US" dirty="0"/>
              <a:t>  </a:t>
            </a:r>
            <a:r>
              <a:rPr lang="en-US" dirty="0" smtClean="0"/>
              <a:t>	float</a:t>
            </a:r>
            <a:r>
              <a:rPr lang="en-US" dirty="0"/>
              <a:t>: left;</a:t>
            </a:r>
          </a:p>
          <a:p>
            <a:r>
              <a:rPr lang="en-US" dirty="0"/>
              <a:t>}</a:t>
            </a:r>
          </a:p>
          <a:p>
            <a:r>
              <a:rPr lang="en-US" dirty="0"/>
              <a:t>aside {</a:t>
            </a:r>
          </a:p>
          <a:p>
            <a:r>
              <a:rPr lang="en-US" dirty="0"/>
              <a:t>  </a:t>
            </a:r>
            <a:r>
              <a:rPr lang="en-US" dirty="0" smtClean="0"/>
              <a:t>	float</a:t>
            </a:r>
            <a:r>
              <a:rPr lang="en-US" dirty="0"/>
              <a:t>: right;</a:t>
            </a:r>
          </a:p>
          <a:p>
            <a:r>
              <a:rPr lang="en-US" dirty="0" smtClean="0"/>
              <a:t>}</a:t>
            </a:r>
          </a:p>
          <a:p>
            <a:r>
              <a:rPr lang="en-US" dirty="0"/>
              <a:t>footer {</a:t>
            </a:r>
          </a:p>
          <a:p>
            <a:r>
              <a:rPr lang="en-US" dirty="0"/>
              <a:t>	</a:t>
            </a:r>
            <a:r>
              <a:rPr lang="en-US" dirty="0" err="1"/>
              <a:t>clear:both</a:t>
            </a:r>
            <a:r>
              <a:rPr lang="en-US" dirty="0"/>
              <a:t>;</a:t>
            </a:r>
          </a:p>
          <a:p>
            <a:r>
              <a:rPr lang="en-US" dirty="0" smtClean="0"/>
              <a:t>}</a:t>
            </a:r>
            <a:endParaRPr lang="en-US" dirty="0"/>
          </a:p>
        </p:txBody>
      </p:sp>
      <p:sp>
        <p:nvSpPr>
          <p:cNvPr id="6" name="TextBox 5"/>
          <p:cNvSpPr txBox="1"/>
          <p:nvPr/>
        </p:nvSpPr>
        <p:spPr>
          <a:xfrm>
            <a:off x="3962400" y="1524000"/>
            <a:ext cx="4800600" cy="3293209"/>
          </a:xfrm>
          <a:prstGeom prst="rect">
            <a:avLst/>
          </a:prstGeom>
          <a:noFill/>
        </p:spPr>
        <p:txBody>
          <a:bodyPr wrap="square" rtlCol="0">
            <a:spAutoFit/>
          </a:bodyPr>
          <a:lstStyle/>
          <a:p>
            <a:r>
              <a:rPr lang="en-US" sz="1600" dirty="0" smtClean="0"/>
              <a:t>&lt;!– HTML --&gt;</a:t>
            </a:r>
          </a:p>
          <a:p>
            <a:r>
              <a:rPr lang="en-US" sz="1600" dirty="0" smtClean="0"/>
              <a:t>&lt;</a:t>
            </a:r>
            <a:r>
              <a:rPr lang="en-US" sz="1600" dirty="0"/>
              <a:t>header&gt;</a:t>
            </a:r>
          </a:p>
          <a:p>
            <a:r>
              <a:rPr lang="en-US" sz="1600" dirty="0"/>
              <a:t> HEADER</a:t>
            </a:r>
          </a:p>
          <a:p>
            <a:r>
              <a:rPr lang="en-US" sz="1600" dirty="0"/>
              <a:t>&lt;/header&gt;</a:t>
            </a:r>
          </a:p>
          <a:p>
            <a:r>
              <a:rPr lang="en-US" sz="1600" dirty="0"/>
              <a:t>&lt;section&gt;</a:t>
            </a:r>
          </a:p>
          <a:p>
            <a:r>
              <a:rPr lang="en-US" sz="1600" dirty="0"/>
              <a:t>  Section ONE</a:t>
            </a:r>
          </a:p>
          <a:p>
            <a:r>
              <a:rPr lang="en-US" sz="1600" dirty="0"/>
              <a:t>&lt;/section&gt;</a:t>
            </a:r>
          </a:p>
          <a:p>
            <a:r>
              <a:rPr lang="en-US" sz="1600" dirty="0"/>
              <a:t>&lt;aside&gt;</a:t>
            </a:r>
          </a:p>
          <a:p>
            <a:r>
              <a:rPr lang="en-US" sz="1600" dirty="0"/>
              <a:t>  Aside ONE</a:t>
            </a:r>
          </a:p>
          <a:p>
            <a:r>
              <a:rPr lang="en-US" sz="1600" dirty="0"/>
              <a:t>&lt;/aside&gt;</a:t>
            </a:r>
          </a:p>
          <a:p>
            <a:r>
              <a:rPr lang="en-US" sz="1600" dirty="0"/>
              <a:t>&lt;footer&gt;</a:t>
            </a:r>
          </a:p>
          <a:p>
            <a:r>
              <a:rPr lang="en-US" sz="1600" dirty="0"/>
              <a:t>  FOOTER</a:t>
            </a:r>
          </a:p>
          <a:p>
            <a:r>
              <a:rPr lang="en-US" sz="1600" dirty="0"/>
              <a:t>&lt;/footer&gt;</a:t>
            </a:r>
          </a:p>
        </p:txBody>
      </p:sp>
    </p:spTree>
    <p:extLst>
      <p:ext uri="{BB962C8B-B14F-4D97-AF65-F5344CB8AC3E}">
        <p14:creationId xmlns:p14="http://schemas.microsoft.com/office/powerpoint/2010/main" val="234326958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43778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33089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with me?</a:t>
            </a:r>
            <a:endParaRPr lang="en-US" dirty="0"/>
          </a:p>
        </p:txBody>
      </p:sp>
      <p:sp>
        <p:nvSpPr>
          <p:cNvPr id="3" name="Content Placeholder 2"/>
          <p:cNvSpPr>
            <a:spLocks noGrp="1"/>
          </p:cNvSpPr>
          <p:nvPr>
            <p:ph idx="1"/>
          </p:nvPr>
        </p:nvSpPr>
        <p:spPr/>
        <p:txBody>
          <a:bodyPr/>
          <a:lstStyle/>
          <a:p>
            <a:r>
              <a:rPr lang="en-US" dirty="0" smtClean="0"/>
              <a:t>What did we start the lecture with?</a:t>
            </a:r>
            <a:endParaRPr lang="en-US" dirty="0"/>
          </a:p>
        </p:txBody>
      </p:sp>
    </p:spTree>
    <p:extLst>
      <p:ext uri="{BB962C8B-B14F-4D97-AF65-F5344CB8AC3E}">
        <p14:creationId xmlns:p14="http://schemas.microsoft.com/office/powerpoint/2010/main" val="254485958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fonts</a:t>
            </a:r>
            <a:endParaRPr lang="en-US" dirty="0"/>
          </a:p>
        </p:txBody>
      </p:sp>
      <p:sp>
        <p:nvSpPr>
          <p:cNvPr id="3" name="Content Placeholder 2"/>
          <p:cNvSpPr>
            <a:spLocks noGrp="1"/>
          </p:cNvSpPr>
          <p:nvPr>
            <p:ph idx="1"/>
          </p:nvPr>
        </p:nvSpPr>
        <p:spPr/>
        <p:txBody>
          <a:bodyPr/>
          <a:lstStyle/>
          <a:p>
            <a:r>
              <a:rPr lang="en-US" dirty="0" smtClean="0"/>
              <a:t>A variety of things you can control with fonts. </a:t>
            </a:r>
          </a:p>
          <a:p>
            <a:pPr lvl="1"/>
            <a:r>
              <a:rPr lang="en-US" dirty="0" smtClean="0"/>
              <a:t>font-family</a:t>
            </a:r>
          </a:p>
          <a:p>
            <a:pPr lvl="1"/>
            <a:r>
              <a:rPr lang="en-US" dirty="0" smtClean="0"/>
              <a:t>font-size (2em, 14px, percentage)</a:t>
            </a:r>
          </a:p>
          <a:p>
            <a:pPr lvl="1"/>
            <a:r>
              <a:rPr lang="en-US" dirty="0" smtClean="0"/>
              <a:t>font-style (italic)</a:t>
            </a:r>
          </a:p>
          <a:p>
            <a:pPr lvl="1"/>
            <a:r>
              <a:rPr lang="en-US" dirty="0" smtClean="0"/>
              <a:t>font-weight (bold, 200, 500)</a:t>
            </a:r>
          </a:p>
          <a:p>
            <a:pPr lvl="1"/>
            <a:r>
              <a:rPr lang="en-US" dirty="0" smtClean="0"/>
              <a:t>line-height (1.5 x font-size)</a:t>
            </a:r>
          </a:p>
          <a:p>
            <a:r>
              <a:rPr lang="en-US" dirty="0" smtClean="0"/>
              <a:t>Also there’s text-align text-decoration text-indent text-shadow text-transform</a:t>
            </a:r>
            <a:r>
              <a:rPr lang="en-US" dirty="0"/>
              <a:t> </a:t>
            </a:r>
            <a:r>
              <a:rPr lang="en-US" dirty="0" smtClean="0"/>
              <a:t>letter-spacing word-spacing </a:t>
            </a:r>
            <a:endParaRPr lang="en-US" dirty="0" smtClean="0"/>
          </a:p>
          <a:p>
            <a:pPr marL="0" indent="0">
              <a:buNone/>
            </a:pPr>
            <a:r>
              <a:rPr lang="en-US" sz="2000" dirty="0" smtClean="0"/>
              <a:t>*note on when to use </a:t>
            </a:r>
            <a:r>
              <a:rPr lang="en-US" sz="2000" dirty="0" err="1" smtClean="0"/>
              <a:t>em</a:t>
            </a:r>
            <a:r>
              <a:rPr lang="en-US" sz="2000" dirty="0" smtClean="0"/>
              <a:t> v/s </a:t>
            </a:r>
            <a:r>
              <a:rPr lang="en-US" sz="2000" dirty="0" err="1" smtClean="0"/>
              <a:t>px</a:t>
            </a:r>
            <a:endParaRPr lang="en-US" sz="2000" dirty="0"/>
          </a:p>
        </p:txBody>
      </p:sp>
    </p:spTree>
    <p:extLst>
      <p:ext uri="{BB962C8B-B14F-4D97-AF65-F5344CB8AC3E}">
        <p14:creationId xmlns:p14="http://schemas.microsoft.com/office/powerpoint/2010/main" val="175382199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a:t>
            </a:r>
            <a:endParaRPr lang="en-US" dirty="0"/>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248400" cy="540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24077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What are forms used for?</a:t>
            </a:r>
          </a:p>
          <a:p>
            <a:pPr lvl="1"/>
            <a:r>
              <a:rPr lang="en-US" dirty="0" smtClean="0"/>
              <a:t>To pass data to the server.</a:t>
            </a:r>
          </a:p>
          <a:p>
            <a:r>
              <a:rPr lang="en-US" dirty="0" smtClean="0"/>
              <a:t>What sort of data can forms communicate?</a:t>
            </a:r>
          </a:p>
          <a:p>
            <a:pPr lvl="1"/>
            <a:r>
              <a:rPr lang="en-US" dirty="0" smtClean="0"/>
              <a:t>…</a:t>
            </a:r>
            <a:endParaRPr lang="en-US" dirty="0"/>
          </a:p>
        </p:txBody>
      </p:sp>
    </p:spTree>
    <p:extLst>
      <p:ext uri="{BB962C8B-B14F-4D97-AF65-F5344CB8AC3E}">
        <p14:creationId xmlns:p14="http://schemas.microsoft.com/office/powerpoint/2010/main" val="429011344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3088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Announcement about late assignments</a:t>
            </a:r>
          </a:p>
          <a:p>
            <a:r>
              <a:rPr lang="en-US" dirty="0" smtClean="0"/>
              <a:t>Need project partners by Monday</a:t>
            </a:r>
          </a:p>
          <a:p>
            <a:r>
              <a:rPr lang="en-US" dirty="0" smtClean="0"/>
              <a:t>Need project ideas by following Monday. </a:t>
            </a:r>
          </a:p>
          <a:p>
            <a:r>
              <a:rPr lang="en-US" dirty="0" smtClean="0"/>
              <a:t>Presentations</a:t>
            </a:r>
            <a:endParaRPr lang="en-US" dirty="0"/>
          </a:p>
        </p:txBody>
      </p:sp>
    </p:spTree>
    <p:extLst>
      <p:ext uri="{BB962C8B-B14F-4D97-AF65-F5344CB8AC3E}">
        <p14:creationId xmlns:p14="http://schemas.microsoft.com/office/powerpoint/2010/main" val="52050603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39" name="Smiley Face 38"/>
          <p:cNvSpPr/>
          <p:nvPr/>
        </p:nvSpPr>
        <p:spPr>
          <a:xfrm>
            <a:off x="914400" y="2744232"/>
            <a:ext cx="685800" cy="723900"/>
          </a:xfrm>
          <a:prstGeom prst="smileyFace">
            <a:avLst/>
          </a:prstGeom>
          <a:solidFill>
            <a:schemeClr val="accent6">
              <a:lumMod val="20000"/>
              <a:lumOff val="80000"/>
            </a:schemeClr>
          </a:solidFill>
          <a:ln w="508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0" name="Rounded Rectangle 39"/>
          <p:cNvSpPr/>
          <p:nvPr/>
        </p:nvSpPr>
        <p:spPr>
          <a:xfrm>
            <a:off x="2458023" y="2744232"/>
            <a:ext cx="1219200" cy="723900"/>
          </a:xfrm>
          <a:prstGeom prst="roundRect">
            <a:avLst/>
          </a:prstGeom>
          <a:solidFill>
            <a:schemeClr val="accent1"/>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t>Browser</a:t>
            </a:r>
          </a:p>
        </p:txBody>
      </p:sp>
      <p:sp>
        <p:nvSpPr>
          <p:cNvPr id="41" name="Rounded Rectangle 40"/>
          <p:cNvSpPr/>
          <p:nvPr/>
        </p:nvSpPr>
        <p:spPr>
          <a:xfrm>
            <a:off x="4535046" y="2743200"/>
            <a:ext cx="1447800" cy="724932"/>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t>Web server</a:t>
            </a:r>
          </a:p>
        </p:txBody>
      </p:sp>
      <p:sp>
        <p:nvSpPr>
          <p:cNvPr id="42" name="TextBox 41"/>
          <p:cNvSpPr txBox="1"/>
          <p:nvPr/>
        </p:nvSpPr>
        <p:spPr>
          <a:xfrm>
            <a:off x="6840668" y="2783701"/>
            <a:ext cx="1214307" cy="646331"/>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fontAlgn="auto">
              <a:spcBef>
                <a:spcPts val="0"/>
              </a:spcBef>
              <a:spcAft>
                <a:spcPts val="0"/>
              </a:spcAft>
              <a:defRPr/>
            </a:pPr>
            <a:r>
              <a:rPr lang="en-US" i="1" dirty="0">
                <a:solidFill>
                  <a:schemeClr val="bg1"/>
                </a:solidFill>
              </a:rPr>
              <a:t>Server-side</a:t>
            </a:r>
          </a:p>
          <a:p>
            <a:pPr fontAlgn="auto">
              <a:spcBef>
                <a:spcPts val="0"/>
              </a:spcBef>
              <a:spcAft>
                <a:spcPts val="0"/>
              </a:spcAft>
              <a:defRPr/>
            </a:pPr>
            <a:r>
              <a:rPr lang="en-US" i="1" dirty="0" smtClean="0">
                <a:solidFill>
                  <a:schemeClr val="bg1"/>
                </a:solidFill>
              </a:rPr>
              <a:t>Programs</a:t>
            </a:r>
            <a:endParaRPr lang="en-US" i="1" dirty="0">
              <a:solidFill>
                <a:schemeClr val="bg1"/>
              </a:solidFill>
            </a:endParaRPr>
          </a:p>
        </p:txBody>
      </p:sp>
      <p:cxnSp>
        <p:nvCxnSpPr>
          <p:cNvPr id="43" name="Straight Connector 42"/>
          <p:cNvCxnSpPr>
            <a:stCxn id="39" idx="4"/>
          </p:cNvCxnSpPr>
          <p:nvPr/>
        </p:nvCxnSpPr>
        <p:spPr>
          <a:xfrm>
            <a:off x="1257300" y="3468132"/>
            <a:ext cx="0" cy="2667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67050" y="3468132"/>
            <a:ext cx="0" cy="2667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59388" y="3468132"/>
            <a:ext cx="0" cy="2667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48550" y="3468132"/>
            <a:ext cx="0" cy="2667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257300" y="3849132"/>
            <a:ext cx="18097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547813" y="3544332"/>
            <a:ext cx="1050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smtClean="0"/>
              <a:t>Type URL</a:t>
            </a:r>
            <a:endParaRPr lang="en-US" altLang="en-US" dirty="0"/>
          </a:p>
        </p:txBody>
      </p:sp>
      <p:cxnSp>
        <p:nvCxnSpPr>
          <p:cNvPr id="49" name="Straight Arrow Connector 48"/>
          <p:cNvCxnSpPr/>
          <p:nvPr/>
        </p:nvCxnSpPr>
        <p:spPr>
          <a:xfrm>
            <a:off x="3067050" y="4241245"/>
            <a:ext cx="21923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3054513" y="3936445"/>
            <a:ext cx="2172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smtClean="0"/>
              <a:t>Request for webpage</a:t>
            </a:r>
            <a:endParaRPr lang="en-US" altLang="en-US" dirty="0"/>
          </a:p>
        </p:txBody>
      </p:sp>
      <p:cxnSp>
        <p:nvCxnSpPr>
          <p:cNvPr id="51" name="Straight Arrow Connector 50"/>
          <p:cNvCxnSpPr/>
          <p:nvPr/>
        </p:nvCxnSpPr>
        <p:spPr>
          <a:xfrm flipH="1">
            <a:off x="3067050" y="4679395"/>
            <a:ext cx="22050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3158611" y="4355545"/>
            <a:ext cx="1964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t>HTML for </a:t>
            </a:r>
            <a:r>
              <a:rPr lang="en-US" altLang="en-US" dirty="0" smtClean="0"/>
              <a:t>webpage</a:t>
            </a:r>
            <a:endParaRPr lang="en-US" altLang="en-US" dirty="0"/>
          </a:p>
        </p:txBody>
      </p:sp>
      <p:cxnSp>
        <p:nvCxnSpPr>
          <p:cNvPr id="53" name="Straight Arrow Connector 52"/>
          <p:cNvCxnSpPr/>
          <p:nvPr/>
        </p:nvCxnSpPr>
        <p:spPr>
          <a:xfrm flipH="1">
            <a:off x="1257300" y="5068332"/>
            <a:ext cx="18097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1270044" y="4731782"/>
            <a:ext cx="16064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t>Show </a:t>
            </a:r>
            <a:r>
              <a:rPr lang="en-US" altLang="en-US" dirty="0" smtClean="0"/>
              <a:t>webpage</a:t>
            </a:r>
            <a:endParaRPr lang="en-US" altLang="en-US" dirty="0"/>
          </a:p>
        </p:txBody>
      </p:sp>
      <p:cxnSp>
        <p:nvCxnSpPr>
          <p:cNvPr id="55" name="Straight Arrow Connector 54"/>
          <p:cNvCxnSpPr/>
          <p:nvPr/>
        </p:nvCxnSpPr>
        <p:spPr>
          <a:xfrm>
            <a:off x="1257300" y="5525532"/>
            <a:ext cx="18097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1256081" y="5220732"/>
            <a:ext cx="18677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t>User fills out </a:t>
            </a:r>
            <a:r>
              <a:rPr lang="en-US" altLang="en-US" dirty="0" smtClean="0"/>
              <a:t>form</a:t>
            </a:r>
            <a:br>
              <a:rPr lang="en-US" altLang="en-US" dirty="0" smtClean="0"/>
            </a:br>
            <a:r>
              <a:rPr lang="en-US" altLang="en-US" dirty="0" smtClean="0"/>
              <a:t>on the webpage</a:t>
            </a:r>
            <a:endParaRPr lang="en-US" altLang="en-US" dirty="0"/>
          </a:p>
        </p:txBody>
      </p:sp>
      <p:cxnSp>
        <p:nvCxnSpPr>
          <p:cNvPr id="57" name="Straight Arrow Connector 56"/>
          <p:cNvCxnSpPr/>
          <p:nvPr/>
        </p:nvCxnSpPr>
        <p:spPr>
          <a:xfrm>
            <a:off x="3065463" y="5709682"/>
            <a:ext cx="21923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a:spLocks noChangeArrowheads="1"/>
          </p:cNvSpPr>
          <p:nvPr/>
        </p:nvSpPr>
        <p:spPr bwMode="auto">
          <a:xfrm>
            <a:off x="3171825" y="5404882"/>
            <a:ext cx="2085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t>Send values entered</a:t>
            </a:r>
          </a:p>
        </p:txBody>
      </p:sp>
      <p:cxnSp>
        <p:nvCxnSpPr>
          <p:cNvPr id="59" name="Straight Arrow Connector 58"/>
          <p:cNvCxnSpPr/>
          <p:nvPr/>
        </p:nvCxnSpPr>
        <p:spPr>
          <a:xfrm>
            <a:off x="5272088" y="5968445"/>
            <a:ext cx="21923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313363" y="5663645"/>
            <a:ext cx="2065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t>Do something with</a:t>
            </a:r>
            <a:br>
              <a:rPr lang="en-US" altLang="en-US"/>
            </a:br>
            <a:r>
              <a:rPr lang="en-US" altLang="en-US"/>
              <a:t>these values, please</a:t>
            </a:r>
          </a:p>
        </p:txBody>
      </p:sp>
    </p:spTree>
    <p:extLst>
      <p:ext uri="{BB962C8B-B14F-4D97-AF65-F5344CB8AC3E}">
        <p14:creationId xmlns:p14="http://schemas.microsoft.com/office/powerpoint/2010/main" val="42614386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8" grpId="0"/>
      <p:bldP spid="50" grpId="0"/>
      <p:bldP spid="52" grpId="0"/>
      <p:bldP spid="54" grpId="0"/>
      <p:bldP spid="56" grpId="0"/>
      <p:bldP spid="58" grpId="0"/>
      <p:bldP spid="6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form</a:t>
            </a:r>
            <a:endParaRPr lang="en-US" dirty="0"/>
          </a:p>
        </p:txBody>
      </p:sp>
      <p:sp>
        <p:nvSpPr>
          <p:cNvPr id="4" name="Content Placeholder 3"/>
          <p:cNvSpPr>
            <a:spLocks noGrp="1"/>
          </p:cNvSpPr>
          <p:nvPr>
            <p:ph idx="1"/>
          </p:nvPr>
        </p:nvSpPr>
        <p:spPr>
          <a:xfrm>
            <a:off x="486036" y="1371600"/>
            <a:ext cx="8229600" cy="4525963"/>
          </a:xfrm>
        </p:spPr>
        <p:txBody>
          <a:bodyPr/>
          <a:lstStyle/>
          <a:p>
            <a:pPr marL="0" indent="0">
              <a:buNone/>
            </a:pPr>
            <a:r>
              <a:rPr lang="en-US" sz="2800" dirty="0" smtClean="0"/>
              <a:t>At the very least – a form must have a submit button.</a:t>
            </a:r>
          </a:p>
          <a:p>
            <a:pPr marL="0" indent="0">
              <a:buNone/>
            </a:pPr>
            <a:endParaRPr lang="en-US" sz="2800" dirty="0"/>
          </a:p>
          <a:p>
            <a:pPr marL="0" indent="0" fontAlgn="auto">
              <a:spcAft>
                <a:spcPts val="0"/>
              </a:spcAft>
              <a:buFont typeface="Arial" pitchFamily="34" charset="0"/>
              <a:buNone/>
              <a:defRPr/>
            </a:pPr>
            <a:r>
              <a:rPr lang="en-US" sz="2800" dirty="0"/>
              <a:t>&lt;form action</a:t>
            </a:r>
            <a:r>
              <a:rPr lang="en-US" sz="2800" dirty="0" smtClean="0"/>
              <a:t>=“</a:t>
            </a:r>
            <a:r>
              <a:rPr lang="en-US" sz="2800" i="1" dirty="0" err="1" smtClean="0"/>
              <a:t>someurl</a:t>
            </a:r>
            <a:r>
              <a:rPr lang="en-US" sz="2800" dirty="0" smtClean="0"/>
              <a:t>" </a:t>
            </a:r>
            <a:r>
              <a:rPr lang="en-US" sz="2800" dirty="0"/>
              <a:t>method="GET"&gt;</a:t>
            </a:r>
          </a:p>
          <a:p>
            <a:pPr marL="0" indent="0" fontAlgn="auto">
              <a:spcAft>
                <a:spcPts val="0"/>
              </a:spcAft>
              <a:buFont typeface="Arial" pitchFamily="34" charset="0"/>
              <a:buNone/>
              <a:defRPr/>
            </a:pPr>
            <a:r>
              <a:rPr lang="en-US" sz="2800" dirty="0"/>
              <a:t>&lt;input type="submit"&gt;</a:t>
            </a:r>
          </a:p>
          <a:p>
            <a:pPr marL="0" indent="0" fontAlgn="auto">
              <a:spcAft>
                <a:spcPts val="0"/>
              </a:spcAft>
              <a:buFont typeface="Arial" pitchFamily="34" charset="0"/>
              <a:buNone/>
              <a:defRPr/>
            </a:pPr>
            <a:r>
              <a:rPr lang="en-US" sz="2800" dirty="0"/>
              <a:t>&lt;/form</a:t>
            </a:r>
            <a:r>
              <a:rPr lang="en-US" sz="2800" dirty="0" smtClean="0"/>
              <a:t>&gt;</a:t>
            </a:r>
          </a:p>
          <a:p>
            <a:pPr marL="0" indent="0" fontAlgn="auto">
              <a:spcAft>
                <a:spcPts val="0"/>
              </a:spcAft>
              <a:buFont typeface="Arial" pitchFamily="34" charset="0"/>
              <a:buNone/>
              <a:defRPr/>
            </a:pPr>
            <a:endParaRPr lang="en-US" sz="2800" dirty="0"/>
          </a:p>
          <a:p>
            <a:pPr marL="0" indent="0">
              <a:buNone/>
            </a:pPr>
            <a:r>
              <a:rPr lang="en-US" sz="2800" dirty="0"/>
              <a:t>When the user </a:t>
            </a:r>
            <a:r>
              <a:rPr lang="en-US" sz="2800" dirty="0" smtClean="0"/>
              <a:t>clicks on the </a:t>
            </a:r>
            <a:r>
              <a:rPr lang="en-US" sz="2800" dirty="0"/>
              <a:t>submit button, the form gathers all the input and sends to the server. (But this very minimal form has no input fields!)</a:t>
            </a:r>
          </a:p>
          <a:p>
            <a:pPr marL="0" indent="0">
              <a:buNone/>
            </a:pPr>
            <a:endParaRPr lang="en-US" dirty="0"/>
          </a:p>
        </p:txBody>
      </p:sp>
    </p:spTree>
    <p:extLst>
      <p:ext uri="{BB962C8B-B14F-4D97-AF65-F5344CB8AC3E}">
        <p14:creationId xmlns:p14="http://schemas.microsoft.com/office/powerpoint/2010/main" val="48284919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lets add some fields</a:t>
            </a:r>
            <a:endParaRPr lang="en-US" dirty="0"/>
          </a:p>
        </p:txBody>
      </p:sp>
      <p:sp>
        <p:nvSpPr>
          <p:cNvPr id="3" name="Content Placeholder 2"/>
          <p:cNvSpPr>
            <a:spLocks noGrp="1"/>
          </p:cNvSpPr>
          <p:nvPr>
            <p:ph idx="1"/>
          </p:nvPr>
        </p:nvSpPr>
        <p:spPr/>
        <p:txBody>
          <a:bodyPr/>
          <a:lstStyle/>
          <a:p>
            <a:pPr marL="0" indent="0">
              <a:buNone/>
            </a:pPr>
            <a:r>
              <a:rPr lang="en-US" sz="2800" dirty="0" smtClean="0"/>
              <a:t>Examples:</a:t>
            </a:r>
          </a:p>
          <a:p>
            <a:pPr marL="0" indent="0">
              <a:buNone/>
            </a:pPr>
            <a:r>
              <a:rPr lang="en-US" sz="2000" dirty="0">
                <a:hlinkClick r:id="rId3"/>
              </a:rPr>
              <a:t>http://</a:t>
            </a:r>
            <a:r>
              <a:rPr lang="en-US" sz="2000" dirty="0" smtClean="0">
                <a:hlinkClick r:id="rId3"/>
              </a:rPr>
              <a:t>www.w3schools.com/html/tryit.asp?filename=tryhtml_textarea</a:t>
            </a:r>
            <a:endParaRPr lang="en-US" sz="2000" dirty="0" smtClean="0"/>
          </a:p>
          <a:p>
            <a:pPr marL="0" indent="0">
              <a:buNone/>
            </a:pPr>
            <a:r>
              <a:rPr lang="en-US" sz="2000" dirty="0">
                <a:hlinkClick r:id="rId4"/>
              </a:rPr>
              <a:t>http://</a:t>
            </a:r>
            <a:r>
              <a:rPr lang="en-US" sz="2000" dirty="0" smtClean="0">
                <a:hlinkClick r:id="rId4"/>
              </a:rPr>
              <a:t>www.w3schools.com/html/tryit.asp?filename=tryhtml_radio</a:t>
            </a:r>
            <a:endParaRPr lang="en-US" sz="2000" dirty="0" smtClean="0"/>
          </a:p>
          <a:p>
            <a:pPr marL="0" indent="0">
              <a:buNone/>
            </a:pPr>
            <a:r>
              <a:rPr lang="en-US" sz="2000" dirty="0">
                <a:hlinkClick r:id="rId5"/>
              </a:rPr>
              <a:t>http://</a:t>
            </a:r>
            <a:r>
              <a:rPr lang="en-US" sz="2000" dirty="0" smtClean="0">
                <a:hlinkClick r:id="rId5"/>
              </a:rPr>
              <a:t>www.w3schools.com/html/tryit.asp?filename=tryhtml_checkbox</a:t>
            </a:r>
            <a:endParaRPr lang="en-US" sz="2000" dirty="0" smtClean="0"/>
          </a:p>
          <a:p>
            <a:pPr marL="0" indent="0">
              <a:buNone/>
            </a:pPr>
            <a:r>
              <a:rPr lang="en-US" sz="2000" dirty="0">
                <a:hlinkClick r:id="rId6"/>
              </a:rPr>
              <a:t>http://</a:t>
            </a:r>
            <a:r>
              <a:rPr lang="en-US" sz="2000" dirty="0" smtClean="0">
                <a:hlinkClick r:id="rId6"/>
              </a:rPr>
              <a:t>www.w3schools.com/html/tryit.asp?filename=tryhtml_select2</a:t>
            </a:r>
            <a:endParaRPr lang="en-US" sz="2000" dirty="0" smtClean="0"/>
          </a:p>
          <a:p>
            <a:pPr marL="0" indent="0">
              <a:buNone/>
            </a:pPr>
            <a:endParaRPr lang="en-US" sz="2000" dirty="0" smtClean="0"/>
          </a:p>
          <a:p>
            <a:pPr marL="0" indent="0">
              <a:buNone/>
            </a:pPr>
            <a:r>
              <a:rPr lang="en-US" sz="2800" dirty="0" smtClean="0"/>
              <a:t>Getting it all together</a:t>
            </a:r>
          </a:p>
          <a:p>
            <a:pPr marL="0" indent="0">
              <a:buNone/>
            </a:pPr>
            <a:r>
              <a:rPr lang="en-US" sz="2000" dirty="0">
                <a:hlinkClick r:id="rId7"/>
              </a:rPr>
              <a:t>http://</a:t>
            </a:r>
            <a:r>
              <a:rPr lang="en-US" sz="2000" dirty="0" smtClean="0">
                <a:hlinkClick r:id="rId7"/>
              </a:rPr>
              <a:t>www.w3schools.com/html/tryit.asp?filename=tryhtml_form_mail</a:t>
            </a:r>
            <a:endParaRPr lang="en-US" sz="2000" dirty="0" smtClean="0"/>
          </a:p>
          <a:p>
            <a:pPr marL="0" indent="0">
              <a:buNone/>
            </a:pPr>
            <a:endParaRPr lang="en-US" sz="2000" dirty="0"/>
          </a:p>
          <a:p>
            <a:endParaRPr lang="en-US" sz="2000" dirty="0"/>
          </a:p>
        </p:txBody>
      </p:sp>
    </p:spTree>
    <p:extLst>
      <p:ext uri="{BB962C8B-B14F-4D97-AF65-F5344CB8AC3E}">
        <p14:creationId xmlns:p14="http://schemas.microsoft.com/office/powerpoint/2010/main" val="207140187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 action</a:t>
            </a:r>
            <a:endParaRPr lang="en-US" dirty="0"/>
          </a:p>
        </p:txBody>
      </p:sp>
      <p:sp>
        <p:nvSpPr>
          <p:cNvPr id="4" name="Content Placeholder 2"/>
          <p:cNvSpPr>
            <a:spLocks noGrp="1"/>
          </p:cNvSpPr>
          <p:nvPr>
            <p:ph idx="1"/>
          </p:nvPr>
        </p:nvSpPr>
        <p:spPr>
          <a:xfrm>
            <a:off x="533400" y="1676400"/>
            <a:ext cx="8229600" cy="4525963"/>
          </a:xfrm>
        </p:spPr>
        <p:txBody>
          <a:bodyPr/>
          <a:lstStyle/>
          <a:p>
            <a:pPr marL="0" indent="0">
              <a:buNone/>
            </a:pPr>
            <a:r>
              <a:rPr lang="en-US" dirty="0" smtClean="0"/>
              <a:t>The action attribute specified who the form input is submitted to.</a:t>
            </a:r>
          </a:p>
          <a:p>
            <a:pPr marL="0" indent="0">
              <a:buNone/>
            </a:pPr>
            <a:r>
              <a:rPr lang="en-US" sz="1600" dirty="0" smtClean="0"/>
              <a:t/>
            </a:r>
            <a:br>
              <a:rPr lang="en-US" sz="1600" dirty="0" smtClean="0"/>
            </a:br>
            <a:r>
              <a:rPr lang="en-US" sz="1600" dirty="0" smtClean="0"/>
              <a:t>&lt;</a:t>
            </a:r>
            <a:r>
              <a:rPr lang="en-US" sz="1600" dirty="0"/>
              <a:t>html&gt;</a:t>
            </a:r>
          </a:p>
          <a:p>
            <a:pPr marL="0" indent="0">
              <a:buNone/>
            </a:pPr>
            <a:r>
              <a:rPr lang="en-US" sz="1600" dirty="0"/>
              <a:t>&lt;body&gt;</a:t>
            </a:r>
          </a:p>
          <a:p>
            <a:pPr marL="0" indent="0">
              <a:buNone/>
            </a:pPr>
            <a:r>
              <a:rPr lang="en-US" sz="1600" dirty="0" smtClean="0"/>
              <a:t>	&lt;</a:t>
            </a:r>
            <a:r>
              <a:rPr lang="en-US" sz="1600" dirty="0"/>
              <a:t>h2&gt;Send e-mail to Moulik:&lt;/h2&gt;</a:t>
            </a:r>
          </a:p>
          <a:p>
            <a:pPr marL="0" indent="0">
              <a:buNone/>
            </a:pPr>
            <a:r>
              <a:rPr lang="en-US" sz="1600" dirty="0" smtClean="0"/>
              <a:t>	&lt;</a:t>
            </a:r>
            <a:r>
              <a:rPr lang="en-US" sz="1600" dirty="0"/>
              <a:t>form action</a:t>
            </a:r>
            <a:r>
              <a:rPr lang="en-US" sz="1600" dirty="0" smtClean="0"/>
              <a:t>="</a:t>
            </a:r>
            <a:r>
              <a:rPr lang="en-US" sz="1600" b="1" dirty="0" err="1" smtClean="0"/>
              <a:t>read_form_input.php</a:t>
            </a:r>
            <a:r>
              <a:rPr lang="en-US" sz="1600" dirty="0"/>
              <a:t>" method="</a:t>
            </a:r>
            <a:r>
              <a:rPr lang="en-US" sz="1600" dirty="0" smtClean="0"/>
              <a:t>get"&gt;</a:t>
            </a:r>
            <a:endParaRPr lang="en-US" sz="1600" dirty="0"/>
          </a:p>
          <a:p>
            <a:pPr marL="0" indent="0">
              <a:buNone/>
            </a:pPr>
            <a:r>
              <a:rPr lang="en-US" sz="1600" dirty="0" smtClean="0"/>
              <a:t>	&lt;</a:t>
            </a:r>
            <a:r>
              <a:rPr lang="en-US" sz="1600" dirty="0" err="1" smtClean="0"/>
              <a:t>br</a:t>
            </a:r>
            <a:r>
              <a:rPr lang="en-US" sz="1600" dirty="0"/>
              <a:t>/</a:t>
            </a:r>
            <a:r>
              <a:rPr lang="en-US" sz="1600" dirty="0" smtClean="0"/>
              <a:t>&gt;Name</a:t>
            </a:r>
            <a:r>
              <a:rPr lang="en-US" sz="1600" dirty="0"/>
              <a:t>:&lt;input type="text" name="name" value=""&gt;&lt;</a:t>
            </a:r>
            <a:r>
              <a:rPr lang="en-US" sz="1600" dirty="0" err="1" smtClean="0"/>
              <a:t>br</a:t>
            </a:r>
            <a:r>
              <a:rPr lang="en-US" sz="1600" dirty="0" smtClean="0"/>
              <a:t>/&gt;</a:t>
            </a:r>
            <a:endParaRPr lang="en-US" sz="1600" dirty="0"/>
          </a:p>
          <a:p>
            <a:pPr marL="0" indent="0">
              <a:buNone/>
            </a:pPr>
            <a:r>
              <a:rPr lang="en-US" sz="1600" dirty="0" smtClean="0"/>
              <a:t>	&lt;</a:t>
            </a:r>
            <a:r>
              <a:rPr lang="en-US" sz="1600" dirty="0" err="1" smtClean="0"/>
              <a:t>br</a:t>
            </a:r>
            <a:r>
              <a:rPr lang="en-US" sz="1600" dirty="0" smtClean="0"/>
              <a:t>/&gt;Email</a:t>
            </a:r>
            <a:r>
              <a:rPr lang="en-US" sz="1600" dirty="0"/>
              <a:t>:&lt;input type="text" name="email" value=""&gt;&lt;</a:t>
            </a:r>
            <a:r>
              <a:rPr lang="en-US" sz="1600" dirty="0" err="1" smtClean="0"/>
              <a:t>br</a:t>
            </a:r>
            <a:r>
              <a:rPr lang="en-US" sz="1600" dirty="0" smtClean="0"/>
              <a:t>/&gt;</a:t>
            </a:r>
            <a:endParaRPr lang="en-US" sz="1600" dirty="0"/>
          </a:p>
          <a:p>
            <a:pPr marL="0" indent="0">
              <a:buNone/>
            </a:pPr>
            <a:r>
              <a:rPr lang="en-US" sz="1600" dirty="0" smtClean="0"/>
              <a:t>	&lt;</a:t>
            </a:r>
            <a:r>
              <a:rPr lang="en-US" sz="1600" dirty="0" err="1" smtClean="0"/>
              <a:t>br</a:t>
            </a:r>
            <a:r>
              <a:rPr lang="en-US" sz="1600" dirty="0" smtClean="0"/>
              <a:t>/&gt;Message</a:t>
            </a:r>
            <a:r>
              <a:rPr lang="en-US" sz="1600" dirty="0"/>
              <a:t>:&lt;</a:t>
            </a:r>
            <a:r>
              <a:rPr lang="en-US" sz="1600" dirty="0" err="1"/>
              <a:t>br</a:t>
            </a:r>
            <a:r>
              <a:rPr lang="en-US" sz="1600" dirty="0"/>
              <a:t>/&gt;&lt;</a:t>
            </a:r>
            <a:r>
              <a:rPr lang="en-US" sz="1600" dirty="0" err="1"/>
              <a:t>textarea</a:t>
            </a:r>
            <a:r>
              <a:rPr lang="en-US" sz="1600" dirty="0"/>
              <a:t> rows="10" cols="30" name="comment"&gt;&lt;/</a:t>
            </a:r>
            <a:r>
              <a:rPr lang="en-US" sz="1600" dirty="0" err="1"/>
              <a:t>textarea</a:t>
            </a:r>
            <a:r>
              <a:rPr lang="en-US" sz="1600" dirty="0"/>
              <a:t>&gt;</a:t>
            </a:r>
          </a:p>
          <a:p>
            <a:pPr marL="0" indent="0">
              <a:buNone/>
            </a:pPr>
            <a:r>
              <a:rPr lang="en-US" sz="1600" dirty="0" smtClean="0"/>
              <a:t>	&lt;</a:t>
            </a:r>
            <a:r>
              <a:rPr lang="en-US" sz="1600" dirty="0"/>
              <a:t>input type="submit" value="Send</a:t>
            </a:r>
            <a:r>
              <a:rPr lang="en-US" sz="1600" dirty="0" smtClean="0"/>
              <a:t>"&gt;&lt;</a:t>
            </a:r>
            <a:r>
              <a:rPr lang="en-US" sz="1600" dirty="0"/>
              <a:t>input type="reset" value="Reset"&gt;</a:t>
            </a:r>
          </a:p>
          <a:p>
            <a:pPr marL="0" indent="0">
              <a:buNone/>
            </a:pPr>
            <a:r>
              <a:rPr lang="en-US" sz="1600" dirty="0"/>
              <a:t>&lt;/form&gt;</a:t>
            </a:r>
          </a:p>
          <a:p>
            <a:pPr marL="0" indent="0">
              <a:buNone/>
            </a:pPr>
            <a:r>
              <a:rPr lang="en-US" sz="1600" dirty="0" smtClean="0"/>
              <a:t>&lt;/</a:t>
            </a:r>
            <a:r>
              <a:rPr lang="en-US" sz="1600" dirty="0"/>
              <a:t>body&gt;</a:t>
            </a:r>
          </a:p>
          <a:p>
            <a:pPr marL="0" indent="0">
              <a:buNone/>
            </a:pPr>
            <a:r>
              <a:rPr lang="en-US" sz="1600" dirty="0"/>
              <a:t>&lt;/html&gt;</a:t>
            </a:r>
            <a:br>
              <a:rPr lang="en-US" sz="1600" dirty="0"/>
            </a:br>
            <a:r>
              <a:rPr lang="en-US" sz="1600" dirty="0"/>
              <a:t/>
            </a:r>
            <a:br>
              <a:rPr lang="en-US" sz="1600" dirty="0"/>
            </a:br>
            <a:endParaRPr lang="en-US" sz="1600" dirty="0" smtClean="0"/>
          </a:p>
          <a:p>
            <a:pPr marL="0" indent="0">
              <a:buNone/>
            </a:pPr>
            <a:endParaRPr lang="en-US" sz="1600" dirty="0"/>
          </a:p>
        </p:txBody>
      </p:sp>
    </p:spTree>
    <p:extLst>
      <p:ext uri="{BB962C8B-B14F-4D97-AF65-F5344CB8AC3E}">
        <p14:creationId xmlns:p14="http://schemas.microsoft.com/office/powerpoint/2010/main" val="351713640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 form – check out the </a:t>
            </a:r>
            <a:r>
              <a:rPr lang="en-US" dirty="0" err="1" smtClean="0"/>
              <a:t>url</a:t>
            </a:r>
            <a:endParaRPr lang="en-US" dirty="0"/>
          </a:p>
        </p:txBody>
      </p:sp>
      <p:sp>
        <p:nvSpPr>
          <p:cNvPr id="3" name="Content Placeholder 2"/>
          <p:cNvSpPr>
            <a:spLocks noGrp="1"/>
          </p:cNvSpPr>
          <p:nvPr>
            <p:ph idx="1"/>
          </p:nvPr>
        </p:nvSpPr>
        <p:spPr/>
        <p:txBody>
          <a:bodyPr/>
          <a:lstStyle/>
          <a:p>
            <a:pPr lvl="0"/>
            <a:r>
              <a:rPr lang="en-US" sz="2000" dirty="0" smtClean="0"/>
              <a:t>With GET, the values in a form are displayed on the </a:t>
            </a:r>
            <a:r>
              <a:rPr lang="en-US" sz="2000" dirty="0" err="1" smtClean="0"/>
              <a:t>url</a:t>
            </a:r>
            <a:endParaRPr lang="en-US" sz="2000" dirty="0"/>
          </a:p>
        </p:txBody>
      </p:sp>
    </p:spTree>
    <p:extLst>
      <p:ext uri="{BB962C8B-B14F-4D97-AF65-F5344CB8AC3E}">
        <p14:creationId xmlns:p14="http://schemas.microsoft.com/office/powerpoint/2010/main" val="380265934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a:t>
            </a:r>
            <a:endParaRPr lang="en-US" dirty="0"/>
          </a:p>
        </p:txBody>
      </p:sp>
      <p:sp>
        <p:nvSpPr>
          <p:cNvPr id="7" name="Content Placeholder 2"/>
          <p:cNvSpPr>
            <a:spLocks noGrp="1"/>
          </p:cNvSpPr>
          <p:nvPr>
            <p:ph idx="1"/>
          </p:nvPr>
        </p:nvSpPr>
        <p:spPr>
          <a:xfrm>
            <a:off x="457200" y="1600200"/>
            <a:ext cx="8229600" cy="4525963"/>
          </a:xfrm>
        </p:spPr>
        <p:txBody>
          <a:bodyPr/>
          <a:lstStyle/>
          <a:p>
            <a:pPr marL="0" indent="0">
              <a:buNone/>
            </a:pPr>
            <a:r>
              <a:rPr lang="en-US" sz="1600" dirty="0"/>
              <a:t>&lt;html&gt;</a:t>
            </a:r>
          </a:p>
          <a:p>
            <a:pPr marL="0" indent="0">
              <a:buNone/>
            </a:pPr>
            <a:r>
              <a:rPr lang="en-US" sz="1600" dirty="0"/>
              <a:t>&lt;body&gt;</a:t>
            </a:r>
          </a:p>
          <a:p>
            <a:pPr marL="0" indent="0">
              <a:buNone/>
            </a:pPr>
            <a:r>
              <a:rPr lang="en-US" sz="1600" dirty="0"/>
              <a:t>	&lt;h2&gt;Send e-mail to Moulik:&lt;/h2&gt;</a:t>
            </a:r>
          </a:p>
          <a:p>
            <a:pPr marL="0" indent="0">
              <a:buNone/>
            </a:pPr>
            <a:r>
              <a:rPr lang="en-US" sz="1600" dirty="0"/>
              <a:t>	&lt;form action="</a:t>
            </a:r>
            <a:r>
              <a:rPr lang="en-US" sz="1600" b="1" dirty="0" err="1"/>
              <a:t>read_form_input.php</a:t>
            </a:r>
            <a:r>
              <a:rPr lang="en-US" sz="1600" dirty="0"/>
              <a:t>" method</a:t>
            </a:r>
            <a:r>
              <a:rPr lang="en-US" sz="1600" dirty="0" smtClean="0"/>
              <a:t>=“</a:t>
            </a:r>
            <a:r>
              <a:rPr lang="en-US" sz="1600" b="1" dirty="0" smtClean="0"/>
              <a:t>post</a:t>
            </a:r>
            <a:r>
              <a:rPr lang="en-US" sz="1600" dirty="0" smtClean="0"/>
              <a:t>"&gt;</a:t>
            </a:r>
            <a:endParaRPr lang="en-US" sz="1600" dirty="0"/>
          </a:p>
          <a:p>
            <a:pPr marL="0" indent="0">
              <a:buNone/>
            </a:pPr>
            <a:r>
              <a:rPr lang="en-US" sz="1600" dirty="0"/>
              <a:t>	&lt;</a:t>
            </a:r>
            <a:r>
              <a:rPr lang="en-US" sz="1600" dirty="0" err="1"/>
              <a:t>br</a:t>
            </a:r>
            <a:r>
              <a:rPr lang="en-US" sz="1600" dirty="0"/>
              <a:t>/&gt;Name:&lt;input type="text" name="name" value=""&gt;&lt;</a:t>
            </a:r>
            <a:r>
              <a:rPr lang="en-US" sz="1600" dirty="0" err="1"/>
              <a:t>br</a:t>
            </a:r>
            <a:r>
              <a:rPr lang="en-US" sz="1600" dirty="0"/>
              <a:t>/&gt;</a:t>
            </a:r>
          </a:p>
          <a:p>
            <a:pPr marL="0" indent="0">
              <a:buNone/>
            </a:pPr>
            <a:r>
              <a:rPr lang="en-US" sz="1600" dirty="0"/>
              <a:t>	&lt;</a:t>
            </a:r>
            <a:r>
              <a:rPr lang="en-US" sz="1600" dirty="0" err="1"/>
              <a:t>br</a:t>
            </a:r>
            <a:r>
              <a:rPr lang="en-US" sz="1600" dirty="0"/>
              <a:t>/&gt;Email:&lt;input type="text" name="email" value=""&gt;&lt;</a:t>
            </a:r>
            <a:r>
              <a:rPr lang="en-US" sz="1600" dirty="0" err="1"/>
              <a:t>br</a:t>
            </a:r>
            <a:r>
              <a:rPr lang="en-US" sz="1600" dirty="0"/>
              <a:t>/&gt;</a:t>
            </a:r>
          </a:p>
          <a:p>
            <a:pPr marL="0" indent="0">
              <a:buNone/>
            </a:pPr>
            <a:r>
              <a:rPr lang="en-US" sz="1600" dirty="0"/>
              <a:t>	&lt;</a:t>
            </a:r>
            <a:r>
              <a:rPr lang="en-US" sz="1600" dirty="0" err="1"/>
              <a:t>br</a:t>
            </a:r>
            <a:r>
              <a:rPr lang="en-US" sz="1600" dirty="0"/>
              <a:t>/&gt;Message:&lt;</a:t>
            </a:r>
            <a:r>
              <a:rPr lang="en-US" sz="1600" dirty="0" err="1"/>
              <a:t>br</a:t>
            </a:r>
            <a:r>
              <a:rPr lang="en-US" sz="1600" dirty="0"/>
              <a:t>/&gt;&lt;</a:t>
            </a:r>
            <a:r>
              <a:rPr lang="en-US" sz="1600" dirty="0" err="1"/>
              <a:t>textarea</a:t>
            </a:r>
            <a:r>
              <a:rPr lang="en-US" sz="1600" dirty="0"/>
              <a:t> rows="10" cols="30" name="comment"&gt;&lt;/</a:t>
            </a:r>
            <a:r>
              <a:rPr lang="en-US" sz="1600" dirty="0" err="1"/>
              <a:t>textarea</a:t>
            </a:r>
            <a:r>
              <a:rPr lang="en-US" sz="1600" dirty="0"/>
              <a:t>&gt;</a:t>
            </a:r>
          </a:p>
          <a:p>
            <a:pPr marL="0" indent="0">
              <a:buNone/>
            </a:pPr>
            <a:r>
              <a:rPr lang="en-US" sz="1600" dirty="0"/>
              <a:t>	&lt;input type="submit" value="Send"&gt;&lt;input type="reset" value="Reset"&gt;</a:t>
            </a:r>
          </a:p>
          <a:p>
            <a:pPr marL="0" indent="0">
              <a:buNone/>
            </a:pPr>
            <a:r>
              <a:rPr lang="en-US" sz="1600" dirty="0"/>
              <a:t>&lt;/form&gt;</a:t>
            </a:r>
          </a:p>
          <a:p>
            <a:pPr marL="0" indent="0">
              <a:buNone/>
            </a:pPr>
            <a:r>
              <a:rPr lang="en-US" sz="1600" dirty="0"/>
              <a:t>&lt;/body&gt;</a:t>
            </a:r>
          </a:p>
          <a:p>
            <a:pPr marL="0" indent="0">
              <a:buNone/>
            </a:pPr>
            <a:r>
              <a:rPr lang="en-US" sz="1600" dirty="0"/>
              <a:t>&lt;/html&gt;</a:t>
            </a:r>
            <a:br>
              <a:rPr lang="en-US" sz="1600" dirty="0"/>
            </a:br>
            <a:r>
              <a:rPr lang="en-US" sz="1600" dirty="0"/>
              <a:t/>
            </a:r>
            <a:br>
              <a:rPr lang="en-US" sz="1600" dirty="0"/>
            </a:br>
            <a:r>
              <a:rPr lang="en-US" sz="1600" dirty="0"/>
              <a:t/>
            </a:r>
            <a:br>
              <a:rPr lang="en-US" sz="1600" dirty="0"/>
            </a:br>
            <a:r>
              <a:rPr lang="en-US" sz="1600" dirty="0">
                <a:hlinkClick r:id="rId3"/>
              </a:rPr>
              <a:t>http://people.oregonstate.edu/~</a:t>
            </a:r>
            <a:r>
              <a:rPr lang="en-US" sz="1600" dirty="0" smtClean="0">
                <a:hlinkClick r:id="rId3"/>
              </a:rPr>
              <a:t>kotharim/simple_form_post.html</a:t>
            </a:r>
            <a:endParaRPr lang="en-US" sz="1600" dirty="0" smtClean="0"/>
          </a:p>
          <a:p>
            <a:pPr marL="0" indent="0">
              <a:buNone/>
            </a:pPr>
            <a:endParaRPr lang="en-US" sz="1600" dirty="0"/>
          </a:p>
          <a:p>
            <a:pPr marL="0" indent="0">
              <a:buFont typeface="Arial" charset="0"/>
              <a:buNone/>
            </a:pPr>
            <a:endParaRPr lang="en-US" altLang="en-US" sz="1600" dirty="0" smtClean="0"/>
          </a:p>
        </p:txBody>
      </p:sp>
    </p:spTree>
    <p:extLst>
      <p:ext uri="{BB962C8B-B14F-4D97-AF65-F5344CB8AC3E}">
        <p14:creationId xmlns:p14="http://schemas.microsoft.com/office/powerpoint/2010/main" val="15286447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v/s POST</a:t>
            </a:r>
            <a:endParaRPr lang="en-US" dirty="0"/>
          </a:p>
        </p:txBody>
      </p:sp>
      <p:sp>
        <p:nvSpPr>
          <p:cNvPr id="5" name="Content Placeholder 2"/>
          <p:cNvSpPr txBox="1">
            <a:spLocks/>
          </p:cNvSpPr>
          <p:nvPr/>
        </p:nvSpPr>
        <p:spPr bwMode="auto">
          <a:xfrm>
            <a:off x="381000" y="57912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97195616"/>
              </p:ext>
            </p:extLst>
          </p:nvPr>
        </p:nvGraphicFramePr>
        <p:xfrm>
          <a:off x="533400" y="1397000"/>
          <a:ext cx="8229600" cy="4219638"/>
        </p:xfrm>
        <a:graphic>
          <a:graphicData uri="http://schemas.openxmlformats.org/drawingml/2006/table">
            <a:tbl>
              <a:tblPr firstRow="1" bandRow="1">
                <a:tableStyleId>{5C22544A-7EE6-4342-B048-85BDC9FD1C3A}</a:tableStyleId>
              </a:tblPr>
              <a:tblGrid>
                <a:gridCol w="4114800"/>
                <a:gridCol w="4114800"/>
              </a:tblGrid>
              <a:tr h="590899">
                <a:tc>
                  <a:txBody>
                    <a:bodyPr/>
                    <a:lstStyle/>
                    <a:p>
                      <a:r>
                        <a:rPr lang="en-US" dirty="0" smtClean="0"/>
                        <a:t>GET</a:t>
                      </a:r>
                      <a:endParaRPr lang="en-US" dirty="0"/>
                    </a:p>
                  </a:txBody>
                  <a:tcPr/>
                </a:tc>
                <a:tc>
                  <a:txBody>
                    <a:bodyPr/>
                    <a:lstStyle/>
                    <a:p>
                      <a:r>
                        <a:rPr lang="en-US" dirty="0" smtClean="0"/>
                        <a:t>POST</a:t>
                      </a:r>
                      <a:endParaRPr lang="en-US" dirty="0"/>
                    </a:p>
                  </a:txBody>
                  <a:tcPr/>
                </a:tc>
              </a:tr>
              <a:tr h="526701">
                <a:tc>
                  <a:txBody>
                    <a:bodyPr/>
                    <a:lstStyle/>
                    <a:p>
                      <a:r>
                        <a:rPr lang="en-US" dirty="0" smtClean="0"/>
                        <a:t>Parameter/Values are part of the URL</a:t>
                      </a:r>
                      <a:endParaRPr lang="en-US" dirty="0"/>
                    </a:p>
                  </a:txBody>
                  <a:tcPr/>
                </a:tc>
                <a:tc>
                  <a:txBody>
                    <a:bodyPr/>
                    <a:lstStyle/>
                    <a:p>
                      <a:r>
                        <a:rPr lang="en-US" dirty="0" smtClean="0"/>
                        <a:t>NOT</a:t>
                      </a:r>
                    </a:p>
                  </a:txBody>
                  <a:tcPr/>
                </a:tc>
              </a:tr>
              <a:tr h="590899">
                <a:tc>
                  <a:txBody>
                    <a:bodyPr/>
                    <a:lstStyle/>
                    <a:p>
                      <a:r>
                        <a:rPr lang="en-US" dirty="0" smtClean="0"/>
                        <a:t>Can be bookmarked</a:t>
                      </a:r>
                      <a:r>
                        <a:rPr lang="en-US" baseline="0" dirty="0" smtClean="0"/>
                        <a:t> or seen as part of browser history</a:t>
                      </a:r>
                      <a:endParaRPr lang="en-US" dirty="0"/>
                    </a:p>
                  </a:txBody>
                  <a:tcPr/>
                </a:tc>
                <a:tc>
                  <a:txBody>
                    <a:bodyPr/>
                    <a:lstStyle/>
                    <a:p>
                      <a:r>
                        <a:rPr lang="en-US" dirty="0" smtClean="0"/>
                        <a:t>NOT</a:t>
                      </a:r>
                      <a:endParaRPr lang="en-US" dirty="0"/>
                    </a:p>
                  </a:txBody>
                  <a:tcPr/>
                </a:tc>
              </a:tr>
              <a:tr h="590899">
                <a:tc>
                  <a:txBody>
                    <a:bodyPr/>
                    <a:lstStyle/>
                    <a:p>
                      <a:r>
                        <a:rPr lang="en-US" dirty="0" smtClean="0"/>
                        <a:t>Caching – Web</a:t>
                      </a:r>
                      <a:r>
                        <a:rPr lang="en-US" baseline="0" dirty="0" smtClean="0"/>
                        <a:t> Server may not resubmit request to the application</a:t>
                      </a:r>
                      <a:endParaRPr lang="en-US" dirty="0"/>
                    </a:p>
                  </a:txBody>
                  <a:tcPr/>
                </a:tc>
                <a:tc>
                  <a:txBody>
                    <a:bodyPr/>
                    <a:lstStyle/>
                    <a:p>
                      <a:r>
                        <a:rPr lang="en-US" dirty="0" smtClean="0"/>
                        <a:t>Cannot be Cached. </a:t>
                      </a:r>
                      <a:endParaRPr lang="en-US" dirty="0"/>
                    </a:p>
                  </a:txBody>
                  <a:tcPr/>
                </a:tc>
              </a:tr>
              <a:tr h="590899">
                <a:tc>
                  <a:txBody>
                    <a:bodyPr/>
                    <a:lstStyle/>
                    <a:p>
                      <a:r>
                        <a:rPr lang="en-US" dirty="0" smtClean="0"/>
                        <a:t>Length</a:t>
                      </a:r>
                      <a:r>
                        <a:rPr lang="en-US" baseline="0" dirty="0" smtClean="0"/>
                        <a:t> is limited to what can fit into a URL</a:t>
                      </a:r>
                      <a:endParaRPr lang="en-US" dirty="0"/>
                    </a:p>
                  </a:txBody>
                  <a:tcPr/>
                </a:tc>
                <a:tc>
                  <a:txBody>
                    <a:bodyPr/>
                    <a:lstStyle/>
                    <a:p>
                      <a:r>
                        <a:rPr lang="en-US" dirty="0" smtClean="0"/>
                        <a:t>No such limit</a:t>
                      </a:r>
                      <a:endParaRPr lang="en-US" dirty="0"/>
                    </a:p>
                  </a:txBody>
                  <a:tcPr/>
                </a:tc>
              </a:tr>
              <a:tr h="590899">
                <a:tc>
                  <a:txBody>
                    <a:bodyPr/>
                    <a:lstStyle/>
                    <a:p>
                      <a:pPr fontAlgn="t"/>
                      <a:r>
                        <a:rPr lang="en-US" dirty="0">
                          <a:effectLst/>
                        </a:rPr>
                        <a:t>7607 character maximum size.</a:t>
                      </a:r>
                    </a:p>
                  </a:txBody>
                  <a:tcPr marL="76200" marR="76200" marT="38100" marB="38100"/>
                </a:tc>
                <a:tc>
                  <a:txBody>
                    <a:bodyPr/>
                    <a:lstStyle/>
                    <a:p>
                      <a:r>
                        <a:rPr lang="en-US" dirty="0" smtClean="0"/>
                        <a:t>8Mb Max</a:t>
                      </a:r>
                      <a:endParaRPr lang="en-US" dirty="0"/>
                    </a:p>
                  </a:txBody>
                  <a:tcPr/>
                </a:tc>
              </a:tr>
              <a:tr h="590899">
                <a:tc>
                  <a:txBody>
                    <a:bodyPr/>
                    <a:lstStyle/>
                    <a:p>
                      <a:r>
                        <a:rPr lang="en-US" dirty="0" smtClean="0"/>
                        <a:t>Only</a:t>
                      </a:r>
                      <a:r>
                        <a:rPr lang="en-US" baseline="0" dirty="0" smtClean="0"/>
                        <a:t> ASCII characters are allowed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data can also</a:t>
                      </a:r>
                      <a:r>
                        <a:rPr lang="en-US" baseline="0" dirty="0" smtClean="0"/>
                        <a:t> be passed</a:t>
                      </a:r>
                      <a:endParaRPr lang="en-US" dirty="0" smtClean="0"/>
                    </a:p>
                    <a:p>
                      <a:endParaRPr lang="en-US" dirty="0"/>
                    </a:p>
                  </a:txBody>
                  <a:tcPr/>
                </a:tc>
              </a:tr>
            </a:tbl>
          </a:graphicData>
        </a:graphic>
      </p:graphicFrame>
      <p:sp>
        <p:nvSpPr>
          <p:cNvPr id="4" name="TextBox 3"/>
          <p:cNvSpPr txBox="1"/>
          <p:nvPr/>
        </p:nvSpPr>
        <p:spPr>
          <a:xfrm>
            <a:off x="381000" y="5791200"/>
            <a:ext cx="8229600" cy="369332"/>
          </a:xfrm>
          <a:prstGeom prst="rect">
            <a:avLst/>
          </a:prstGeom>
          <a:noFill/>
        </p:spPr>
        <p:txBody>
          <a:bodyPr wrap="square" rtlCol="0">
            <a:spAutoFit/>
          </a:bodyPr>
          <a:lstStyle/>
          <a:p>
            <a:r>
              <a:rPr lang="en-US" dirty="0" smtClean="0"/>
              <a:t>Get or Post: When to use which one?</a:t>
            </a:r>
            <a:endParaRPr lang="en-US" dirty="0"/>
          </a:p>
        </p:txBody>
      </p:sp>
    </p:spTree>
    <p:extLst>
      <p:ext uri="{BB962C8B-B14F-4D97-AF65-F5344CB8AC3E}">
        <p14:creationId xmlns:p14="http://schemas.microsoft.com/office/powerpoint/2010/main" val="1705487339"/>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v/s Post: When to use</a:t>
            </a:r>
            <a:endParaRPr lang="en-US" dirty="0"/>
          </a:p>
        </p:txBody>
      </p:sp>
      <p:sp>
        <p:nvSpPr>
          <p:cNvPr id="6" name="Content Placeholder 2"/>
          <p:cNvSpPr txBox="1">
            <a:spLocks/>
          </p:cNvSpPr>
          <p:nvPr/>
        </p:nvSpPr>
        <p:spPr bwMode="auto">
          <a:xfrm>
            <a:off x="304800" y="56388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4047048"/>
              </p:ext>
            </p:extLst>
          </p:nvPr>
        </p:nvGraphicFramePr>
        <p:xfrm>
          <a:off x="533400" y="1397000"/>
          <a:ext cx="8229600" cy="5155977"/>
        </p:xfrm>
        <a:graphic>
          <a:graphicData uri="http://schemas.openxmlformats.org/drawingml/2006/table">
            <a:tbl>
              <a:tblPr firstRow="1" bandRow="1">
                <a:tableStyleId>{5C22544A-7EE6-4342-B048-85BDC9FD1C3A}</a:tableStyleId>
              </a:tblPr>
              <a:tblGrid>
                <a:gridCol w="4114800"/>
                <a:gridCol w="4114800"/>
              </a:tblGrid>
              <a:tr h="590899">
                <a:tc>
                  <a:txBody>
                    <a:bodyPr/>
                    <a:lstStyle/>
                    <a:p>
                      <a:r>
                        <a:rPr lang="en-US" dirty="0" smtClean="0"/>
                        <a:t>GET</a:t>
                      </a:r>
                      <a:endParaRPr lang="en-US" dirty="0"/>
                    </a:p>
                  </a:txBody>
                  <a:tcPr/>
                </a:tc>
                <a:tc>
                  <a:txBody>
                    <a:bodyPr/>
                    <a:lstStyle/>
                    <a:p>
                      <a:r>
                        <a:rPr lang="en-US" dirty="0" smtClean="0"/>
                        <a:t>POST</a:t>
                      </a:r>
                      <a:endParaRPr lang="en-US" dirty="0"/>
                    </a:p>
                  </a:txBody>
                  <a:tcPr/>
                </a:tc>
              </a:tr>
              <a:tr h="526701">
                <a:tc>
                  <a:txBody>
                    <a:bodyPr/>
                    <a:lstStyle/>
                    <a:p>
                      <a:r>
                        <a:rPr lang="en-US" dirty="0" smtClean="0"/>
                        <a:t>Retrieving data</a:t>
                      </a:r>
                      <a:r>
                        <a:rPr lang="en-US" baseline="0" dirty="0" smtClean="0"/>
                        <a:t> such as a list of items</a:t>
                      </a:r>
                      <a:endParaRPr lang="en-US" dirty="0"/>
                    </a:p>
                  </a:txBody>
                  <a:tcPr/>
                </a:tc>
                <a:tc>
                  <a:txBody>
                    <a:bodyPr/>
                    <a:lstStyle/>
                    <a:p>
                      <a:r>
                        <a:rPr lang="en-US" dirty="0" smtClean="0"/>
                        <a:t>Retrieving data specific to a user,</a:t>
                      </a:r>
                      <a:r>
                        <a:rPr lang="en-US" baseline="0" dirty="0" smtClean="0"/>
                        <a:t> that may not be cached or shown in browser history. For example: Retrieve all grades for a student with </a:t>
                      </a:r>
                      <a:r>
                        <a:rPr lang="en-US" baseline="0" dirty="0" err="1" smtClean="0"/>
                        <a:t>userid:anderson</a:t>
                      </a:r>
                      <a:endParaRPr lang="en-US" dirty="0" smtClean="0"/>
                    </a:p>
                  </a:txBody>
                  <a:tcPr/>
                </a:tc>
              </a:tr>
              <a:tr h="590899">
                <a:tc>
                  <a:txBody>
                    <a:bodyPr/>
                    <a:lstStyle/>
                    <a:p>
                      <a:r>
                        <a:rPr lang="en-US" dirty="0" smtClean="0"/>
                        <a:t>Check to see response times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Submitting information to the server, securely.</a:t>
                      </a:r>
                      <a:endParaRPr lang="en-US" dirty="0"/>
                    </a:p>
                  </a:txBody>
                  <a:tcPr/>
                </a:tc>
              </a:tr>
              <a:tr h="590899">
                <a:tc>
                  <a:txBody>
                    <a:bodyPr/>
                    <a:lstStyle/>
                    <a:p>
                      <a:r>
                        <a:rPr lang="en-US" dirty="0" smtClean="0"/>
                        <a:t>You want info in the </a:t>
                      </a:r>
                      <a:r>
                        <a:rPr lang="en-US" dirty="0" err="1" smtClean="0"/>
                        <a:t>url</a:t>
                      </a:r>
                      <a:r>
                        <a:rPr lang="en-US" dirty="0" smtClean="0"/>
                        <a:t> so you can share</a:t>
                      </a:r>
                      <a:r>
                        <a:rPr lang="en-US" baseline="0" dirty="0" smtClean="0"/>
                        <a:t> that link. E.g. search query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Performing action. Example, purchase</a:t>
                      </a:r>
                      <a:r>
                        <a:rPr lang="en-US" baseline="0" dirty="0" smtClean="0"/>
                        <a:t> online.</a:t>
                      </a:r>
                      <a:endParaRPr lang="en-US" dirty="0" smtClean="0"/>
                    </a:p>
                    <a:p>
                      <a:endParaRPr lang="en-US" dirty="0"/>
                    </a:p>
                  </a:txBody>
                  <a:tcPr/>
                </a:tc>
              </a:tr>
              <a:tr h="590899">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Logging in/out</a:t>
                      </a:r>
                    </a:p>
                    <a:p>
                      <a:endParaRPr lang="en-US" dirty="0"/>
                    </a:p>
                  </a:txBody>
                  <a:tcPr/>
                </a:tc>
              </a:tr>
              <a:tr h="590899">
                <a:tc>
                  <a:txBody>
                    <a:bodyPr/>
                    <a:lstStyle/>
                    <a:p>
                      <a:pPr fontAlgn="t"/>
                      <a:endParaRPr lang="en-US" dirty="0">
                        <a:effectLst/>
                      </a:endParaRPr>
                    </a:p>
                  </a:txBody>
                  <a:tcPr marL="76200" marR="76200" marT="38100" marB="38100"/>
                </a:tc>
                <a:tc>
                  <a:txBody>
                    <a:bodyPr/>
                    <a:lstStyle/>
                    <a:p>
                      <a:endParaRPr lang="en-US" dirty="0"/>
                    </a:p>
                  </a:txBody>
                  <a:tcPr/>
                </a:tc>
              </a:tr>
              <a:tr h="590899">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8754837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6" name="Content Placeholder 2"/>
          <p:cNvSpPr txBox="1">
            <a:spLocks/>
          </p:cNvSpPr>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dirty="0" smtClean="0"/>
              <a:t>Why do we have two different protocols?</a:t>
            </a:r>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p:txBody>
      </p:sp>
    </p:spTree>
    <p:extLst>
      <p:ext uri="{BB962C8B-B14F-4D97-AF65-F5344CB8AC3E}">
        <p14:creationId xmlns:p14="http://schemas.microsoft.com/office/powerpoint/2010/main" val="2911443467"/>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So why does this difference exist?</a:t>
            </a:r>
          </a:p>
        </p:txBody>
      </p:sp>
      <p:sp>
        <p:nvSpPr>
          <p:cNvPr id="16387" name="Content Placeholder 2"/>
          <p:cNvSpPr>
            <a:spLocks noGrp="1"/>
          </p:cNvSpPr>
          <p:nvPr>
            <p:ph idx="1"/>
          </p:nvPr>
        </p:nvSpPr>
        <p:spPr>
          <a:xfrm>
            <a:off x="457200" y="1600200"/>
            <a:ext cx="8382000" cy="4525963"/>
          </a:xfrm>
        </p:spPr>
        <p:txBody>
          <a:bodyPr/>
          <a:lstStyle/>
          <a:p>
            <a:pPr marL="0" indent="0">
              <a:buFont typeface="Arial" charset="0"/>
              <a:buNone/>
            </a:pPr>
            <a:r>
              <a:rPr lang="en-US" altLang="en-US" dirty="0" smtClean="0"/>
              <a:t>Technically, your browser might not connect directly to servers. You connect via proxy servers.</a:t>
            </a:r>
          </a:p>
          <a:p>
            <a:pPr marL="0" indent="0">
              <a:buFont typeface="Arial" charset="0"/>
              <a:buNone/>
            </a:pPr>
            <a:endParaRPr lang="en-US" altLang="en-US" dirty="0" smtClean="0"/>
          </a:p>
          <a:p>
            <a:pPr marL="0" indent="0">
              <a:buFont typeface="Arial" charset="0"/>
              <a:buNone/>
            </a:pPr>
            <a:endParaRPr lang="en-US" altLang="en-US" dirty="0" smtClean="0"/>
          </a:p>
          <a:p>
            <a:pPr marL="0" indent="0">
              <a:buFont typeface="Arial" charset="0"/>
              <a:buNone/>
            </a:pPr>
            <a:endParaRPr lang="en-US" altLang="en-US" dirty="0" smtClean="0"/>
          </a:p>
          <a:p>
            <a:pPr marL="0" indent="0">
              <a:buFont typeface="Arial" charset="0"/>
              <a:buNone/>
            </a:pPr>
            <a:endParaRPr lang="en-US" altLang="en-US" dirty="0" smtClean="0"/>
          </a:p>
          <a:p>
            <a:pPr marL="0" indent="0">
              <a:buFont typeface="Arial" charset="0"/>
              <a:buNone/>
            </a:pPr>
            <a:endParaRPr lang="en-US" altLang="en-US" dirty="0" smtClean="0"/>
          </a:p>
          <a:p>
            <a:pPr marL="0" indent="0">
              <a:buFont typeface="Arial" charset="0"/>
              <a:buNone/>
            </a:pPr>
            <a:endParaRPr lang="en-US" altLang="en-US" dirty="0" smtClean="0"/>
          </a:p>
        </p:txBody>
      </p:sp>
      <p:grpSp>
        <p:nvGrpSpPr>
          <p:cNvPr id="16388" name="Group 3"/>
          <p:cNvGrpSpPr>
            <a:grpSpLocks/>
          </p:cNvGrpSpPr>
          <p:nvPr/>
        </p:nvGrpSpPr>
        <p:grpSpPr bwMode="auto">
          <a:xfrm>
            <a:off x="6096000" y="3336925"/>
            <a:ext cx="2578100" cy="1219200"/>
            <a:chOff x="3200400" y="2145268"/>
            <a:chExt cx="2578100" cy="1219200"/>
          </a:xfrm>
        </p:grpSpPr>
        <p:sp>
          <p:nvSpPr>
            <p:cNvPr id="5" name="Rounded Rectangle 4"/>
            <p:cNvSpPr/>
            <p:nvPr/>
          </p:nvSpPr>
          <p:spPr>
            <a:xfrm>
              <a:off x="3200400" y="2145268"/>
              <a:ext cx="1447800" cy="121920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t>Web server</a:t>
              </a:r>
            </a:p>
          </p:txBody>
        </p:sp>
        <p:sp>
          <p:nvSpPr>
            <p:cNvPr id="6" name="Rounded Rectangle 5"/>
            <p:cNvSpPr/>
            <p:nvPr/>
          </p:nvSpPr>
          <p:spPr>
            <a:xfrm>
              <a:off x="4635500" y="21452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Database</a:t>
              </a:r>
            </a:p>
          </p:txBody>
        </p:sp>
        <p:sp>
          <p:nvSpPr>
            <p:cNvPr id="7" name="Rounded Rectangle 6"/>
            <p:cNvSpPr/>
            <p:nvPr/>
          </p:nvSpPr>
          <p:spPr>
            <a:xfrm>
              <a:off x="4635500" y="27548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SMTP server</a:t>
              </a:r>
            </a:p>
          </p:txBody>
        </p:sp>
        <p:sp>
          <p:nvSpPr>
            <p:cNvPr id="16409" name="TextBox 7"/>
            <p:cNvSpPr txBox="1">
              <a:spLocks noChangeArrowheads="1"/>
            </p:cNvSpPr>
            <p:nvPr/>
          </p:nvSpPr>
          <p:spPr bwMode="auto">
            <a:xfrm>
              <a:off x="3416300" y="2995136"/>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grpSp>
      <p:sp>
        <p:nvSpPr>
          <p:cNvPr id="9" name="Rounded Rectangle 8"/>
          <p:cNvSpPr/>
          <p:nvPr/>
        </p:nvSpPr>
        <p:spPr>
          <a:xfrm>
            <a:off x="2247900" y="3641725"/>
            <a:ext cx="1447800" cy="1008618"/>
          </a:xfrm>
          <a:prstGeom prst="roundRect">
            <a:avLst/>
          </a:prstGeom>
          <a:solidFill>
            <a:schemeClr val="accent1"/>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t>Browser</a:t>
            </a:r>
          </a:p>
        </p:txBody>
      </p:sp>
      <p:cxnSp>
        <p:nvCxnSpPr>
          <p:cNvPr id="10" name="Curved Connector 9"/>
          <p:cNvCxnSpPr/>
          <p:nvPr/>
        </p:nvCxnSpPr>
        <p:spPr>
          <a:xfrm flipV="1">
            <a:off x="1295400" y="4040188"/>
            <a:ext cx="952500" cy="166687"/>
          </a:xfrm>
          <a:prstGeom prst="curvedConnector3">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Smiley Face 11"/>
          <p:cNvSpPr/>
          <p:nvPr/>
        </p:nvSpPr>
        <p:spPr>
          <a:xfrm>
            <a:off x="152400" y="3759200"/>
            <a:ext cx="1143000" cy="1025604"/>
          </a:xfrm>
          <a:prstGeom prst="smileyFace">
            <a:avLst/>
          </a:prstGeom>
          <a:solidFill>
            <a:schemeClr val="accent6">
              <a:lumMod val="20000"/>
              <a:lumOff val="80000"/>
            </a:schemeClr>
          </a:solidFill>
          <a:ln w="508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a:off x="3695700" y="4040188"/>
            <a:ext cx="571500" cy="333375"/>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267200" y="3337004"/>
            <a:ext cx="990600" cy="2073196"/>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a:t>Proxy</a:t>
            </a:r>
          </a:p>
          <a:p>
            <a:pPr algn="ctr" fontAlgn="auto">
              <a:spcBef>
                <a:spcPts val="0"/>
              </a:spcBef>
              <a:spcAft>
                <a:spcPts val="0"/>
              </a:spcAft>
              <a:defRPr/>
            </a:pPr>
            <a:r>
              <a:rPr lang="en-US" dirty="0"/>
              <a:t>Servers</a:t>
            </a:r>
          </a:p>
        </p:txBody>
      </p:sp>
      <p:cxnSp>
        <p:nvCxnSpPr>
          <p:cNvPr id="16" name="Straight Connector 15"/>
          <p:cNvCxnSpPr/>
          <p:nvPr/>
        </p:nvCxnSpPr>
        <p:spPr>
          <a:xfrm flipH="1">
            <a:off x="5257800" y="3946525"/>
            <a:ext cx="838200" cy="427038"/>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7922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6387070"/>
              </p:ext>
            </p:extLst>
          </p:nvPr>
        </p:nvGraphicFramePr>
        <p:xfrm>
          <a:off x="533400" y="3581400"/>
          <a:ext cx="8382000" cy="965200"/>
        </p:xfrm>
        <a:graphic>
          <a:graphicData uri="http://schemas.openxmlformats.org/drawingml/2006/table">
            <a:tbl>
              <a:tblPr firstRow="1" bandRow="1">
                <a:tableStyleId>{5C22544A-7EE6-4342-B048-85BDC9FD1C3A}</a:tableStyleId>
              </a:tblPr>
              <a:tblGrid>
                <a:gridCol w="4191000"/>
                <a:gridCol w="4191000"/>
              </a:tblGrid>
              <a:tr h="965200">
                <a:tc>
                  <a:txBody>
                    <a:bodyPr/>
                    <a:lstStyle/>
                    <a:p>
                      <a:r>
                        <a:rPr lang="en-US" dirty="0" smtClean="0">
                          <a:solidFill>
                            <a:schemeClr val="tx1"/>
                          </a:solidFill>
                        </a:rPr>
                        <a:t>.pines {</a:t>
                      </a:r>
                      <a:r>
                        <a:rPr lang="en-US" dirty="0" err="1" smtClean="0">
                          <a:solidFill>
                            <a:schemeClr val="tx1"/>
                          </a:solidFill>
                        </a:rPr>
                        <a:t>background:orchid</a:t>
                      </a:r>
                      <a:r>
                        <a:rPr lang="en-US" dirty="0" smtClean="0">
                          <a:solidFill>
                            <a:schemeClr val="tx1"/>
                          </a:solidFill>
                        </a:rPr>
                        <a:t>;}</a:t>
                      </a:r>
                    </a:p>
                    <a:p>
                      <a:r>
                        <a:rPr lang="en-US" dirty="0" smtClean="0">
                          <a:solidFill>
                            <a:schemeClr val="tx1"/>
                          </a:solidFill>
                        </a:rPr>
                        <a:t>p {</a:t>
                      </a:r>
                      <a:r>
                        <a:rPr lang="en-US" dirty="0" err="1" smtClean="0">
                          <a:solidFill>
                            <a:schemeClr val="tx1"/>
                          </a:solidFill>
                        </a:rPr>
                        <a:t>background:darkseagreen</a:t>
                      </a:r>
                      <a:r>
                        <a:rPr lang="en-US" dirty="0" smtClean="0">
                          <a:solidFill>
                            <a:schemeClr val="tx1"/>
                          </a:solidFill>
                        </a:rPr>
                        <a:t>;}</a:t>
                      </a:r>
                      <a:endParaRPr lang="en-US" dirty="0">
                        <a:solidFill>
                          <a:schemeClr val="tx1"/>
                        </a:solidFill>
                      </a:endParaRPr>
                    </a:p>
                  </a:txBody>
                  <a:tcPr>
                    <a:solidFill>
                      <a:schemeClr val="bg1"/>
                    </a:solidFill>
                  </a:tcPr>
                </a:tc>
                <a:tc>
                  <a:txBody>
                    <a:bodyPr/>
                    <a:lstStyle/>
                    <a:p>
                      <a:r>
                        <a:rPr lang="en-US" dirty="0" smtClean="0">
                          <a:solidFill>
                            <a:schemeClr val="tx1"/>
                          </a:solidFill>
                        </a:rPr>
                        <a:t>&lt;p class="pines"&gt;</a:t>
                      </a:r>
                    </a:p>
                    <a:p>
                      <a:r>
                        <a:rPr lang="en-US" dirty="0" smtClean="0">
                          <a:solidFill>
                            <a:schemeClr val="tx1"/>
                          </a:solidFill>
                        </a:rPr>
                        <a:t>Some text</a:t>
                      </a:r>
                    </a:p>
                    <a:p>
                      <a:r>
                        <a:rPr lang="en-US" dirty="0" smtClean="0">
                          <a:solidFill>
                            <a:schemeClr val="tx1"/>
                          </a:solidFill>
                        </a:rPr>
                        <a:t>&lt;/p&gt;</a:t>
                      </a:r>
                      <a:endParaRPr lang="en-US"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9294985"/>
              </p:ext>
            </p:extLst>
          </p:nvPr>
        </p:nvGraphicFramePr>
        <p:xfrm>
          <a:off x="381000" y="1397000"/>
          <a:ext cx="8382000" cy="965200"/>
        </p:xfrm>
        <a:graphic>
          <a:graphicData uri="http://schemas.openxmlformats.org/drawingml/2006/table">
            <a:tbl>
              <a:tblPr firstRow="1" bandRow="1">
                <a:tableStyleId>{5C22544A-7EE6-4342-B048-85BDC9FD1C3A}</a:tableStyleId>
              </a:tblPr>
              <a:tblGrid>
                <a:gridCol w="4191000"/>
                <a:gridCol w="4191000"/>
              </a:tblGrid>
              <a:tr h="965200">
                <a:tc>
                  <a:txBody>
                    <a:bodyPr/>
                    <a:lstStyle/>
                    <a:p>
                      <a:r>
                        <a:rPr lang="en-US" dirty="0" smtClean="0">
                          <a:solidFill>
                            <a:schemeClr val="tx1"/>
                          </a:solidFill>
                        </a:rPr>
                        <a:t>p {</a:t>
                      </a:r>
                      <a:r>
                        <a:rPr lang="en-US" dirty="0" err="1" smtClean="0">
                          <a:solidFill>
                            <a:schemeClr val="tx1"/>
                          </a:solidFill>
                        </a:rPr>
                        <a:t>background:darkseagreen</a:t>
                      </a:r>
                      <a:r>
                        <a:rPr lang="en-US" dirty="0" smtClean="0">
                          <a:solidFill>
                            <a:schemeClr val="tx1"/>
                          </a:solidFill>
                        </a:rPr>
                        <a:t>;}</a:t>
                      </a:r>
                      <a:endParaRPr lang="en-US" dirty="0">
                        <a:solidFill>
                          <a:schemeClr val="tx1"/>
                        </a:solidFill>
                      </a:endParaRPr>
                    </a:p>
                  </a:txBody>
                  <a:tcPr>
                    <a:solidFill>
                      <a:schemeClr val="bg1"/>
                    </a:solidFill>
                  </a:tcPr>
                </a:tc>
                <a:tc>
                  <a:txBody>
                    <a:bodyPr/>
                    <a:lstStyle/>
                    <a:p>
                      <a:r>
                        <a:rPr lang="en-US" dirty="0" smtClean="0">
                          <a:solidFill>
                            <a:schemeClr val="tx1"/>
                          </a:solidFill>
                        </a:rPr>
                        <a:t>&lt;p</a:t>
                      </a:r>
                      <a:r>
                        <a:rPr lang="en-US" baseline="0" dirty="0" smtClean="0">
                          <a:solidFill>
                            <a:schemeClr val="tx1"/>
                          </a:solidFill>
                        </a:rPr>
                        <a:t> </a:t>
                      </a:r>
                      <a:r>
                        <a:rPr lang="en-US" baseline="0" dirty="0" smtClean="0">
                          <a:solidFill>
                            <a:schemeClr val="tx1"/>
                          </a:solidFill>
                        </a:rPr>
                        <a:t>style="</a:t>
                      </a:r>
                      <a:r>
                        <a:rPr lang="en-US" baseline="0" dirty="0" err="1" smtClean="0">
                          <a:solidFill>
                            <a:schemeClr val="tx1"/>
                          </a:solidFill>
                        </a:rPr>
                        <a:t>background:orchid</a:t>
                      </a:r>
                      <a:r>
                        <a:rPr lang="en-US" baseline="0" dirty="0" smtClean="0">
                          <a:solidFill>
                            <a:schemeClr val="tx1"/>
                          </a:solidFill>
                        </a:rPr>
                        <a:t>"&gt;</a:t>
                      </a:r>
                      <a:endParaRPr lang="en-US" dirty="0" smtClean="0">
                        <a:solidFill>
                          <a:schemeClr val="tx1"/>
                        </a:solidFill>
                      </a:endParaRPr>
                    </a:p>
                    <a:p>
                      <a:r>
                        <a:rPr lang="en-US" dirty="0" smtClean="0">
                          <a:solidFill>
                            <a:schemeClr val="tx1"/>
                          </a:solidFill>
                        </a:rPr>
                        <a:t>Some text</a:t>
                      </a:r>
                    </a:p>
                    <a:p>
                      <a:r>
                        <a:rPr lang="en-US" dirty="0" smtClean="0">
                          <a:solidFill>
                            <a:schemeClr val="tx1"/>
                          </a:solidFill>
                        </a:rPr>
                        <a:t>&lt;/p&gt;</a:t>
                      </a:r>
                      <a:endParaRPr lang="en-US" dirty="0">
                        <a:solidFill>
                          <a:schemeClr val="tx1"/>
                        </a:solidFill>
                      </a:endParaRPr>
                    </a:p>
                  </a:txBody>
                  <a:tcPr>
                    <a:solidFill>
                      <a:schemeClr val="bg1"/>
                    </a:solidFill>
                  </a:tcPr>
                </a:tc>
              </a:tr>
            </a:tbl>
          </a:graphicData>
        </a:graphic>
      </p:graphicFrame>
      <p:sp>
        <p:nvSpPr>
          <p:cNvPr id="6" name="TextBox 5"/>
          <p:cNvSpPr txBox="1"/>
          <p:nvPr/>
        </p:nvSpPr>
        <p:spPr>
          <a:xfrm>
            <a:off x="457200" y="5486400"/>
            <a:ext cx="8229600" cy="369332"/>
          </a:xfrm>
          <a:prstGeom prst="rect">
            <a:avLst/>
          </a:prstGeom>
          <a:noFill/>
        </p:spPr>
        <p:txBody>
          <a:bodyPr wrap="square" rtlCol="0">
            <a:spAutoFit/>
          </a:bodyPr>
          <a:lstStyle/>
          <a:p>
            <a:r>
              <a:rPr lang="en-US" dirty="0" smtClean="0"/>
              <a:t>What color is the Paragraph background?</a:t>
            </a:r>
            <a:endParaRPr lang="en-US" dirty="0"/>
          </a:p>
        </p:txBody>
      </p:sp>
    </p:spTree>
    <p:extLst>
      <p:ext uri="{BB962C8B-B14F-4D97-AF65-F5344CB8AC3E}">
        <p14:creationId xmlns:p14="http://schemas.microsoft.com/office/powerpoint/2010/main" val="424578576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So why does this difference exist?</a:t>
            </a:r>
          </a:p>
        </p:txBody>
      </p:sp>
      <p:sp>
        <p:nvSpPr>
          <p:cNvPr id="17411" name="Content Placeholder 2"/>
          <p:cNvSpPr>
            <a:spLocks noGrp="1"/>
          </p:cNvSpPr>
          <p:nvPr>
            <p:ph idx="1"/>
          </p:nvPr>
        </p:nvSpPr>
        <p:spPr>
          <a:xfrm>
            <a:off x="457200" y="1600200"/>
            <a:ext cx="8382000" cy="4525963"/>
          </a:xfrm>
        </p:spPr>
        <p:txBody>
          <a:bodyPr/>
          <a:lstStyle/>
          <a:p>
            <a:pPr marL="0" indent="0">
              <a:buFont typeface="Arial" charset="0"/>
              <a:buNone/>
            </a:pPr>
            <a:r>
              <a:rPr lang="en-US" altLang="en-US" smtClean="0"/>
              <a:t>If two people GET the same URL, the proxy server can GET the URL </a:t>
            </a:r>
            <a:r>
              <a:rPr lang="en-US" altLang="en-US" i="1" smtClean="0"/>
              <a:t>once</a:t>
            </a:r>
            <a:r>
              <a:rPr lang="en-US" altLang="en-US" smtClean="0"/>
              <a:t> and give the data to both.</a:t>
            </a:r>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p:txBody>
      </p:sp>
      <p:grpSp>
        <p:nvGrpSpPr>
          <p:cNvPr id="17412" name="Group 3"/>
          <p:cNvGrpSpPr>
            <a:grpSpLocks/>
          </p:cNvGrpSpPr>
          <p:nvPr/>
        </p:nvGrpSpPr>
        <p:grpSpPr bwMode="auto">
          <a:xfrm>
            <a:off x="6096000" y="3336925"/>
            <a:ext cx="2578100" cy="1219200"/>
            <a:chOff x="3200400" y="2145268"/>
            <a:chExt cx="2578100" cy="1219200"/>
          </a:xfrm>
        </p:grpSpPr>
        <p:sp>
          <p:nvSpPr>
            <p:cNvPr id="5" name="Rounded Rectangle 4"/>
            <p:cNvSpPr/>
            <p:nvPr/>
          </p:nvSpPr>
          <p:spPr>
            <a:xfrm>
              <a:off x="3200400" y="2145268"/>
              <a:ext cx="1447800" cy="121920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t>Web server</a:t>
              </a:r>
            </a:p>
          </p:txBody>
        </p:sp>
        <p:sp>
          <p:nvSpPr>
            <p:cNvPr id="6" name="Rounded Rectangle 5"/>
            <p:cNvSpPr/>
            <p:nvPr/>
          </p:nvSpPr>
          <p:spPr>
            <a:xfrm>
              <a:off x="4635500" y="21452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Database</a:t>
              </a:r>
            </a:p>
          </p:txBody>
        </p:sp>
        <p:sp>
          <p:nvSpPr>
            <p:cNvPr id="7" name="Rounded Rectangle 6"/>
            <p:cNvSpPr/>
            <p:nvPr/>
          </p:nvSpPr>
          <p:spPr>
            <a:xfrm>
              <a:off x="4635500" y="27548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SMTP server</a:t>
              </a:r>
            </a:p>
          </p:txBody>
        </p:sp>
        <p:sp>
          <p:nvSpPr>
            <p:cNvPr id="17440" name="TextBox 7"/>
            <p:cNvSpPr txBox="1">
              <a:spLocks noChangeArrowheads="1"/>
            </p:cNvSpPr>
            <p:nvPr/>
          </p:nvSpPr>
          <p:spPr bwMode="auto">
            <a:xfrm>
              <a:off x="3416300" y="2995136"/>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grpSp>
      <p:sp>
        <p:nvSpPr>
          <p:cNvPr id="9" name="Rounded Rectangle 8"/>
          <p:cNvSpPr/>
          <p:nvPr/>
        </p:nvSpPr>
        <p:spPr>
          <a:xfrm>
            <a:off x="2247900" y="3431143"/>
            <a:ext cx="1447800" cy="1219200"/>
          </a:xfrm>
          <a:prstGeom prst="roundRect">
            <a:avLst/>
          </a:prstGeom>
          <a:solidFill>
            <a:schemeClr val="accent1"/>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t>Browser</a:t>
            </a:r>
          </a:p>
        </p:txBody>
      </p:sp>
      <p:cxnSp>
        <p:nvCxnSpPr>
          <p:cNvPr id="10" name="Curved Connector 9"/>
          <p:cNvCxnSpPr/>
          <p:nvPr/>
        </p:nvCxnSpPr>
        <p:spPr>
          <a:xfrm>
            <a:off x="1609725" y="3478213"/>
            <a:ext cx="638175" cy="561975"/>
          </a:xfrm>
          <a:prstGeom prst="curvedConnector3">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417" name="TextBox 10"/>
          <p:cNvSpPr txBox="1">
            <a:spLocks noChangeArrowheads="1"/>
          </p:cNvSpPr>
          <p:nvPr/>
        </p:nvSpPr>
        <p:spPr bwMode="auto">
          <a:xfrm>
            <a:off x="2438400" y="4300538"/>
            <a:ext cx="1089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sp>
        <p:nvSpPr>
          <p:cNvPr id="12" name="Smiley Face 11"/>
          <p:cNvSpPr/>
          <p:nvPr/>
        </p:nvSpPr>
        <p:spPr>
          <a:xfrm>
            <a:off x="238125" y="2754313"/>
            <a:ext cx="1371600" cy="1447800"/>
          </a:xfrm>
          <a:prstGeom prst="smileyFace">
            <a:avLst/>
          </a:prstGeom>
          <a:solidFill>
            <a:schemeClr val="accent6">
              <a:lumMod val="20000"/>
              <a:lumOff val="80000"/>
            </a:schemeClr>
          </a:solidFill>
          <a:ln w="508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a:off x="3695700" y="4040188"/>
            <a:ext cx="571500" cy="333375"/>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267200" y="3337004"/>
            <a:ext cx="990600" cy="2073196"/>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a:t>Proxy</a:t>
            </a:r>
          </a:p>
          <a:p>
            <a:pPr algn="ctr" fontAlgn="auto">
              <a:spcBef>
                <a:spcPts val="0"/>
              </a:spcBef>
              <a:spcAft>
                <a:spcPts val="0"/>
              </a:spcAft>
              <a:defRPr/>
            </a:pPr>
            <a:r>
              <a:rPr lang="en-US" dirty="0"/>
              <a:t>Servers</a:t>
            </a:r>
          </a:p>
        </p:txBody>
      </p:sp>
      <p:cxnSp>
        <p:nvCxnSpPr>
          <p:cNvPr id="16" name="Straight Connector 15"/>
          <p:cNvCxnSpPr/>
          <p:nvPr/>
        </p:nvCxnSpPr>
        <p:spPr>
          <a:xfrm flipH="1">
            <a:off x="5257800" y="3946525"/>
            <a:ext cx="838200" cy="427038"/>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0" y="5234622"/>
            <a:ext cx="1447800" cy="1219200"/>
          </a:xfrm>
          <a:prstGeom prst="roundRect">
            <a:avLst/>
          </a:prstGeom>
          <a:solidFill>
            <a:schemeClr val="accent1"/>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t>Browser</a:t>
            </a:r>
          </a:p>
        </p:txBody>
      </p:sp>
      <p:cxnSp>
        <p:nvCxnSpPr>
          <p:cNvPr id="18" name="Curved Connector 17"/>
          <p:cNvCxnSpPr/>
          <p:nvPr/>
        </p:nvCxnSpPr>
        <p:spPr>
          <a:xfrm>
            <a:off x="1647825" y="5281613"/>
            <a:ext cx="638175" cy="561975"/>
          </a:xfrm>
          <a:prstGeom prst="curvedConnector3">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428" name="TextBox 18"/>
          <p:cNvSpPr txBox="1">
            <a:spLocks noChangeArrowheads="1"/>
          </p:cNvSpPr>
          <p:nvPr/>
        </p:nvSpPr>
        <p:spPr bwMode="auto">
          <a:xfrm>
            <a:off x="2476500" y="6103938"/>
            <a:ext cx="1089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sp>
        <p:nvSpPr>
          <p:cNvPr id="20" name="Smiley Face 19"/>
          <p:cNvSpPr/>
          <p:nvPr/>
        </p:nvSpPr>
        <p:spPr>
          <a:xfrm>
            <a:off x="276225" y="4557713"/>
            <a:ext cx="1371600" cy="1447800"/>
          </a:xfrm>
          <a:prstGeom prst="smileyFace">
            <a:avLst/>
          </a:prstGeom>
          <a:solidFill>
            <a:schemeClr val="accent6">
              <a:lumMod val="20000"/>
              <a:lumOff val="80000"/>
            </a:schemeClr>
          </a:solidFill>
          <a:ln w="50800">
            <a:solidFill>
              <a:schemeClr val="tx1"/>
            </a:solidFill>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a:p>
        </p:txBody>
      </p:sp>
      <p:cxnSp>
        <p:nvCxnSpPr>
          <p:cNvPr id="21" name="Straight Connector 20"/>
          <p:cNvCxnSpPr/>
          <p:nvPr/>
        </p:nvCxnSpPr>
        <p:spPr>
          <a:xfrm flipV="1">
            <a:off x="3733800" y="4373563"/>
            <a:ext cx="533400" cy="1470025"/>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94125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So why does this difference exist?</a:t>
            </a:r>
          </a:p>
        </p:txBody>
      </p:sp>
      <p:sp>
        <p:nvSpPr>
          <p:cNvPr id="18435" name="Content Placeholder 2"/>
          <p:cNvSpPr>
            <a:spLocks noGrp="1"/>
          </p:cNvSpPr>
          <p:nvPr>
            <p:ph idx="1"/>
          </p:nvPr>
        </p:nvSpPr>
        <p:spPr>
          <a:xfrm>
            <a:off x="457200" y="1600200"/>
            <a:ext cx="8382000" cy="4525963"/>
          </a:xfrm>
        </p:spPr>
        <p:txBody>
          <a:bodyPr/>
          <a:lstStyle/>
          <a:p>
            <a:pPr marL="0" indent="0">
              <a:buFont typeface="Arial" charset="0"/>
              <a:buNone/>
            </a:pPr>
            <a:r>
              <a:rPr lang="en-US" altLang="en-US" smtClean="0"/>
              <a:t>Or, a proxy server can preemptively GET certain URLs as many times as desired, even when nobody is logged on. </a:t>
            </a:r>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r>
              <a:rPr lang="en-US" altLang="en-US" i="1" smtClean="0"/>
              <a:t>It can cache this data and omit a GET call later!</a:t>
            </a:r>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a:p>
            <a:pPr marL="0" indent="0">
              <a:buFont typeface="Arial" charset="0"/>
              <a:buNone/>
            </a:pPr>
            <a:endParaRPr lang="en-US" altLang="en-US" smtClean="0"/>
          </a:p>
        </p:txBody>
      </p:sp>
      <p:grpSp>
        <p:nvGrpSpPr>
          <p:cNvPr id="18436" name="Group 3"/>
          <p:cNvGrpSpPr>
            <a:grpSpLocks/>
          </p:cNvGrpSpPr>
          <p:nvPr/>
        </p:nvGrpSpPr>
        <p:grpSpPr bwMode="auto">
          <a:xfrm>
            <a:off x="6096000" y="3336925"/>
            <a:ext cx="2578100" cy="1219200"/>
            <a:chOff x="3200400" y="2145268"/>
            <a:chExt cx="2578100" cy="1219200"/>
          </a:xfrm>
        </p:grpSpPr>
        <p:sp>
          <p:nvSpPr>
            <p:cNvPr id="5" name="Rounded Rectangle 4"/>
            <p:cNvSpPr/>
            <p:nvPr/>
          </p:nvSpPr>
          <p:spPr>
            <a:xfrm>
              <a:off x="3200400" y="2145268"/>
              <a:ext cx="1447800" cy="121920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t>Web server</a:t>
              </a:r>
            </a:p>
          </p:txBody>
        </p:sp>
        <p:sp>
          <p:nvSpPr>
            <p:cNvPr id="6" name="Rounded Rectangle 5"/>
            <p:cNvSpPr/>
            <p:nvPr/>
          </p:nvSpPr>
          <p:spPr>
            <a:xfrm>
              <a:off x="4635500" y="21452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Database</a:t>
              </a:r>
            </a:p>
          </p:txBody>
        </p:sp>
        <p:sp>
          <p:nvSpPr>
            <p:cNvPr id="7" name="Rounded Rectangle 6"/>
            <p:cNvSpPr/>
            <p:nvPr/>
          </p:nvSpPr>
          <p:spPr>
            <a:xfrm>
              <a:off x="4635500" y="27548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SMTP server</a:t>
              </a:r>
            </a:p>
          </p:txBody>
        </p:sp>
        <p:sp>
          <p:nvSpPr>
            <p:cNvPr id="18450" name="TextBox 7"/>
            <p:cNvSpPr txBox="1">
              <a:spLocks noChangeArrowheads="1"/>
            </p:cNvSpPr>
            <p:nvPr/>
          </p:nvSpPr>
          <p:spPr bwMode="auto">
            <a:xfrm>
              <a:off x="3416300" y="2995136"/>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grpSp>
      <p:sp>
        <p:nvSpPr>
          <p:cNvPr id="14" name="Rounded Rectangle 13"/>
          <p:cNvSpPr/>
          <p:nvPr/>
        </p:nvSpPr>
        <p:spPr>
          <a:xfrm>
            <a:off x="4267200" y="3337004"/>
            <a:ext cx="990600" cy="2073196"/>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a:t>Proxy</a:t>
            </a:r>
          </a:p>
          <a:p>
            <a:pPr algn="ctr" fontAlgn="auto">
              <a:spcBef>
                <a:spcPts val="0"/>
              </a:spcBef>
              <a:spcAft>
                <a:spcPts val="0"/>
              </a:spcAft>
              <a:defRPr/>
            </a:pPr>
            <a:r>
              <a:rPr lang="en-US" dirty="0"/>
              <a:t>Servers</a:t>
            </a:r>
          </a:p>
        </p:txBody>
      </p:sp>
      <p:cxnSp>
        <p:nvCxnSpPr>
          <p:cNvPr id="16" name="Straight Connector 15"/>
          <p:cNvCxnSpPr/>
          <p:nvPr/>
        </p:nvCxnSpPr>
        <p:spPr>
          <a:xfrm flipH="1">
            <a:off x="5257800" y="3946525"/>
            <a:ext cx="838200" cy="427038"/>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23406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So why does this difference exist?</a:t>
            </a:r>
          </a:p>
        </p:txBody>
      </p:sp>
      <p:sp>
        <p:nvSpPr>
          <p:cNvPr id="19459" name="Content Placeholder 2"/>
          <p:cNvSpPr>
            <a:spLocks noGrp="1"/>
          </p:cNvSpPr>
          <p:nvPr>
            <p:ph idx="1"/>
          </p:nvPr>
        </p:nvSpPr>
        <p:spPr>
          <a:xfrm>
            <a:off x="457200" y="1600200"/>
            <a:ext cx="8382000" cy="4525963"/>
          </a:xfrm>
        </p:spPr>
        <p:txBody>
          <a:bodyPr/>
          <a:lstStyle/>
          <a:p>
            <a:pPr marL="0" indent="0">
              <a:buFont typeface="Arial" charset="0"/>
              <a:buNone/>
            </a:pPr>
            <a:r>
              <a:rPr lang="en-US" altLang="en-US" smtClean="0"/>
              <a:t>Search engines are also allowed to GET any URL at any time, or as many times as desired (subject to certain restrictions).</a:t>
            </a:r>
          </a:p>
        </p:txBody>
      </p:sp>
      <p:grpSp>
        <p:nvGrpSpPr>
          <p:cNvPr id="19460" name="Group 3"/>
          <p:cNvGrpSpPr>
            <a:grpSpLocks/>
          </p:cNvGrpSpPr>
          <p:nvPr/>
        </p:nvGrpSpPr>
        <p:grpSpPr bwMode="auto">
          <a:xfrm>
            <a:off x="6096000" y="3336925"/>
            <a:ext cx="2578100" cy="1219200"/>
            <a:chOff x="3200400" y="2145268"/>
            <a:chExt cx="2578100" cy="1219200"/>
          </a:xfrm>
        </p:grpSpPr>
        <p:sp>
          <p:nvSpPr>
            <p:cNvPr id="5" name="Rounded Rectangle 4"/>
            <p:cNvSpPr/>
            <p:nvPr/>
          </p:nvSpPr>
          <p:spPr>
            <a:xfrm>
              <a:off x="3200400" y="2145268"/>
              <a:ext cx="1447800" cy="121920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r>
                <a:rPr lang="en-US" dirty="0"/>
                <a:t>Web server</a:t>
              </a:r>
            </a:p>
          </p:txBody>
        </p:sp>
        <p:sp>
          <p:nvSpPr>
            <p:cNvPr id="6" name="Rounded Rectangle 5"/>
            <p:cNvSpPr/>
            <p:nvPr/>
          </p:nvSpPr>
          <p:spPr>
            <a:xfrm>
              <a:off x="4635500" y="21452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Database</a:t>
              </a:r>
            </a:p>
          </p:txBody>
        </p:sp>
        <p:sp>
          <p:nvSpPr>
            <p:cNvPr id="7" name="Rounded Rectangle 6"/>
            <p:cNvSpPr/>
            <p:nvPr/>
          </p:nvSpPr>
          <p:spPr>
            <a:xfrm>
              <a:off x="4635500" y="2754868"/>
              <a:ext cx="1143000" cy="6096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a:t>SMTP server</a:t>
              </a:r>
            </a:p>
          </p:txBody>
        </p:sp>
        <p:sp>
          <p:nvSpPr>
            <p:cNvPr id="19474" name="TextBox 7"/>
            <p:cNvSpPr txBox="1">
              <a:spLocks noChangeArrowheads="1"/>
            </p:cNvSpPr>
            <p:nvPr/>
          </p:nvSpPr>
          <p:spPr bwMode="auto">
            <a:xfrm>
              <a:off x="3416300" y="2995136"/>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i="1">
                  <a:solidFill>
                    <a:schemeClr val="bg1"/>
                  </a:solidFill>
                </a:rPr>
                <a:t>Programs</a:t>
              </a:r>
            </a:p>
          </p:txBody>
        </p:sp>
      </p:grpSp>
      <p:sp>
        <p:nvSpPr>
          <p:cNvPr id="14" name="Rounded Rectangle 13"/>
          <p:cNvSpPr/>
          <p:nvPr/>
        </p:nvSpPr>
        <p:spPr>
          <a:xfrm>
            <a:off x="5224330" y="5473700"/>
            <a:ext cx="3263900" cy="7620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a:t>Search engines</a:t>
            </a:r>
          </a:p>
        </p:txBody>
      </p:sp>
      <p:cxnSp>
        <p:nvCxnSpPr>
          <p:cNvPr id="16" name="Straight Connector 15"/>
          <p:cNvCxnSpPr>
            <a:stCxn id="19474" idx="2"/>
          </p:cNvCxnSpPr>
          <p:nvPr/>
        </p:nvCxnSpPr>
        <p:spPr>
          <a:xfrm>
            <a:off x="6856413" y="4556125"/>
            <a:ext cx="0" cy="917575"/>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0152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So GET can be called arbitrary times</a:t>
            </a:r>
          </a:p>
        </p:txBody>
      </p:sp>
      <p:sp>
        <p:nvSpPr>
          <p:cNvPr id="20483" name="Content Placeholder 2"/>
          <p:cNvSpPr>
            <a:spLocks noGrp="1"/>
          </p:cNvSpPr>
          <p:nvPr>
            <p:ph idx="1"/>
          </p:nvPr>
        </p:nvSpPr>
        <p:spPr/>
        <p:txBody>
          <a:bodyPr/>
          <a:lstStyle/>
          <a:p>
            <a:r>
              <a:rPr lang="en-US" altLang="en-US" smtClean="0"/>
              <a:t>GET can be called…</a:t>
            </a:r>
          </a:p>
          <a:p>
            <a:pPr lvl="1"/>
            <a:r>
              <a:rPr lang="en-US" altLang="en-US" smtClean="0"/>
              <a:t>1 time when 1 user wants data</a:t>
            </a:r>
          </a:p>
          <a:p>
            <a:pPr lvl="1"/>
            <a:r>
              <a:rPr lang="en-US" altLang="en-US" smtClean="0"/>
              <a:t>1 time when 2 users want data</a:t>
            </a:r>
          </a:p>
          <a:p>
            <a:pPr lvl="1"/>
            <a:r>
              <a:rPr lang="en-US" altLang="en-US" smtClean="0"/>
              <a:t>1 time when 300 users want data</a:t>
            </a:r>
          </a:p>
          <a:p>
            <a:pPr lvl="1"/>
            <a:r>
              <a:rPr lang="en-US" altLang="en-US" smtClean="0"/>
              <a:t>Many times when 0 users want data </a:t>
            </a:r>
            <a:br>
              <a:rPr lang="en-US" altLang="en-US" smtClean="0"/>
            </a:br>
            <a:r>
              <a:rPr lang="en-US" altLang="en-US" smtClean="0"/>
              <a:t>(preemptive caching)</a:t>
            </a:r>
          </a:p>
          <a:p>
            <a:pPr lvl="1"/>
            <a:r>
              <a:rPr lang="en-US" altLang="en-US" smtClean="0"/>
              <a:t>0 times when 1 user wants data (if it was cached)</a:t>
            </a:r>
          </a:p>
          <a:p>
            <a:pPr lvl="1"/>
            <a:r>
              <a:rPr lang="en-US" altLang="en-US" smtClean="0"/>
              <a:t>Many times when search engines want data</a:t>
            </a:r>
          </a:p>
        </p:txBody>
      </p:sp>
    </p:spTree>
    <p:extLst>
      <p:ext uri="{BB962C8B-B14F-4D97-AF65-F5344CB8AC3E}">
        <p14:creationId xmlns:p14="http://schemas.microsoft.com/office/powerpoint/2010/main" val="18645605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POST is not allowed to be cached</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smtClean="0"/>
              <a:t>A proxy server will always forward the POST request exactly 1 time when each user's browser tries to POST.</a:t>
            </a:r>
          </a:p>
          <a:p>
            <a:pPr fontAlgn="auto">
              <a:spcAft>
                <a:spcPts val="0"/>
              </a:spcAft>
              <a:buFont typeface="Arial" pitchFamily="34" charset="0"/>
              <a:buChar char="•"/>
              <a:defRPr/>
            </a:pPr>
            <a:r>
              <a:rPr lang="en-US" dirty="0" smtClean="0"/>
              <a:t>A proxy server may not cache POST data.</a:t>
            </a:r>
          </a:p>
          <a:p>
            <a:pPr lvl="1" fontAlgn="auto">
              <a:spcAft>
                <a:spcPts val="0"/>
              </a:spcAft>
              <a:buFont typeface="Arial" pitchFamily="34" charset="0"/>
              <a:buChar char="–"/>
              <a:defRPr/>
            </a:pPr>
            <a:r>
              <a:rPr lang="en-US" dirty="0" smtClean="0"/>
              <a:t>So if you send passwords via POST, proxy servers are not allowed to keep copies of passwords going by!</a:t>
            </a:r>
          </a:p>
          <a:p>
            <a:pPr fontAlgn="auto">
              <a:spcAft>
                <a:spcPts val="0"/>
              </a:spcAft>
              <a:buFont typeface="Arial" pitchFamily="34" charset="0"/>
              <a:buChar char="•"/>
              <a:defRPr/>
            </a:pPr>
            <a:r>
              <a:rPr lang="en-US" dirty="0" smtClean="0"/>
              <a:t>And search engines are also not supposed to automatically perform POST operations, either.</a:t>
            </a:r>
            <a:endParaRPr lang="en-US" dirty="0"/>
          </a:p>
        </p:txBody>
      </p:sp>
    </p:spTree>
    <p:extLst>
      <p:ext uri="{BB962C8B-B14F-4D97-AF65-F5344CB8AC3E}">
        <p14:creationId xmlns:p14="http://schemas.microsoft.com/office/powerpoint/2010/main" val="386940123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4261411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Questions</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9000" y="2434431"/>
            <a:ext cx="2286000" cy="2857500"/>
          </a:xfr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Form &amp; Input Attributes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67990631"/>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 Form &amp; Input Attributes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2389495"/>
              </p:ext>
            </p:extLst>
          </p:nvPr>
        </p:nvGraphicFramePr>
        <p:xfrm>
          <a:off x="381000" y="1524000"/>
          <a:ext cx="8382000" cy="5409011"/>
        </p:xfrm>
        <a:graphic>
          <a:graphicData uri="http://schemas.openxmlformats.org/drawingml/2006/table">
            <a:tbl>
              <a:tblPr firstRow="1" bandRow="1">
                <a:tableStyleId>{5C22544A-7EE6-4342-B048-85BDC9FD1C3A}</a:tableStyleId>
              </a:tblPr>
              <a:tblGrid>
                <a:gridCol w="2286000"/>
                <a:gridCol w="6096000"/>
              </a:tblGrid>
              <a:tr h="676097">
                <a:tc>
                  <a:txBody>
                    <a:bodyPr/>
                    <a:lstStyle/>
                    <a:p>
                      <a:r>
                        <a:rPr lang="en-US" dirty="0" smtClean="0"/>
                        <a:t>Input Type</a:t>
                      </a:r>
                      <a:endParaRPr lang="en-US" dirty="0"/>
                    </a:p>
                  </a:txBody>
                  <a:tcPr/>
                </a:tc>
                <a:tc>
                  <a:txBody>
                    <a:bodyPr/>
                    <a:lstStyle/>
                    <a:p>
                      <a:r>
                        <a:rPr lang="en-US" dirty="0" smtClean="0"/>
                        <a:t>Example</a:t>
                      </a:r>
                      <a:endParaRPr lang="en-US" dirty="0"/>
                    </a:p>
                  </a:txBody>
                  <a:tcPr/>
                </a:tc>
              </a:tr>
              <a:tr h="632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a:t>
                      </a:r>
                      <a:br>
                        <a:rPr lang="en-US" dirty="0" smtClean="0"/>
                      </a:br>
                      <a:r>
                        <a:rPr lang="en-US" dirty="0" err="1" smtClean="0"/>
                        <a:t>datetime</a:t>
                      </a:r>
                      <a:r>
                        <a:rPr lang="en-US" dirty="0" smtClean="0"/>
                        <a:t>-local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&lt;input type="date" name="</a:t>
                      </a:r>
                      <a:r>
                        <a:rPr lang="en-US" sz="1800" b="0" i="0" kern="1200" dirty="0" err="1" smtClean="0">
                          <a:solidFill>
                            <a:schemeClr val="tx1"/>
                          </a:solidFill>
                          <a:effectLst/>
                          <a:latin typeface="+mn-lt"/>
                          <a:ea typeface="+mn-ea"/>
                          <a:cs typeface="+mn-cs"/>
                        </a:rPr>
                        <a:t>bday</a:t>
                      </a:r>
                      <a:r>
                        <a:rPr lang="en-US" sz="1800" b="0" i="0" kern="1200" dirty="0" smtClean="0">
                          <a:solidFill>
                            <a:schemeClr val="tx1"/>
                          </a:solidFill>
                          <a:effectLst/>
                          <a:latin typeface="+mn-lt"/>
                          <a:ea typeface="+mn-ea"/>
                          <a:cs typeface="+mn-cs"/>
                        </a:rPr>
                        <a:t>" min="1979-12-31“max="2000-01-02"&gt;</a:t>
                      </a:r>
                      <a:endParaRPr lang="en-US" dirty="0"/>
                    </a:p>
                  </a:txBody>
                  <a:tcPr/>
                </a:tc>
              </a:tr>
              <a:tr h="632758">
                <a:tc>
                  <a:txBody>
                    <a:bodyPr/>
                    <a:lstStyle/>
                    <a:p>
                      <a:r>
                        <a:rPr lang="en-US" dirty="0" smtClean="0"/>
                        <a:t>file</a:t>
                      </a:r>
                      <a:endParaRPr lang="en-US" dirty="0"/>
                    </a:p>
                  </a:txBody>
                  <a:tcPr/>
                </a:tc>
                <a:tc>
                  <a:txBody>
                    <a:bodyPr/>
                    <a:lstStyle/>
                    <a:p>
                      <a:r>
                        <a:rPr lang="en-US" sz="1800" b="0" i="0" kern="1200" dirty="0" smtClean="0">
                          <a:solidFill>
                            <a:schemeClr val="dk1"/>
                          </a:solidFill>
                          <a:effectLst/>
                          <a:latin typeface="+mn-lt"/>
                          <a:ea typeface="+mn-ea"/>
                          <a:cs typeface="+mn-cs"/>
                        </a:rPr>
                        <a:t>&lt;input type="file" name="pic" accept="image/*"&gt;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&lt;input type="file" name="pic" accept=".JPG,.png"&gt;</a:t>
                      </a:r>
                      <a:endParaRPr lang="en-US" dirty="0" smtClean="0"/>
                    </a:p>
                  </a:txBody>
                  <a:tcPr/>
                </a:tc>
              </a:tr>
              <a:tr h="632758">
                <a:tc>
                  <a:txBody>
                    <a:bodyPr/>
                    <a:lstStyle/>
                    <a:p>
                      <a:r>
                        <a:rPr lang="en-US" dirty="0" smtClean="0"/>
                        <a:t>image	</a:t>
                      </a:r>
                      <a:endParaRPr lang="en-US" dirty="0"/>
                    </a:p>
                  </a:txBody>
                  <a:tcPr/>
                </a:tc>
                <a:tc>
                  <a:txBody>
                    <a:bodyPr/>
                    <a:lstStyle/>
                    <a:p>
                      <a:r>
                        <a:rPr lang="en-US" dirty="0" smtClean="0"/>
                        <a:t>&lt;input type="image" </a:t>
                      </a:r>
                      <a:r>
                        <a:rPr lang="en-US" dirty="0" err="1" smtClean="0"/>
                        <a:t>src</a:t>
                      </a:r>
                      <a:r>
                        <a:rPr lang="en-US" dirty="0" smtClean="0"/>
                        <a:t>="img_submit.gif" alt="Submit" width="48" height="48"&gt;</a:t>
                      </a:r>
                      <a:endParaRPr lang="en-US" dirty="0"/>
                    </a:p>
                  </a:txBody>
                  <a:tcPr/>
                </a:tc>
              </a:tr>
              <a:tr h="632758">
                <a:tc>
                  <a:txBody>
                    <a:bodyPr/>
                    <a:lstStyle/>
                    <a:p>
                      <a:r>
                        <a:rPr lang="en-US" dirty="0" err="1" smtClean="0"/>
                        <a:t>url</a:t>
                      </a:r>
                      <a:endParaRPr lang="en-US" dirty="0"/>
                    </a:p>
                  </a:txBody>
                  <a:tcPr/>
                </a:tc>
                <a:tc>
                  <a:txBody>
                    <a:bodyPr/>
                    <a:lstStyle/>
                    <a:p>
                      <a:r>
                        <a:rPr lang="en-US" dirty="0" smtClean="0"/>
                        <a:t>&lt;input type=“</a:t>
                      </a:r>
                      <a:r>
                        <a:rPr lang="en-US" dirty="0" err="1" smtClean="0"/>
                        <a:t>url</a:t>
                      </a:r>
                      <a:r>
                        <a:rPr lang="en-US" dirty="0" smtClean="0"/>
                        <a:t>” name=“story”/&gt;</a:t>
                      </a:r>
                      <a:endParaRPr lang="en-US" dirty="0"/>
                    </a:p>
                  </a:txBody>
                  <a:tcPr/>
                </a:tc>
              </a:tr>
              <a:tr h="632758">
                <a:tc>
                  <a:txBody>
                    <a:bodyPr/>
                    <a:lstStyle/>
                    <a:p>
                      <a:r>
                        <a:rPr lang="en-US" dirty="0" err="1" smtClean="0"/>
                        <a:t>tel</a:t>
                      </a:r>
                      <a:endParaRPr lang="en-US" dirty="0"/>
                    </a:p>
                  </a:txBody>
                  <a:tcPr/>
                </a:tc>
                <a:tc>
                  <a:txBody>
                    <a:bodyPr/>
                    <a:lstStyle/>
                    <a:p>
                      <a:r>
                        <a:rPr lang="en-US" dirty="0" smtClean="0"/>
                        <a:t>&lt;input type="</a:t>
                      </a:r>
                      <a:r>
                        <a:rPr lang="en-US" dirty="0" err="1" smtClean="0"/>
                        <a:t>tel</a:t>
                      </a:r>
                      <a:r>
                        <a:rPr lang="en-US" dirty="0" smtClean="0"/>
                        <a:t>" pattern='\d{3}[\-]\d{3}[\-]\d{4}‘ name=“</a:t>
                      </a:r>
                      <a:r>
                        <a:rPr lang="en-US" dirty="0" err="1" smtClean="0"/>
                        <a:t>ph_number</a:t>
                      </a:r>
                      <a:r>
                        <a:rPr lang="en-US" dirty="0" smtClean="0"/>
                        <a:t>” /&gt;</a:t>
                      </a:r>
                      <a:endParaRPr lang="en-US" dirty="0"/>
                    </a:p>
                  </a:txBody>
                  <a:tcPr/>
                </a:tc>
              </a:tr>
              <a:tr h="632758">
                <a:tc>
                  <a:txBody>
                    <a:bodyPr/>
                    <a:lstStyle/>
                    <a:p>
                      <a:r>
                        <a:rPr lang="en-US" dirty="0" smtClean="0"/>
                        <a:t>password</a:t>
                      </a:r>
                      <a:endParaRPr lang="en-US" dirty="0"/>
                    </a:p>
                  </a:txBody>
                  <a:tcPr/>
                </a:tc>
                <a:tc>
                  <a:txBody>
                    <a:bodyPr/>
                    <a:lstStyle/>
                    <a:p>
                      <a:r>
                        <a:rPr lang="en-US" dirty="0" smtClean="0"/>
                        <a:t>&lt;input type=“password”</a:t>
                      </a:r>
                      <a:r>
                        <a:rPr lang="en-US" baseline="0" dirty="0" smtClean="0"/>
                        <a:t> name=“</a:t>
                      </a:r>
                      <a:r>
                        <a:rPr lang="en-US" baseline="0" dirty="0" err="1" smtClean="0"/>
                        <a:t>oh_so_curious</a:t>
                      </a:r>
                      <a:r>
                        <a:rPr lang="en-US" baseline="0" dirty="0" smtClean="0"/>
                        <a:t>” /&gt;</a:t>
                      </a:r>
                      <a:endParaRPr lang="en-US" dirty="0"/>
                    </a:p>
                  </a:txBody>
                  <a:tcPr/>
                </a:tc>
              </a:tr>
              <a:tr h="632758">
                <a:tc>
                  <a:txBody>
                    <a:bodyPr/>
                    <a:lstStyle/>
                    <a:p>
                      <a:r>
                        <a:rPr lang="en-US" dirty="0" smtClean="0"/>
                        <a:t>hidden</a:t>
                      </a:r>
                      <a:endParaRPr lang="en-US" dirty="0"/>
                    </a:p>
                  </a:txBody>
                  <a:tcPr/>
                </a:tc>
                <a:tc>
                  <a:txBody>
                    <a:bodyPr/>
                    <a:lstStyle/>
                    <a:p>
                      <a:r>
                        <a:rPr lang="en-US" dirty="0" smtClean="0"/>
                        <a:t>&lt;input type=“hidden” name=“</a:t>
                      </a:r>
                      <a:r>
                        <a:rPr lang="en-US" dirty="0" err="1" smtClean="0"/>
                        <a:t>some_hidden_field</a:t>
                      </a:r>
                      <a:r>
                        <a:rPr lang="en-US" dirty="0" smtClean="0"/>
                        <a:t>” /&gt;</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Fine-Tuning Input elements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50420108"/>
              </p:ext>
            </p:extLst>
          </p:nvPr>
        </p:nvGraphicFramePr>
        <p:xfrm>
          <a:off x="381000" y="1524000"/>
          <a:ext cx="8382000" cy="4472645"/>
        </p:xfrm>
        <a:graphic>
          <a:graphicData uri="http://schemas.openxmlformats.org/drawingml/2006/table">
            <a:tbl>
              <a:tblPr firstRow="1" bandRow="1">
                <a:tableStyleId>{BC89EF96-8CEA-46FF-86C4-4CE0E7609802}</a:tableStyleId>
              </a:tblPr>
              <a:tblGrid>
                <a:gridCol w="2286000"/>
                <a:gridCol w="6096000"/>
              </a:tblGrid>
              <a:tr h="676097">
                <a:tc>
                  <a:txBody>
                    <a:bodyPr/>
                    <a:lstStyle/>
                    <a:p>
                      <a:r>
                        <a:rPr lang="en-US" b="0" dirty="0" smtClean="0"/>
                        <a:t>accept</a:t>
                      </a:r>
                      <a:endParaRPr lang="en-US" b="0" dirty="0"/>
                    </a:p>
                  </a:txBody>
                  <a:tcPr/>
                </a:tc>
                <a:tc>
                  <a:txBody>
                    <a:bodyPr/>
                    <a:lstStyle/>
                    <a:p>
                      <a:r>
                        <a:rPr lang="en-US" b="0" dirty="0" smtClean="0"/>
                        <a:t>Example</a:t>
                      </a:r>
                      <a:endParaRPr lang="en-US" b="0" dirty="0"/>
                    </a:p>
                  </a:txBody>
                  <a:tcPr/>
                </a:tc>
              </a:tr>
              <a:tr h="632758">
                <a:tc>
                  <a:txBody>
                    <a:bodyPr/>
                    <a:lstStyle/>
                    <a:p>
                      <a:r>
                        <a:rPr lang="en-US" dirty="0" smtClean="0"/>
                        <a:t>autocomplete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effectLst/>
                        </a:rPr>
                        <a:t>on|off</a:t>
                      </a:r>
                      <a:endParaRPr lang="en-US" dirty="0"/>
                    </a:p>
                  </a:txBody>
                  <a:tcPr/>
                </a:tc>
              </a:tr>
              <a:tr h="632758">
                <a:tc>
                  <a:txBody>
                    <a:bodyPr/>
                    <a:lstStyle/>
                    <a:p>
                      <a:r>
                        <a:rPr lang="en-US" dirty="0" err="1" smtClean="0"/>
                        <a:t>min,max,maxlength</a:t>
                      </a:r>
                      <a:endParaRPr lang="en-US" dirty="0"/>
                    </a:p>
                  </a:txBody>
                  <a:tcPr/>
                </a:tc>
                <a:tc>
                  <a:txBody>
                    <a:bodyPr/>
                    <a:lstStyle/>
                    <a:p>
                      <a:endParaRPr lang="en-US" dirty="0" smtClean="0"/>
                    </a:p>
                  </a:txBody>
                  <a:tcPr/>
                </a:tc>
              </a:tr>
              <a:tr h="632758">
                <a:tc>
                  <a:txBody>
                    <a:bodyPr/>
                    <a:lstStyle/>
                    <a:p>
                      <a:r>
                        <a:rPr lang="en-US" dirty="0" smtClean="0"/>
                        <a:t>pattern</a:t>
                      </a:r>
                      <a:endParaRPr lang="en-US" dirty="0"/>
                    </a:p>
                  </a:txBody>
                  <a:tcPr/>
                </a:tc>
                <a:tc>
                  <a:txBody>
                    <a:bodyPr/>
                    <a:lstStyle/>
                    <a:p>
                      <a:endParaRPr lang="en-US" dirty="0"/>
                    </a:p>
                  </a:txBody>
                  <a:tcPr/>
                </a:tc>
              </a:tr>
              <a:tr h="632758">
                <a:tc>
                  <a:txBody>
                    <a:bodyPr/>
                    <a:lstStyle/>
                    <a:p>
                      <a:r>
                        <a:rPr lang="en-US" dirty="0" smtClean="0"/>
                        <a:t>required</a:t>
                      </a:r>
                      <a:endParaRPr lang="en-US" dirty="0"/>
                    </a:p>
                  </a:txBody>
                  <a:tcPr/>
                </a:tc>
                <a:tc>
                  <a:txBody>
                    <a:bodyPr/>
                    <a:lstStyle/>
                    <a:p>
                      <a:endParaRPr lang="en-US" dirty="0"/>
                    </a:p>
                  </a:txBody>
                  <a:tcPr/>
                </a:tc>
              </a:tr>
              <a:tr h="632758">
                <a:tc>
                  <a:txBody>
                    <a:bodyPr/>
                    <a:lstStyle/>
                    <a:p>
                      <a:r>
                        <a:rPr lang="en-US" dirty="0" err="1" smtClean="0"/>
                        <a:t>readonly</a:t>
                      </a:r>
                      <a:endParaRPr lang="en-US" dirty="0"/>
                    </a:p>
                  </a:txBody>
                  <a:tcPr/>
                </a:tc>
                <a:tc>
                  <a:txBody>
                    <a:bodyPr/>
                    <a:lstStyle/>
                    <a:p>
                      <a:endParaRPr lang="en-US" dirty="0"/>
                    </a:p>
                  </a:txBody>
                  <a:tcPr/>
                </a:tc>
              </a:tr>
              <a:tr h="632758">
                <a:tc>
                  <a:txBody>
                    <a:bodyPr/>
                    <a:lstStyle/>
                    <a:p>
                      <a:r>
                        <a:rPr lang="en-US" dirty="0" smtClean="0"/>
                        <a:t>Value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2725016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CSS – breaking down a page</a:t>
            </a:r>
            <a:endParaRPr lang="en-US" dirty="0"/>
          </a:p>
        </p:txBody>
      </p:sp>
      <p:sp>
        <p:nvSpPr>
          <p:cNvPr id="3" name="Content Placeholder 2"/>
          <p:cNvSpPr>
            <a:spLocks noGrp="1"/>
          </p:cNvSpPr>
          <p:nvPr>
            <p:ph idx="1"/>
          </p:nvPr>
        </p:nvSpPr>
        <p:spPr/>
        <p:txBody>
          <a:bodyPr/>
          <a:lstStyle/>
          <a:p>
            <a:pPr marL="0" indent="0">
              <a:buNone/>
            </a:pPr>
            <a:r>
              <a:rPr lang="en-US" dirty="0" smtClean="0"/>
              <a:t>From a browsers perspective, what are the various elements of the page we created in our last class?</a:t>
            </a:r>
            <a:endParaRPr lang="en-US" dirty="0"/>
          </a:p>
        </p:txBody>
      </p:sp>
    </p:spTree>
    <p:extLst>
      <p:ext uri="{BB962C8B-B14F-4D97-AF65-F5344CB8AC3E}">
        <p14:creationId xmlns:p14="http://schemas.microsoft.com/office/powerpoint/2010/main" val="14357654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 Elements besides input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2995237"/>
              </p:ext>
            </p:extLst>
          </p:nvPr>
        </p:nvGraphicFramePr>
        <p:xfrm>
          <a:off x="381000" y="1524000"/>
          <a:ext cx="8382000" cy="4732914"/>
        </p:xfrm>
        <a:graphic>
          <a:graphicData uri="http://schemas.openxmlformats.org/drawingml/2006/table">
            <a:tbl>
              <a:tblPr firstRow="1" bandRow="1">
                <a:tableStyleId>{3B4B98B0-60AC-42C2-AFA5-B58CD77FA1E5}</a:tableStyleId>
              </a:tblPr>
              <a:tblGrid>
                <a:gridCol w="2286000"/>
                <a:gridCol w="6096000"/>
              </a:tblGrid>
              <a:tr h="632758">
                <a:tc>
                  <a:txBody>
                    <a:bodyPr/>
                    <a:lstStyle/>
                    <a:p>
                      <a:r>
                        <a:rPr lang="en-US" b="0" dirty="0" err="1" smtClean="0"/>
                        <a:t>textarea</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&lt;</a:t>
                      </a:r>
                      <a:r>
                        <a:rPr lang="en-US" b="0" dirty="0" err="1" smtClean="0"/>
                        <a:t>textarea</a:t>
                      </a:r>
                      <a:r>
                        <a:rPr lang="en-US" b="0" dirty="0" smtClean="0"/>
                        <a:t> rows="10" cols="30" name="comment"&gt;&lt;/</a:t>
                      </a:r>
                      <a:r>
                        <a:rPr lang="en-US" b="0" dirty="0" err="1" smtClean="0"/>
                        <a:t>textarea</a:t>
                      </a:r>
                      <a:r>
                        <a:rPr lang="en-US" b="0" dirty="0" smtClean="0"/>
                        <a:t>&gt;</a:t>
                      </a:r>
                      <a:endParaRPr lang="en-US" b="0" dirty="0"/>
                    </a:p>
                  </a:txBody>
                  <a:tcPr/>
                </a:tc>
              </a:tr>
              <a:tr h="632758">
                <a:tc>
                  <a:txBody>
                    <a:bodyPr/>
                    <a:lstStyle/>
                    <a:p>
                      <a:r>
                        <a:rPr lang="en-US" b="0" dirty="0" smtClean="0"/>
                        <a:t>button</a:t>
                      </a:r>
                      <a:endParaRPr lang="en-US" b="0" dirty="0"/>
                    </a:p>
                  </a:txBody>
                  <a:tcPr/>
                </a:tc>
                <a:tc>
                  <a:txBody>
                    <a:bodyPr/>
                    <a:lstStyle/>
                    <a:p>
                      <a:r>
                        <a:rPr lang="en-US" sz="1800" b="0" i="0" kern="1200" dirty="0" smtClean="0">
                          <a:solidFill>
                            <a:schemeClr val="tx1"/>
                          </a:solidFill>
                          <a:effectLst/>
                          <a:latin typeface="+mn-lt"/>
                          <a:ea typeface="+mn-ea"/>
                          <a:cs typeface="+mn-cs"/>
                        </a:rPr>
                        <a:t>&lt;button type="button"&gt;Next…&lt;/button&gt;</a:t>
                      </a:r>
                      <a:endParaRPr lang="en-US" b="0" dirty="0" smtClean="0"/>
                    </a:p>
                  </a:txBody>
                  <a:tcPr/>
                </a:tc>
              </a:tr>
              <a:tr h="632758">
                <a:tc>
                  <a:txBody>
                    <a:bodyPr/>
                    <a:lstStyle/>
                    <a:p>
                      <a:r>
                        <a:rPr lang="en-US" b="0" dirty="0" smtClean="0"/>
                        <a:t>select</a:t>
                      </a:r>
                      <a:endParaRPr lang="en-US" b="0" dirty="0"/>
                    </a:p>
                  </a:txBody>
                  <a:tcPr/>
                </a:tc>
                <a:tc rowSpan="3">
                  <a:txBody>
                    <a:bodyPr/>
                    <a:lstStyle/>
                    <a:p>
                      <a:r>
                        <a:rPr lang="en-US" b="0" dirty="0" smtClean="0"/>
                        <a:t>&lt;select&gt;</a:t>
                      </a:r>
                    </a:p>
                    <a:p>
                      <a:r>
                        <a:rPr lang="en-US" b="0" dirty="0" smtClean="0"/>
                        <a:t>  &lt;</a:t>
                      </a:r>
                      <a:r>
                        <a:rPr lang="en-US" b="0" dirty="0" err="1" smtClean="0"/>
                        <a:t>optgroup</a:t>
                      </a:r>
                      <a:r>
                        <a:rPr lang="en-US" b="0" dirty="0" smtClean="0"/>
                        <a:t> label="German Cars"&gt;</a:t>
                      </a:r>
                    </a:p>
                    <a:p>
                      <a:r>
                        <a:rPr lang="en-US" b="0" dirty="0" smtClean="0"/>
                        <a:t>    &lt;option value="</a:t>
                      </a:r>
                      <a:r>
                        <a:rPr lang="en-US" b="0" dirty="0" err="1" smtClean="0"/>
                        <a:t>bmw</a:t>
                      </a:r>
                      <a:r>
                        <a:rPr lang="en-US" b="0" dirty="0" smtClean="0"/>
                        <a:t>"&gt;BMW&lt;/option&gt;</a:t>
                      </a:r>
                    </a:p>
                    <a:p>
                      <a:r>
                        <a:rPr lang="en-US" b="0" dirty="0" smtClean="0"/>
                        <a:t>    &lt;option value="</a:t>
                      </a:r>
                      <a:r>
                        <a:rPr lang="en-US" b="0" dirty="0" err="1" smtClean="0"/>
                        <a:t>audi</a:t>
                      </a:r>
                      <a:r>
                        <a:rPr lang="en-US" b="0" dirty="0" smtClean="0"/>
                        <a:t>"&gt;Audi&lt;/option&gt;</a:t>
                      </a:r>
                    </a:p>
                    <a:p>
                      <a:r>
                        <a:rPr lang="en-US" b="0" dirty="0" smtClean="0"/>
                        <a:t>  &lt;/</a:t>
                      </a:r>
                      <a:r>
                        <a:rPr lang="en-US" b="0" dirty="0" err="1" smtClean="0"/>
                        <a:t>optgroup</a:t>
                      </a:r>
                      <a:r>
                        <a:rPr lang="en-US" b="0" dirty="0" smtClean="0"/>
                        <a:t>&gt;</a:t>
                      </a:r>
                    </a:p>
                    <a:p>
                      <a:r>
                        <a:rPr lang="en-US" b="0" dirty="0" smtClean="0"/>
                        <a:t>  &lt;</a:t>
                      </a:r>
                      <a:r>
                        <a:rPr lang="en-US" b="0" dirty="0" err="1" smtClean="0"/>
                        <a:t>optgroup</a:t>
                      </a:r>
                      <a:r>
                        <a:rPr lang="en-US" b="0" dirty="0" smtClean="0"/>
                        <a:t> label="Japanese Cars"&gt;</a:t>
                      </a:r>
                    </a:p>
                    <a:p>
                      <a:r>
                        <a:rPr lang="en-US" b="0" dirty="0" smtClean="0"/>
                        <a:t>    &lt;option value="Honda"&gt;Honda&lt;/option&gt;</a:t>
                      </a:r>
                    </a:p>
                    <a:p>
                      <a:r>
                        <a:rPr lang="en-US" b="0" dirty="0" smtClean="0"/>
                        <a:t>    &lt;option value="Subaru"&gt;Subaru&lt;/option&gt;</a:t>
                      </a:r>
                    </a:p>
                    <a:p>
                      <a:r>
                        <a:rPr lang="en-US" b="0" dirty="0" smtClean="0"/>
                        <a:t>  &lt;/</a:t>
                      </a:r>
                      <a:r>
                        <a:rPr lang="en-US" b="0" dirty="0" err="1" smtClean="0"/>
                        <a:t>optgroup</a:t>
                      </a:r>
                      <a:r>
                        <a:rPr lang="en-US" b="0" dirty="0" smtClean="0"/>
                        <a:t>&gt;</a:t>
                      </a:r>
                    </a:p>
                    <a:p>
                      <a:r>
                        <a:rPr lang="en-US" b="0" dirty="0" smtClean="0"/>
                        <a:t>&lt;/select&gt;</a:t>
                      </a:r>
                      <a:endParaRPr lang="en-US" b="0" dirty="0"/>
                    </a:p>
                  </a:txBody>
                  <a:tcPr/>
                </a:tc>
              </a:tr>
              <a:tr h="632758">
                <a:tc>
                  <a:txBody>
                    <a:bodyPr/>
                    <a:lstStyle/>
                    <a:p>
                      <a:r>
                        <a:rPr lang="en-US" b="0" dirty="0" smtClean="0"/>
                        <a:t>option/</a:t>
                      </a:r>
                      <a:r>
                        <a:rPr lang="en-US" b="0" dirty="0" err="1" smtClean="0"/>
                        <a:t>optgroup</a:t>
                      </a:r>
                      <a:endParaRPr lang="en-US" b="0" dirty="0"/>
                    </a:p>
                  </a:txBody>
                  <a:tcPr/>
                </a:tc>
                <a:tc vMerge="1">
                  <a:txBody>
                    <a:bodyPr/>
                    <a:lstStyle/>
                    <a:p>
                      <a:endParaRPr lang="en-US" b="0" dirty="0"/>
                    </a:p>
                  </a:txBody>
                  <a:tcPr/>
                </a:tc>
              </a:tr>
              <a:tr h="632758">
                <a:tc>
                  <a:txBody>
                    <a:bodyPr/>
                    <a:lstStyle/>
                    <a:p>
                      <a:r>
                        <a:rPr lang="en-US" b="0" dirty="0" err="1" smtClean="0"/>
                        <a:t>fieldset</a:t>
                      </a:r>
                      <a:endParaRPr lang="en-US" b="0" dirty="0"/>
                    </a:p>
                  </a:txBody>
                  <a:tcPr/>
                </a:tc>
                <a:tc vMerge="1">
                  <a:txBody>
                    <a:bodyPr/>
                    <a:lstStyle/>
                    <a:p>
                      <a:endParaRPr lang="en-US" b="0" dirty="0"/>
                    </a:p>
                  </a:txBody>
                  <a:tcPr/>
                </a:tc>
              </a:tr>
              <a:tr h="632758">
                <a:tc>
                  <a:txBody>
                    <a:bodyPr/>
                    <a:lstStyle/>
                    <a:p>
                      <a:r>
                        <a:rPr lang="en-US" b="0" dirty="0" smtClean="0"/>
                        <a:t>label</a:t>
                      </a:r>
                      <a:endParaRPr lang="en-US" b="0" dirty="0"/>
                    </a:p>
                  </a:txBody>
                  <a:tcPr/>
                </a:tc>
                <a:tc>
                  <a:txBody>
                    <a:bodyPr/>
                    <a:lstStyle/>
                    <a:p>
                      <a:endParaRPr lang="en-US" b="0" dirty="0"/>
                    </a:p>
                  </a:txBody>
                  <a:tcPr/>
                </a:tc>
              </a:tr>
            </a:tbl>
          </a:graphicData>
        </a:graphic>
      </p:graphicFrame>
    </p:spTree>
    <p:extLst>
      <p:ext uri="{BB962C8B-B14F-4D97-AF65-F5344CB8AC3E}">
        <p14:creationId xmlns:p14="http://schemas.microsoft.com/office/powerpoint/2010/main" val="1605735394"/>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074" name="Picture 2" descr="The Official Dilbert Website featuring Scott Adams Dilbert strips, animations and m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29056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5784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like this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89689"/>
            <a:ext cx="8839200" cy="5692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04436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in a box</a:t>
            </a:r>
            <a:endParaRPr lang="en-US" dirty="0"/>
          </a:p>
        </p:txBody>
      </p:sp>
      <p:sp>
        <p:nvSpPr>
          <p:cNvPr id="3" name="Content Placeholder 2"/>
          <p:cNvSpPr>
            <a:spLocks noGrp="1"/>
          </p:cNvSpPr>
          <p:nvPr>
            <p:ph idx="1"/>
          </p:nvPr>
        </p:nvSpPr>
        <p:spPr/>
        <p:txBody>
          <a:bodyPr/>
          <a:lstStyle/>
          <a:p>
            <a:r>
              <a:rPr lang="en-US" sz="2800" dirty="0" smtClean="0"/>
              <a:t>Every element on the page is a box.</a:t>
            </a:r>
          </a:p>
          <a:p>
            <a:r>
              <a:rPr lang="en-US" sz="2800" dirty="0" smtClean="0"/>
              <a:t>There’s variety in the boxes but two primary ones are</a:t>
            </a:r>
          </a:p>
          <a:p>
            <a:pPr lvl="1"/>
            <a:r>
              <a:rPr lang="en-US" sz="2400" dirty="0" smtClean="0"/>
              <a:t>Block: </a:t>
            </a:r>
          </a:p>
          <a:p>
            <a:pPr lvl="2"/>
            <a:r>
              <a:rPr lang="en-US" sz="2000" dirty="0" smtClean="0"/>
              <a:t>Start on a new ‘line’</a:t>
            </a:r>
          </a:p>
          <a:p>
            <a:pPr lvl="2"/>
            <a:r>
              <a:rPr lang="en-US" sz="2000" dirty="0" smtClean="0"/>
              <a:t>Width larger than actual content</a:t>
            </a:r>
          </a:p>
          <a:p>
            <a:pPr lvl="1"/>
            <a:r>
              <a:rPr lang="en-US" sz="2400" dirty="0" smtClean="0"/>
              <a:t>Inline-block</a:t>
            </a:r>
          </a:p>
          <a:p>
            <a:pPr lvl="2"/>
            <a:r>
              <a:rPr lang="en-US" sz="2000" dirty="0" smtClean="0"/>
              <a:t>Start where the last one left off</a:t>
            </a:r>
          </a:p>
          <a:p>
            <a:pPr lvl="2"/>
            <a:r>
              <a:rPr lang="en-US" sz="2000" dirty="0" smtClean="0"/>
              <a:t>Width relative to actual content</a:t>
            </a:r>
          </a:p>
          <a:p>
            <a:pPr lvl="1"/>
            <a:endParaRPr lang="en-US" dirty="0"/>
          </a:p>
        </p:txBody>
      </p:sp>
      <p:pic>
        <p:nvPicPr>
          <p:cNvPr id="2050" name="Picture 2" descr="C:\Users\mxkotha\AppData\Local\Temp\SNAGHTML3d840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47061"/>
            <a:ext cx="8763000" cy="84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1009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Display property</a:t>
            </a:r>
            <a:endParaRPr lang="en-US" dirty="0"/>
          </a:p>
        </p:txBody>
      </p:sp>
      <p:sp>
        <p:nvSpPr>
          <p:cNvPr id="3" name="Content Placeholder 2"/>
          <p:cNvSpPr>
            <a:spLocks noGrp="1"/>
          </p:cNvSpPr>
          <p:nvPr>
            <p:ph idx="1"/>
          </p:nvPr>
        </p:nvSpPr>
        <p:spPr/>
        <p:txBody>
          <a:bodyPr/>
          <a:lstStyle/>
          <a:p>
            <a:r>
              <a:rPr lang="en-US" dirty="0" smtClean="0"/>
              <a:t>Each element has a default display property.</a:t>
            </a:r>
          </a:p>
          <a:p>
            <a:pPr lvl="1"/>
            <a:r>
              <a:rPr lang="en-US" dirty="0" smtClean="0"/>
              <a:t>P, </a:t>
            </a:r>
            <a:r>
              <a:rPr lang="en-US" dirty="0" err="1" smtClean="0"/>
              <a:t>Div</a:t>
            </a:r>
            <a:r>
              <a:rPr lang="en-US" dirty="0" smtClean="0"/>
              <a:t>, Section: </a:t>
            </a:r>
            <a:r>
              <a:rPr lang="en-US" dirty="0" err="1" smtClean="0"/>
              <a:t>display:block</a:t>
            </a:r>
            <a:endParaRPr lang="en-US" dirty="0" smtClean="0"/>
          </a:p>
          <a:p>
            <a:pPr lvl="1"/>
            <a:r>
              <a:rPr lang="en-US" dirty="0" smtClean="0"/>
              <a:t>Span: </a:t>
            </a:r>
            <a:r>
              <a:rPr lang="en-US" dirty="0" err="1" smtClean="0"/>
              <a:t>display:inline</a:t>
            </a:r>
            <a:endParaRPr lang="en-US" dirty="0" smtClean="0"/>
          </a:p>
          <a:p>
            <a:r>
              <a:rPr lang="en-US" dirty="0" smtClean="0"/>
              <a:t>Example</a:t>
            </a:r>
          </a:p>
          <a:p>
            <a:pPr lvl="1"/>
            <a:r>
              <a:rPr lang="en-US" dirty="0">
                <a:hlinkClick r:id="rId3"/>
              </a:rPr>
              <a:t>http://jsfiddle.net/moulik/v8v64pLh</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2389237446"/>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OSU-B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lumMod val="65000"/>
              <a:lumOff val="3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OSU-BW</Template>
  <TotalTime>6748</TotalTime>
  <Words>2327</Words>
  <Application>Microsoft Office PowerPoint</Application>
  <PresentationFormat>On-screen Show (4:3)</PresentationFormat>
  <Paragraphs>543</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OSU-BW</vt:lpstr>
      <vt:lpstr>PowerPoint Presentation</vt:lpstr>
      <vt:lpstr>Agenda</vt:lpstr>
      <vt:lpstr>Questions from last class?</vt:lpstr>
      <vt:lpstr>PowerPoint Presentation</vt:lpstr>
      <vt:lpstr>Question</vt:lpstr>
      <vt:lpstr>Back to CSS – breaking down a page</vt:lpstr>
      <vt:lpstr>Something like this</vt:lpstr>
      <vt:lpstr>Life in a box</vt:lpstr>
      <vt:lpstr>The Display property</vt:lpstr>
      <vt:lpstr>Display</vt:lpstr>
      <vt:lpstr>Whats inside the box?</vt:lpstr>
      <vt:lpstr>The true size of a box</vt:lpstr>
      <vt:lpstr>PowerPoint Presentation</vt:lpstr>
      <vt:lpstr>PowerPoint Presentation</vt:lpstr>
      <vt:lpstr>A sidenote on borders</vt:lpstr>
      <vt:lpstr>2+5*2 = ???</vt:lpstr>
      <vt:lpstr>PowerPoint Presentation</vt:lpstr>
      <vt:lpstr>Positioning</vt:lpstr>
      <vt:lpstr>Positioning</vt:lpstr>
      <vt:lpstr>Absolute</vt:lpstr>
      <vt:lpstr>Absolute</vt:lpstr>
      <vt:lpstr>Relative</vt:lpstr>
      <vt:lpstr>Relative</vt:lpstr>
      <vt:lpstr>A Detour</vt:lpstr>
      <vt:lpstr>Float</vt:lpstr>
      <vt:lpstr>Float</vt:lpstr>
      <vt:lpstr>Float</vt:lpstr>
      <vt:lpstr>Float</vt:lpstr>
      <vt:lpstr>Float</vt:lpstr>
      <vt:lpstr>PowerPoint Presentation</vt:lpstr>
      <vt:lpstr>Float</vt:lpstr>
      <vt:lpstr>PowerPoint Presentation</vt:lpstr>
      <vt:lpstr>Float</vt:lpstr>
      <vt:lpstr>PowerPoint Presentation</vt:lpstr>
      <vt:lpstr>Still with me?</vt:lpstr>
      <vt:lpstr>A note about fonts</vt:lpstr>
      <vt:lpstr>In Class</vt:lpstr>
      <vt:lpstr>Forms</vt:lpstr>
      <vt:lpstr>PowerPoint Presentation</vt:lpstr>
      <vt:lpstr>How does this work?</vt:lpstr>
      <vt:lpstr>A simple form</vt:lpstr>
      <vt:lpstr>So lets add some fields</vt:lpstr>
      <vt:lpstr>Form - action</vt:lpstr>
      <vt:lpstr>Try the form – check out the url</vt:lpstr>
      <vt:lpstr>POST</vt:lpstr>
      <vt:lpstr>GET v/s POST</vt:lpstr>
      <vt:lpstr>Get v/s Post: When to use</vt:lpstr>
      <vt:lpstr>Question</vt:lpstr>
      <vt:lpstr>So why does this difference exist?</vt:lpstr>
      <vt:lpstr>So why does this difference exist?</vt:lpstr>
      <vt:lpstr>So why does this difference exist?</vt:lpstr>
      <vt:lpstr>So why does this difference exist?</vt:lpstr>
      <vt:lpstr>So GET can be called arbitrary times</vt:lpstr>
      <vt:lpstr>POST is not allowed to be cached</vt:lpstr>
      <vt:lpstr>PowerPoint Presentation</vt:lpstr>
      <vt:lpstr>Questions</vt:lpstr>
      <vt:lpstr>Extra: Form &amp; Input Attributes</vt:lpstr>
      <vt:lpstr>Extra – Form &amp; Input Attributes</vt:lpstr>
      <vt:lpstr>Fine-Tuning Input elements</vt:lpstr>
      <vt:lpstr>Form – Elements besides input</vt:lpstr>
      <vt:lpstr>Questions?</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Perry, Jonathan</dc:creator>
  <cp:lastModifiedBy>Kothari, Moulik V</cp:lastModifiedBy>
  <cp:revision>188</cp:revision>
  <cp:lastPrinted>2016-04-05T01:22:09Z</cp:lastPrinted>
  <dcterms:created xsi:type="dcterms:W3CDTF">2011-09-02T17:23:58Z</dcterms:created>
  <dcterms:modified xsi:type="dcterms:W3CDTF">2017-01-26T03:08:56Z</dcterms:modified>
</cp:coreProperties>
</file>