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58" r:id="rId4"/>
    <p:sldId id="260" r:id="rId5"/>
    <p:sldId id="261" r:id="rId6"/>
    <p:sldId id="262" r:id="rId7"/>
    <p:sldId id="271" r:id="rId8"/>
    <p:sldId id="272" r:id="rId9"/>
    <p:sldId id="275" r:id="rId10"/>
    <p:sldId id="266" r:id="rId11"/>
    <p:sldId id="276" r:id="rId12"/>
    <p:sldId id="274" r:id="rId13"/>
    <p:sldId id="277"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20A3BF47-72CE-4C7E-8145-DD605D645342}" type="datetimeFigureOut">
              <a:rPr lang="en-US" smtClean="0"/>
              <a:t>6/28/2023</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85F20C19-CD58-409E-BBF7-95353CA3930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10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BF47-72CE-4C7E-8145-DD605D645342}"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4700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BF47-72CE-4C7E-8145-DD605D645342}"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217425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BF47-72CE-4C7E-8145-DD605D645342}"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116882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BF47-72CE-4C7E-8145-DD605D645342}"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20C19-CD58-409E-BBF7-95353CA3930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67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3BF47-72CE-4C7E-8145-DD605D645342}"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229282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3BF47-72CE-4C7E-8145-DD605D645342}"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41488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3BF47-72CE-4C7E-8145-DD605D645342}"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152193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3BF47-72CE-4C7E-8145-DD605D645342}"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119528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3BF47-72CE-4C7E-8145-DD605D645342}"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110985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3BF47-72CE-4C7E-8145-DD605D645342}"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F20C19-CD58-409E-BBF7-95353CA3930F}" type="slidenum">
              <a:rPr lang="en-US" smtClean="0"/>
              <a:t>‹#›</a:t>
            </a:fld>
            <a:endParaRPr lang="en-US"/>
          </a:p>
        </p:txBody>
      </p:sp>
    </p:spTree>
    <p:extLst>
      <p:ext uri="{BB962C8B-B14F-4D97-AF65-F5344CB8AC3E}">
        <p14:creationId xmlns:p14="http://schemas.microsoft.com/office/powerpoint/2010/main" val="269782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0A3BF47-72CE-4C7E-8145-DD605D645342}" type="datetimeFigureOut">
              <a:rPr lang="en-US" smtClean="0"/>
              <a:t>6/28/2023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5F20C19-CD58-409E-BBF7-95353CA3930F}" type="slidenum">
              <a:rPr lang="en-US" smtClean="0"/>
              <a:t>‹#›</a:t>
            </a:fld>
            <a:endParaRPr lang="en-US"/>
          </a:p>
        </p:txBody>
      </p:sp>
    </p:spTree>
    <p:extLst>
      <p:ext uri="{BB962C8B-B14F-4D97-AF65-F5344CB8AC3E}">
        <p14:creationId xmlns:p14="http://schemas.microsoft.com/office/powerpoint/2010/main" val="1247142399"/>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F6B7-1422-A162-E7B4-9FE9730F9A98}"/>
              </a:ext>
            </a:extLst>
          </p:cNvPr>
          <p:cNvSpPr>
            <a:spLocks noGrp="1"/>
          </p:cNvSpPr>
          <p:nvPr>
            <p:ph type="ctrTitle"/>
          </p:nvPr>
        </p:nvSpPr>
        <p:spPr/>
        <p:txBody>
          <a:bodyPr/>
          <a:lstStyle/>
          <a:p>
            <a:r>
              <a:rPr lang="en-US" dirty="0"/>
              <a:t>Data Governance &amp; privacy final</a:t>
            </a:r>
          </a:p>
        </p:txBody>
      </p:sp>
      <p:sp>
        <p:nvSpPr>
          <p:cNvPr id="3" name="Subtitle 2">
            <a:extLst>
              <a:ext uri="{FF2B5EF4-FFF2-40B4-BE49-F238E27FC236}">
                <a16:creationId xmlns:a16="http://schemas.microsoft.com/office/drawing/2014/main" id="{847E01AD-11EE-4350-B3AC-095B44B4550E}"/>
              </a:ext>
            </a:extLst>
          </p:cNvPr>
          <p:cNvSpPr>
            <a:spLocks noGrp="1"/>
          </p:cNvSpPr>
          <p:nvPr>
            <p:ph type="subTitle" idx="1"/>
          </p:nvPr>
        </p:nvSpPr>
        <p:spPr/>
        <p:txBody>
          <a:bodyPr/>
          <a:lstStyle/>
          <a:p>
            <a:r>
              <a:rPr lang="en-US" dirty="0">
                <a:solidFill>
                  <a:schemeClr val="tx1"/>
                </a:solidFill>
              </a:rPr>
              <a:t>Cameron Gallien</a:t>
            </a:r>
          </a:p>
        </p:txBody>
      </p:sp>
    </p:spTree>
    <p:extLst>
      <p:ext uri="{BB962C8B-B14F-4D97-AF65-F5344CB8AC3E}">
        <p14:creationId xmlns:p14="http://schemas.microsoft.com/office/powerpoint/2010/main" val="316717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Results – Diagnostics (De-Identified)</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endParaRPr lang="en-US" dirty="0">
              <a:solidFill>
                <a:schemeClr val="tx1"/>
              </a:solidFill>
            </a:endParaRPr>
          </a:p>
          <a:p>
            <a:r>
              <a:rPr lang="en-US" dirty="0">
                <a:solidFill>
                  <a:schemeClr val="tx1"/>
                </a:solidFill>
              </a:rPr>
              <a:t>Risk level can be lowered for most customers by utilizing additional de-identification techniques.</a:t>
            </a:r>
          </a:p>
          <a:p>
            <a:r>
              <a:rPr lang="en-US" dirty="0">
                <a:solidFill>
                  <a:schemeClr val="tx1"/>
                </a:solidFill>
              </a:rPr>
              <a:t>Since many of the variables selected had a wide range of values, the following quasi-identifiers were generalized for this calculation (in addition to Age as mentioned earlier):</a:t>
            </a:r>
          </a:p>
          <a:p>
            <a:pPr lvl="1"/>
            <a:r>
              <a:rPr lang="en-US" dirty="0">
                <a:solidFill>
                  <a:schemeClr val="tx1"/>
                </a:solidFill>
              </a:rPr>
              <a:t>Education Level</a:t>
            </a:r>
          </a:p>
          <a:p>
            <a:pPr lvl="1"/>
            <a:r>
              <a:rPr lang="en-US" dirty="0">
                <a:solidFill>
                  <a:schemeClr val="tx1"/>
                </a:solidFill>
              </a:rPr>
              <a:t>Household Income</a:t>
            </a:r>
          </a:p>
          <a:p>
            <a:pPr lvl="1"/>
            <a:r>
              <a:rPr lang="en-US" dirty="0">
                <a:solidFill>
                  <a:schemeClr val="tx1"/>
                </a:solidFill>
              </a:rPr>
              <a:t>Debt To Income Ratio</a:t>
            </a:r>
          </a:p>
          <a:p>
            <a:pPr lvl="1"/>
            <a:r>
              <a:rPr lang="en-US" dirty="0">
                <a:solidFill>
                  <a:schemeClr val="tx1"/>
                </a:solidFill>
              </a:rPr>
              <a:t>Phone Company Tenure</a:t>
            </a:r>
          </a:p>
          <a:p>
            <a:r>
              <a:rPr lang="en-US" dirty="0">
                <a:solidFill>
                  <a:schemeClr val="tx1"/>
                </a:solidFill>
              </a:rPr>
              <a:t>A breakdown of these generalizations can be found in Appendix 1.</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6624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Results – Diagnostics (De-Identified)</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r>
              <a:rPr lang="en-US" dirty="0">
                <a:solidFill>
                  <a:schemeClr val="tx1"/>
                </a:solidFill>
              </a:rPr>
              <a:t>% of Customers at each risk range for each given scenario:</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graphicFrame>
        <p:nvGraphicFramePr>
          <p:cNvPr id="4" name="Table 4">
            <a:extLst>
              <a:ext uri="{FF2B5EF4-FFF2-40B4-BE49-F238E27FC236}">
                <a16:creationId xmlns:a16="http://schemas.microsoft.com/office/drawing/2014/main" id="{87CC1A58-C2F6-42B5-50A8-D5E82F7CCCCC}"/>
              </a:ext>
            </a:extLst>
          </p:cNvPr>
          <p:cNvGraphicFramePr>
            <a:graphicFrameLocks noGrp="1"/>
          </p:cNvGraphicFramePr>
          <p:nvPr>
            <p:extLst>
              <p:ext uri="{D42A27DB-BD31-4B8C-83A1-F6EECF244321}">
                <p14:modId xmlns:p14="http://schemas.microsoft.com/office/powerpoint/2010/main" val="2691122828"/>
              </p:ext>
            </p:extLst>
          </p:nvPr>
        </p:nvGraphicFramePr>
        <p:xfrm>
          <a:off x="2032000" y="1987749"/>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43071526"/>
                    </a:ext>
                  </a:extLst>
                </a:gridCol>
                <a:gridCol w="1625600">
                  <a:extLst>
                    <a:ext uri="{9D8B030D-6E8A-4147-A177-3AD203B41FA5}">
                      <a16:colId xmlns:a16="http://schemas.microsoft.com/office/drawing/2014/main" val="1291424694"/>
                    </a:ext>
                  </a:extLst>
                </a:gridCol>
                <a:gridCol w="1625600">
                  <a:extLst>
                    <a:ext uri="{9D8B030D-6E8A-4147-A177-3AD203B41FA5}">
                      <a16:colId xmlns:a16="http://schemas.microsoft.com/office/drawing/2014/main" val="992883987"/>
                    </a:ext>
                  </a:extLst>
                </a:gridCol>
                <a:gridCol w="1625600">
                  <a:extLst>
                    <a:ext uri="{9D8B030D-6E8A-4147-A177-3AD203B41FA5}">
                      <a16:colId xmlns:a16="http://schemas.microsoft.com/office/drawing/2014/main" val="434631676"/>
                    </a:ext>
                  </a:extLst>
                </a:gridCol>
                <a:gridCol w="1625600">
                  <a:extLst>
                    <a:ext uri="{9D8B030D-6E8A-4147-A177-3AD203B41FA5}">
                      <a16:colId xmlns:a16="http://schemas.microsoft.com/office/drawing/2014/main" val="1993360156"/>
                    </a:ext>
                  </a:extLst>
                </a:gridCol>
              </a:tblGrid>
              <a:tr h="370840">
                <a:tc>
                  <a:txBody>
                    <a:bodyPr/>
                    <a:lstStyle/>
                    <a:p>
                      <a:pPr algn="ctr"/>
                      <a:r>
                        <a:rPr lang="en-US" dirty="0"/>
                        <a:t>RISK LEVEL</a:t>
                      </a:r>
                    </a:p>
                  </a:txBody>
                  <a:tcPr/>
                </a:tc>
                <a:tc>
                  <a:txBody>
                    <a:bodyPr/>
                    <a:lstStyle/>
                    <a:p>
                      <a:pPr algn="ctr"/>
                      <a:r>
                        <a:rPr lang="en-US" dirty="0"/>
                        <a:t>Scenario 1</a:t>
                      </a:r>
                    </a:p>
                  </a:txBody>
                  <a:tcPr/>
                </a:tc>
                <a:tc>
                  <a:txBody>
                    <a:bodyPr/>
                    <a:lstStyle/>
                    <a:p>
                      <a:pPr algn="ctr"/>
                      <a:r>
                        <a:rPr lang="en-US" dirty="0"/>
                        <a:t>Scenario 2</a:t>
                      </a:r>
                    </a:p>
                  </a:txBody>
                  <a:tcPr/>
                </a:tc>
                <a:tc>
                  <a:txBody>
                    <a:bodyPr/>
                    <a:lstStyle/>
                    <a:p>
                      <a:pPr algn="ctr"/>
                      <a:r>
                        <a:rPr lang="en-US" dirty="0"/>
                        <a:t>Scenario 3</a:t>
                      </a:r>
                    </a:p>
                  </a:txBody>
                  <a:tcPr/>
                </a:tc>
                <a:tc>
                  <a:txBody>
                    <a:bodyPr/>
                    <a:lstStyle/>
                    <a:p>
                      <a:pPr algn="ctr"/>
                      <a:r>
                        <a:rPr lang="en-US" dirty="0"/>
                        <a:t>Scenario 4</a:t>
                      </a:r>
                    </a:p>
                  </a:txBody>
                  <a:tcPr/>
                </a:tc>
                <a:extLst>
                  <a:ext uri="{0D108BD9-81ED-4DB2-BD59-A6C34878D82A}">
                    <a16:rowId xmlns:a16="http://schemas.microsoft.com/office/drawing/2014/main" val="4255325883"/>
                  </a:ext>
                </a:extLst>
              </a:tr>
              <a:tr h="370840">
                <a:tc>
                  <a:txBody>
                    <a:bodyPr/>
                    <a:lstStyle/>
                    <a:p>
                      <a:pPr algn="ctr"/>
                      <a:r>
                        <a:rPr lang="en-US" b="1" dirty="0"/>
                        <a:t>≤5%</a:t>
                      </a:r>
                    </a:p>
                  </a:txBody>
                  <a:tcPr/>
                </a:tc>
                <a:tc>
                  <a:txBody>
                    <a:bodyPr/>
                    <a:lstStyle/>
                    <a:p>
                      <a:pPr algn="ctr"/>
                      <a:r>
                        <a:rPr lang="en-US" dirty="0"/>
                        <a:t>48.56</a:t>
                      </a:r>
                    </a:p>
                  </a:txBody>
                  <a:tcPr/>
                </a:tc>
                <a:tc>
                  <a:txBody>
                    <a:bodyPr/>
                    <a:lstStyle/>
                    <a:p>
                      <a:pPr algn="ctr"/>
                      <a:r>
                        <a:rPr lang="en-US" dirty="0"/>
                        <a:t>2.74</a:t>
                      </a:r>
                    </a:p>
                  </a:txBody>
                  <a:tcPr/>
                </a:tc>
                <a:tc>
                  <a:txBody>
                    <a:bodyPr/>
                    <a:lstStyle/>
                    <a:p>
                      <a:pPr algn="ctr"/>
                      <a:r>
                        <a:rPr lang="en-US" dirty="0"/>
                        <a:t>20.44</a:t>
                      </a:r>
                    </a:p>
                  </a:txBody>
                  <a:tcPr/>
                </a:tc>
                <a:tc>
                  <a:txBody>
                    <a:bodyPr/>
                    <a:lstStyle/>
                    <a:p>
                      <a:pPr algn="ctr"/>
                      <a:r>
                        <a:rPr lang="en-US" dirty="0"/>
                        <a:t>2.74</a:t>
                      </a:r>
                    </a:p>
                  </a:txBody>
                  <a:tcPr/>
                </a:tc>
                <a:extLst>
                  <a:ext uri="{0D108BD9-81ED-4DB2-BD59-A6C34878D82A}">
                    <a16:rowId xmlns:a16="http://schemas.microsoft.com/office/drawing/2014/main" val="58868917"/>
                  </a:ext>
                </a:extLst>
              </a:tr>
              <a:tr h="370840">
                <a:tc>
                  <a:txBody>
                    <a:bodyPr/>
                    <a:lstStyle/>
                    <a:p>
                      <a:pPr algn="ctr"/>
                      <a:r>
                        <a:rPr lang="en-US" b="1" dirty="0"/>
                        <a:t>5.1-10%</a:t>
                      </a:r>
                    </a:p>
                  </a:txBody>
                  <a:tcPr/>
                </a:tc>
                <a:tc>
                  <a:txBody>
                    <a:bodyPr/>
                    <a:lstStyle/>
                    <a:p>
                      <a:pPr algn="ctr"/>
                      <a:r>
                        <a:rPr lang="en-US" dirty="0"/>
                        <a:t>28.16</a:t>
                      </a:r>
                    </a:p>
                  </a:txBody>
                  <a:tcPr/>
                </a:tc>
                <a:tc>
                  <a:txBody>
                    <a:bodyPr/>
                    <a:lstStyle/>
                    <a:p>
                      <a:pPr algn="ctr"/>
                      <a:r>
                        <a:rPr lang="en-US" dirty="0"/>
                        <a:t>11.16</a:t>
                      </a:r>
                    </a:p>
                  </a:txBody>
                  <a:tcPr/>
                </a:tc>
                <a:tc>
                  <a:txBody>
                    <a:bodyPr/>
                    <a:lstStyle/>
                    <a:p>
                      <a:pPr algn="ctr"/>
                      <a:r>
                        <a:rPr lang="en-US" dirty="0"/>
                        <a:t>28.12</a:t>
                      </a:r>
                    </a:p>
                  </a:txBody>
                  <a:tcPr/>
                </a:tc>
                <a:tc>
                  <a:txBody>
                    <a:bodyPr/>
                    <a:lstStyle/>
                    <a:p>
                      <a:pPr algn="ctr"/>
                      <a:r>
                        <a:rPr lang="en-US" dirty="0"/>
                        <a:t>11.16</a:t>
                      </a:r>
                    </a:p>
                  </a:txBody>
                  <a:tcPr/>
                </a:tc>
                <a:extLst>
                  <a:ext uri="{0D108BD9-81ED-4DB2-BD59-A6C34878D82A}">
                    <a16:rowId xmlns:a16="http://schemas.microsoft.com/office/drawing/2014/main" val="2628355086"/>
                  </a:ext>
                </a:extLst>
              </a:tr>
              <a:tr h="370840">
                <a:tc>
                  <a:txBody>
                    <a:bodyPr/>
                    <a:lstStyle/>
                    <a:p>
                      <a:pPr algn="ctr"/>
                      <a:r>
                        <a:rPr lang="en-US" b="1" dirty="0"/>
                        <a:t>10.1-20%</a:t>
                      </a:r>
                    </a:p>
                  </a:txBody>
                  <a:tcPr/>
                </a:tc>
                <a:tc>
                  <a:txBody>
                    <a:bodyPr/>
                    <a:lstStyle/>
                    <a:p>
                      <a:pPr algn="ctr"/>
                      <a:r>
                        <a:rPr lang="en-US" dirty="0"/>
                        <a:t>23.28</a:t>
                      </a:r>
                    </a:p>
                  </a:txBody>
                  <a:tcPr/>
                </a:tc>
                <a:tc>
                  <a:txBody>
                    <a:bodyPr/>
                    <a:lstStyle/>
                    <a:p>
                      <a:pPr algn="ctr"/>
                      <a:r>
                        <a:rPr lang="en-US" dirty="0"/>
                        <a:t>25.78</a:t>
                      </a:r>
                    </a:p>
                  </a:txBody>
                  <a:tcPr/>
                </a:tc>
                <a:tc>
                  <a:txBody>
                    <a:bodyPr/>
                    <a:lstStyle/>
                    <a:p>
                      <a:pPr algn="ctr"/>
                      <a:r>
                        <a:rPr lang="en-US" dirty="0"/>
                        <a:t>28.16</a:t>
                      </a:r>
                    </a:p>
                  </a:txBody>
                  <a:tcPr/>
                </a:tc>
                <a:tc>
                  <a:txBody>
                    <a:bodyPr/>
                    <a:lstStyle/>
                    <a:p>
                      <a:pPr algn="ctr"/>
                      <a:r>
                        <a:rPr lang="en-US" dirty="0"/>
                        <a:t>25.78</a:t>
                      </a:r>
                    </a:p>
                  </a:txBody>
                  <a:tcPr/>
                </a:tc>
                <a:extLst>
                  <a:ext uri="{0D108BD9-81ED-4DB2-BD59-A6C34878D82A}">
                    <a16:rowId xmlns:a16="http://schemas.microsoft.com/office/drawing/2014/main" val="3405044655"/>
                  </a:ext>
                </a:extLst>
              </a:tr>
              <a:tr h="370840">
                <a:tc>
                  <a:txBody>
                    <a:bodyPr/>
                    <a:lstStyle/>
                    <a:p>
                      <a:pPr algn="ctr"/>
                      <a:r>
                        <a:rPr lang="en-US" b="1" dirty="0"/>
                        <a:t>20.1-33%</a:t>
                      </a:r>
                    </a:p>
                  </a:txBody>
                  <a:tcPr/>
                </a:tc>
                <a:tc>
                  <a:txBody>
                    <a:bodyPr/>
                    <a:lstStyle/>
                    <a:p>
                      <a:pPr algn="ctr"/>
                      <a:r>
                        <a:rPr lang="en-US" dirty="0"/>
                        <a:t>0</a:t>
                      </a:r>
                    </a:p>
                  </a:txBody>
                  <a:tcPr/>
                </a:tc>
                <a:tc>
                  <a:txBody>
                    <a:bodyPr/>
                    <a:lstStyle/>
                    <a:p>
                      <a:pPr algn="ctr"/>
                      <a:r>
                        <a:rPr lang="en-US" dirty="0"/>
                        <a:t>8.89</a:t>
                      </a:r>
                    </a:p>
                  </a:txBody>
                  <a:tcPr/>
                </a:tc>
                <a:tc>
                  <a:txBody>
                    <a:bodyPr/>
                    <a:lstStyle/>
                    <a:p>
                      <a:pPr algn="ctr"/>
                      <a:r>
                        <a:rPr lang="en-US" dirty="0"/>
                        <a:t>0</a:t>
                      </a:r>
                    </a:p>
                  </a:txBody>
                  <a:tcPr/>
                </a:tc>
                <a:tc>
                  <a:txBody>
                    <a:bodyPr/>
                    <a:lstStyle/>
                    <a:p>
                      <a:pPr algn="ctr"/>
                      <a:r>
                        <a:rPr lang="en-US" dirty="0"/>
                        <a:t>8.89</a:t>
                      </a:r>
                    </a:p>
                  </a:txBody>
                  <a:tcPr/>
                </a:tc>
                <a:extLst>
                  <a:ext uri="{0D108BD9-81ED-4DB2-BD59-A6C34878D82A}">
                    <a16:rowId xmlns:a16="http://schemas.microsoft.com/office/drawing/2014/main" val="248295071"/>
                  </a:ext>
                </a:extLst>
              </a:tr>
              <a:tr h="370840">
                <a:tc>
                  <a:txBody>
                    <a:bodyPr/>
                    <a:lstStyle/>
                    <a:p>
                      <a:pPr algn="ctr"/>
                      <a:r>
                        <a:rPr lang="en-US" b="1" dirty="0"/>
                        <a:t>33.1-50%</a:t>
                      </a:r>
                    </a:p>
                  </a:txBody>
                  <a:tcPr/>
                </a:tc>
                <a:tc>
                  <a:txBody>
                    <a:bodyPr/>
                    <a:lstStyle/>
                    <a:p>
                      <a:pPr algn="ctr"/>
                      <a:r>
                        <a:rPr lang="en-US" dirty="0"/>
                        <a:t>0</a:t>
                      </a:r>
                    </a:p>
                  </a:txBody>
                  <a:tcPr/>
                </a:tc>
                <a:tc>
                  <a:txBody>
                    <a:bodyPr/>
                    <a:lstStyle/>
                    <a:p>
                      <a:pPr algn="ctr"/>
                      <a:r>
                        <a:rPr lang="en-US" dirty="0"/>
                        <a:t>28.16</a:t>
                      </a:r>
                    </a:p>
                  </a:txBody>
                  <a:tcPr/>
                </a:tc>
                <a:tc>
                  <a:txBody>
                    <a:bodyPr/>
                    <a:lstStyle/>
                    <a:p>
                      <a:pPr algn="ctr"/>
                      <a:r>
                        <a:rPr lang="en-US" dirty="0"/>
                        <a:t>23.28</a:t>
                      </a:r>
                    </a:p>
                  </a:txBody>
                  <a:tcPr/>
                </a:tc>
                <a:tc>
                  <a:txBody>
                    <a:bodyPr/>
                    <a:lstStyle/>
                    <a:p>
                      <a:pPr algn="ctr"/>
                      <a:r>
                        <a:rPr lang="en-US" dirty="0"/>
                        <a:t>28.16</a:t>
                      </a:r>
                    </a:p>
                  </a:txBody>
                  <a:tcPr/>
                </a:tc>
                <a:extLst>
                  <a:ext uri="{0D108BD9-81ED-4DB2-BD59-A6C34878D82A}">
                    <a16:rowId xmlns:a16="http://schemas.microsoft.com/office/drawing/2014/main" val="2356138516"/>
                  </a:ext>
                </a:extLst>
              </a:tr>
              <a:tr h="370840">
                <a:tc>
                  <a:txBody>
                    <a:bodyPr/>
                    <a:lstStyle/>
                    <a:p>
                      <a:pPr algn="ctr"/>
                      <a:r>
                        <a:rPr lang="en-US" b="1" dirty="0"/>
                        <a:t>&gt;50%</a:t>
                      </a:r>
                    </a:p>
                  </a:txBody>
                  <a:tcPr/>
                </a:tc>
                <a:tc>
                  <a:txBody>
                    <a:bodyPr/>
                    <a:lstStyle/>
                    <a:p>
                      <a:pPr algn="ctr"/>
                      <a:r>
                        <a:rPr lang="en-US" dirty="0"/>
                        <a:t>0</a:t>
                      </a:r>
                    </a:p>
                  </a:txBody>
                  <a:tcPr/>
                </a:tc>
                <a:tc>
                  <a:txBody>
                    <a:bodyPr/>
                    <a:lstStyle/>
                    <a:p>
                      <a:pPr algn="ctr"/>
                      <a:r>
                        <a:rPr lang="en-US" dirty="0"/>
                        <a:t>23.28</a:t>
                      </a:r>
                    </a:p>
                  </a:txBody>
                  <a:tcPr/>
                </a:tc>
                <a:tc>
                  <a:txBody>
                    <a:bodyPr/>
                    <a:lstStyle/>
                    <a:p>
                      <a:pPr algn="ctr"/>
                      <a:r>
                        <a:rPr lang="en-US" dirty="0"/>
                        <a:t>0</a:t>
                      </a:r>
                    </a:p>
                  </a:txBody>
                  <a:tcPr/>
                </a:tc>
                <a:tc>
                  <a:txBody>
                    <a:bodyPr/>
                    <a:lstStyle/>
                    <a:p>
                      <a:pPr algn="ctr"/>
                      <a:r>
                        <a:rPr lang="en-US" dirty="0"/>
                        <a:t>23.28</a:t>
                      </a:r>
                    </a:p>
                  </a:txBody>
                  <a:tcPr/>
                </a:tc>
                <a:extLst>
                  <a:ext uri="{0D108BD9-81ED-4DB2-BD59-A6C34878D82A}">
                    <a16:rowId xmlns:a16="http://schemas.microsoft.com/office/drawing/2014/main" val="3236950910"/>
                  </a:ext>
                </a:extLst>
              </a:tr>
            </a:tbl>
          </a:graphicData>
        </a:graphic>
      </p:graphicFrame>
    </p:spTree>
    <p:extLst>
      <p:ext uri="{BB962C8B-B14F-4D97-AF65-F5344CB8AC3E}">
        <p14:creationId xmlns:p14="http://schemas.microsoft.com/office/powerpoint/2010/main" val="438786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Results - Conclusions</a:t>
            </a:r>
          </a:p>
        </p:txBody>
      </p:sp>
      <p:sp>
        <p:nvSpPr>
          <p:cNvPr id="6" name="Content Placeholder 5">
            <a:extLst>
              <a:ext uri="{FF2B5EF4-FFF2-40B4-BE49-F238E27FC236}">
                <a16:creationId xmlns:a16="http://schemas.microsoft.com/office/drawing/2014/main" id="{A27CD87B-95D8-DC90-A683-1ACDDBCA6964}"/>
              </a:ext>
            </a:extLst>
          </p:cNvPr>
          <p:cNvSpPr>
            <a:spLocks noGrp="1"/>
          </p:cNvSpPr>
          <p:nvPr>
            <p:ph idx="1"/>
          </p:nvPr>
        </p:nvSpPr>
        <p:spPr>
          <a:xfrm>
            <a:off x="1143000" y="1552754"/>
            <a:ext cx="9872871" cy="4802038"/>
          </a:xfrm>
        </p:spPr>
        <p:txBody>
          <a:bodyPr/>
          <a:lstStyle/>
          <a:p>
            <a:r>
              <a:rPr lang="en-US" dirty="0">
                <a:solidFill>
                  <a:schemeClr val="tx1"/>
                </a:solidFill>
              </a:rPr>
              <a:t>Original data set:</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De-Identified data set:</a:t>
            </a:r>
          </a:p>
          <a:p>
            <a:endParaRPr lang="en-US" dirty="0">
              <a:solidFill>
                <a:schemeClr val="tx1"/>
              </a:solidFill>
            </a:endParaRPr>
          </a:p>
        </p:txBody>
      </p:sp>
      <p:graphicFrame>
        <p:nvGraphicFramePr>
          <p:cNvPr id="9" name="Table 4">
            <a:extLst>
              <a:ext uri="{FF2B5EF4-FFF2-40B4-BE49-F238E27FC236}">
                <a16:creationId xmlns:a16="http://schemas.microsoft.com/office/drawing/2014/main" id="{DC8867A5-C69B-E4B9-45E2-FE019DC05307}"/>
              </a:ext>
            </a:extLst>
          </p:cNvPr>
          <p:cNvGraphicFramePr>
            <a:graphicFrameLocks/>
          </p:cNvGraphicFramePr>
          <p:nvPr>
            <p:extLst>
              <p:ext uri="{D42A27DB-BD31-4B8C-83A1-F6EECF244321}">
                <p14:modId xmlns:p14="http://schemas.microsoft.com/office/powerpoint/2010/main" val="2444585026"/>
              </p:ext>
            </p:extLst>
          </p:nvPr>
        </p:nvGraphicFramePr>
        <p:xfrm>
          <a:off x="1176340" y="2034017"/>
          <a:ext cx="9872660" cy="1112520"/>
        </p:xfrm>
        <a:graphic>
          <a:graphicData uri="http://schemas.openxmlformats.org/drawingml/2006/table">
            <a:tbl>
              <a:tblPr firstRow="1" bandRow="1">
                <a:tableStyleId>{5C22544A-7EE6-4342-B048-85BDC9FD1C3A}</a:tableStyleId>
              </a:tblPr>
              <a:tblGrid>
                <a:gridCol w="1974532">
                  <a:extLst>
                    <a:ext uri="{9D8B030D-6E8A-4147-A177-3AD203B41FA5}">
                      <a16:colId xmlns:a16="http://schemas.microsoft.com/office/drawing/2014/main" val="242075310"/>
                    </a:ext>
                  </a:extLst>
                </a:gridCol>
                <a:gridCol w="1974532">
                  <a:extLst>
                    <a:ext uri="{9D8B030D-6E8A-4147-A177-3AD203B41FA5}">
                      <a16:colId xmlns:a16="http://schemas.microsoft.com/office/drawing/2014/main" val="3397938803"/>
                    </a:ext>
                  </a:extLst>
                </a:gridCol>
                <a:gridCol w="1974532">
                  <a:extLst>
                    <a:ext uri="{9D8B030D-6E8A-4147-A177-3AD203B41FA5}">
                      <a16:colId xmlns:a16="http://schemas.microsoft.com/office/drawing/2014/main" val="533808284"/>
                    </a:ext>
                  </a:extLst>
                </a:gridCol>
                <a:gridCol w="1974532">
                  <a:extLst>
                    <a:ext uri="{9D8B030D-6E8A-4147-A177-3AD203B41FA5}">
                      <a16:colId xmlns:a16="http://schemas.microsoft.com/office/drawing/2014/main" val="3435731314"/>
                    </a:ext>
                  </a:extLst>
                </a:gridCol>
                <a:gridCol w="1974532">
                  <a:extLst>
                    <a:ext uri="{9D8B030D-6E8A-4147-A177-3AD203B41FA5}">
                      <a16:colId xmlns:a16="http://schemas.microsoft.com/office/drawing/2014/main" val="1363925320"/>
                    </a:ext>
                  </a:extLst>
                </a:gridCol>
              </a:tblGrid>
              <a:tr h="370840">
                <a:tc>
                  <a:txBody>
                    <a:bodyPr/>
                    <a:lstStyle/>
                    <a:p>
                      <a:endParaRPr lang="en-US"/>
                    </a:p>
                  </a:txBody>
                  <a:tcPr/>
                </a:tc>
                <a:tc>
                  <a:txBody>
                    <a:bodyPr/>
                    <a:lstStyle/>
                    <a:p>
                      <a:pPr algn="ctr"/>
                      <a:r>
                        <a:rPr lang="en-US" dirty="0"/>
                        <a:t>Scenario 1</a:t>
                      </a:r>
                    </a:p>
                  </a:txBody>
                  <a:tcPr/>
                </a:tc>
                <a:tc>
                  <a:txBody>
                    <a:bodyPr/>
                    <a:lstStyle/>
                    <a:p>
                      <a:pPr algn="ctr"/>
                      <a:r>
                        <a:rPr lang="en-US" dirty="0"/>
                        <a:t>Scenario 2</a:t>
                      </a:r>
                    </a:p>
                  </a:txBody>
                  <a:tcPr/>
                </a:tc>
                <a:tc>
                  <a:txBody>
                    <a:bodyPr/>
                    <a:lstStyle/>
                    <a:p>
                      <a:pPr algn="ctr"/>
                      <a:r>
                        <a:rPr lang="en-US" dirty="0"/>
                        <a:t>Scenario 3</a:t>
                      </a:r>
                    </a:p>
                  </a:txBody>
                  <a:tcPr/>
                </a:tc>
                <a:tc>
                  <a:txBody>
                    <a:bodyPr/>
                    <a:lstStyle/>
                    <a:p>
                      <a:pPr algn="ctr"/>
                      <a:r>
                        <a:rPr lang="en-US" dirty="0"/>
                        <a:t>Scenario 4</a:t>
                      </a:r>
                    </a:p>
                  </a:txBody>
                  <a:tcPr/>
                </a:tc>
                <a:extLst>
                  <a:ext uri="{0D108BD9-81ED-4DB2-BD59-A6C34878D82A}">
                    <a16:rowId xmlns:a16="http://schemas.microsoft.com/office/drawing/2014/main" val="1031151631"/>
                  </a:ext>
                </a:extLst>
              </a:tr>
              <a:tr h="370840">
                <a:tc>
                  <a:txBody>
                    <a:bodyPr/>
                    <a:lstStyle/>
                    <a:p>
                      <a:pPr algn="ctr"/>
                      <a:r>
                        <a:rPr lang="en-US" b="1" dirty="0"/>
                        <a:t>Overall Risk</a:t>
                      </a:r>
                    </a:p>
                  </a:txBody>
                  <a:tcPr/>
                </a:tc>
                <a:tc>
                  <a:txBody>
                    <a:bodyPr/>
                    <a:lstStyle/>
                    <a:p>
                      <a:pPr algn="ctr"/>
                      <a:r>
                        <a:rPr lang="en-US" dirty="0"/>
                        <a:t>20%</a:t>
                      </a:r>
                    </a:p>
                  </a:txBody>
                  <a:tcPr/>
                </a:tc>
                <a:tc>
                  <a:txBody>
                    <a:bodyPr/>
                    <a:lstStyle/>
                    <a:p>
                      <a:pPr algn="ctr"/>
                      <a:r>
                        <a:rPr lang="en-US" dirty="0"/>
                        <a:t>100%</a:t>
                      </a:r>
                    </a:p>
                  </a:txBody>
                  <a:tcPr/>
                </a:tc>
                <a:tc>
                  <a:txBody>
                    <a:bodyPr/>
                    <a:lstStyle/>
                    <a:p>
                      <a:pPr algn="ctr"/>
                      <a:r>
                        <a:rPr lang="en-US" dirty="0"/>
                        <a:t>37%</a:t>
                      </a:r>
                    </a:p>
                  </a:txBody>
                  <a:tcPr/>
                </a:tc>
                <a:tc>
                  <a:txBody>
                    <a:bodyPr/>
                    <a:lstStyle/>
                    <a:p>
                      <a:pPr algn="ctr"/>
                      <a:r>
                        <a:rPr lang="en-US" dirty="0"/>
                        <a:t>100%</a:t>
                      </a:r>
                    </a:p>
                  </a:txBody>
                  <a:tcPr/>
                </a:tc>
                <a:extLst>
                  <a:ext uri="{0D108BD9-81ED-4DB2-BD59-A6C34878D82A}">
                    <a16:rowId xmlns:a16="http://schemas.microsoft.com/office/drawing/2014/main" val="1494422348"/>
                  </a:ext>
                </a:extLst>
              </a:tr>
              <a:tr h="370840">
                <a:tc>
                  <a:txBody>
                    <a:bodyPr/>
                    <a:lstStyle/>
                    <a:p>
                      <a:pPr algn="ctr"/>
                      <a:r>
                        <a:rPr lang="en-US" b="1" dirty="0"/>
                        <a:t>Assessment</a:t>
                      </a:r>
                    </a:p>
                  </a:txBody>
                  <a:tcPr/>
                </a:tc>
                <a:tc>
                  <a:txBody>
                    <a:bodyPr/>
                    <a:lstStyle/>
                    <a:p>
                      <a:pPr algn="ctr"/>
                      <a:r>
                        <a:rPr lang="en-US" dirty="0"/>
                        <a:t>Tolerable</a:t>
                      </a:r>
                    </a:p>
                  </a:txBody>
                  <a:tcPr/>
                </a:tc>
                <a:tc>
                  <a:txBody>
                    <a:bodyPr/>
                    <a:lstStyle/>
                    <a:p>
                      <a:pPr algn="ctr"/>
                      <a:r>
                        <a:rPr lang="en-US" dirty="0"/>
                        <a:t>Unacceptable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rbel" panose="020B0503020204020204"/>
                          <a:ea typeface="+mn-ea"/>
                          <a:cs typeface="+mn-cs"/>
                        </a:rPr>
                        <a:t>Unacceptable</a:t>
                      </a: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Unacceptable</a:t>
                      </a:r>
                    </a:p>
                  </a:txBody>
                  <a:tcPr/>
                </a:tc>
                <a:extLst>
                  <a:ext uri="{0D108BD9-81ED-4DB2-BD59-A6C34878D82A}">
                    <a16:rowId xmlns:a16="http://schemas.microsoft.com/office/drawing/2014/main" val="2170358487"/>
                  </a:ext>
                </a:extLst>
              </a:tr>
            </a:tbl>
          </a:graphicData>
        </a:graphic>
      </p:graphicFrame>
      <p:graphicFrame>
        <p:nvGraphicFramePr>
          <p:cNvPr id="12" name="Table 12">
            <a:extLst>
              <a:ext uri="{FF2B5EF4-FFF2-40B4-BE49-F238E27FC236}">
                <a16:creationId xmlns:a16="http://schemas.microsoft.com/office/drawing/2014/main" id="{40D66822-1500-0E84-1104-F6A81D3F2375}"/>
              </a:ext>
            </a:extLst>
          </p:cNvPr>
          <p:cNvGraphicFramePr>
            <a:graphicFrameLocks noGrp="1"/>
          </p:cNvGraphicFramePr>
          <p:nvPr>
            <p:extLst>
              <p:ext uri="{D42A27DB-BD31-4B8C-83A1-F6EECF244321}">
                <p14:modId xmlns:p14="http://schemas.microsoft.com/office/powerpoint/2010/main" val="1196373187"/>
              </p:ext>
            </p:extLst>
          </p:nvPr>
        </p:nvGraphicFramePr>
        <p:xfrm>
          <a:off x="1176129" y="3953761"/>
          <a:ext cx="9872660" cy="1483360"/>
        </p:xfrm>
        <a:graphic>
          <a:graphicData uri="http://schemas.openxmlformats.org/drawingml/2006/table">
            <a:tbl>
              <a:tblPr firstRow="1" bandRow="1">
                <a:tableStyleId>{5C22544A-7EE6-4342-B048-85BDC9FD1C3A}</a:tableStyleId>
              </a:tblPr>
              <a:tblGrid>
                <a:gridCol w="1974532">
                  <a:extLst>
                    <a:ext uri="{9D8B030D-6E8A-4147-A177-3AD203B41FA5}">
                      <a16:colId xmlns:a16="http://schemas.microsoft.com/office/drawing/2014/main" val="1896237811"/>
                    </a:ext>
                  </a:extLst>
                </a:gridCol>
                <a:gridCol w="1974532">
                  <a:extLst>
                    <a:ext uri="{9D8B030D-6E8A-4147-A177-3AD203B41FA5}">
                      <a16:colId xmlns:a16="http://schemas.microsoft.com/office/drawing/2014/main" val="1840618921"/>
                    </a:ext>
                  </a:extLst>
                </a:gridCol>
                <a:gridCol w="1974532">
                  <a:extLst>
                    <a:ext uri="{9D8B030D-6E8A-4147-A177-3AD203B41FA5}">
                      <a16:colId xmlns:a16="http://schemas.microsoft.com/office/drawing/2014/main" val="1543251780"/>
                    </a:ext>
                  </a:extLst>
                </a:gridCol>
                <a:gridCol w="1974532">
                  <a:extLst>
                    <a:ext uri="{9D8B030D-6E8A-4147-A177-3AD203B41FA5}">
                      <a16:colId xmlns:a16="http://schemas.microsoft.com/office/drawing/2014/main" val="3170685858"/>
                    </a:ext>
                  </a:extLst>
                </a:gridCol>
                <a:gridCol w="1974532">
                  <a:extLst>
                    <a:ext uri="{9D8B030D-6E8A-4147-A177-3AD203B41FA5}">
                      <a16:colId xmlns:a16="http://schemas.microsoft.com/office/drawing/2014/main" val="3059011832"/>
                    </a:ext>
                  </a:extLst>
                </a:gridCol>
              </a:tblGrid>
              <a:tr h="370840">
                <a:tc>
                  <a:txBody>
                    <a:bodyPr/>
                    <a:lstStyle/>
                    <a:p>
                      <a:endParaRPr lang="en-US"/>
                    </a:p>
                  </a:txBody>
                  <a:tcPr/>
                </a:tc>
                <a:tc>
                  <a:txBody>
                    <a:bodyPr/>
                    <a:lstStyle/>
                    <a:p>
                      <a:pPr algn="ctr"/>
                      <a:r>
                        <a:rPr lang="en-US" dirty="0"/>
                        <a:t>Scenario 1</a:t>
                      </a:r>
                    </a:p>
                  </a:txBody>
                  <a:tcPr/>
                </a:tc>
                <a:tc>
                  <a:txBody>
                    <a:bodyPr/>
                    <a:lstStyle/>
                    <a:p>
                      <a:pPr algn="ctr"/>
                      <a:r>
                        <a:rPr lang="en-US" dirty="0"/>
                        <a:t>Scenario 2</a:t>
                      </a:r>
                    </a:p>
                  </a:txBody>
                  <a:tcPr/>
                </a:tc>
                <a:tc>
                  <a:txBody>
                    <a:bodyPr/>
                    <a:lstStyle/>
                    <a:p>
                      <a:pPr algn="ctr"/>
                      <a:r>
                        <a:rPr lang="en-US" dirty="0"/>
                        <a:t>Scenario 3</a:t>
                      </a:r>
                    </a:p>
                  </a:txBody>
                  <a:tcPr/>
                </a:tc>
                <a:tc>
                  <a:txBody>
                    <a:bodyPr/>
                    <a:lstStyle/>
                    <a:p>
                      <a:pPr algn="ctr"/>
                      <a:r>
                        <a:rPr lang="en-US" dirty="0"/>
                        <a:t>Scenario 4</a:t>
                      </a:r>
                    </a:p>
                  </a:txBody>
                  <a:tcPr/>
                </a:tc>
                <a:extLst>
                  <a:ext uri="{0D108BD9-81ED-4DB2-BD59-A6C34878D82A}">
                    <a16:rowId xmlns:a16="http://schemas.microsoft.com/office/drawing/2014/main" val="2491322"/>
                  </a:ext>
                </a:extLst>
              </a:tr>
              <a:tr h="370840">
                <a:tc>
                  <a:txBody>
                    <a:bodyPr/>
                    <a:lstStyle/>
                    <a:p>
                      <a:pPr algn="ctr"/>
                      <a:r>
                        <a:rPr lang="en-US" b="1" dirty="0"/>
                        <a:t>Max Risk</a:t>
                      </a:r>
                    </a:p>
                  </a:txBody>
                  <a:tcPr/>
                </a:tc>
                <a:tc>
                  <a:txBody>
                    <a:bodyPr/>
                    <a:lstStyle/>
                    <a:p>
                      <a:pPr algn="ctr"/>
                      <a:r>
                        <a:rPr lang="en-US" dirty="0"/>
                        <a:t>20%</a:t>
                      </a:r>
                    </a:p>
                  </a:txBody>
                  <a:tcPr/>
                </a:tc>
                <a:tc>
                  <a:txBody>
                    <a:bodyPr/>
                    <a:lstStyle/>
                    <a:p>
                      <a:pPr algn="ctr"/>
                      <a:r>
                        <a:rPr lang="en-US" dirty="0"/>
                        <a:t>100%</a:t>
                      </a:r>
                    </a:p>
                  </a:txBody>
                  <a:tcPr/>
                </a:tc>
                <a:tc>
                  <a:txBody>
                    <a:bodyPr/>
                    <a:lstStyle/>
                    <a:p>
                      <a:pPr algn="ctr"/>
                      <a:r>
                        <a:rPr lang="en-US" dirty="0"/>
                        <a:t>37%</a:t>
                      </a:r>
                    </a:p>
                  </a:txBody>
                  <a:tcPr/>
                </a:tc>
                <a:tc>
                  <a:txBody>
                    <a:bodyPr/>
                    <a:lstStyle/>
                    <a:p>
                      <a:pPr algn="ctr"/>
                      <a:r>
                        <a:rPr lang="en-US" dirty="0"/>
                        <a:t>100%</a:t>
                      </a:r>
                    </a:p>
                  </a:txBody>
                  <a:tcPr/>
                </a:tc>
                <a:extLst>
                  <a:ext uri="{0D108BD9-81ED-4DB2-BD59-A6C34878D82A}">
                    <a16:rowId xmlns:a16="http://schemas.microsoft.com/office/drawing/2014/main" val="1055712024"/>
                  </a:ext>
                </a:extLst>
              </a:tr>
              <a:tr h="370840">
                <a:tc>
                  <a:txBody>
                    <a:bodyPr/>
                    <a:lstStyle/>
                    <a:p>
                      <a:pPr algn="ctr"/>
                      <a:r>
                        <a:rPr lang="en-US" b="1" dirty="0"/>
                        <a:t>Average Risk</a:t>
                      </a:r>
                    </a:p>
                  </a:txBody>
                  <a:tcPr/>
                </a:tc>
                <a:tc>
                  <a:txBody>
                    <a:bodyPr/>
                    <a:lstStyle/>
                    <a:p>
                      <a:pPr algn="ctr"/>
                      <a:r>
                        <a:rPr lang="en-US" dirty="0"/>
                        <a:t>8.53%</a:t>
                      </a:r>
                    </a:p>
                  </a:txBody>
                  <a:tcPr/>
                </a:tc>
                <a:tc>
                  <a:txBody>
                    <a:bodyPr/>
                    <a:lstStyle/>
                    <a:p>
                      <a:pPr algn="ctr"/>
                      <a:r>
                        <a:rPr lang="en-US" dirty="0"/>
                        <a:t>42.66%</a:t>
                      </a:r>
                    </a:p>
                  </a:txBody>
                  <a:tcPr/>
                </a:tc>
                <a:tc>
                  <a:txBody>
                    <a:bodyPr/>
                    <a:lstStyle/>
                    <a:p>
                      <a:pPr algn="ctr"/>
                      <a:r>
                        <a:rPr lang="en-US" dirty="0"/>
                        <a:t>15.78%</a:t>
                      </a:r>
                    </a:p>
                  </a:txBody>
                  <a:tcPr/>
                </a:tc>
                <a:tc>
                  <a:txBody>
                    <a:bodyPr/>
                    <a:lstStyle/>
                    <a:p>
                      <a:pPr algn="ctr"/>
                      <a:r>
                        <a:rPr lang="en-US" dirty="0"/>
                        <a:t>42.66%</a:t>
                      </a:r>
                    </a:p>
                  </a:txBody>
                  <a:tcPr/>
                </a:tc>
                <a:extLst>
                  <a:ext uri="{0D108BD9-81ED-4DB2-BD59-A6C34878D82A}">
                    <a16:rowId xmlns:a16="http://schemas.microsoft.com/office/drawing/2014/main" val="3723339493"/>
                  </a:ext>
                </a:extLst>
              </a:tr>
              <a:tr h="370840">
                <a:tc>
                  <a:txBody>
                    <a:bodyPr/>
                    <a:lstStyle/>
                    <a:p>
                      <a:pPr algn="ctr"/>
                      <a:r>
                        <a:rPr lang="en-US" b="1" dirty="0"/>
                        <a:t>Assessment</a:t>
                      </a:r>
                    </a:p>
                  </a:txBody>
                  <a:tcPr/>
                </a:tc>
                <a:tc>
                  <a:txBody>
                    <a:bodyPr/>
                    <a:lstStyle/>
                    <a:p>
                      <a:pPr algn="ctr"/>
                      <a:r>
                        <a:rPr lang="en-US" dirty="0"/>
                        <a:t>Acceptable</a:t>
                      </a:r>
                    </a:p>
                  </a:txBody>
                  <a:tcPr/>
                </a:tc>
                <a:tc>
                  <a:txBody>
                    <a:bodyPr/>
                    <a:lstStyle/>
                    <a:p>
                      <a:pPr algn="ctr"/>
                      <a:r>
                        <a:rPr lang="en-US" dirty="0"/>
                        <a:t>Unacceptable</a:t>
                      </a:r>
                    </a:p>
                  </a:txBody>
                  <a:tcPr/>
                </a:tc>
                <a:tc>
                  <a:txBody>
                    <a:bodyPr/>
                    <a:lstStyle/>
                    <a:p>
                      <a:pPr algn="ctr"/>
                      <a:r>
                        <a:rPr lang="en-US" dirty="0"/>
                        <a:t>Unacceptable</a:t>
                      </a:r>
                    </a:p>
                  </a:txBody>
                  <a:tcPr/>
                </a:tc>
                <a:tc>
                  <a:txBody>
                    <a:bodyPr/>
                    <a:lstStyle/>
                    <a:p>
                      <a:pPr algn="ctr"/>
                      <a:r>
                        <a:rPr lang="en-US" dirty="0"/>
                        <a:t>Unacceptable</a:t>
                      </a:r>
                    </a:p>
                  </a:txBody>
                  <a:tcPr/>
                </a:tc>
                <a:extLst>
                  <a:ext uri="{0D108BD9-81ED-4DB2-BD59-A6C34878D82A}">
                    <a16:rowId xmlns:a16="http://schemas.microsoft.com/office/drawing/2014/main" val="1385474421"/>
                  </a:ext>
                </a:extLst>
              </a:tr>
            </a:tbl>
          </a:graphicData>
        </a:graphic>
      </p:graphicFrame>
    </p:spTree>
    <p:extLst>
      <p:ext uri="{BB962C8B-B14F-4D97-AF65-F5344CB8AC3E}">
        <p14:creationId xmlns:p14="http://schemas.microsoft.com/office/powerpoint/2010/main" val="278371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Results – Conclusions</a:t>
            </a:r>
          </a:p>
        </p:txBody>
      </p:sp>
      <p:sp>
        <p:nvSpPr>
          <p:cNvPr id="6" name="Content Placeholder 5">
            <a:extLst>
              <a:ext uri="{FF2B5EF4-FFF2-40B4-BE49-F238E27FC236}">
                <a16:creationId xmlns:a16="http://schemas.microsoft.com/office/drawing/2014/main" id="{A27CD87B-95D8-DC90-A683-1ACDDBCA6964}"/>
              </a:ext>
            </a:extLst>
          </p:cNvPr>
          <p:cNvSpPr>
            <a:spLocks noGrp="1"/>
          </p:cNvSpPr>
          <p:nvPr>
            <p:ph idx="1"/>
          </p:nvPr>
        </p:nvSpPr>
        <p:spPr>
          <a:xfrm>
            <a:off x="1143000" y="1293961"/>
            <a:ext cx="9872871" cy="5175849"/>
          </a:xfrm>
        </p:spPr>
        <p:txBody>
          <a:bodyPr>
            <a:normAutofit lnSpcReduction="10000"/>
          </a:bodyPr>
          <a:lstStyle/>
          <a:p>
            <a:r>
              <a:rPr lang="en-US" dirty="0">
                <a:solidFill>
                  <a:schemeClr val="tx1"/>
                </a:solidFill>
              </a:rPr>
              <a:t>I do not recommend the release of the data set in either its original form, nor in the de-identified form generated in this report as they currently stand.</a:t>
            </a:r>
          </a:p>
          <a:p>
            <a:r>
              <a:rPr lang="en-US" dirty="0">
                <a:solidFill>
                  <a:schemeClr val="tx1"/>
                </a:solidFill>
              </a:rPr>
              <a:t>With each customer record being completely unique there is much too high of a risk of re-identification.</a:t>
            </a:r>
          </a:p>
          <a:p>
            <a:r>
              <a:rPr lang="en-US" dirty="0">
                <a:solidFill>
                  <a:schemeClr val="tx1"/>
                </a:solidFill>
              </a:rPr>
              <a:t>The de-identified version of the report also has very high levels of risk.</a:t>
            </a:r>
          </a:p>
          <a:p>
            <a:pPr lvl="1"/>
            <a:r>
              <a:rPr lang="en-US" dirty="0">
                <a:solidFill>
                  <a:schemeClr val="tx1"/>
                </a:solidFill>
              </a:rPr>
              <a:t>When preparing for scenarios in which the data recipient is not known the maximum risk needs to be considered (Scenarios 3 &amp; 4).</a:t>
            </a:r>
            <a:r>
              <a:rPr lang="en-US" baseline="30000" dirty="0">
                <a:solidFill>
                  <a:schemeClr val="tx1"/>
                </a:solidFill>
              </a:rPr>
              <a:t>[3]</a:t>
            </a:r>
          </a:p>
          <a:p>
            <a:pPr lvl="1"/>
            <a:r>
              <a:rPr lang="en-US" dirty="0">
                <a:solidFill>
                  <a:schemeClr val="tx1"/>
                </a:solidFill>
              </a:rPr>
              <a:t>Even when quasi-identifiers were generalized, there were still 1,164 equivalence classes that contained just 1 customer, which leaves those customers extremely vulnerable.</a:t>
            </a:r>
          </a:p>
          <a:p>
            <a:r>
              <a:rPr lang="en-US" dirty="0">
                <a:solidFill>
                  <a:schemeClr val="tx1"/>
                </a:solidFill>
              </a:rPr>
              <a:t>The company has a legal and ethical requirement to protect customer data to the best of its ability.</a:t>
            </a:r>
          </a:p>
          <a:p>
            <a:r>
              <a:rPr lang="en-US" dirty="0">
                <a:solidFill>
                  <a:schemeClr val="tx1"/>
                </a:solidFill>
              </a:rPr>
              <a:t>Re-identification of customers could have disastrous outcomes, including:</a:t>
            </a:r>
          </a:p>
          <a:p>
            <a:pPr lvl="1"/>
            <a:r>
              <a:rPr lang="en-US" dirty="0">
                <a:solidFill>
                  <a:schemeClr val="tx1"/>
                </a:solidFill>
              </a:rPr>
              <a:t>Fines &amp; other criminal penalties.</a:t>
            </a:r>
          </a:p>
          <a:p>
            <a:pPr lvl="1"/>
            <a:r>
              <a:rPr lang="en-US" dirty="0">
                <a:solidFill>
                  <a:schemeClr val="tx1"/>
                </a:solidFill>
              </a:rPr>
              <a:t>Tarnished reputation.</a:t>
            </a:r>
          </a:p>
          <a:p>
            <a:pPr lvl="1"/>
            <a:r>
              <a:rPr lang="en-US" dirty="0">
                <a:solidFill>
                  <a:schemeClr val="tx1"/>
                </a:solidFill>
              </a:rPr>
              <a:t>Breakdown of relationships with customers.</a:t>
            </a:r>
          </a:p>
        </p:txBody>
      </p:sp>
    </p:spTree>
    <p:extLst>
      <p:ext uri="{BB962C8B-B14F-4D97-AF65-F5344CB8AC3E}">
        <p14:creationId xmlns:p14="http://schemas.microsoft.com/office/powerpoint/2010/main" val="408974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Appendix 1: Data Quality</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r>
              <a:rPr lang="en-US" dirty="0">
                <a:solidFill>
                  <a:schemeClr val="tx1"/>
                </a:solidFill>
              </a:rPr>
              <a:t>Generalized quasi-identifiers:</a:t>
            </a:r>
          </a:p>
          <a:p>
            <a:pPr lvl="1"/>
            <a:r>
              <a:rPr lang="en-US" dirty="0">
                <a:solidFill>
                  <a:schemeClr val="tx1"/>
                </a:solidFill>
              </a:rPr>
              <a:t>Age (years) - &gt;20, 20-29, 30-39, 40-49, 50-59, 60-69, 70-79.</a:t>
            </a:r>
          </a:p>
          <a:p>
            <a:pPr lvl="1"/>
            <a:r>
              <a:rPr lang="en-US" dirty="0">
                <a:solidFill>
                  <a:schemeClr val="tx1"/>
                </a:solidFill>
              </a:rPr>
              <a:t>Education Level (years) - &gt;12, 12-15, 16-19, 20+.</a:t>
            </a:r>
          </a:p>
          <a:p>
            <a:pPr lvl="1"/>
            <a:r>
              <a:rPr lang="en-US" dirty="0">
                <a:solidFill>
                  <a:schemeClr val="tx1"/>
                </a:solidFill>
              </a:rPr>
              <a:t>Household Income (thousands of dollars) - &gt;50, 50-99, 100-249, 250-499, 500+.</a:t>
            </a:r>
          </a:p>
          <a:p>
            <a:pPr lvl="1"/>
            <a:r>
              <a:rPr lang="en-US" dirty="0">
                <a:solidFill>
                  <a:schemeClr val="tx1"/>
                </a:solidFill>
              </a:rPr>
              <a:t>Debt To Income Ratio - &gt;10, 10-19.9, 20-29.9, 30+</a:t>
            </a:r>
          </a:p>
          <a:p>
            <a:pPr lvl="1"/>
            <a:r>
              <a:rPr lang="en-US" dirty="0">
                <a:solidFill>
                  <a:schemeClr val="tx1"/>
                </a:solidFill>
              </a:rPr>
              <a:t>Phone Company Tenure - from months to years: &gt;1, 1, 2, 3, 4, 5, 6</a:t>
            </a:r>
          </a:p>
          <a:p>
            <a:pPr lvl="1"/>
            <a:endParaRPr lang="en-US" dirty="0">
              <a:solidFill>
                <a:schemeClr val="tx1"/>
              </a:solidFill>
            </a:endParaRPr>
          </a:p>
        </p:txBody>
      </p:sp>
    </p:spTree>
    <p:extLst>
      <p:ext uri="{BB962C8B-B14F-4D97-AF65-F5344CB8AC3E}">
        <p14:creationId xmlns:p14="http://schemas.microsoft.com/office/powerpoint/2010/main" val="199245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Appendix 2. Risk Assessment Methodology</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r>
              <a:rPr lang="en-US" dirty="0">
                <a:solidFill>
                  <a:schemeClr val="tx1"/>
                </a:solidFill>
              </a:rPr>
              <a:t>The following risk assessment methodology is highly recommended:</a:t>
            </a:r>
            <a:r>
              <a:rPr lang="en-US" baseline="30000" dirty="0">
                <a:solidFill>
                  <a:schemeClr val="tx1"/>
                </a:solidFill>
              </a:rPr>
              <a:t>[2]</a:t>
            </a:r>
            <a:endParaRPr lang="en-US" dirty="0">
              <a:solidFill>
                <a:schemeClr val="tx1"/>
              </a:solidFill>
            </a:endParaRPr>
          </a:p>
        </p:txBody>
      </p:sp>
      <p:pic>
        <p:nvPicPr>
          <p:cNvPr id="9" name="Picture 8">
            <a:extLst>
              <a:ext uri="{FF2B5EF4-FFF2-40B4-BE49-F238E27FC236}">
                <a16:creationId xmlns:a16="http://schemas.microsoft.com/office/drawing/2014/main" id="{E5DEDE6E-64AD-D2F7-D700-1A34D4500ED1}"/>
              </a:ext>
            </a:extLst>
          </p:cNvPr>
          <p:cNvPicPr>
            <a:picLocks noChangeAspect="1"/>
          </p:cNvPicPr>
          <p:nvPr/>
        </p:nvPicPr>
        <p:blipFill>
          <a:blip r:embed="rId2"/>
          <a:stretch>
            <a:fillRect/>
          </a:stretch>
        </p:blipFill>
        <p:spPr>
          <a:xfrm>
            <a:off x="4171039" y="1757035"/>
            <a:ext cx="3849921" cy="4629353"/>
          </a:xfrm>
          <a:prstGeom prst="rect">
            <a:avLst/>
          </a:prstGeom>
        </p:spPr>
      </p:pic>
    </p:spTree>
    <p:extLst>
      <p:ext uri="{BB962C8B-B14F-4D97-AF65-F5344CB8AC3E}">
        <p14:creationId xmlns:p14="http://schemas.microsoft.com/office/powerpoint/2010/main" val="205370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Appendix 3. Recommendations</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5"/>
            <a:ext cx="9872871" cy="5080959"/>
          </a:xfrm>
        </p:spPr>
        <p:txBody>
          <a:bodyPr>
            <a:normAutofit fontScale="92500" lnSpcReduction="10000"/>
          </a:bodyPr>
          <a:lstStyle/>
          <a:p>
            <a:r>
              <a:rPr lang="en-US" dirty="0">
                <a:solidFill>
                  <a:schemeClr val="tx1"/>
                </a:solidFill>
              </a:rPr>
              <a:t>The current data set should be further de-identified to lower re-identification risk.</a:t>
            </a:r>
          </a:p>
          <a:p>
            <a:pPr lvl="1"/>
            <a:r>
              <a:rPr lang="en-US" dirty="0">
                <a:solidFill>
                  <a:schemeClr val="tx1"/>
                </a:solidFill>
              </a:rPr>
              <a:t>Additional generalization is required to create more equivalence classes</a:t>
            </a:r>
          </a:p>
          <a:p>
            <a:pPr lvl="1"/>
            <a:r>
              <a:rPr lang="en-US" dirty="0">
                <a:solidFill>
                  <a:schemeClr val="tx1"/>
                </a:solidFill>
              </a:rPr>
              <a:t>Potential subsampling should be considered of unique records if it maintains the utility of the data.</a:t>
            </a:r>
          </a:p>
          <a:p>
            <a:r>
              <a:rPr lang="en-US" dirty="0">
                <a:solidFill>
                  <a:schemeClr val="tx1"/>
                </a:solidFill>
              </a:rPr>
              <a:t>Any disclosures of this data should be made with a reputable data recipient of which the company has an established relationship with.</a:t>
            </a:r>
          </a:p>
          <a:p>
            <a:r>
              <a:rPr lang="en-US" dirty="0">
                <a:solidFill>
                  <a:schemeClr val="tx1"/>
                </a:solidFill>
              </a:rPr>
              <a:t>A strict data use agreement should be drafted, outlining:</a:t>
            </a:r>
          </a:p>
          <a:p>
            <a:pPr lvl="1"/>
            <a:r>
              <a:rPr lang="en-US" dirty="0">
                <a:solidFill>
                  <a:schemeClr val="tx1"/>
                </a:solidFill>
              </a:rPr>
              <a:t>Which employees have access.</a:t>
            </a:r>
          </a:p>
          <a:p>
            <a:pPr lvl="1"/>
            <a:r>
              <a:rPr lang="en-US" dirty="0">
                <a:solidFill>
                  <a:schemeClr val="tx1"/>
                </a:solidFill>
              </a:rPr>
              <a:t>How employees are allowed to utilize the data.</a:t>
            </a:r>
          </a:p>
          <a:p>
            <a:pPr lvl="1"/>
            <a:r>
              <a:rPr lang="en-US" dirty="0">
                <a:solidFill>
                  <a:schemeClr val="tx1"/>
                </a:solidFill>
              </a:rPr>
              <a:t>Documentation of all uses, storage, and security measures being followed</a:t>
            </a:r>
          </a:p>
          <a:p>
            <a:pPr lvl="1"/>
            <a:r>
              <a:rPr lang="en-US" dirty="0">
                <a:solidFill>
                  <a:schemeClr val="tx1"/>
                </a:solidFill>
              </a:rPr>
              <a:t>Third-party audits to ensure these procedures are followed.</a:t>
            </a:r>
          </a:p>
          <a:p>
            <a:r>
              <a:rPr lang="en-US" dirty="0">
                <a:solidFill>
                  <a:schemeClr val="tx1"/>
                </a:solidFill>
              </a:rPr>
              <a:t>Delivery of the data should be only through either a secure portal, or encrypted means such as email.</a:t>
            </a:r>
          </a:p>
          <a:p>
            <a:r>
              <a:rPr lang="en-US" dirty="0">
                <a:solidFill>
                  <a:schemeClr val="tx1"/>
                </a:solidFill>
              </a:rPr>
              <a:t>If these recommendations cannot be implemented, it is my opinion that the data should not be released to the data recipient.</a:t>
            </a:r>
          </a:p>
        </p:txBody>
      </p:sp>
    </p:spTree>
    <p:extLst>
      <p:ext uri="{BB962C8B-B14F-4D97-AF65-F5344CB8AC3E}">
        <p14:creationId xmlns:p14="http://schemas.microsoft.com/office/powerpoint/2010/main" val="229095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normAutofit fontScale="92500" lnSpcReduction="10000"/>
          </a:bodyPr>
          <a:lstStyle/>
          <a:p>
            <a:pPr marL="502920" indent="-457200">
              <a:buFont typeface="+mj-lt"/>
              <a:buAutoNum type="arabicPeriod"/>
            </a:pPr>
            <a:r>
              <a:rPr lang="en-US" dirty="0">
                <a:solidFill>
                  <a:schemeClr val="tx1"/>
                </a:solidFill>
              </a:rPr>
              <a:t>2023 Thales Data Threat Report reveals increase in ransomware attacks and human error as main cause of cloud data breaches. Business Wire. (2023, April 18). https://www.businesswire.com/news/home/20230418005081/en/ </a:t>
            </a:r>
          </a:p>
          <a:p>
            <a:pPr marL="502920" indent="-457200">
              <a:buFont typeface="+mj-lt"/>
              <a:buAutoNum type="arabicPeriod"/>
            </a:pPr>
            <a:r>
              <a:rPr lang="en-US" dirty="0" err="1">
                <a:solidFill>
                  <a:schemeClr val="tx1"/>
                </a:solidFill>
                <a:effectLst/>
              </a:rPr>
              <a:t>Emam</a:t>
            </a:r>
            <a:r>
              <a:rPr lang="en-US" dirty="0">
                <a:solidFill>
                  <a:schemeClr val="tx1"/>
                </a:solidFill>
                <a:effectLst/>
              </a:rPr>
              <a:t>, K. E., </a:t>
            </a:r>
            <a:r>
              <a:rPr lang="en-US" dirty="0" err="1">
                <a:solidFill>
                  <a:schemeClr val="tx1"/>
                </a:solidFill>
                <a:effectLst/>
              </a:rPr>
              <a:t>Dankar</a:t>
            </a:r>
            <a:r>
              <a:rPr lang="en-US" dirty="0">
                <a:solidFill>
                  <a:schemeClr val="tx1"/>
                </a:solidFill>
                <a:effectLst/>
              </a:rPr>
              <a:t>, F. K., Vaillancourt, R., Roffey, T., &amp; Lysyk, M. (2009). Evaluating the risk of re-identification of patients from hospital prescription records. The Canadian Journal of Hospital Pharmacy, 62(4). https://doi.org/10.4212/cjhp.v62i4.812 </a:t>
            </a:r>
          </a:p>
          <a:p>
            <a:pPr marL="502920" indent="-457200">
              <a:buFont typeface="+mj-lt"/>
              <a:buAutoNum type="arabicPeriod"/>
            </a:pPr>
            <a:r>
              <a:rPr lang="en-US" dirty="0" err="1">
                <a:solidFill>
                  <a:schemeClr val="tx1"/>
                </a:solidFill>
                <a:effectLst/>
              </a:rPr>
              <a:t>Kniola</a:t>
            </a:r>
            <a:r>
              <a:rPr lang="en-US" dirty="0">
                <a:solidFill>
                  <a:schemeClr val="tx1"/>
                </a:solidFill>
                <a:effectLst/>
              </a:rPr>
              <a:t>, L. (2016). (rep.). Calculating the Risk of Re-Identification of Patient-Level Data Using Quantitative Approach. </a:t>
            </a:r>
            <a:r>
              <a:rPr lang="en-US" dirty="0" err="1">
                <a:solidFill>
                  <a:schemeClr val="tx1"/>
                </a:solidFill>
                <a:effectLst/>
              </a:rPr>
              <a:t>PhUSE</a:t>
            </a:r>
            <a:r>
              <a:rPr lang="en-US" dirty="0">
                <a:solidFill>
                  <a:schemeClr val="tx1"/>
                </a:solidFill>
                <a:effectLst/>
              </a:rPr>
              <a:t> 2016. Retrieved June 12, 2023, from https://gist.github.com/lukasz-kniola/52b3c76e586349f30f31ffdcc7d9e445. </a:t>
            </a:r>
          </a:p>
          <a:p>
            <a:pPr marL="502920" indent="-457200">
              <a:buFont typeface="+mj-lt"/>
              <a:buAutoNum type="arabicPeriod"/>
            </a:pPr>
            <a:r>
              <a:rPr lang="en-US" dirty="0">
                <a:solidFill>
                  <a:schemeClr val="tx1"/>
                </a:solidFill>
                <a:effectLst/>
              </a:rPr>
              <a:t>US Census Bureau. (2022, August 18). </a:t>
            </a:r>
            <a:r>
              <a:rPr lang="en-US" i="1" dirty="0">
                <a:solidFill>
                  <a:schemeClr val="tx1"/>
                </a:solidFill>
                <a:effectLst/>
              </a:rPr>
              <a:t>The U.S. adult and under-age-18 populations: 2020 census</a:t>
            </a:r>
            <a:r>
              <a:rPr lang="en-US" dirty="0">
                <a:solidFill>
                  <a:schemeClr val="tx1"/>
                </a:solidFill>
                <a:effectLst/>
              </a:rPr>
              <a:t>. Census.gov. https://www.census.gov/library/visualizations/interactive/adult-and-under-the-age-of-18-populations-2020-census.html </a:t>
            </a:r>
            <a:endParaRPr lang="en-US" dirty="0">
              <a:solidFill>
                <a:schemeClr val="tx1"/>
              </a:solidFill>
            </a:endParaRPr>
          </a:p>
          <a:p>
            <a:pPr marL="502920" indent="-457200">
              <a:buFont typeface="+mj-lt"/>
              <a:buAutoNum type="arabicPeriod"/>
            </a:pPr>
            <a:r>
              <a:rPr lang="en-US" dirty="0">
                <a:solidFill>
                  <a:schemeClr val="tx1"/>
                </a:solidFill>
                <a:effectLst/>
              </a:rPr>
              <a:t>Verizon Communications, Inc. (2022, July 22). </a:t>
            </a:r>
            <a:r>
              <a:rPr lang="en-US" i="1" dirty="0">
                <a:solidFill>
                  <a:schemeClr val="tx1"/>
                </a:solidFill>
                <a:effectLst/>
              </a:rPr>
              <a:t>2Q 2022 Earnings Conference Call</a:t>
            </a:r>
            <a:r>
              <a:rPr lang="en-US" dirty="0">
                <a:solidFill>
                  <a:schemeClr val="tx1"/>
                </a:solidFill>
                <a:effectLst/>
              </a:rPr>
              <a:t>. Verizon. https://www.verizon.com/about/investors/quarterly-reports/2q-2022-earnings-conference-call-webcast </a:t>
            </a:r>
          </a:p>
          <a:p>
            <a:pPr marL="502920" indent="-457200">
              <a:buFont typeface="+mj-lt"/>
              <a:buAutoNum type="arabicPeriod"/>
            </a:pPr>
            <a:endParaRPr lang="en-US" dirty="0"/>
          </a:p>
        </p:txBody>
      </p:sp>
    </p:spTree>
    <p:extLst>
      <p:ext uri="{BB962C8B-B14F-4D97-AF65-F5344CB8AC3E}">
        <p14:creationId xmlns:p14="http://schemas.microsoft.com/office/powerpoint/2010/main" val="218122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Executive Summary</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r>
              <a:rPr lang="en-US" dirty="0">
                <a:solidFill>
                  <a:schemeClr val="tx1"/>
                </a:solidFill>
              </a:rPr>
              <a:t>The risk of customer identification was evaluated for the customer survey dataset “</a:t>
            </a:r>
            <a:r>
              <a:rPr lang="en-US" dirty="0" err="1">
                <a:solidFill>
                  <a:schemeClr val="tx1"/>
                </a:solidFill>
              </a:rPr>
              <a:t>Merr.Customer.Survey</a:t>
            </a:r>
            <a:r>
              <a:rPr lang="en-US" dirty="0">
                <a:solidFill>
                  <a:schemeClr val="tx1"/>
                </a:solidFill>
              </a:rPr>
              <a:t> (2).xlsx”. Additional evaluations were performed on a de-identified version of this data set.</a:t>
            </a:r>
          </a:p>
          <a:p>
            <a:r>
              <a:rPr lang="en-US" dirty="0">
                <a:solidFill>
                  <a:schemeClr val="tx1"/>
                </a:solidFill>
              </a:rPr>
              <a:t>Generally accepted statistical and scientific principles for risk evaluation were utilized.</a:t>
            </a:r>
          </a:p>
          <a:p>
            <a:r>
              <a:rPr lang="en-US" dirty="0">
                <a:solidFill>
                  <a:schemeClr val="tx1"/>
                </a:solidFill>
              </a:rPr>
              <a:t>A probabilistic algorithm was utilized to review the risk level under each potential re-identification scenario.</a:t>
            </a:r>
          </a:p>
          <a:p>
            <a:r>
              <a:rPr lang="en-US" dirty="0">
                <a:solidFill>
                  <a:schemeClr val="tx1"/>
                </a:solidFill>
              </a:rPr>
              <a:t>There is an extremely high risk of customers being identified based on the original variables in the data set. I believe further de-identification should be performed before releasing the data set to any party.</a:t>
            </a:r>
          </a:p>
          <a:p>
            <a:r>
              <a:rPr lang="en-US" dirty="0">
                <a:solidFill>
                  <a:schemeClr val="tx1"/>
                </a:solidFill>
              </a:rPr>
              <a:t>A list of methodologies and recommendations are provided within the appendix of this report.</a:t>
            </a:r>
          </a:p>
          <a:p>
            <a:endParaRPr lang="en-US" dirty="0"/>
          </a:p>
        </p:txBody>
      </p:sp>
    </p:spTree>
    <p:extLst>
      <p:ext uri="{BB962C8B-B14F-4D97-AF65-F5344CB8AC3E}">
        <p14:creationId xmlns:p14="http://schemas.microsoft.com/office/powerpoint/2010/main" val="66340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Data Description</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5"/>
            <a:ext cx="9872871" cy="4868175"/>
          </a:xfrm>
        </p:spPr>
        <p:txBody>
          <a:bodyPr>
            <a:normAutofit fontScale="92500"/>
          </a:bodyPr>
          <a:lstStyle/>
          <a:p>
            <a:r>
              <a:rPr lang="en-US" dirty="0">
                <a:solidFill>
                  <a:schemeClr val="tx1"/>
                </a:solidFill>
              </a:rPr>
              <a:t>Telecommunication survey data of 5,000 customers was analyzed.</a:t>
            </a:r>
          </a:p>
          <a:p>
            <a:pPr lvl="1"/>
            <a:r>
              <a:rPr lang="en-US" dirty="0">
                <a:solidFill>
                  <a:schemeClr val="tx1"/>
                </a:solidFill>
              </a:rPr>
              <a:t>Age: 18-79</a:t>
            </a:r>
          </a:p>
          <a:p>
            <a:pPr lvl="1"/>
            <a:r>
              <a:rPr lang="en-US" dirty="0">
                <a:solidFill>
                  <a:schemeClr val="tx1"/>
                </a:solidFill>
              </a:rPr>
              <a:t>Years of Education: 6-23</a:t>
            </a:r>
          </a:p>
          <a:p>
            <a:pPr lvl="1"/>
            <a:r>
              <a:rPr lang="en-US" dirty="0">
                <a:solidFill>
                  <a:schemeClr val="tx1"/>
                </a:solidFill>
              </a:rPr>
              <a:t>Household Income: $9,000-$1,073,000</a:t>
            </a:r>
          </a:p>
          <a:p>
            <a:pPr lvl="1"/>
            <a:r>
              <a:rPr lang="en-US" dirty="0">
                <a:solidFill>
                  <a:schemeClr val="tx1"/>
                </a:solidFill>
              </a:rPr>
              <a:t>Household Size: 1-9 residents</a:t>
            </a:r>
          </a:p>
          <a:p>
            <a:pPr lvl="1"/>
            <a:r>
              <a:rPr lang="en-US" dirty="0">
                <a:solidFill>
                  <a:schemeClr val="tx1"/>
                </a:solidFill>
              </a:rPr>
              <a:t>Debt to Income Ratio: 0-43.1</a:t>
            </a:r>
          </a:p>
          <a:p>
            <a:pPr lvl="1"/>
            <a:r>
              <a:rPr lang="en-US" dirty="0">
                <a:solidFill>
                  <a:schemeClr val="tx1"/>
                </a:solidFill>
              </a:rPr>
              <a:t>Phone Company Tenure: 0-72 months</a:t>
            </a:r>
          </a:p>
          <a:p>
            <a:endParaRPr lang="en-US" dirty="0">
              <a:solidFill>
                <a:schemeClr val="tx1"/>
              </a:solidFill>
            </a:endParaRPr>
          </a:p>
          <a:p>
            <a:r>
              <a:rPr lang="en-US" dirty="0">
                <a:solidFill>
                  <a:schemeClr val="tx1"/>
                </a:solidFill>
              </a:rPr>
              <a:t>All customer records are entirely unique. </a:t>
            </a:r>
          </a:p>
          <a:p>
            <a:endParaRPr lang="en-US" dirty="0">
              <a:solidFill>
                <a:schemeClr val="tx1"/>
              </a:solidFill>
            </a:endParaRPr>
          </a:p>
          <a:p>
            <a:r>
              <a:rPr lang="en-US" dirty="0">
                <a:solidFill>
                  <a:schemeClr val="tx1"/>
                </a:solidFill>
              </a:rPr>
              <a:t>Two variables from the original data set were de-identified before starting analysis:</a:t>
            </a:r>
          </a:p>
          <a:p>
            <a:pPr lvl="1"/>
            <a:r>
              <a:rPr lang="en-US" dirty="0">
                <a:solidFill>
                  <a:schemeClr val="tx1"/>
                </a:solidFill>
              </a:rPr>
              <a:t>Age: Generalized into age ranges of 10 years (&gt;20, 20-29, 30-39, etc.)</a:t>
            </a:r>
          </a:p>
          <a:p>
            <a:pPr lvl="1"/>
            <a:r>
              <a:rPr lang="en-US" dirty="0">
                <a:solidFill>
                  <a:schemeClr val="tx1"/>
                </a:solidFill>
              </a:rPr>
              <a:t>Gender: Suppressed</a:t>
            </a:r>
          </a:p>
        </p:txBody>
      </p:sp>
    </p:spTree>
    <p:extLst>
      <p:ext uri="{BB962C8B-B14F-4D97-AF65-F5344CB8AC3E}">
        <p14:creationId xmlns:p14="http://schemas.microsoft.com/office/powerpoint/2010/main" val="369317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Customer Risk Identification Methodology</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normAutofit fontScale="92500"/>
          </a:bodyPr>
          <a:lstStyle/>
          <a:p>
            <a:r>
              <a:rPr lang="en-US" dirty="0">
                <a:solidFill>
                  <a:schemeClr val="tx1"/>
                </a:solidFill>
              </a:rPr>
              <a:t>Step 1: The following quasi-identifiers were selected based on their utility: Age, Years of Education, Household Income, Household Size, Debt-to-Income Ratio, &amp; Tenure as a customer (in months).</a:t>
            </a:r>
          </a:p>
          <a:p>
            <a:r>
              <a:rPr lang="en-US" dirty="0">
                <a:solidFill>
                  <a:schemeClr val="tx1"/>
                </a:solidFill>
              </a:rPr>
              <a:t>Step 2: Equivalence classes were created to separate customers into groups that had matching combinations of quasi-identifiers.</a:t>
            </a:r>
          </a:p>
          <a:p>
            <a:r>
              <a:rPr lang="en-US" dirty="0">
                <a:solidFill>
                  <a:schemeClr val="tx1"/>
                </a:solidFill>
              </a:rPr>
              <a:t>Step 3: Published literature indicates that risk thresholds can range from .05-.33 depending on the data recipients and the controls placed upon them.</a:t>
            </a:r>
            <a:r>
              <a:rPr lang="en-US" baseline="30000" dirty="0">
                <a:solidFill>
                  <a:schemeClr val="tx1"/>
                </a:solidFill>
              </a:rPr>
              <a:t>[3] </a:t>
            </a:r>
            <a:r>
              <a:rPr lang="en-US" dirty="0">
                <a:solidFill>
                  <a:schemeClr val="tx1"/>
                </a:solidFill>
              </a:rPr>
              <a:t>A variety of threshold values in this range will be evaluated.</a:t>
            </a:r>
          </a:p>
          <a:p>
            <a:r>
              <a:rPr lang="en-US" dirty="0">
                <a:solidFill>
                  <a:schemeClr val="tx1"/>
                </a:solidFill>
              </a:rPr>
              <a:t>Step 4: Customer identification risk was measured under four possible data attacks:</a:t>
            </a:r>
          </a:p>
          <a:p>
            <a:pPr lvl="1"/>
            <a:r>
              <a:rPr lang="en-US" dirty="0">
                <a:solidFill>
                  <a:schemeClr val="tx1"/>
                </a:solidFill>
              </a:rPr>
              <a:t>Scenario 1: An adversary deliberately attempts to identify customer data.</a:t>
            </a:r>
          </a:p>
          <a:p>
            <a:pPr lvl="1"/>
            <a:r>
              <a:rPr lang="en-US" dirty="0">
                <a:solidFill>
                  <a:schemeClr val="tx1"/>
                </a:solidFill>
              </a:rPr>
              <a:t>Scenario 2: An adversary inadvertently identifies customer data.</a:t>
            </a:r>
          </a:p>
          <a:p>
            <a:pPr lvl="1"/>
            <a:r>
              <a:rPr lang="en-US" dirty="0">
                <a:solidFill>
                  <a:schemeClr val="tx1"/>
                </a:solidFill>
              </a:rPr>
              <a:t>Scenario 3: There is a data breach and customer data is exposed.</a:t>
            </a:r>
          </a:p>
          <a:p>
            <a:pPr lvl="1"/>
            <a:r>
              <a:rPr lang="en-US" dirty="0">
                <a:solidFill>
                  <a:schemeClr val="tx1"/>
                </a:solidFill>
              </a:rPr>
              <a:t>Scenario 4: An adversary launches a demonstration attack to make a point of showing that the dataset can be re-identified.</a:t>
            </a:r>
          </a:p>
          <a:p>
            <a:endParaRPr lang="en-US" dirty="0">
              <a:solidFill>
                <a:schemeClr val="tx1"/>
              </a:solidFill>
            </a:endParaRPr>
          </a:p>
        </p:txBody>
      </p:sp>
    </p:spTree>
    <p:extLst>
      <p:ext uri="{BB962C8B-B14F-4D97-AF65-F5344CB8AC3E}">
        <p14:creationId xmlns:p14="http://schemas.microsoft.com/office/powerpoint/2010/main" val="292971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Scenario 1: Deliberate Data Attack</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endParaRPr lang="en-US" dirty="0">
              <a:solidFill>
                <a:schemeClr val="tx1"/>
              </a:solidFill>
            </a:endParaRPr>
          </a:p>
          <a:p>
            <a:r>
              <a:rPr lang="en-US" dirty="0">
                <a:solidFill>
                  <a:schemeClr val="tx1"/>
                </a:solidFill>
              </a:rPr>
              <a:t>This scenario occurs when an adversary at the data recipient’s site deliberately attempts to identify customer data for personal or financial gain.</a:t>
            </a:r>
          </a:p>
          <a:p>
            <a:endParaRPr lang="en-US" i="1" dirty="0">
              <a:solidFill>
                <a:schemeClr val="tx1"/>
              </a:solidFill>
            </a:endParaRPr>
          </a:p>
          <a:p>
            <a:r>
              <a:rPr lang="en-US" dirty="0">
                <a:solidFill>
                  <a:schemeClr val="tx1"/>
                </a:solidFill>
              </a:rPr>
              <a:t>Risk calculation is based on the product of two probabilistic measures:</a:t>
            </a:r>
          </a:p>
          <a:p>
            <a:pPr lvl="1"/>
            <a:r>
              <a:rPr lang="en-US" dirty="0">
                <a:solidFill>
                  <a:schemeClr val="tx1"/>
                </a:solidFill>
              </a:rPr>
              <a:t>Probability of Attempt</a:t>
            </a:r>
          </a:p>
          <a:p>
            <a:pPr lvl="2"/>
            <a:r>
              <a:rPr lang="en-US" dirty="0">
                <a:solidFill>
                  <a:schemeClr val="tx1"/>
                </a:solidFill>
              </a:rPr>
              <a:t>Approximately 100 employees of the data recipient will have access to the data. Conservatively assuming that 20 of these employees may attempt to re-identify data the probability of attempt is 20%.</a:t>
            </a:r>
          </a:p>
          <a:p>
            <a:pPr lvl="1"/>
            <a:r>
              <a:rPr lang="en-US" dirty="0">
                <a:solidFill>
                  <a:schemeClr val="tx1"/>
                </a:solidFill>
              </a:rPr>
              <a:t>Probability of correctly identifying a customer given an attack was made (calculated directly from data set).</a:t>
            </a:r>
          </a:p>
        </p:txBody>
      </p:sp>
    </p:spTree>
    <p:extLst>
      <p:ext uri="{BB962C8B-B14F-4D97-AF65-F5344CB8AC3E}">
        <p14:creationId xmlns:p14="http://schemas.microsoft.com/office/powerpoint/2010/main" val="32475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Scenario 2: Inadvertent Data Attack</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r>
              <a:rPr lang="en-US" dirty="0">
                <a:solidFill>
                  <a:schemeClr val="tx1"/>
                </a:solidFill>
              </a:rPr>
              <a:t>This scenario occurs when an employee working with the data recognizes a customer in the data set.</a:t>
            </a:r>
          </a:p>
          <a:p>
            <a:pPr lvl="1"/>
            <a:r>
              <a:rPr lang="en-US" dirty="0">
                <a:solidFill>
                  <a:schemeClr val="tx1"/>
                </a:solidFill>
              </a:rPr>
              <a:t>Example: An employee recognizes someone they know based on characteristics within the data set.</a:t>
            </a:r>
          </a:p>
          <a:p>
            <a:r>
              <a:rPr lang="en-US" dirty="0">
                <a:solidFill>
                  <a:schemeClr val="tx1"/>
                </a:solidFill>
              </a:rPr>
              <a:t>Risk calculation is based on the product of two probabilistic measures:</a:t>
            </a:r>
          </a:p>
          <a:p>
            <a:pPr lvl="1"/>
            <a:r>
              <a:rPr lang="en-US" dirty="0">
                <a:solidFill>
                  <a:schemeClr val="tx1"/>
                </a:solidFill>
              </a:rPr>
              <a:t>Probability of acquaintance.</a:t>
            </a:r>
          </a:p>
          <a:p>
            <a:pPr lvl="2"/>
            <a:r>
              <a:rPr lang="en-US" dirty="0">
                <a:solidFill>
                  <a:schemeClr val="tx1"/>
                </a:solidFill>
              </a:rPr>
              <a:t>Takes two values into consideration:</a:t>
            </a:r>
          </a:p>
          <a:p>
            <a:pPr lvl="3"/>
            <a:r>
              <a:rPr lang="en-US" dirty="0">
                <a:solidFill>
                  <a:schemeClr val="tx1"/>
                </a:solidFill>
              </a:rPr>
              <a:t>The average number of friends people tend to have according to leading experts (150).</a:t>
            </a:r>
          </a:p>
          <a:p>
            <a:pPr lvl="3"/>
            <a:r>
              <a:rPr lang="en-US" dirty="0">
                <a:solidFill>
                  <a:schemeClr val="tx1"/>
                </a:solidFill>
              </a:rPr>
              <a:t>Percentage of U.S. citizens who are customers of the telecommunications company. Since the company name is not disclosed numbers were based on the biggest telecom company in the US and Census data on population (Verizon, 142.8M subscribers, 42.8% of US population).</a:t>
            </a:r>
            <a:r>
              <a:rPr lang="en-US" baseline="30000" dirty="0">
                <a:solidFill>
                  <a:schemeClr val="tx1"/>
                </a:solidFill>
              </a:rPr>
              <a:t>[4][5]</a:t>
            </a:r>
            <a:endParaRPr lang="en-US" dirty="0">
              <a:solidFill>
                <a:schemeClr val="tx1"/>
              </a:solidFill>
            </a:endParaRPr>
          </a:p>
          <a:p>
            <a:pPr lvl="2"/>
            <a:r>
              <a:rPr lang="en-US" dirty="0">
                <a:solidFill>
                  <a:schemeClr val="tx1"/>
                </a:solidFill>
              </a:rPr>
              <a:t>Probability of acquaintance: 1-(1-0.428%)</a:t>
            </a:r>
            <a:r>
              <a:rPr lang="en-US" baseline="30000" dirty="0">
                <a:solidFill>
                  <a:schemeClr val="tx1"/>
                </a:solidFill>
              </a:rPr>
              <a:t>150</a:t>
            </a:r>
            <a:r>
              <a:rPr lang="en-US" dirty="0">
                <a:solidFill>
                  <a:schemeClr val="tx1"/>
                </a:solidFill>
              </a:rPr>
              <a:t>=~100%</a:t>
            </a:r>
          </a:p>
          <a:p>
            <a:pPr lvl="1"/>
            <a:r>
              <a:rPr lang="en-US" dirty="0">
                <a:solidFill>
                  <a:schemeClr val="tx1"/>
                </a:solidFill>
              </a:rPr>
              <a:t>Probability of correctly identifying a customer given an attack was made (calculated directly from data set).</a:t>
            </a:r>
          </a:p>
        </p:txBody>
      </p:sp>
    </p:spTree>
    <p:extLst>
      <p:ext uri="{BB962C8B-B14F-4D97-AF65-F5344CB8AC3E}">
        <p14:creationId xmlns:p14="http://schemas.microsoft.com/office/powerpoint/2010/main" val="172771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Scenario 3: Data Breach</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endParaRPr lang="en-US" dirty="0">
              <a:solidFill>
                <a:schemeClr val="tx1"/>
              </a:solidFill>
            </a:endParaRPr>
          </a:p>
          <a:p>
            <a:r>
              <a:rPr lang="en-US" dirty="0">
                <a:solidFill>
                  <a:schemeClr val="tx1"/>
                </a:solidFill>
              </a:rPr>
              <a:t>This scenario generally occurs when either:</a:t>
            </a:r>
          </a:p>
          <a:p>
            <a:pPr lvl="1"/>
            <a:r>
              <a:rPr lang="en-US" dirty="0">
                <a:solidFill>
                  <a:schemeClr val="tx1"/>
                </a:solidFill>
              </a:rPr>
              <a:t>The data recipient loses the data set or it is stolen.</a:t>
            </a:r>
          </a:p>
          <a:p>
            <a:pPr lvl="1"/>
            <a:r>
              <a:rPr lang="en-US" dirty="0">
                <a:solidFill>
                  <a:schemeClr val="tx1"/>
                </a:solidFill>
              </a:rPr>
              <a:t>The recipient’s security systems are breached.</a:t>
            </a:r>
          </a:p>
          <a:p>
            <a:r>
              <a:rPr lang="en-US" dirty="0">
                <a:solidFill>
                  <a:schemeClr val="tx1"/>
                </a:solidFill>
              </a:rPr>
              <a:t>According to the 2023 Thales Data Threat Report, 37% of businesses experienced a data breach in 2022.</a:t>
            </a:r>
            <a:r>
              <a:rPr lang="en-US" baseline="30000" dirty="0">
                <a:solidFill>
                  <a:schemeClr val="tx1"/>
                </a:solidFill>
              </a:rPr>
              <a:t>[1]</a:t>
            </a:r>
            <a:endParaRPr lang="en-US" dirty="0">
              <a:solidFill>
                <a:schemeClr val="tx1"/>
              </a:solidFill>
            </a:endParaRPr>
          </a:p>
          <a:p>
            <a:r>
              <a:rPr lang="en-US" dirty="0">
                <a:solidFill>
                  <a:schemeClr val="tx1"/>
                </a:solidFill>
              </a:rPr>
              <a:t>Risk calculation is based on the product of two probabilistic measures:</a:t>
            </a:r>
          </a:p>
          <a:p>
            <a:pPr lvl="1"/>
            <a:r>
              <a:rPr lang="en-US" dirty="0">
                <a:solidFill>
                  <a:schemeClr val="tx1"/>
                </a:solidFill>
              </a:rPr>
              <a:t>Probability of breach: 37%</a:t>
            </a:r>
          </a:p>
          <a:p>
            <a:pPr lvl="1"/>
            <a:r>
              <a:rPr lang="en-US" dirty="0">
                <a:solidFill>
                  <a:schemeClr val="tx1"/>
                </a:solidFill>
              </a:rPr>
              <a:t>Probability of correctly identifying a customer given an attack was made (calculated directly from data set).</a:t>
            </a:r>
          </a:p>
          <a:p>
            <a:endParaRPr lang="en-US" dirty="0">
              <a:solidFill>
                <a:schemeClr val="tx1"/>
              </a:solidFill>
            </a:endParaRPr>
          </a:p>
        </p:txBody>
      </p:sp>
    </p:spTree>
    <p:extLst>
      <p:ext uri="{BB962C8B-B14F-4D97-AF65-F5344CB8AC3E}">
        <p14:creationId xmlns:p14="http://schemas.microsoft.com/office/powerpoint/2010/main" val="275507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Scenario 4: Demonstration Attack</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endParaRPr lang="en-US" dirty="0">
              <a:solidFill>
                <a:schemeClr val="tx1"/>
              </a:solidFill>
            </a:endParaRPr>
          </a:p>
          <a:p>
            <a:r>
              <a:rPr lang="en-US" dirty="0">
                <a:solidFill>
                  <a:schemeClr val="tx1"/>
                </a:solidFill>
              </a:rPr>
              <a:t>This scenario generally occurs when data is disclosed publicly.</a:t>
            </a:r>
          </a:p>
          <a:p>
            <a:endParaRPr lang="en-US" dirty="0">
              <a:solidFill>
                <a:schemeClr val="tx1"/>
              </a:solidFill>
            </a:endParaRPr>
          </a:p>
          <a:p>
            <a:r>
              <a:rPr lang="en-US" dirty="0">
                <a:solidFill>
                  <a:schemeClr val="tx1"/>
                </a:solidFill>
              </a:rPr>
              <a:t>The probability of this can be greatly reduced by outlining exactly which employees have access to the data.</a:t>
            </a:r>
          </a:p>
          <a:p>
            <a:endParaRPr lang="en-US" dirty="0">
              <a:solidFill>
                <a:schemeClr val="tx1"/>
              </a:solidFill>
            </a:endParaRPr>
          </a:p>
          <a:p>
            <a:r>
              <a:rPr lang="en-US" dirty="0">
                <a:solidFill>
                  <a:schemeClr val="tx1"/>
                </a:solidFill>
              </a:rPr>
              <a:t>This scenario will be considered assuming the data recipient is not able to ensure the specific employees who will have access to the data.</a:t>
            </a:r>
          </a:p>
          <a:p>
            <a:endParaRPr lang="en-US" dirty="0">
              <a:solidFill>
                <a:schemeClr val="tx1"/>
              </a:solidFill>
            </a:endParaRPr>
          </a:p>
          <a:p>
            <a:r>
              <a:rPr lang="en-US" dirty="0">
                <a:solidFill>
                  <a:schemeClr val="tx1"/>
                </a:solidFill>
              </a:rPr>
              <a:t>Risk level will be calculated directly from the data set.</a:t>
            </a:r>
          </a:p>
        </p:txBody>
      </p:sp>
    </p:spTree>
    <p:extLst>
      <p:ext uri="{BB962C8B-B14F-4D97-AF65-F5344CB8AC3E}">
        <p14:creationId xmlns:p14="http://schemas.microsoft.com/office/powerpoint/2010/main" val="366767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D8CF-615A-AE7E-130A-028C55773448}"/>
              </a:ext>
            </a:extLst>
          </p:cNvPr>
          <p:cNvSpPr>
            <a:spLocks noGrp="1"/>
          </p:cNvSpPr>
          <p:nvPr>
            <p:ph type="title"/>
          </p:nvPr>
        </p:nvSpPr>
        <p:spPr>
          <a:xfrm>
            <a:off x="1143000" y="609600"/>
            <a:ext cx="9875520" cy="684362"/>
          </a:xfrm>
        </p:spPr>
        <p:txBody>
          <a:bodyPr>
            <a:normAutofit fontScale="90000"/>
          </a:bodyPr>
          <a:lstStyle/>
          <a:p>
            <a:r>
              <a:rPr lang="en-US" dirty="0"/>
              <a:t>Results - Diagnostics</a:t>
            </a:r>
          </a:p>
        </p:txBody>
      </p:sp>
      <p:sp>
        <p:nvSpPr>
          <p:cNvPr id="3" name="Content Placeholder 2">
            <a:extLst>
              <a:ext uri="{FF2B5EF4-FFF2-40B4-BE49-F238E27FC236}">
                <a16:creationId xmlns:a16="http://schemas.microsoft.com/office/drawing/2014/main" id="{D64A6977-C028-138E-C736-FCB49ECD3AEB}"/>
              </a:ext>
            </a:extLst>
          </p:cNvPr>
          <p:cNvSpPr>
            <a:spLocks noGrp="1"/>
          </p:cNvSpPr>
          <p:nvPr>
            <p:ph idx="1"/>
          </p:nvPr>
        </p:nvSpPr>
        <p:spPr>
          <a:xfrm>
            <a:off x="1143000" y="1380226"/>
            <a:ext cx="9872871" cy="4715774"/>
          </a:xfrm>
        </p:spPr>
        <p:txBody>
          <a:bodyPr/>
          <a:lstStyle/>
          <a:p>
            <a:endParaRPr lang="en-US" dirty="0">
              <a:solidFill>
                <a:schemeClr val="tx1"/>
              </a:solidFill>
            </a:endParaRPr>
          </a:p>
          <a:p>
            <a:r>
              <a:rPr lang="en-US" dirty="0">
                <a:solidFill>
                  <a:schemeClr val="tx1"/>
                </a:solidFill>
              </a:rPr>
              <a:t>Since all customer records were unique, and each equivalence class had a size of 1, the risk level for all 4 scenarios was equal to the risk of attempt.</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graphicFrame>
        <p:nvGraphicFramePr>
          <p:cNvPr id="7" name="Table 7">
            <a:extLst>
              <a:ext uri="{FF2B5EF4-FFF2-40B4-BE49-F238E27FC236}">
                <a16:creationId xmlns:a16="http://schemas.microsoft.com/office/drawing/2014/main" id="{14906B89-D524-CDD2-1119-604C7A2B062C}"/>
              </a:ext>
            </a:extLst>
          </p:cNvPr>
          <p:cNvGraphicFramePr>
            <a:graphicFrameLocks noGrp="1"/>
          </p:cNvGraphicFramePr>
          <p:nvPr>
            <p:extLst>
              <p:ext uri="{D42A27DB-BD31-4B8C-83A1-F6EECF244321}">
                <p14:modId xmlns:p14="http://schemas.microsoft.com/office/powerpoint/2010/main" val="2887455442"/>
              </p:ext>
            </p:extLst>
          </p:nvPr>
        </p:nvGraphicFramePr>
        <p:xfrm>
          <a:off x="2032000" y="3127172"/>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55125971"/>
                    </a:ext>
                  </a:extLst>
                </a:gridCol>
                <a:gridCol w="2032000">
                  <a:extLst>
                    <a:ext uri="{9D8B030D-6E8A-4147-A177-3AD203B41FA5}">
                      <a16:colId xmlns:a16="http://schemas.microsoft.com/office/drawing/2014/main" val="723709639"/>
                    </a:ext>
                  </a:extLst>
                </a:gridCol>
                <a:gridCol w="2032000">
                  <a:extLst>
                    <a:ext uri="{9D8B030D-6E8A-4147-A177-3AD203B41FA5}">
                      <a16:colId xmlns:a16="http://schemas.microsoft.com/office/drawing/2014/main" val="4027348866"/>
                    </a:ext>
                  </a:extLst>
                </a:gridCol>
                <a:gridCol w="2032000">
                  <a:extLst>
                    <a:ext uri="{9D8B030D-6E8A-4147-A177-3AD203B41FA5}">
                      <a16:colId xmlns:a16="http://schemas.microsoft.com/office/drawing/2014/main" val="2978939861"/>
                    </a:ext>
                  </a:extLst>
                </a:gridCol>
              </a:tblGrid>
              <a:tr h="370840">
                <a:tc>
                  <a:txBody>
                    <a:bodyPr/>
                    <a:lstStyle/>
                    <a:p>
                      <a:pPr algn="ctr"/>
                      <a:r>
                        <a:rPr lang="en-US" dirty="0"/>
                        <a:t>Scenario 1</a:t>
                      </a:r>
                    </a:p>
                  </a:txBody>
                  <a:tcPr/>
                </a:tc>
                <a:tc>
                  <a:txBody>
                    <a:bodyPr/>
                    <a:lstStyle/>
                    <a:p>
                      <a:pPr algn="ctr"/>
                      <a:r>
                        <a:rPr lang="en-US" dirty="0"/>
                        <a:t>Scenario 2</a:t>
                      </a:r>
                    </a:p>
                  </a:txBody>
                  <a:tcPr/>
                </a:tc>
                <a:tc>
                  <a:txBody>
                    <a:bodyPr/>
                    <a:lstStyle/>
                    <a:p>
                      <a:pPr algn="ctr"/>
                      <a:r>
                        <a:rPr lang="en-US" dirty="0"/>
                        <a:t>Scenario 3</a:t>
                      </a:r>
                    </a:p>
                  </a:txBody>
                  <a:tcPr/>
                </a:tc>
                <a:tc>
                  <a:txBody>
                    <a:bodyPr/>
                    <a:lstStyle/>
                    <a:p>
                      <a:pPr algn="ctr"/>
                      <a:r>
                        <a:rPr lang="en-US" dirty="0"/>
                        <a:t>Scenario 4</a:t>
                      </a:r>
                    </a:p>
                  </a:txBody>
                  <a:tcPr/>
                </a:tc>
                <a:extLst>
                  <a:ext uri="{0D108BD9-81ED-4DB2-BD59-A6C34878D82A}">
                    <a16:rowId xmlns:a16="http://schemas.microsoft.com/office/drawing/2014/main" val="2695855039"/>
                  </a:ext>
                </a:extLst>
              </a:tr>
              <a:tr h="370840">
                <a:tc>
                  <a:txBody>
                    <a:bodyPr/>
                    <a:lstStyle/>
                    <a:p>
                      <a:pPr algn="ctr"/>
                      <a:r>
                        <a:rPr lang="en-US" dirty="0"/>
                        <a:t>20%</a:t>
                      </a:r>
                    </a:p>
                  </a:txBody>
                  <a:tcPr/>
                </a:tc>
                <a:tc>
                  <a:txBody>
                    <a:bodyPr/>
                    <a:lstStyle/>
                    <a:p>
                      <a:pPr algn="ctr"/>
                      <a:r>
                        <a:rPr lang="en-US" dirty="0"/>
                        <a:t>100%</a:t>
                      </a:r>
                    </a:p>
                  </a:txBody>
                  <a:tcPr/>
                </a:tc>
                <a:tc>
                  <a:txBody>
                    <a:bodyPr/>
                    <a:lstStyle/>
                    <a:p>
                      <a:pPr algn="ctr"/>
                      <a:r>
                        <a:rPr lang="en-US" dirty="0"/>
                        <a:t>37%</a:t>
                      </a:r>
                    </a:p>
                  </a:txBody>
                  <a:tcPr/>
                </a:tc>
                <a:tc>
                  <a:txBody>
                    <a:bodyPr/>
                    <a:lstStyle/>
                    <a:p>
                      <a:pPr algn="ctr"/>
                      <a:r>
                        <a:rPr lang="en-US" dirty="0"/>
                        <a:t>100%</a:t>
                      </a:r>
                    </a:p>
                  </a:txBody>
                  <a:tcPr/>
                </a:tc>
                <a:extLst>
                  <a:ext uri="{0D108BD9-81ED-4DB2-BD59-A6C34878D82A}">
                    <a16:rowId xmlns:a16="http://schemas.microsoft.com/office/drawing/2014/main" val="2147860920"/>
                  </a:ext>
                </a:extLst>
              </a:tr>
            </a:tbl>
          </a:graphicData>
        </a:graphic>
      </p:graphicFrame>
    </p:spTree>
    <p:extLst>
      <p:ext uri="{BB962C8B-B14F-4D97-AF65-F5344CB8AC3E}">
        <p14:creationId xmlns:p14="http://schemas.microsoft.com/office/powerpoint/2010/main" val="3173536836"/>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Basis</Template>
  <TotalTime>4045</TotalTime>
  <Words>1716</Words>
  <Application>Microsoft Office PowerPoint</Application>
  <PresentationFormat>Widescreen</PresentationFormat>
  <Paragraphs>205</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Corbel</vt:lpstr>
      <vt:lpstr>Basis</vt:lpstr>
      <vt:lpstr>Data Governance &amp; privacy final</vt:lpstr>
      <vt:lpstr>Executive Summary</vt:lpstr>
      <vt:lpstr>Data Description</vt:lpstr>
      <vt:lpstr>Customer Risk Identification Methodology</vt:lpstr>
      <vt:lpstr>Scenario 1: Deliberate Data Attack</vt:lpstr>
      <vt:lpstr>Scenario 2: Inadvertent Data Attack</vt:lpstr>
      <vt:lpstr>Scenario 3: Data Breach</vt:lpstr>
      <vt:lpstr>Scenario 4: Demonstration Attack</vt:lpstr>
      <vt:lpstr>Results - Diagnostics</vt:lpstr>
      <vt:lpstr>Results – Diagnostics (De-Identified)</vt:lpstr>
      <vt:lpstr>Results – Diagnostics (De-Identified)</vt:lpstr>
      <vt:lpstr>Results - Conclusions</vt:lpstr>
      <vt:lpstr>Results – Conclusions</vt:lpstr>
      <vt:lpstr>Appendix 1: Data Quality</vt:lpstr>
      <vt:lpstr>Appendix 2. Risk Assessment Methodology</vt:lpstr>
      <vt:lpstr>Appendix 3.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 gallien</dc:creator>
  <cp:lastModifiedBy>cam gallien</cp:lastModifiedBy>
  <cp:revision>4</cp:revision>
  <dcterms:created xsi:type="dcterms:W3CDTF">2023-06-27T02:52:36Z</dcterms:created>
  <dcterms:modified xsi:type="dcterms:W3CDTF">2023-06-30T05:42:32Z</dcterms:modified>
</cp:coreProperties>
</file>