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5" r:id="rId5"/>
    <p:sldId id="264" r:id="rId6"/>
    <p:sldId id="267" r:id="rId7"/>
    <p:sldId id="271" r:id="rId8"/>
    <p:sldId id="266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7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3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0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A53F9-613B-4458-A6CC-C8A41B21A25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1ACF73-1892-480F-B5E1-8E2F7BF43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flowingdata.com/wp-content/uploads/2008/02/box-plot-explained.gif?w=109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BAA3-ECBC-943D-DC5C-BCB6EB9E1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Hiring Recommendation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B445-7D94-085C-9BB7-D76CA0FE9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Gallien</a:t>
            </a:r>
          </a:p>
        </p:txBody>
      </p:sp>
    </p:spTree>
    <p:extLst>
      <p:ext uri="{BB962C8B-B14F-4D97-AF65-F5344CB8AC3E}">
        <p14:creationId xmlns:p14="http://schemas.microsoft.com/office/powerpoint/2010/main" val="391550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/>
          <a:lstStyle/>
          <a:p>
            <a:r>
              <a:rPr lang="en-US" dirty="0"/>
              <a:t>Recommended Salary Range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05" y="1066799"/>
            <a:ext cx="5066725" cy="55328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1728" y="1066799"/>
            <a:ext cx="6110867" cy="5532864"/>
          </a:xfrm>
        </p:spPr>
        <p:txBody>
          <a:bodyPr/>
          <a:lstStyle/>
          <a:p>
            <a:r>
              <a:rPr lang="en-US" dirty="0"/>
              <a:t>Recommended range would be between the median &amp; upper quartile of comparable data science salaries. This would avoid paying too much, while staying competitive.</a:t>
            </a:r>
          </a:p>
          <a:p>
            <a:pPr lvl="1"/>
            <a:r>
              <a:rPr lang="en-US" dirty="0"/>
              <a:t>Off-shore:</a:t>
            </a:r>
          </a:p>
          <a:p>
            <a:pPr lvl="2"/>
            <a:r>
              <a:rPr lang="en-US" sz="1600" dirty="0"/>
              <a:t>Median: $95,202</a:t>
            </a:r>
          </a:p>
          <a:p>
            <a:pPr lvl="2"/>
            <a:r>
              <a:rPr lang="en-US" sz="1600" dirty="0"/>
              <a:t>Upper Quartile: $126,947</a:t>
            </a:r>
          </a:p>
          <a:p>
            <a:pPr lvl="1"/>
            <a:r>
              <a:rPr lang="en-US" dirty="0"/>
              <a:t>US-based:</a:t>
            </a:r>
          </a:p>
          <a:p>
            <a:pPr lvl="2"/>
            <a:r>
              <a:rPr lang="en-US" sz="1600" dirty="0"/>
              <a:t>Median: $140,000</a:t>
            </a:r>
          </a:p>
          <a:p>
            <a:pPr lvl="2"/>
            <a:r>
              <a:rPr lang="en-US" sz="1600" dirty="0"/>
              <a:t>Upper Quartile: $170,000</a:t>
            </a:r>
          </a:p>
          <a:p>
            <a:r>
              <a:rPr lang="en-US" dirty="0"/>
              <a:t>Recent salary increases due to the recession should shift this range.</a:t>
            </a:r>
          </a:p>
          <a:p>
            <a:r>
              <a:rPr lang="en-US" dirty="0"/>
              <a:t>Applying the 11.8% Sr-Level salary increase over the last 2 years gives us the following range:</a:t>
            </a:r>
          </a:p>
          <a:p>
            <a:pPr lvl="1"/>
            <a:r>
              <a:rPr lang="en-US" dirty="0"/>
              <a:t>Off-Shore: $106,436 - $141,927</a:t>
            </a:r>
          </a:p>
          <a:p>
            <a:pPr lvl="1"/>
            <a:r>
              <a:rPr lang="en-US" dirty="0"/>
              <a:t>US-Based: $156,520 - $190,060</a:t>
            </a:r>
          </a:p>
        </p:txBody>
      </p:sp>
    </p:spTree>
    <p:extLst>
      <p:ext uri="{BB962C8B-B14F-4D97-AF65-F5344CB8AC3E}">
        <p14:creationId xmlns:p14="http://schemas.microsoft.com/office/powerpoint/2010/main" val="400012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AE84F2-70D6-EE42-04AB-4D244D2E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9753"/>
            <a:ext cx="10018713" cy="1176454"/>
          </a:xfrm>
        </p:spPr>
        <p:txBody>
          <a:bodyPr/>
          <a:lstStyle/>
          <a:p>
            <a:r>
              <a:rPr lang="en-US" dirty="0"/>
              <a:t>Final Recommendation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93CE-A0EB-BDB0-672B-36C067DB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726" y="1739591"/>
            <a:ext cx="10343297" cy="3088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Final Recommendation: </a:t>
            </a:r>
            <a:r>
              <a:rPr lang="en-US" u="sng" dirty="0"/>
              <a:t>Off-Shore, Senior-Level Data Scientist</a:t>
            </a:r>
            <a:r>
              <a:rPr lang="en-US" dirty="0"/>
              <a:t> with a salary range of $106,436 - $141,927/yr.</a:t>
            </a:r>
          </a:p>
          <a:p>
            <a:pPr lvl="2"/>
            <a:r>
              <a:rPr lang="en-US" dirty="0"/>
              <a:t>Senior-Level provides enough experience to potentially lead a team or work on their own.</a:t>
            </a:r>
          </a:p>
          <a:p>
            <a:pPr lvl="2"/>
            <a:r>
              <a:rPr lang="en-US" dirty="0"/>
              <a:t>Hiring off-shore would save approximately $50,000/yr. in salary.</a:t>
            </a:r>
          </a:p>
          <a:p>
            <a:pPr lvl="2"/>
            <a:r>
              <a:rPr lang="en-US" dirty="0"/>
              <a:t>Off-Shore does come with challenges, so a salary range for US-based is included.</a:t>
            </a:r>
          </a:p>
          <a:p>
            <a:pPr lvl="2"/>
            <a:r>
              <a:rPr lang="en-US" dirty="0"/>
              <a:t>When going with an off-shore candidate, remote work ratio does not come into play.</a:t>
            </a:r>
          </a:p>
        </p:txBody>
      </p:sp>
    </p:spTree>
    <p:extLst>
      <p:ext uri="{BB962C8B-B14F-4D97-AF65-F5344CB8AC3E}">
        <p14:creationId xmlns:p14="http://schemas.microsoft.com/office/powerpoint/2010/main" val="50046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AE84F2-70D6-EE42-04AB-4D244D2E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7645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93CE-A0EB-BDB0-672B-36C067DB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2255"/>
            <a:ext cx="10018713" cy="3928945"/>
          </a:xfrm>
        </p:spPr>
        <p:txBody>
          <a:bodyPr>
            <a:normAutofit/>
          </a:bodyPr>
          <a:lstStyle/>
          <a:p>
            <a:r>
              <a:rPr lang="en-US" dirty="0"/>
              <a:t>Candidates:</a:t>
            </a:r>
          </a:p>
          <a:p>
            <a:pPr lvl="1"/>
            <a:r>
              <a:rPr lang="en-US" dirty="0"/>
              <a:t>Full-time data scientist</a:t>
            </a:r>
          </a:p>
          <a:p>
            <a:pPr lvl="1"/>
            <a:r>
              <a:rPr lang="en-US" dirty="0"/>
              <a:t>Could potentially lead a team in the future</a:t>
            </a:r>
          </a:p>
          <a:p>
            <a:pPr lvl="1"/>
            <a:r>
              <a:rPr lang="en-US" dirty="0"/>
              <a:t>Currently a small company expanding rapidly</a:t>
            </a:r>
          </a:p>
          <a:p>
            <a:r>
              <a:rPr lang="en-US" dirty="0"/>
              <a:t>Compensation:</a:t>
            </a:r>
          </a:p>
          <a:p>
            <a:pPr lvl="1"/>
            <a:r>
              <a:rPr lang="en-US" dirty="0"/>
              <a:t>Competitive range to get top talent</a:t>
            </a:r>
          </a:p>
          <a:p>
            <a:pPr lvl="1"/>
            <a:r>
              <a:rPr lang="en-US" dirty="0"/>
              <a:t>Difference for US-based and off-shore</a:t>
            </a:r>
          </a:p>
        </p:txBody>
      </p:sp>
    </p:spTree>
    <p:extLst>
      <p:ext uri="{BB962C8B-B14F-4D97-AF65-F5344CB8AC3E}">
        <p14:creationId xmlns:p14="http://schemas.microsoft.com/office/powerpoint/2010/main" val="362516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/>
          <a:lstStyle/>
          <a:p>
            <a:r>
              <a:rPr lang="en-US" dirty="0"/>
              <a:t>Box &amp; Whisker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846" y="1066799"/>
            <a:ext cx="6322749" cy="5032917"/>
          </a:xfrm>
        </p:spPr>
        <p:txBody>
          <a:bodyPr/>
          <a:lstStyle/>
          <a:p>
            <a:r>
              <a:rPr lang="en-US" dirty="0"/>
              <a:t>Box and Whisker plots provide a five number summary of a data set</a:t>
            </a:r>
          </a:p>
          <a:p>
            <a:pPr lvl="1"/>
            <a:r>
              <a:rPr lang="en-US" dirty="0"/>
              <a:t>Outliers – Extremely high and extremely low values (these are shown as dots above and below the plot)</a:t>
            </a:r>
          </a:p>
          <a:p>
            <a:pPr lvl="1"/>
            <a:r>
              <a:rPr lang="en-US" dirty="0"/>
              <a:t>Minimum – lowest value in the data set (aside from outliers)</a:t>
            </a:r>
          </a:p>
          <a:p>
            <a:pPr lvl="1"/>
            <a:r>
              <a:rPr lang="en-US" dirty="0"/>
              <a:t>Lower Quartile- 25</a:t>
            </a:r>
            <a:r>
              <a:rPr lang="en-US" baseline="30000" dirty="0"/>
              <a:t>th</a:t>
            </a:r>
            <a:r>
              <a:rPr lang="en-US" dirty="0"/>
              <a:t> Percentile (25% of values fall below this number, 75% fall above this number)</a:t>
            </a:r>
          </a:p>
          <a:p>
            <a:pPr lvl="1"/>
            <a:r>
              <a:rPr lang="en-US" dirty="0"/>
              <a:t>Median – the “middle” value of the data or the 50</a:t>
            </a:r>
            <a:r>
              <a:rPr lang="en-US" baseline="30000" dirty="0"/>
              <a:t>th</a:t>
            </a:r>
            <a:r>
              <a:rPr lang="en-US" dirty="0"/>
              <a:t> percentile (50% of values fall above and below)</a:t>
            </a:r>
          </a:p>
          <a:p>
            <a:pPr lvl="1"/>
            <a:r>
              <a:rPr lang="en-US" dirty="0"/>
              <a:t>Upper Quartile – 75</a:t>
            </a:r>
            <a:r>
              <a:rPr lang="en-US" baseline="30000" dirty="0"/>
              <a:t>th</a:t>
            </a:r>
            <a:r>
              <a:rPr lang="en-US" dirty="0"/>
              <a:t> Percentile (75% of values fall below this number, 25% fall above this number)</a:t>
            </a:r>
          </a:p>
          <a:p>
            <a:pPr lvl="1"/>
            <a:r>
              <a:rPr lang="en-US" dirty="0"/>
              <a:t>Maximum – highest value in the data set (aside from outliers)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4C742F-82ED-C211-EFBD-3283C3F9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82" y="1066799"/>
            <a:ext cx="2986320" cy="53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CEE058-D4BD-3469-389F-EF8D3D188458}"/>
              </a:ext>
            </a:extLst>
          </p:cNvPr>
          <p:cNvSpPr txBox="1">
            <a:spLocks/>
          </p:cNvSpPr>
          <p:nvPr/>
        </p:nvSpPr>
        <p:spPr>
          <a:xfrm>
            <a:off x="5675971" y="5921298"/>
            <a:ext cx="5827052" cy="67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Photo source: (</a:t>
            </a:r>
            <a:r>
              <a:rPr lang="en-US" dirty="0">
                <a:hlinkClick r:id="rId3"/>
              </a:rPr>
              <a:t>box-plot-explained.gif (197×356) (wp.com)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4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/>
          <a:lstStyle/>
          <a:p>
            <a:r>
              <a:rPr lang="en-US" dirty="0"/>
              <a:t>Salaries by Company Size &amp; Experience Level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36" y="1066799"/>
            <a:ext cx="5532864" cy="55328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66799"/>
            <a:ext cx="5234628" cy="5532864"/>
          </a:xfrm>
        </p:spPr>
        <p:txBody>
          <a:bodyPr/>
          <a:lstStyle/>
          <a:p>
            <a:r>
              <a:rPr lang="en-US" dirty="0"/>
              <a:t>If only hiring one data scientist, would most likely need either mid-level or senior-level.</a:t>
            </a:r>
          </a:p>
          <a:p>
            <a:pPr lvl="1"/>
            <a:r>
              <a:rPr lang="en-US" dirty="0"/>
              <a:t>Entry-level - too inexperienced for role.</a:t>
            </a:r>
          </a:p>
          <a:p>
            <a:pPr lvl="1"/>
            <a:r>
              <a:rPr lang="en-US" dirty="0"/>
              <a:t>Executive level – would only be needed if leading a team.</a:t>
            </a:r>
          </a:p>
          <a:p>
            <a:r>
              <a:rPr lang="en-US" dirty="0"/>
              <a:t>Because of the current company size &amp; future outlook, only data for small-sized (1-49 employees) and medium-sized (50-250 employees) companies were considered.</a:t>
            </a:r>
          </a:p>
          <a:p>
            <a:r>
              <a:rPr lang="en-US" dirty="0"/>
              <a:t>Salaries tend to be higher as company size increases, but with the direction the company is headed it may be smart to compensate based on projected size.</a:t>
            </a:r>
          </a:p>
        </p:txBody>
      </p:sp>
    </p:spTree>
    <p:extLst>
      <p:ext uri="{BB962C8B-B14F-4D97-AF65-F5344CB8AC3E}">
        <p14:creationId xmlns:p14="http://schemas.microsoft.com/office/powerpoint/2010/main" val="343527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/>
          <a:lstStyle/>
          <a:p>
            <a:r>
              <a:rPr lang="en-US" dirty="0"/>
              <a:t>Salaries by Company Size &amp; Experience Level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36" y="1066799"/>
            <a:ext cx="5532864" cy="55328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66799"/>
            <a:ext cx="5234628" cy="5532864"/>
          </a:xfrm>
        </p:spPr>
        <p:txBody>
          <a:bodyPr/>
          <a:lstStyle/>
          <a:p>
            <a:r>
              <a:rPr lang="en-US" dirty="0"/>
              <a:t>Mid-Level median pay:</a:t>
            </a:r>
          </a:p>
          <a:p>
            <a:pPr lvl="1"/>
            <a:r>
              <a:rPr lang="en-US" dirty="0"/>
              <a:t>1-49: $56,738</a:t>
            </a:r>
          </a:p>
          <a:p>
            <a:pPr lvl="1"/>
            <a:r>
              <a:rPr lang="en-US" dirty="0"/>
              <a:t>50-250: $78,791</a:t>
            </a:r>
          </a:p>
          <a:p>
            <a:r>
              <a:rPr lang="en-US" dirty="0"/>
              <a:t>Sr-Level median pay:</a:t>
            </a:r>
          </a:p>
          <a:p>
            <a:pPr lvl="1"/>
            <a:r>
              <a:rPr lang="en-US" dirty="0"/>
              <a:t>1-49: $108,604</a:t>
            </a:r>
          </a:p>
          <a:p>
            <a:pPr lvl="1"/>
            <a:r>
              <a:rPr lang="en-US" dirty="0"/>
              <a:t>50-250: $135,500</a:t>
            </a:r>
          </a:p>
          <a:p>
            <a:endParaRPr lang="en-US" dirty="0"/>
          </a:p>
          <a:p>
            <a:r>
              <a:rPr lang="en-US" dirty="0"/>
              <a:t>Significant leap between Mid-level and Sr-level.</a:t>
            </a:r>
          </a:p>
          <a:p>
            <a:r>
              <a:rPr lang="en-US" dirty="0"/>
              <a:t>Sr-Level has a smaller difference between small &amp; medium company sizes.</a:t>
            </a:r>
          </a:p>
        </p:txBody>
      </p:sp>
    </p:spTree>
    <p:extLst>
      <p:ext uri="{BB962C8B-B14F-4D97-AF65-F5344CB8AC3E}">
        <p14:creationId xmlns:p14="http://schemas.microsoft.com/office/powerpoint/2010/main" val="31234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>
            <a:normAutofit fontScale="90000"/>
          </a:bodyPr>
          <a:lstStyle/>
          <a:p>
            <a:r>
              <a:rPr lang="en-US" dirty="0"/>
              <a:t>Salaries by Employee Location &amp; Experience Level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849" y="1066799"/>
            <a:ext cx="5532864" cy="55328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4692" y="1066799"/>
            <a:ext cx="4925555" cy="5532864"/>
          </a:xfrm>
        </p:spPr>
        <p:txBody>
          <a:bodyPr/>
          <a:lstStyle/>
          <a:p>
            <a:r>
              <a:rPr lang="en-US" dirty="0"/>
              <a:t>Mid-Level median salaries:</a:t>
            </a:r>
          </a:p>
          <a:p>
            <a:pPr lvl="1"/>
            <a:r>
              <a:rPr lang="en-US" dirty="0"/>
              <a:t>Off-shore: $59,303</a:t>
            </a:r>
          </a:p>
          <a:p>
            <a:pPr lvl="1"/>
            <a:r>
              <a:rPr lang="en-US" dirty="0"/>
              <a:t>US-based: $120,000</a:t>
            </a:r>
          </a:p>
          <a:p>
            <a:r>
              <a:rPr lang="en-US" dirty="0"/>
              <a:t>Sr-Level median salaries:</a:t>
            </a:r>
          </a:p>
          <a:p>
            <a:pPr lvl="1"/>
            <a:r>
              <a:rPr lang="en-US" dirty="0"/>
              <a:t>Off-shore: $90,696</a:t>
            </a:r>
          </a:p>
          <a:p>
            <a:pPr lvl="1"/>
            <a:r>
              <a:rPr lang="en-US" dirty="0"/>
              <a:t>US-based: $140,000</a:t>
            </a:r>
          </a:p>
          <a:p>
            <a:endParaRPr lang="en-US" dirty="0"/>
          </a:p>
          <a:p>
            <a:r>
              <a:rPr lang="en-US" dirty="0"/>
              <a:t>Off-shore hire would significantly lower the salary range for a candidate ($50-60,000), but there are additional challenges.</a:t>
            </a:r>
          </a:p>
          <a:p>
            <a:pPr lvl="1"/>
            <a:r>
              <a:rPr lang="en-US" dirty="0"/>
              <a:t>Time zone difference</a:t>
            </a:r>
          </a:p>
          <a:p>
            <a:pPr lvl="1"/>
            <a:r>
              <a:rPr lang="en-US" dirty="0"/>
              <a:t>Potential language barrier</a:t>
            </a:r>
          </a:p>
        </p:txBody>
      </p:sp>
    </p:spTree>
    <p:extLst>
      <p:ext uri="{BB962C8B-B14F-4D97-AF65-F5344CB8AC3E}">
        <p14:creationId xmlns:p14="http://schemas.microsoft.com/office/powerpoint/2010/main" val="289094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/>
          <a:lstStyle/>
          <a:p>
            <a:r>
              <a:rPr lang="en-US" dirty="0"/>
              <a:t>Salaries by Remote Work Ratio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91" y="1632804"/>
            <a:ext cx="7134904" cy="44008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0527" y="1066799"/>
            <a:ext cx="4495782" cy="5532864"/>
          </a:xfrm>
        </p:spPr>
        <p:txBody>
          <a:bodyPr/>
          <a:lstStyle/>
          <a:p>
            <a:r>
              <a:rPr lang="en-US" dirty="0"/>
              <a:t>Very minimal difference in salary between remote/hybrid/on-site employees.</a:t>
            </a:r>
          </a:p>
          <a:p>
            <a:r>
              <a:rPr lang="en-US" dirty="0"/>
              <a:t>May be smart to widen search to all types of candidates under these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87561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8069-149C-AA43-1799-398C683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8337"/>
            <a:ext cx="10018713" cy="808463"/>
          </a:xfrm>
        </p:spPr>
        <p:txBody>
          <a:bodyPr>
            <a:normAutofit/>
          </a:bodyPr>
          <a:lstStyle/>
          <a:p>
            <a:r>
              <a:rPr lang="en-US" dirty="0"/>
              <a:t>Current Salary Trends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59C6478-4A4C-CC65-E0D6-6A1288DEC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65" y="1277742"/>
            <a:ext cx="6492004" cy="51109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0384-667C-247C-E133-B289399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0703" y="1066799"/>
            <a:ext cx="4971891" cy="5532864"/>
          </a:xfrm>
        </p:spPr>
        <p:txBody>
          <a:bodyPr/>
          <a:lstStyle/>
          <a:p>
            <a:r>
              <a:rPr lang="en-US" dirty="0"/>
              <a:t>Competitive salary range required to obtain top talent.</a:t>
            </a:r>
          </a:p>
          <a:p>
            <a:r>
              <a:rPr lang="en-US" dirty="0"/>
              <a:t>Both Mid &amp; Sr-Level salaries have increased over last year, but only Sr-Level salaries have increased since 2020.</a:t>
            </a:r>
          </a:p>
          <a:p>
            <a:r>
              <a:rPr lang="en-US" dirty="0"/>
              <a:t>Mid-Level salary difference:</a:t>
            </a:r>
          </a:p>
          <a:p>
            <a:pPr lvl="1"/>
            <a:r>
              <a:rPr lang="en-US" dirty="0"/>
              <a:t>2 yr: 4.8% decrease ($95.36k -&gt; $90.74k)</a:t>
            </a:r>
          </a:p>
          <a:p>
            <a:pPr lvl="1"/>
            <a:r>
              <a:rPr lang="en-US" dirty="0"/>
              <a:t>1 yr: 60.3% increase($56.59k -&gt; $90.74k)</a:t>
            </a:r>
          </a:p>
          <a:p>
            <a:r>
              <a:rPr lang="en-US" dirty="0"/>
              <a:t>Sr-Level salary difference:</a:t>
            </a:r>
          </a:p>
          <a:p>
            <a:pPr lvl="1"/>
            <a:r>
              <a:rPr lang="en-US" dirty="0"/>
              <a:t>2 yr: 11.8% increase ($124.26k -&gt; $138.97k)</a:t>
            </a:r>
          </a:p>
          <a:p>
            <a:pPr lvl="1"/>
            <a:r>
              <a:rPr lang="en-US" dirty="0"/>
              <a:t>1 yr: 17.5% increase ($118.29k -&gt; $138.97k)</a:t>
            </a:r>
          </a:p>
        </p:txBody>
      </p:sp>
    </p:spTree>
    <p:extLst>
      <p:ext uri="{BB962C8B-B14F-4D97-AF65-F5344CB8AC3E}">
        <p14:creationId xmlns:p14="http://schemas.microsoft.com/office/powerpoint/2010/main" val="210800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AE84F2-70D6-EE42-04AB-4D244D2E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0182"/>
            <a:ext cx="10018713" cy="117645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93CE-A0EB-BDB0-672B-36C067DB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3970"/>
            <a:ext cx="10157563" cy="5514277"/>
          </a:xfrm>
        </p:spPr>
        <p:txBody>
          <a:bodyPr>
            <a:normAutofit/>
          </a:bodyPr>
          <a:lstStyle/>
          <a:p>
            <a:r>
              <a:rPr lang="en-US" dirty="0"/>
              <a:t>Medium-Sized Company Salary Range</a:t>
            </a:r>
          </a:p>
          <a:p>
            <a:pPr lvl="1"/>
            <a:r>
              <a:rPr lang="en-US" dirty="0"/>
              <a:t>Currently a small company but expanding rapidly.</a:t>
            </a:r>
          </a:p>
          <a:p>
            <a:pPr lvl="1"/>
            <a:r>
              <a:rPr lang="en-US" dirty="0"/>
              <a:t>Should project for the future and pay along a medium-sized company scale.</a:t>
            </a:r>
          </a:p>
          <a:p>
            <a:r>
              <a:rPr lang="en-US" dirty="0"/>
              <a:t>Senior-Level Experience:</a:t>
            </a:r>
          </a:p>
          <a:p>
            <a:pPr lvl="1"/>
            <a:r>
              <a:rPr lang="en-US" dirty="0"/>
              <a:t>If candidate could potentially lead a team in the future, it would be sensible to hire a candidate who would be well-qualified.</a:t>
            </a:r>
          </a:p>
          <a:p>
            <a:pPr lvl="1"/>
            <a:r>
              <a:rPr lang="en-US" dirty="0"/>
              <a:t>Higher salary range than mid-level, but could save money by hiring off-shore candidate.</a:t>
            </a:r>
          </a:p>
          <a:p>
            <a:pPr lvl="1"/>
            <a:r>
              <a:rPr lang="en-US" dirty="0"/>
              <a:t>Executives were excluded as they would be over-qualified for the role as the only hire, and entry-level as they would be under-qualified to work on their own.</a:t>
            </a:r>
          </a:p>
          <a:p>
            <a:r>
              <a:rPr lang="en-US" dirty="0"/>
              <a:t>Remote Work Ratio:</a:t>
            </a:r>
          </a:p>
          <a:p>
            <a:pPr lvl="1"/>
            <a:r>
              <a:rPr lang="en-US" dirty="0"/>
              <a:t>Minimal difference between salaries of remote/hybrid/on-site employees.</a:t>
            </a:r>
          </a:p>
          <a:p>
            <a:pPr lvl="1"/>
            <a:r>
              <a:rPr lang="en-US" dirty="0"/>
              <a:t>Would make sense to keep options open to attract more candidates.</a:t>
            </a:r>
          </a:p>
        </p:txBody>
      </p:sp>
    </p:spTree>
    <p:extLst>
      <p:ext uri="{BB962C8B-B14F-4D97-AF65-F5344CB8AC3E}">
        <p14:creationId xmlns:p14="http://schemas.microsoft.com/office/powerpoint/2010/main" val="112752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3181</TotalTime>
  <Words>815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Data Science Hiring Recommendation </vt:lpstr>
      <vt:lpstr>Objectives</vt:lpstr>
      <vt:lpstr>Box &amp; Whisker Plots</vt:lpstr>
      <vt:lpstr>Salaries by Company Size &amp; Experience Level</vt:lpstr>
      <vt:lpstr>Salaries by Company Size &amp; Experience Level</vt:lpstr>
      <vt:lpstr>Salaries by Employee Location &amp; Experience Level</vt:lpstr>
      <vt:lpstr>Salaries by Remote Work Ratio</vt:lpstr>
      <vt:lpstr>Current Salary Trends</vt:lpstr>
      <vt:lpstr>Recommendations</vt:lpstr>
      <vt:lpstr>Recommended Salary Range</vt:lpstr>
      <vt:lpstr>Final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gallien</dc:creator>
  <cp:lastModifiedBy>cam gallien</cp:lastModifiedBy>
  <cp:revision>6</cp:revision>
  <dcterms:created xsi:type="dcterms:W3CDTF">2022-11-24T20:09:20Z</dcterms:created>
  <dcterms:modified xsi:type="dcterms:W3CDTF">2022-11-27T23:51:03Z</dcterms:modified>
</cp:coreProperties>
</file>