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7" r:id="rId3"/>
    <p:sldId id="268" r:id="rId4"/>
    <p:sldId id="259" r:id="rId5"/>
    <p:sldId id="260" r:id="rId6"/>
    <p:sldId id="269" r:id="rId7"/>
    <p:sldId id="262" r:id="rId8"/>
    <p:sldId id="263" r:id="rId9"/>
    <p:sldId id="264" r:id="rId10"/>
    <p:sldId id="272" r:id="rId11"/>
    <p:sldId id="265" r:id="rId12"/>
    <p:sldId id="271" r:id="rId13"/>
    <p:sldId id="266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D77ED1-E0E4-429A-98E7-CDD97DCE0A08}" v="62" dt="2024-05-08T13:34:02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9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1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4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5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7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2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6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4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9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8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7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7E76E7C7-0955-28C4-305D-E9AABF5E93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26" r="-1" b="-1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95156B-C6A7-1139-A1D2-71FC17DB3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Weighted Graph Traveling Salesman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A78A6-AD6B-DB6E-36C7-0B48D4E84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By: Cameron Harmon</a:t>
            </a:r>
          </a:p>
        </p:txBody>
      </p:sp>
    </p:spTree>
    <p:extLst>
      <p:ext uri="{BB962C8B-B14F-4D97-AF65-F5344CB8AC3E}">
        <p14:creationId xmlns:p14="http://schemas.microsoft.com/office/powerpoint/2010/main" val="2310755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476813-4CEE-408B-852D-3E51E30B1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50B30469-849D-1B8E-24CD-1415906BD9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4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245C754D-F6B0-4E8B-BCBC-51B5E2863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6BE34B5-B2D6-49D5-B3B8-6E019E3E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B5FDAC2-DA09-40B0-9B3F-D874ECE96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53C8237-BFFB-3502-2871-B13EF2B46735}"/>
              </a:ext>
            </a:extLst>
          </p:cNvPr>
          <p:cNvSpPr txBox="1"/>
          <p:nvPr/>
        </p:nvSpPr>
        <p:spPr>
          <a:xfrm>
            <a:off x="987038" y="578421"/>
            <a:ext cx="4977905" cy="5768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for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subset_size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in range(2, n):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Iterates over all possible subset sizes, resulting in O(n) iterations.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for subset in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itertools.combinations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(range(1, n),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subset_size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):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Generates all combinations of a </a:t>
            </a:r>
            <a:r>
              <a:rPr lang="en-US">
                <a:solidFill>
                  <a:srgbClr val="FFFFFF"/>
                </a:solidFill>
              </a:rPr>
              <a:t>specific size. </a:t>
            </a:r>
            <a:r>
              <a:rPr lang="en-US" dirty="0">
                <a:solidFill>
                  <a:srgbClr val="FFFFFF"/>
                </a:solidFill>
              </a:rPr>
              <a:t>In the worst case (when the subset size is n-1), this will be O(2^(n-1)).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for k in subset: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Iterates through each city in the subset, resulting in O(n) iterations.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for m in subset: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Another loop over the cities in the subset, also resulting in O(n) iterations.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Overall Dominant Term: The combination of all these loops gives a time complexity of O(2^n * n^2).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0572F4-C461-8CD5-0BDE-7A7BC2F03C9F}"/>
              </a:ext>
            </a:extLst>
          </p:cNvPr>
          <p:cNvSpPr txBox="1"/>
          <p:nvPr/>
        </p:nvSpPr>
        <p:spPr>
          <a:xfrm>
            <a:off x="6483470" y="265022"/>
            <a:ext cx="4977905" cy="639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for _ in range(n - 1):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This outer loop iterates n-1 times, visiting all nodes except the starting node.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next_node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= min((w, v) for v, w in enumerate(graph[current]) if not visited[v])[1]: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This inner line finds the nearest unvisited neighbor, which involves iterating through all neighbors and checking the visited list. The inner line therefore takes O(n) time.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Overall Dominant Term: The combination of loops leads to a time complexity of O(n^2).</a:t>
            </a:r>
          </a:p>
        </p:txBody>
      </p:sp>
    </p:spTree>
    <p:extLst>
      <p:ext uri="{BB962C8B-B14F-4D97-AF65-F5344CB8AC3E}">
        <p14:creationId xmlns:p14="http://schemas.microsoft.com/office/powerpoint/2010/main" val="2407675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50B30469-849D-1B8E-24CD-1415906BD9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1574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pic>
        <p:nvPicPr>
          <p:cNvPr id="3" name="Picture 2" descr="A graph with a line going up&#10;&#10;Description automatically generated">
            <a:extLst>
              <a:ext uri="{FF2B5EF4-FFF2-40B4-BE49-F238E27FC236}">
                <a16:creationId xmlns:a16="http://schemas.microsoft.com/office/drawing/2014/main" id="{E8692769-9491-52F3-40D6-C59B0C16F4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858" y="1149761"/>
            <a:ext cx="7588283" cy="455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160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50B30469-849D-1B8E-24CD-1415906BD9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1574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pic>
        <p:nvPicPr>
          <p:cNvPr id="6" name="Picture 5" descr="A graph with a line&#10;&#10;Description automatically generated">
            <a:extLst>
              <a:ext uri="{FF2B5EF4-FFF2-40B4-BE49-F238E27FC236}">
                <a16:creationId xmlns:a16="http://schemas.microsoft.com/office/drawing/2014/main" id="{F12C321D-E764-2EF8-92DC-97727CCD08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447" y="1084035"/>
            <a:ext cx="7807105" cy="468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42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50B30469-849D-1B8E-24CD-1415906BD9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1574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pic>
        <p:nvPicPr>
          <p:cNvPr id="3" name="Picture 2" descr="A graph with blue and orange bars&#10;&#10;Description automatically generated">
            <a:extLst>
              <a:ext uri="{FF2B5EF4-FFF2-40B4-BE49-F238E27FC236}">
                <a16:creationId xmlns:a16="http://schemas.microsoft.com/office/drawing/2014/main" id="{9577A1D1-FF12-286A-FF44-98D1973CC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522" y="1192443"/>
            <a:ext cx="7443908" cy="447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713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50B30469-849D-1B8E-24CD-1415906BD9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1574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E4B41D-C22B-6926-AE82-BA6710001951}"/>
              </a:ext>
            </a:extLst>
          </p:cNvPr>
          <p:cNvSpPr txBox="1"/>
          <p:nvPr/>
        </p:nvSpPr>
        <p:spPr>
          <a:xfrm>
            <a:off x="1516831" y="2359358"/>
            <a:ext cx="91552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References:</a:t>
            </a:r>
          </a:p>
          <a:p>
            <a:r>
              <a:rPr lang="en-US" dirty="0">
                <a:solidFill>
                  <a:schemeClr val="bg1"/>
                </a:solidFill>
              </a:rPr>
              <a:t>https://en.wikipedia.org/wiki/Travelling_salesman_problem#Dynamic_programming</a:t>
            </a:r>
          </a:p>
          <a:p>
            <a:r>
              <a:rPr lang="en-US" dirty="0">
                <a:solidFill>
                  <a:schemeClr val="bg1"/>
                </a:solidFill>
              </a:rPr>
              <a:t>https://en.wikipedia.org/wiki/Held%E2%80%93Karp_algorithm</a:t>
            </a:r>
          </a:p>
          <a:p>
            <a:r>
              <a:rPr lang="en-US" dirty="0">
                <a:solidFill>
                  <a:schemeClr val="bg1"/>
                </a:solidFill>
              </a:rPr>
              <a:t>https://en.wikipedia.org/wiki/Nearest_neighbour_algorithm</a:t>
            </a:r>
          </a:p>
          <a:p>
            <a:r>
              <a:rPr lang="en-US" dirty="0">
                <a:solidFill>
                  <a:schemeClr val="bg1"/>
                </a:solidFill>
              </a:rPr>
              <a:t>https://www.geeksforgeeks.org/proof-that-traveling-salesman-problem-is-np-hard/</a:t>
            </a:r>
          </a:p>
        </p:txBody>
      </p:sp>
    </p:spTree>
    <p:extLst>
      <p:ext uri="{BB962C8B-B14F-4D97-AF65-F5344CB8AC3E}">
        <p14:creationId xmlns:p14="http://schemas.microsoft.com/office/powerpoint/2010/main" val="296600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905C581-3E86-4ADD-9EDD-5FA87B461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376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Triangular abstract background">
            <a:extLst>
              <a:ext uri="{FF2B5EF4-FFF2-40B4-BE49-F238E27FC236}">
                <a16:creationId xmlns:a16="http://schemas.microsoft.com/office/drawing/2014/main" id="{42699981-F00F-4A93-7B27-967993DBC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26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A4672714-67D2-40D0-B961-A7438FE9C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A5A1C471-1402-4BD1-8617-F5D9B7EB1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6CCA9701-8B9C-4D7A-AE5B-DD505C968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53C8237-BFFB-3502-2871-B13EF2B46735}"/>
              </a:ext>
            </a:extLst>
          </p:cNvPr>
          <p:cNvSpPr txBox="1"/>
          <p:nvPr/>
        </p:nvSpPr>
        <p:spPr>
          <a:xfrm>
            <a:off x="1360022" y="505179"/>
            <a:ext cx="9468908" cy="556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ctr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Decision Problem: Is there a Hamiltonian Circuit with a total cost less than a given total cost K?</a:t>
            </a:r>
          </a:p>
          <a:p>
            <a:pPr indent="-228600" algn="ctr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Optimization Problem: Find the shortest path possible that visits each vertex once and can return to the </a:t>
            </a:r>
            <a:r>
              <a:rPr lang="en-US" sz="2800">
                <a:solidFill>
                  <a:srgbClr val="FFFFFF"/>
                </a:solidFill>
              </a:rPr>
              <a:t>starting vertex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72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905C581-3E86-4ADD-9EDD-5FA87B461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376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Triangular abstract background">
            <a:extLst>
              <a:ext uri="{FF2B5EF4-FFF2-40B4-BE49-F238E27FC236}">
                <a16:creationId xmlns:a16="http://schemas.microsoft.com/office/drawing/2014/main" id="{42699981-F00F-4A93-7B27-967993DBC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26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A4672714-67D2-40D0-B961-A7438FE9C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A5A1C471-1402-4BD1-8617-F5D9B7EB1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6CCA9701-8B9C-4D7A-AE5B-DD505C968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53C8237-BFFB-3502-2871-B13EF2B46735}"/>
              </a:ext>
            </a:extLst>
          </p:cNvPr>
          <p:cNvSpPr txBox="1"/>
          <p:nvPr/>
        </p:nvSpPr>
        <p:spPr>
          <a:xfrm>
            <a:off x="657223" y="835379"/>
            <a:ext cx="3643843" cy="5283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u="sng" dirty="0">
                <a:solidFill>
                  <a:srgbClr val="FFFFFF"/>
                </a:solidFill>
              </a:rPr>
              <a:t>3 vertices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Input: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3 3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a b 3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b c 4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a c 5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40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Exact Output:</a:t>
            </a:r>
            <a:br>
              <a:rPr lang="pt-BR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12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a b c a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Execution Time: 13616 nanoseconds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br>
              <a:rPr lang="pt-BR" sz="4000" dirty="0">
                <a:solidFill>
                  <a:srgbClr val="FFFFFF"/>
                </a:solidFill>
              </a:rPr>
            </a:br>
            <a:r>
              <a:rPr lang="pt-BR" sz="4000" dirty="0">
                <a:solidFill>
                  <a:srgbClr val="FFFFFF"/>
                </a:solidFill>
              </a:rPr>
              <a:t>Approximate Output: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12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a b c a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Execution Time: 9437 nanoseconds</a:t>
            </a:r>
            <a:endParaRPr lang="pt-BR" sz="40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9669DE-8BF2-A27B-8B40-629107FA5EDB}"/>
              </a:ext>
            </a:extLst>
          </p:cNvPr>
          <p:cNvSpPr txBox="1"/>
          <p:nvPr/>
        </p:nvSpPr>
        <p:spPr>
          <a:xfrm>
            <a:off x="4340576" y="835379"/>
            <a:ext cx="3643843" cy="5283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u="sng" dirty="0">
                <a:solidFill>
                  <a:srgbClr val="FFFFFF"/>
                </a:solidFill>
              </a:rPr>
              <a:t>4 vertices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Input: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4 6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a b 11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a c 56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a d 6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b c 55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b d 3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c d 14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40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Exact Output:</a:t>
            </a:r>
            <a:br>
              <a:rPr lang="pt-BR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84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a b d c a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Execution Time: 27651 nanoseconds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br>
              <a:rPr lang="pt-BR" sz="4000" dirty="0">
                <a:solidFill>
                  <a:srgbClr val="FFFFFF"/>
                </a:solidFill>
              </a:rPr>
            </a:br>
            <a:r>
              <a:rPr lang="pt-BR" sz="4000" dirty="0">
                <a:solidFill>
                  <a:srgbClr val="FFFFFF"/>
                </a:solidFill>
              </a:rPr>
              <a:t>Approximate Output: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120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a d b c a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Execution Time: 8256 nanoseconds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F41667-E999-E064-2403-A214B25E9404}"/>
              </a:ext>
            </a:extLst>
          </p:cNvPr>
          <p:cNvSpPr txBox="1"/>
          <p:nvPr/>
        </p:nvSpPr>
        <p:spPr>
          <a:xfrm>
            <a:off x="7984419" y="835379"/>
            <a:ext cx="3643843" cy="5283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u="sng" dirty="0">
                <a:solidFill>
                  <a:srgbClr val="FFFFFF"/>
                </a:solidFill>
              </a:rPr>
              <a:t>5 vertices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Input: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5 10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a b 82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a c 84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a d 10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a e 57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b c 75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b d 44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b e 69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c d 32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c e 42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d e 12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40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Exact Output:</a:t>
            </a:r>
            <a:br>
              <a:rPr lang="pt-BR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221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a b c e d a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Execution Time: 552410 nanoseconds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br>
              <a:rPr lang="pt-BR" sz="4000" dirty="0">
                <a:solidFill>
                  <a:srgbClr val="FFFFFF"/>
                </a:solidFill>
              </a:rPr>
            </a:br>
            <a:r>
              <a:rPr lang="pt-BR" sz="4000" dirty="0">
                <a:solidFill>
                  <a:srgbClr val="FFFFFF"/>
                </a:solidFill>
              </a:rPr>
              <a:t>Approximate Output: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221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a d e c b a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Execution Time: 11982 nanoseconds</a:t>
            </a:r>
          </a:p>
        </p:txBody>
      </p:sp>
    </p:spTree>
    <p:extLst>
      <p:ext uri="{BB962C8B-B14F-4D97-AF65-F5344CB8AC3E}">
        <p14:creationId xmlns:p14="http://schemas.microsoft.com/office/powerpoint/2010/main" val="3459297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476813-4CEE-408B-852D-3E51E30B1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50B30469-849D-1B8E-24CD-1415906BD9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4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245C754D-F6B0-4E8B-BCBC-51B5E2863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6BE34B5-B2D6-49D5-B3B8-6E019E3E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B5FDAC2-DA09-40B0-9B3F-D874ECE96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53C8237-BFFB-3502-2871-B13EF2B46735}"/>
              </a:ext>
            </a:extLst>
          </p:cNvPr>
          <p:cNvSpPr txBox="1"/>
          <p:nvPr/>
        </p:nvSpPr>
        <p:spPr>
          <a:xfrm>
            <a:off x="6195372" y="726538"/>
            <a:ext cx="4977905" cy="5017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Logistics and routing: Used by delivery, GPS and ride-sharing services to minimize travel costs.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Workplace: Used to efficiently plan work areas for most optimal productivity. Shorter distances between necessary areas result in improved work environment.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22526-4DA3-2335-C2AD-C6B63E1946BE}"/>
              </a:ext>
            </a:extLst>
          </p:cNvPr>
          <p:cNvSpPr txBox="1">
            <a:spLocks/>
          </p:cNvSpPr>
          <p:nvPr/>
        </p:nvSpPr>
        <p:spPr>
          <a:xfrm>
            <a:off x="1933490" y="1056633"/>
            <a:ext cx="2841248" cy="37027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Importance:</a:t>
            </a:r>
          </a:p>
          <a:p>
            <a:r>
              <a:rPr lang="en-US" sz="4000" dirty="0">
                <a:solidFill>
                  <a:srgbClr val="FFFFFF"/>
                </a:solidFill>
              </a:rPr>
              <a:t>Real World Applicable Uses for TSP</a:t>
            </a:r>
          </a:p>
        </p:txBody>
      </p:sp>
    </p:spTree>
    <p:extLst>
      <p:ext uri="{BB962C8B-B14F-4D97-AF65-F5344CB8AC3E}">
        <p14:creationId xmlns:p14="http://schemas.microsoft.com/office/powerpoint/2010/main" val="700692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A476813-4CEE-408B-852D-3E51E30B1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50B30469-849D-1B8E-24CD-1415906BD9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4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3C8237-BFFB-3502-2871-B13EF2B46735}"/>
              </a:ext>
            </a:extLst>
          </p:cNvPr>
          <p:cNvSpPr txBox="1"/>
          <p:nvPr/>
        </p:nvSpPr>
        <p:spPr>
          <a:xfrm>
            <a:off x="6195372" y="726538"/>
            <a:ext cx="4977905" cy="5017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Given a proposed solution, with total weight k, can you find a better solution?</a:t>
            </a:r>
          </a:p>
          <a:p>
            <a:pPr indent="-22860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Doing so requires implementation of the algorithm, which runs in O(n^2) time at best with approximation, and at worst O(n^2 * 2^n) if exactness is desired.</a:t>
            </a:r>
          </a:p>
          <a:p>
            <a:pPr indent="-22860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Sum up the weights of each graph given the proposed solution and the algorithms. Compare the results.</a:t>
            </a:r>
          </a:p>
          <a:p>
            <a:pPr indent="-22860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Certifying the process above by summing the weights is done in O(n) time (summation).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3C617-8493-B823-CB29-C109007A786A}"/>
              </a:ext>
            </a:extLst>
          </p:cNvPr>
          <p:cNvSpPr txBox="1">
            <a:spLocks/>
          </p:cNvSpPr>
          <p:nvPr/>
        </p:nvSpPr>
        <p:spPr>
          <a:xfrm>
            <a:off x="1594457" y="1456267"/>
            <a:ext cx="3214610" cy="30243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Certifier Process (polynomial explanation)</a:t>
            </a:r>
          </a:p>
        </p:txBody>
      </p:sp>
    </p:spTree>
    <p:extLst>
      <p:ext uri="{BB962C8B-B14F-4D97-AF65-F5344CB8AC3E}">
        <p14:creationId xmlns:p14="http://schemas.microsoft.com/office/powerpoint/2010/main" val="2559968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A476813-4CEE-408B-852D-3E51E30B1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50B30469-849D-1B8E-24CD-1415906BD9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4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3C8237-BFFB-3502-2871-B13EF2B46735}"/>
              </a:ext>
            </a:extLst>
          </p:cNvPr>
          <p:cNvSpPr txBox="1"/>
          <p:nvPr/>
        </p:nvSpPr>
        <p:spPr>
          <a:xfrm>
            <a:off x="6195372" y="726537"/>
            <a:ext cx="4977905" cy="5606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14300" indent="-34290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Given an instance of the Hamiltonian Cycle Problem: Graph G(V,E)</a:t>
            </a:r>
          </a:p>
          <a:p>
            <a:pPr marL="114300" indent="-34290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Construct an instance of TSP: Add all missing edges to Graph G(V,E), creating Graph G’(V’,E’). Assign a weight of 1 to edges that exist in G and a weight of 2 to edges that do not exist.</a:t>
            </a:r>
          </a:p>
          <a:p>
            <a:pPr marL="114300" indent="-34290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Interpret the Solution of TSP: If the TSP solution’s weight equals the number of V in G, G contains a Hamiltonian Cycle. If it exists, it will appear in G’ as well. Otherwise, any solution of TSP in G’ will have greater weight than the number of V.</a:t>
            </a:r>
          </a:p>
          <a:p>
            <a:pPr marL="114300" indent="-34290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Polynomial time: The dominant complexity is O(n^2). O(n) to initialize G’, O(n^2) to iterate through all pairs of vertices, and O(1) to check if that edge exists in G.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3C617-8493-B823-CB29-C109007A786A}"/>
              </a:ext>
            </a:extLst>
          </p:cNvPr>
          <p:cNvSpPr txBox="1">
            <a:spLocks/>
          </p:cNvSpPr>
          <p:nvPr/>
        </p:nvSpPr>
        <p:spPr>
          <a:xfrm>
            <a:off x="1626990" y="259403"/>
            <a:ext cx="2966255" cy="31458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Reduction: Hamiltonian Cycle Problem</a:t>
            </a:r>
          </a:p>
        </p:txBody>
      </p:sp>
      <p:pic>
        <p:nvPicPr>
          <p:cNvPr id="5" name="Picture 4" descr="A diagram of a diagram of a diagram of a diagram of a diagram of a diagram of a diagram of a diagram of a diagram of a diagram of a diagram of a diagram of a diagram of&#10;&#10;Description automatically generated">
            <a:extLst>
              <a:ext uri="{FF2B5EF4-FFF2-40B4-BE49-F238E27FC236}">
                <a16:creationId xmlns:a16="http://schemas.microsoft.com/office/drawing/2014/main" id="{42988371-A73E-EE17-B2D8-ED6E7CA49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26" y="3405258"/>
            <a:ext cx="5181541" cy="318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62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476813-4CEE-408B-852D-3E51E30B1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50B30469-849D-1B8E-24CD-1415906BD9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4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245C754D-F6B0-4E8B-BCBC-51B5E2863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6BE34B5-B2D6-49D5-B3B8-6E019E3E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B5FDAC2-DA09-40B0-9B3F-D874ECE96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53C8237-BFFB-3502-2871-B13EF2B46735}"/>
              </a:ext>
            </a:extLst>
          </p:cNvPr>
          <p:cNvSpPr txBox="1"/>
          <p:nvPr/>
        </p:nvSpPr>
        <p:spPr>
          <a:xfrm>
            <a:off x="722489" y="970843"/>
            <a:ext cx="5379164" cy="519445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function </a:t>
            </a:r>
            <a:r>
              <a:rPr lang="en-US" sz="1600" dirty="0" err="1">
                <a:solidFill>
                  <a:srgbClr val="FFFFFF"/>
                </a:solidFill>
              </a:rPr>
              <a:t>held_karp_tsp</a:t>
            </a:r>
            <a:r>
              <a:rPr lang="en-US" sz="1600" dirty="0">
                <a:solidFill>
                  <a:srgbClr val="FFFFFF"/>
                </a:solidFill>
              </a:rPr>
              <a:t>(graph):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C = {}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n = </a:t>
            </a:r>
            <a:r>
              <a:rPr lang="en-US" sz="1600" dirty="0" err="1">
                <a:solidFill>
                  <a:srgbClr val="FFFFFF"/>
                </a:solidFill>
              </a:rPr>
              <a:t>len</a:t>
            </a:r>
            <a:r>
              <a:rPr lang="en-US" sz="1600" dirty="0">
                <a:solidFill>
                  <a:srgbClr val="FFFFFF"/>
                </a:solidFill>
              </a:rPr>
              <a:t>(graph)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for k in range(1, n):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    C[(1 &lt;&lt; k, k)] = (graph[0][k], [0, k])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for </a:t>
            </a:r>
            <a:r>
              <a:rPr lang="en-US" sz="1600" dirty="0" err="1">
                <a:solidFill>
                  <a:srgbClr val="FFFFFF"/>
                </a:solidFill>
              </a:rPr>
              <a:t>subset_size</a:t>
            </a:r>
            <a:r>
              <a:rPr lang="en-US" sz="1600" dirty="0">
                <a:solidFill>
                  <a:srgbClr val="FFFFFF"/>
                </a:solidFill>
              </a:rPr>
              <a:t> in range(2, n):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    for subset in combinations(range(1, n), </a:t>
            </a:r>
            <a:r>
              <a:rPr lang="en-US" sz="1600" dirty="0" err="1">
                <a:solidFill>
                  <a:srgbClr val="FFFFFF"/>
                </a:solidFill>
              </a:rPr>
              <a:t>subset_size</a:t>
            </a:r>
            <a:r>
              <a:rPr lang="en-US" sz="1600" dirty="0">
                <a:solidFill>
                  <a:srgbClr val="FFFFFF"/>
                </a:solidFill>
              </a:rPr>
              <a:t>):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        bits = sum(1 &lt;&lt; bit for bit in subset)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        for k in subset: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            </a:t>
            </a:r>
            <a:r>
              <a:rPr lang="en-US" sz="1600" dirty="0" err="1">
                <a:solidFill>
                  <a:srgbClr val="FFFFFF"/>
                </a:solidFill>
              </a:rPr>
              <a:t>prev</a:t>
            </a:r>
            <a:r>
              <a:rPr lang="en-US" sz="1600" dirty="0">
                <a:solidFill>
                  <a:srgbClr val="FFFFFF"/>
                </a:solidFill>
              </a:rPr>
              <a:t> = bits &amp; ~(1 &lt;&lt; k)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            C[(bits, k)] = min(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                (C[(</a:t>
            </a:r>
            <a:r>
              <a:rPr lang="en-US" sz="1600" dirty="0" err="1">
                <a:solidFill>
                  <a:srgbClr val="FFFFFF"/>
                </a:solidFill>
              </a:rPr>
              <a:t>prev</a:t>
            </a:r>
            <a:r>
              <a:rPr lang="en-US" sz="1600" dirty="0">
                <a:solidFill>
                  <a:srgbClr val="FFFFFF"/>
                </a:solidFill>
              </a:rPr>
              <a:t>, m)][0] + graph[m][k], C[(</a:t>
            </a:r>
            <a:r>
              <a:rPr lang="en-US" sz="1600" dirty="0" err="1">
                <a:solidFill>
                  <a:srgbClr val="FFFFFF"/>
                </a:solidFill>
              </a:rPr>
              <a:t>prev</a:t>
            </a:r>
            <a:r>
              <a:rPr lang="en-US" sz="1600" dirty="0">
                <a:solidFill>
                  <a:srgbClr val="FFFFFF"/>
                </a:solidFill>
              </a:rPr>
              <a:t>, m)][1] + [k])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                for m in subset if m != k)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opt, path = min(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    (C[(bits, k)][0] + graph[k][0], C[(bits, k)][1] + [0])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    for k in range(1, n))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return opt, path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9E191-75B9-61CF-3FEB-9C6DE2A31CC8}"/>
              </a:ext>
            </a:extLst>
          </p:cNvPr>
          <p:cNvSpPr txBox="1"/>
          <p:nvPr/>
        </p:nvSpPr>
        <p:spPr>
          <a:xfrm>
            <a:off x="6248401" y="338667"/>
            <a:ext cx="5678310" cy="5826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sz="1600" dirty="0">
                <a:solidFill>
                  <a:srgbClr val="FFFFFF"/>
                </a:solidFill>
              </a:rPr>
              <a:t>This pseudocode implements the Held-Karp algorithm to solve the Traveling Salesman Problem. 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sz="1600" dirty="0">
                <a:solidFill>
                  <a:srgbClr val="FFFFFF"/>
                </a:solidFill>
              </a:rPr>
              <a:t>The function `</a:t>
            </a:r>
            <a:r>
              <a:rPr lang="en-US" sz="1600" dirty="0" err="1">
                <a:solidFill>
                  <a:srgbClr val="FFFFFF"/>
                </a:solidFill>
              </a:rPr>
              <a:t>held_karp_tsp</a:t>
            </a:r>
            <a:r>
              <a:rPr lang="en-US" sz="1600" dirty="0">
                <a:solidFill>
                  <a:srgbClr val="FFFFFF"/>
                </a:solidFill>
              </a:rPr>
              <a:t>(graph)` initializes a dictionary `C` to store the shortest path cost and its associated path, then iterates over all possible subsets of cities to compute the shortest paths. 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sz="1600" dirty="0">
                <a:solidFill>
                  <a:srgbClr val="FFFFFF"/>
                </a:solidFill>
              </a:rPr>
              <a:t>Each subset is processed to determine the minimal cost path that visits all cities exactly once. 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sz="1600" dirty="0">
                <a:solidFill>
                  <a:srgbClr val="FFFFFF"/>
                </a:solidFill>
              </a:rPr>
              <a:t>Finally, the algorithm calculates the optimal solution by considering all paths that return to the starting city and returns the minimal cost path.</a:t>
            </a:r>
          </a:p>
        </p:txBody>
      </p:sp>
    </p:spTree>
    <p:extLst>
      <p:ext uri="{BB962C8B-B14F-4D97-AF65-F5344CB8AC3E}">
        <p14:creationId xmlns:p14="http://schemas.microsoft.com/office/powerpoint/2010/main" val="2987763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476813-4CEE-408B-852D-3E51E30B1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50B30469-849D-1B8E-24CD-1415906BD9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4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245C754D-F6B0-4E8B-BCBC-51B5E2863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6BE34B5-B2D6-49D5-B3B8-6E019E3E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B5FDAC2-DA09-40B0-9B3F-D874ECE96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53C8237-BFFB-3502-2871-B13EF2B46735}"/>
              </a:ext>
            </a:extLst>
          </p:cNvPr>
          <p:cNvSpPr txBox="1"/>
          <p:nvPr/>
        </p:nvSpPr>
        <p:spPr>
          <a:xfrm>
            <a:off x="835378" y="959555"/>
            <a:ext cx="5259098" cy="520574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function </a:t>
            </a:r>
            <a:r>
              <a:rPr lang="en-US" sz="1400" dirty="0" err="1">
                <a:solidFill>
                  <a:srgbClr val="FFFFFF"/>
                </a:solidFill>
              </a:rPr>
              <a:t>nearest_neighbor_tsp</a:t>
            </a:r>
            <a:r>
              <a:rPr lang="en-US" sz="1400" dirty="0">
                <a:solidFill>
                  <a:srgbClr val="FFFFFF"/>
                </a:solidFill>
              </a:rPr>
              <a:t>(graph):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    n = </a:t>
            </a:r>
            <a:r>
              <a:rPr lang="en-US" sz="1400" dirty="0" err="1">
                <a:solidFill>
                  <a:srgbClr val="FFFFFF"/>
                </a:solidFill>
              </a:rPr>
              <a:t>len</a:t>
            </a:r>
            <a:r>
              <a:rPr lang="en-US" sz="1400" dirty="0">
                <a:solidFill>
                  <a:srgbClr val="FFFFFF"/>
                </a:solidFill>
              </a:rPr>
              <a:t>(graph)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    visited = [False] * n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    path = [0]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    current = 0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    </a:t>
            </a:r>
            <a:r>
              <a:rPr lang="en-US" sz="1400" dirty="0" err="1">
                <a:solidFill>
                  <a:srgbClr val="FFFFFF"/>
                </a:solidFill>
              </a:rPr>
              <a:t>total_weight</a:t>
            </a:r>
            <a:r>
              <a:rPr lang="en-US" sz="1400" dirty="0">
                <a:solidFill>
                  <a:srgbClr val="FFFFFF"/>
                </a:solidFill>
              </a:rPr>
              <a:t> = 0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    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    while </a:t>
            </a:r>
            <a:r>
              <a:rPr lang="en-US" sz="1400" dirty="0" err="1">
                <a:solidFill>
                  <a:srgbClr val="FFFFFF"/>
                </a:solidFill>
              </a:rPr>
              <a:t>len</a:t>
            </a:r>
            <a:r>
              <a:rPr lang="en-US" sz="1400" dirty="0">
                <a:solidFill>
                  <a:srgbClr val="FFFFFF"/>
                </a:solidFill>
              </a:rPr>
              <a:t>(path) &lt; n: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        </a:t>
            </a:r>
            <a:r>
              <a:rPr lang="en-US" sz="1400" dirty="0" err="1">
                <a:solidFill>
                  <a:srgbClr val="FFFFFF"/>
                </a:solidFill>
              </a:rPr>
              <a:t>next_node</a:t>
            </a:r>
            <a:r>
              <a:rPr lang="en-US" sz="1400" dirty="0">
                <a:solidFill>
                  <a:srgbClr val="FFFFFF"/>
                </a:solidFill>
              </a:rPr>
              <a:t> = min(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            (graph[current][v], v)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            for v in range(n) if not visited[v])[1]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        </a:t>
            </a:r>
            <a:r>
              <a:rPr lang="en-US" sz="1400" dirty="0" err="1">
                <a:solidFill>
                  <a:srgbClr val="FFFFFF"/>
                </a:solidFill>
              </a:rPr>
              <a:t>path.append</a:t>
            </a:r>
            <a:r>
              <a:rPr lang="en-US" sz="1400" dirty="0">
                <a:solidFill>
                  <a:srgbClr val="FFFFFF"/>
                </a:solidFill>
              </a:rPr>
              <a:t>(</a:t>
            </a:r>
            <a:r>
              <a:rPr lang="en-US" sz="1400" dirty="0" err="1">
                <a:solidFill>
                  <a:srgbClr val="FFFFFF"/>
                </a:solidFill>
              </a:rPr>
              <a:t>next_node</a:t>
            </a:r>
            <a:r>
              <a:rPr lang="en-US" sz="1400" dirty="0">
                <a:solidFill>
                  <a:srgbClr val="FFFFFF"/>
                </a:solidFill>
              </a:rPr>
              <a:t>)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        </a:t>
            </a:r>
            <a:r>
              <a:rPr lang="en-US" sz="1400" dirty="0" err="1">
                <a:solidFill>
                  <a:srgbClr val="FFFFFF"/>
                </a:solidFill>
              </a:rPr>
              <a:t>total_weight</a:t>
            </a:r>
            <a:r>
              <a:rPr lang="en-US" sz="1400" dirty="0">
                <a:solidFill>
                  <a:srgbClr val="FFFFFF"/>
                </a:solidFill>
              </a:rPr>
              <a:t> += graph[current][</a:t>
            </a:r>
            <a:r>
              <a:rPr lang="en-US" sz="1400" dirty="0" err="1">
                <a:solidFill>
                  <a:srgbClr val="FFFFFF"/>
                </a:solidFill>
              </a:rPr>
              <a:t>next_node</a:t>
            </a:r>
            <a:r>
              <a:rPr lang="en-US" sz="1400" dirty="0">
                <a:solidFill>
                  <a:srgbClr val="FFFFFF"/>
                </a:solidFill>
              </a:rPr>
              <a:t>]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        visited[</a:t>
            </a:r>
            <a:r>
              <a:rPr lang="en-US" sz="1400" dirty="0" err="1">
                <a:solidFill>
                  <a:srgbClr val="FFFFFF"/>
                </a:solidFill>
              </a:rPr>
              <a:t>next_node</a:t>
            </a:r>
            <a:r>
              <a:rPr lang="en-US" sz="1400" dirty="0">
                <a:solidFill>
                  <a:srgbClr val="FFFFFF"/>
                </a:solidFill>
              </a:rPr>
              <a:t>] = True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        current = </a:t>
            </a:r>
            <a:r>
              <a:rPr lang="en-US" sz="1400" dirty="0" err="1">
                <a:solidFill>
                  <a:srgbClr val="FFFFFF"/>
                </a:solidFill>
              </a:rPr>
              <a:t>next_node</a:t>
            </a:r>
            <a:endParaRPr lang="en-US" sz="1400" dirty="0">
              <a:solidFill>
                <a:srgbClr val="FFFFFF"/>
              </a:solidFill>
            </a:endParaRP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endParaRPr lang="en-US" sz="1400" dirty="0">
              <a:solidFill>
                <a:srgbClr val="FFFFFF"/>
              </a:solidFill>
            </a:endParaRP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    </a:t>
            </a:r>
            <a:r>
              <a:rPr lang="en-US" sz="1400" dirty="0" err="1">
                <a:solidFill>
                  <a:srgbClr val="FFFFFF"/>
                </a:solidFill>
              </a:rPr>
              <a:t>total_weight</a:t>
            </a:r>
            <a:r>
              <a:rPr lang="en-US" sz="1400" dirty="0">
                <a:solidFill>
                  <a:srgbClr val="FFFFFF"/>
                </a:solidFill>
              </a:rPr>
              <a:t> += graph[path[-1]][0]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    </a:t>
            </a:r>
            <a:r>
              <a:rPr lang="en-US" sz="1400" dirty="0" err="1">
                <a:solidFill>
                  <a:srgbClr val="FFFFFF"/>
                </a:solidFill>
              </a:rPr>
              <a:t>path.append</a:t>
            </a:r>
            <a:r>
              <a:rPr lang="en-US" sz="1400" dirty="0">
                <a:solidFill>
                  <a:srgbClr val="FFFFFF"/>
                </a:solidFill>
              </a:rPr>
              <a:t>(0)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    return </a:t>
            </a:r>
            <a:r>
              <a:rPr lang="en-US" sz="1400" dirty="0" err="1">
                <a:solidFill>
                  <a:srgbClr val="FFFFFF"/>
                </a:solidFill>
              </a:rPr>
              <a:t>total_weight</a:t>
            </a:r>
            <a:r>
              <a:rPr lang="en-US" sz="1400" dirty="0">
                <a:solidFill>
                  <a:srgbClr val="FFFFFF"/>
                </a:solidFill>
              </a:rPr>
              <a:t>, path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F57CD6-BAAC-AAF1-D75D-8663709972E0}"/>
              </a:ext>
            </a:extLst>
          </p:cNvPr>
          <p:cNvSpPr txBox="1"/>
          <p:nvPr/>
        </p:nvSpPr>
        <p:spPr>
          <a:xfrm>
            <a:off x="6299200" y="692702"/>
            <a:ext cx="5441244" cy="5643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This pseudocode implements the Nearest Neighbor algorithm to solve the Traveling Salesman Problem (TSP). 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The function `</a:t>
            </a:r>
            <a:r>
              <a:rPr lang="en-US" dirty="0" err="1">
                <a:solidFill>
                  <a:srgbClr val="FFFFFF"/>
                </a:solidFill>
              </a:rPr>
              <a:t>nearest_neighbor_tsp</a:t>
            </a:r>
            <a:r>
              <a:rPr lang="en-US" dirty="0">
                <a:solidFill>
                  <a:srgbClr val="FFFFFF"/>
                </a:solidFill>
              </a:rPr>
              <a:t>(graph)` initializes a `visited` list to track visited cities and starts from the first city.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 It iteratively selects the nearest unvisited city, adds it to the path, and updates the total travel weight. 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After visiting all cities, it returns to the starting city, calculates the final path cost, and returns the total weight and path.</a:t>
            </a:r>
          </a:p>
        </p:txBody>
      </p:sp>
    </p:spTree>
    <p:extLst>
      <p:ext uri="{BB962C8B-B14F-4D97-AF65-F5344CB8AC3E}">
        <p14:creationId xmlns:p14="http://schemas.microsoft.com/office/powerpoint/2010/main" val="3159907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476813-4CEE-408B-852D-3E51E30B1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50B30469-849D-1B8E-24CD-1415906BD9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4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245C754D-F6B0-4E8B-BCBC-51B5E2863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6BE34B5-B2D6-49D5-B3B8-6E019E3E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B5FDAC2-DA09-40B0-9B3F-D874ECE96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53C8237-BFFB-3502-2871-B13EF2B46735}"/>
              </a:ext>
            </a:extLst>
          </p:cNvPr>
          <p:cNvSpPr txBox="1"/>
          <p:nvPr/>
        </p:nvSpPr>
        <p:spPr>
          <a:xfrm>
            <a:off x="983990" y="265023"/>
            <a:ext cx="4977905" cy="1280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Dominant section of Exact: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0572F4-C461-8CD5-0BDE-7A7BC2F03C9F}"/>
              </a:ext>
            </a:extLst>
          </p:cNvPr>
          <p:cNvSpPr txBox="1"/>
          <p:nvPr/>
        </p:nvSpPr>
        <p:spPr>
          <a:xfrm>
            <a:off x="6483470" y="830639"/>
            <a:ext cx="4977905" cy="1280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Dominant section of Approximate: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E708E-722E-31A5-CAF9-97B71B07088D}"/>
              </a:ext>
            </a:extLst>
          </p:cNvPr>
          <p:cNvSpPr txBox="1"/>
          <p:nvPr/>
        </p:nvSpPr>
        <p:spPr>
          <a:xfrm>
            <a:off x="6361918" y="2111094"/>
            <a:ext cx="5463245" cy="264829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for _ in range(n - 1):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    </a:t>
            </a:r>
            <a:r>
              <a:rPr lang="en-US" dirty="0" err="1">
                <a:solidFill>
                  <a:srgbClr val="FFFFFF"/>
                </a:solidFill>
              </a:rPr>
              <a:t>next_node</a:t>
            </a:r>
            <a:r>
              <a:rPr lang="en-US" dirty="0">
                <a:solidFill>
                  <a:srgbClr val="FFFFFF"/>
                </a:solidFill>
              </a:rPr>
              <a:t> = min((w, v) for v, w in enumerate(graph[current]) if not visited[v])[1]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    </a:t>
            </a:r>
            <a:r>
              <a:rPr lang="en-US" dirty="0" err="1">
                <a:solidFill>
                  <a:srgbClr val="FFFFFF"/>
                </a:solidFill>
              </a:rPr>
              <a:t>total_weight</a:t>
            </a:r>
            <a:r>
              <a:rPr lang="en-US" dirty="0">
                <a:solidFill>
                  <a:srgbClr val="FFFFFF"/>
                </a:solidFill>
              </a:rPr>
              <a:t> += graph[current][</a:t>
            </a:r>
            <a:r>
              <a:rPr lang="en-US" dirty="0" err="1">
                <a:solidFill>
                  <a:srgbClr val="FFFFFF"/>
                </a:solidFill>
              </a:rPr>
              <a:t>next_node</a:t>
            </a:r>
            <a:r>
              <a:rPr lang="en-US" dirty="0">
                <a:solidFill>
                  <a:srgbClr val="FFFFFF"/>
                </a:solidFill>
              </a:rPr>
              <a:t>]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    visited[</a:t>
            </a:r>
            <a:r>
              <a:rPr lang="en-US" dirty="0" err="1">
                <a:solidFill>
                  <a:srgbClr val="FFFFFF"/>
                </a:solidFill>
              </a:rPr>
              <a:t>next_node</a:t>
            </a:r>
            <a:r>
              <a:rPr lang="en-US" dirty="0">
                <a:solidFill>
                  <a:srgbClr val="FFFFFF"/>
                </a:solidFill>
              </a:rPr>
              <a:t>] = True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    </a:t>
            </a:r>
            <a:r>
              <a:rPr lang="en-US" dirty="0" err="1">
                <a:solidFill>
                  <a:srgbClr val="FFFFFF"/>
                </a:solidFill>
              </a:rPr>
              <a:t>path.append</a:t>
            </a:r>
            <a:r>
              <a:rPr lang="en-US" dirty="0">
                <a:solidFill>
                  <a:srgbClr val="FFFFFF"/>
                </a:solidFill>
              </a:rPr>
              <a:t>(</a:t>
            </a:r>
            <a:r>
              <a:rPr lang="en-US" dirty="0" err="1">
                <a:solidFill>
                  <a:srgbClr val="FFFFFF"/>
                </a:solidFill>
              </a:rPr>
              <a:t>next_node</a:t>
            </a:r>
            <a:r>
              <a:rPr lang="en-US" dirty="0">
                <a:solidFill>
                  <a:srgbClr val="FFFFFF"/>
                </a:solidFill>
              </a:rPr>
              <a:t>)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    current = </a:t>
            </a:r>
            <a:r>
              <a:rPr lang="en-US" dirty="0" err="1">
                <a:solidFill>
                  <a:srgbClr val="FFFFFF"/>
                </a:solidFill>
              </a:rPr>
              <a:t>next_node</a:t>
            </a:r>
            <a:endParaRPr lang="en-US" dirty="0">
              <a:solidFill>
                <a:srgbClr val="FFFFFF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0C960-FFB4-2900-424C-70FB45A41D4B}"/>
              </a:ext>
            </a:extLst>
          </p:cNvPr>
          <p:cNvSpPr txBox="1"/>
          <p:nvPr/>
        </p:nvSpPr>
        <p:spPr>
          <a:xfrm>
            <a:off x="606045" y="1470865"/>
            <a:ext cx="5149848" cy="453482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# Fill in the remaining subproblems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for </a:t>
            </a:r>
            <a:r>
              <a:rPr lang="en-US" dirty="0" err="1">
                <a:solidFill>
                  <a:srgbClr val="FFFFFF"/>
                </a:solidFill>
              </a:rPr>
              <a:t>subset_size</a:t>
            </a:r>
            <a:r>
              <a:rPr lang="en-US" dirty="0">
                <a:solidFill>
                  <a:srgbClr val="FFFFFF"/>
                </a:solidFill>
              </a:rPr>
              <a:t> in range(2, n):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    for subset in </a:t>
            </a:r>
            <a:r>
              <a:rPr lang="en-US" dirty="0" err="1">
                <a:solidFill>
                  <a:srgbClr val="FFFFFF"/>
                </a:solidFill>
              </a:rPr>
              <a:t>itertools.combinations</a:t>
            </a:r>
            <a:r>
              <a:rPr lang="en-US" dirty="0">
                <a:solidFill>
                  <a:srgbClr val="FFFFFF"/>
                </a:solidFill>
              </a:rPr>
              <a:t>(range(1, n), </a:t>
            </a:r>
            <a:r>
              <a:rPr lang="en-US" dirty="0" err="1">
                <a:solidFill>
                  <a:srgbClr val="FFFFFF"/>
                </a:solidFill>
              </a:rPr>
              <a:t>subset_size</a:t>
            </a:r>
            <a:r>
              <a:rPr lang="en-US" dirty="0">
                <a:solidFill>
                  <a:srgbClr val="FFFFFF"/>
                </a:solidFill>
              </a:rPr>
              <a:t>):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        bits = 0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        for bit in subset: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            bits |= 1 &lt;&lt; bit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        for k in subset: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            </a:t>
            </a:r>
            <a:r>
              <a:rPr lang="en-US" dirty="0" err="1">
                <a:solidFill>
                  <a:srgbClr val="FFFFFF"/>
                </a:solidFill>
              </a:rPr>
              <a:t>prev</a:t>
            </a:r>
            <a:r>
              <a:rPr lang="en-US" dirty="0">
                <a:solidFill>
                  <a:srgbClr val="FFFFFF"/>
                </a:solidFill>
              </a:rPr>
              <a:t> = bits &amp; ~(1 &lt;&lt; k)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            res = []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            for m in subset: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                if m == 0 or m == k: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                    continue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                </a:t>
            </a:r>
            <a:r>
              <a:rPr lang="en-US" dirty="0" err="1">
                <a:solidFill>
                  <a:srgbClr val="FFFFFF"/>
                </a:solidFill>
              </a:rPr>
              <a:t>res.append</a:t>
            </a:r>
            <a:r>
              <a:rPr lang="en-US" dirty="0">
                <a:solidFill>
                  <a:srgbClr val="FFFFFF"/>
                </a:solidFill>
              </a:rPr>
              <a:t>((C[(</a:t>
            </a:r>
            <a:r>
              <a:rPr lang="en-US" dirty="0" err="1">
                <a:solidFill>
                  <a:srgbClr val="FFFFFF"/>
                </a:solidFill>
              </a:rPr>
              <a:t>prev</a:t>
            </a:r>
            <a:r>
              <a:rPr lang="en-US" dirty="0">
                <a:solidFill>
                  <a:srgbClr val="FFFFFF"/>
                </a:solidFill>
              </a:rPr>
              <a:t>, m)][0] + graph[m][k], C[(</a:t>
            </a:r>
            <a:r>
              <a:rPr lang="en-US" dirty="0" err="1">
                <a:solidFill>
                  <a:srgbClr val="FFFFFF"/>
                </a:solidFill>
              </a:rPr>
              <a:t>prev</a:t>
            </a:r>
            <a:r>
              <a:rPr lang="en-US" dirty="0">
                <a:solidFill>
                  <a:srgbClr val="FFFFFF"/>
                </a:solidFill>
              </a:rPr>
              <a:t>, m)][1] + [k]))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            C[(bits, k)] = min(res)</a:t>
            </a:r>
          </a:p>
        </p:txBody>
      </p:sp>
    </p:spTree>
    <p:extLst>
      <p:ext uri="{BB962C8B-B14F-4D97-AF65-F5344CB8AC3E}">
        <p14:creationId xmlns:p14="http://schemas.microsoft.com/office/powerpoint/2010/main" val="1798200564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1616</Words>
  <Application>Microsoft Office PowerPoint</Application>
  <PresentationFormat>Widescreen</PresentationFormat>
  <Paragraphs>159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AvenirNext LT Pro Medium</vt:lpstr>
      <vt:lpstr>Sabon Next LT</vt:lpstr>
      <vt:lpstr>DappledVTI</vt:lpstr>
      <vt:lpstr>Weighted Graph Traveling Salesman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Weighted Graph Traveling Salesman Problem</dc:title>
  <dc:creator>Cameron Harmon</dc:creator>
  <cp:lastModifiedBy>Cameron Harmon</cp:lastModifiedBy>
  <cp:revision>3</cp:revision>
  <dcterms:created xsi:type="dcterms:W3CDTF">2024-05-06T05:42:47Z</dcterms:created>
  <dcterms:modified xsi:type="dcterms:W3CDTF">2024-05-08T14:02:04Z</dcterms:modified>
</cp:coreProperties>
</file>