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8" r:id="rId4"/>
    <p:sldId id="259" r:id="rId5"/>
    <p:sldId id="260" r:id="rId6"/>
    <p:sldId id="269" r:id="rId7"/>
    <p:sldId id="262" r:id="rId8"/>
    <p:sldId id="263" r:id="rId9"/>
    <p:sldId id="264" r:id="rId10"/>
    <p:sldId id="272" r:id="rId11"/>
    <p:sldId id="265" r:id="rId12"/>
    <p:sldId id="271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7ED1-E0E4-429A-98E7-CDD97DCE0A08}" v="62" dt="2024-05-08T13:34:02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E76E7C7-0955-28C4-305D-E9AABF5E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5156B-C6A7-1139-A1D2-71FC17DB3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Weighted Graph Traveling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78A6-AD6B-DB6E-36C7-0B48D4E8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Cameron Harmon</a:t>
            </a:r>
          </a:p>
        </p:txBody>
      </p:sp>
    </p:spTree>
    <p:extLst>
      <p:ext uri="{BB962C8B-B14F-4D97-AF65-F5344CB8AC3E}">
        <p14:creationId xmlns:p14="http://schemas.microsoft.com/office/powerpoint/2010/main" val="231075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7038" y="578421"/>
            <a:ext cx="4977905" cy="5768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 range(2, n):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over all possible subset sizes,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subset in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itertools.combinations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(range(1, n),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Generates all combinations of a </a:t>
            </a:r>
            <a:r>
              <a:rPr lang="en-US">
                <a:solidFill>
                  <a:srgbClr val="FFFFFF"/>
                </a:solidFill>
              </a:rPr>
              <a:t>specific size. </a:t>
            </a:r>
            <a:r>
              <a:rPr lang="en-US" dirty="0">
                <a:solidFill>
                  <a:srgbClr val="FFFFFF"/>
                </a:solidFill>
              </a:rPr>
              <a:t>In the worst case (when the subset size is n-1), this will be O(2^(n-1)).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k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through each city in the subset,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m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Another loop over the cities in the subset, also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all these loops gives a time complexity of O(2^n * n^2).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265022"/>
            <a:ext cx="4977905" cy="63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_ in range(n - 1):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outer loop iterates n-1 times, visiting all nodes except the starting node.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next_node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= min((w, v) for v, w in enumerate(graph[current]) if not visited[v])[1]: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inner line finds the nearest unvisited neighbor, which involves iterating through all neighbors and checking the visited list. The inner line therefore takes O(n) time.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loops leads to a time complexity of O(n^2).</a:t>
            </a:r>
          </a:p>
        </p:txBody>
      </p:sp>
    </p:spTree>
    <p:extLst>
      <p:ext uri="{BB962C8B-B14F-4D97-AF65-F5344CB8AC3E}">
        <p14:creationId xmlns:p14="http://schemas.microsoft.com/office/powerpoint/2010/main" val="24076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E8692769-9491-52F3-40D6-C59B0C16F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8" y="1149761"/>
            <a:ext cx="7588283" cy="45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12C321D-E764-2EF8-92DC-97727CCD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47" y="1084035"/>
            <a:ext cx="7807105" cy="46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9577A1D1-FF12-286A-FF44-98D1973C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22" y="1192443"/>
            <a:ext cx="7443908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4B41D-C22B-6926-AE82-BA6710001951}"/>
              </a:ext>
            </a:extLst>
          </p:cNvPr>
          <p:cNvSpPr txBox="1"/>
          <p:nvPr/>
        </p:nvSpPr>
        <p:spPr>
          <a:xfrm>
            <a:off x="1516831" y="2359358"/>
            <a:ext cx="915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https://en.wikipedia.org/wiki/Travelling_salesman_problem#Dynamic_programming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https://en.wikipedia.org/wiki/Held%E2%80%93Karp_algorithm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https://en.wikipedia.org/wiki/Nearest_neighbour_algorithm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https://www.geeksforgeeks.org/proof-that-traveling-salesman-problem-is-np-hard/</a:t>
            </a:r>
          </a:p>
        </p:txBody>
      </p:sp>
    </p:spTree>
    <p:extLst>
      <p:ext uri="{BB962C8B-B14F-4D97-AF65-F5344CB8AC3E}">
        <p14:creationId xmlns:p14="http://schemas.microsoft.com/office/powerpoint/2010/main" val="29660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1360022" y="505179"/>
            <a:ext cx="9468908" cy="556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Decision Problem: How should we determine which vertices to visit in a complete weighted graph where the travel cost (total weight) is the least possible?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Optimization Problem: Find the shortest path possible that visits each vertex once and can return to the 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38957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96733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3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3 3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13616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9437 nanoseconds</a:t>
            </a:r>
            <a:endParaRPr lang="pt-BR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669DE-8BF2-A27B-8B40-629107FA5EDB}"/>
              </a:ext>
            </a:extLst>
          </p:cNvPr>
          <p:cNvSpPr txBox="1"/>
          <p:nvPr/>
        </p:nvSpPr>
        <p:spPr>
          <a:xfrm>
            <a:off x="4340576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4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4 6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11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55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14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d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27651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8256 nanoseconds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41667-E999-E064-2403-A214B25E9404}"/>
              </a:ext>
            </a:extLst>
          </p:cNvPr>
          <p:cNvSpPr txBox="1"/>
          <p:nvPr/>
        </p:nvSpPr>
        <p:spPr>
          <a:xfrm>
            <a:off x="7984419" y="835379"/>
            <a:ext cx="3643843" cy="528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5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5 10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82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e 57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75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44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e 69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32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e 42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d e 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e d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552410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e c b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11982 nanoseconds</a:t>
            </a:r>
          </a:p>
        </p:txBody>
      </p:sp>
    </p:spTree>
    <p:extLst>
      <p:ext uri="{BB962C8B-B14F-4D97-AF65-F5344CB8AC3E}">
        <p14:creationId xmlns:p14="http://schemas.microsoft.com/office/powerpoint/2010/main" val="34592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Logistics and routing: Used by delivery, GPS and ride-sharing services to minimize travel costs.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Workplace: Used to efficiently plan work areas for most optimal productivity. Shorter distances between necessary areas result in improved work environment.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2526-4DA3-2335-C2AD-C6B63E1946BE}"/>
              </a:ext>
            </a:extLst>
          </p:cNvPr>
          <p:cNvSpPr txBox="1">
            <a:spLocks/>
          </p:cNvSpPr>
          <p:nvPr/>
        </p:nvSpPr>
        <p:spPr>
          <a:xfrm>
            <a:off x="1933490" y="1056633"/>
            <a:ext cx="2841248" cy="3702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Importance:</a:t>
            </a:r>
          </a:p>
          <a:p>
            <a:r>
              <a:rPr lang="en-US" sz="4000" dirty="0">
                <a:solidFill>
                  <a:srgbClr val="FFFFFF"/>
                </a:solidFill>
              </a:rPr>
              <a:t>Real World Applicable Uses for TSP</a:t>
            </a:r>
          </a:p>
        </p:txBody>
      </p:sp>
    </p:spTree>
    <p:extLst>
      <p:ext uri="{BB962C8B-B14F-4D97-AF65-F5344CB8AC3E}">
        <p14:creationId xmlns:p14="http://schemas.microsoft.com/office/powerpoint/2010/main" val="7006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Given a proposed solution, with total weight k, can you find a better solution?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Doing so requires implementation of the algorithm, which runs in O(n^2) time at best with approximation, and at worst O(n^2 * 2^n) if exactness is desired.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 up the weights of each graph given the proposed solution and the algorithms. Compare the results.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Certifying the process above by summing the weights is done in O(n) time (summation).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594457" y="1456267"/>
            <a:ext cx="3214610" cy="3024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Certifier Process (polynomial explanation)</a:t>
            </a:r>
          </a:p>
        </p:txBody>
      </p:sp>
    </p:spTree>
    <p:extLst>
      <p:ext uri="{BB962C8B-B14F-4D97-AF65-F5344CB8AC3E}">
        <p14:creationId xmlns:p14="http://schemas.microsoft.com/office/powerpoint/2010/main" val="25599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7"/>
            <a:ext cx="4977905" cy="560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Given an instance of the Hamiltonian Cycle Problem: Graph G(V,E)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Construct an instance of TSP: Add all missing edges to Graph G(V,E), creating Graph G’(V’,E’). Assign a weight of 1 to edges that exist in G and a weight of 2 to edges that do not exist.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Interpret the Solution of TSP: If the TSP solution’s weight equals the number of V in G, G contains a Hamiltonian Cycle. If it exists, it will appear in G’ as well. Otherwise, any solution of TSP in G’ will have greater weight than the number of V.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Polynomial time: The dominant complexity is O(n^2). O(n) to initialize G’, O(n^2) to iterate through all pairs of vertices, and O(1) to check if that edge exists in 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626990" y="259403"/>
            <a:ext cx="2966255" cy="314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Reduction: Hamiltonian Cycle Problem</a:t>
            </a:r>
          </a:p>
        </p:txBody>
      </p:sp>
      <p:pic>
        <p:nvPicPr>
          <p:cNvPr id="5" name="Picture 4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42988371-A73E-EE17-B2D8-ED6E7CA4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6" y="3405258"/>
            <a:ext cx="5181541" cy="3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722489" y="970843"/>
            <a:ext cx="5379164" cy="51944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function 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C = {}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n = </a:t>
            </a:r>
            <a:r>
              <a:rPr lang="en-US" sz="1600" dirty="0" err="1">
                <a:solidFill>
                  <a:srgbClr val="FFFFFF"/>
                </a:solidFill>
              </a:rPr>
              <a:t>len</a:t>
            </a:r>
            <a:r>
              <a:rPr lang="en-US" sz="1600" dirty="0">
                <a:solidFill>
                  <a:srgbClr val="FFFFFF"/>
                </a:solidFill>
              </a:rPr>
              <a:t>(graph)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k in range(1,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C[(1 &lt;&lt; k, k)] = (graph[0][k], [0, 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 in range(2,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subset in combinations(range(1, n),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bits = sum(1 &lt;&lt; bit for bit in subset)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for k in subset: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 = bits &amp; ~(1 &lt;&lt;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C[(bits, k)]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(C[(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m)][0] + graph[m][k], 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m)][1] + [k])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for m in subset if m !=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opt, path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(C[(bits, k)][0] + graph[k][0], C[(bits, k)][1] + [0])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k in range(1, n))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return opt,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E191-75B9-61CF-3FEB-9C6DE2A31CC8}"/>
              </a:ext>
            </a:extLst>
          </p:cNvPr>
          <p:cNvSpPr txBox="1"/>
          <p:nvPr/>
        </p:nvSpPr>
        <p:spPr>
          <a:xfrm>
            <a:off x="6248401" y="338667"/>
            <a:ext cx="5678310" cy="582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This pseudocode implements the Held-Karp algorithm to solve the Traveling Salesman Problem.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The function `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(graph)` initializes a dictionary `C` to store the shortest path cost and its associated path, then iterates over all possible subsets of cities to compute the shortest paths.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Each subset is processed to determine the minimal cost path that visits all cities exactly once.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Finally, the algorithm calculates the optimal solution by considering all paths that return to the starting city and returns the minimal cost path.</a:t>
            </a:r>
          </a:p>
        </p:txBody>
      </p:sp>
    </p:spTree>
    <p:extLst>
      <p:ext uri="{BB962C8B-B14F-4D97-AF65-F5344CB8AC3E}">
        <p14:creationId xmlns:p14="http://schemas.microsoft.com/office/powerpoint/2010/main" val="298776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835378" y="959555"/>
            <a:ext cx="5259098" cy="52057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function </a:t>
            </a:r>
            <a:r>
              <a:rPr lang="en-US" sz="1400" dirty="0" err="1">
                <a:solidFill>
                  <a:srgbClr val="FFFFFF"/>
                </a:solidFill>
              </a:rPr>
              <a:t>nearest_neighbor_tsp</a:t>
            </a:r>
            <a:r>
              <a:rPr lang="en-US" sz="1400" dirty="0">
                <a:solidFill>
                  <a:srgbClr val="FFFFFF"/>
                </a:solidFill>
              </a:rPr>
              <a:t>(graph):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n =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(graph)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visited = [False] * n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path = 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current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while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(path) &lt; n: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 = min(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(graph[current][v], v)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for v in range(n) if not visited[v])[1]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graph[current][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visited[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 = True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current =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graph[path[-1]][0]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(0)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return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,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57CD6-BAAC-AAF1-D75D-8663709972E0}"/>
              </a:ext>
            </a:extLst>
          </p:cNvPr>
          <p:cNvSpPr txBox="1"/>
          <p:nvPr/>
        </p:nvSpPr>
        <p:spPr>
          <a:xfrm>
            <a:off x="6299200" y="692702"/>
            <a:ext cx="5441244" cy="564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This pseudocode implements the Nearest Neighbor algorithm to solve the Traveling Salesman Problem (TSP).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The function `</a:t>
            </a:r>
            <a:r>
              <a:rPr lang="en-US" dirty="0" err="1">
                <a:solidFill>
                  <a:srgbClr val="FFFFFF"/>
                </a:solidFill>
              </a:rPr>
              <a:t>nearest_neighbor_tsp</a:t>
            </a:r>
            <a:r>
              <a:rPr lang="en-US" dirty="0">
                <a:solidFill>
                  <a:srgbClr val="FFFFFF"/>
                </a:solidFill>
              </a:rPr>
              <a:t>(graph)` initializes a `visited` list to track visited cities and starts from the first city.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It iteratively selects the nearest unvisited city, adds it to the path, and updates the total travel weight.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After visiting all cities, it returns to the starting city, calculates the final path cost, and returns the total weight and path.</a:t>
            </a:r>
          </a:p>
        </p:txBody>
      </p:sp>
    </p:spTree>
    <p:extLst>
      <p:ext uri="{BB962C8B-B14F-4D97-AF65-F5344CB8AC3E}">
        <p14:creationId xmlns:p14="http://schemas.microsoft.com/office/powerpoint/2010/main" val="31599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3990" y="265023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Exact: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830639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Approximate: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708E-722E-31A5-CAF9-97B71B07088D}"/>
              </a:ext>
            </a:extLst>
          </p:cNvPr>
          <p:cNvSpPr txBox="1"/>
          <p:nvPr/>
        </p:nvSpPr>
        <p:spPr>
          <a:xfrm>
            <a:off x="6361918" y="2111094"/>
            <a:ext cx="5463245" cy="26482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_ in range(n - 1):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 = min((w, v) for v, w in enumerate(graph[current]) if not visited[v])[1]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total_weight</a:t>
            </a:r>
            <a:r>
              <a:rPr lang="en-US" dirty="0">
                <a:solidFill>
                  <a:srgbClr val="FFFFFF"/>
                </a:solidFill>
              </a:rPr>
              <a:t> += graph[current][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visited[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 = True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path.append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current =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C960-FFB4-2900-424C-70FB45A41D4B}"/>
              </a:ext>
            </a:extLst>
          </p:cNvPr>
          <p:cNvSpPr txBox="1"/>
          <p:nvPr/>
        </p:nvSpPr>
        <p:spPr>
          <a:xfrm>
            <a:off x="606045" y="1470865"/>
            <a:ext cx="5149848" cy="45348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# Fill in the remaining subproblems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 in range(2, n):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for subset in </a:t>
            </a:r>
            <a:r>
              <a:rPr lang="en-US" dirty="0" err="1">
                <a:solidFill>
                  <a:srgbClr val="FFFFFF"/>
                </a:solidFill>
              </a:rPr>
              <a:t>itertools.combinations</a:t>
            </a:r>
            <a:r>
              <a:rPr lang="en-US" dirty="0">
                <a:solidFill>
                  <a:srgbClr val="FFFFFF"/>
                </a:solidFill>
              </a:rPr>
              <a:t>(range(1, n),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bits = 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bit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bits |= 1 &lt;&lt; bit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k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 = bits &amp; ~(1 &lt;&lt; k)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res = []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for m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if m == 0 or m == k: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    continue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</a:t>
            </a:r>
            <a:r>
              <a:rPr lang="en-US" dirty="0" err="1">
                <a:solidFill>
                  <a:srgbClr val="FFFFFF"/>
                </a:solidFill>
              </a:rPr>
              <a:t>res.append</a:t>
            </a:r>
            <a:r>
              <a:rPr lang="en-US" dirty="0">
                <a:solidFill>
                  <a:srgbClr val="FFFFFF"/>
                </a:solidFill>
              </a:rPr>
              <a:t>((C[(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m)][0] + graph[m][k], 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m)][1] + [k]))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C[(bits, k)] = min(res)</a:t>
            </a:r>
          </a:p>
        </p:txBody>
      </p:sp>
    </p:spTree>
    <p:extLst>
      <p:ext uri="{BB962C8B-B14F-4D97-AF65-F5344CB8AC3E}">
        <p14:creationId xmlns:p14="http://schemas.microsoft.com/office/powerpoint/2010/main" val="179820056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1625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Sabon Next LT</vt:lpstr>
      <vt:lpstr>DappledVTI</vt:lpstr>
      <vt:lpstr>Weighted Graph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 Traveling Salesman Problem</dc:title>
  <dc:creator>Cameron Harmon</dc:creator>
  <cp:lastModifiedBy>Cameron Harmon</cp:lastModifiedBy>
  <cp:revision>4</cp:revision>
  <dcterms:created xsi:type="dcterms:W3CDTF">2024-05-06T05:42:47Z</dcterms:created>
  <dcterms:modified xsi:type="dcterms:W3CDTF">2024-05-08T17:07:00Z</dcterms:modified>
</cp:coreProperties>
</file>