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7" r:id="rId4"/>
    <p:sldId id="270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6" r:id="rId13"/>
    <p:sldId id="266" r:id="rId14"/>
    <p:sldId id="269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7FB35-0F87-4608-A7A1-9D4AD18A3B6A}" v="1227" dt="2024-02-07T03:02:04.810"/>
    <p1510:client id="{6BC216F2-2772-4026-9BFC-890B7C6E3FAD}" v="596" dt="2024-02-07T02:49:47.258"/>
    <p1510:client id="{A23DCE58-6A37-4F7E-B3EC-915AA703A69C}" v="481" dt="2024-02-07T01:13:05.208"/>
    <p1510:client id="{FA736A5C-6CA8-463F-BA59-800749122F68}" v="673" dt="2024-02-08T16:14:3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38C01-6D26-40AD-AFCD-73738946AA16}" type="datetimeFigureOut"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A0C4C-75D9-4F47-9950-6578793426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Isolated columns of interest and aggregated across entire time period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A0C4C-75D9-4F47-9950-6578793426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(ignore colors) Strong negative correlation across all teams </a:t>
            </a:r>
          </a:p>
          <a:p>
            <a:r>
              <a:rPr lang="en-US">
                <a:cs typeface="Calibri"/>
              </a:rPr>
              <a:t>suggests that limiting the number of turnovers your team has is strongly correlated with their success</a:t>
            </a:r>
          </a:p>
          <a:p>
            <a:r>
              <a:rPr lang="en-US">
                <a:cs typeface="Calibri"/>
              </a:rPr>
              <a:t>R, equation</a:t>
            </a:r>
          </a:p>
          <a:p>
            <a:r>
              <a:rPr lang="en-US">
                <a:cs typeface="Calibri"/>
              </a:rPr>
              <a:t>However I was interested to see if there were any divisions or teams that went against this trend</a:t>
            </a:r>
          </a:p>
          <a:p>
            <a:r>
              <a:rPr lang="en-US">
                <a:cs typeface="Calibri"/>
              </a:rPr>
              <a:t>Isolate a color and they should follow similar shape, but looking at the brown dots they appear to be a little bit more flat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A0C4C-75D9-4F47-9950-6578793426F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correlation for just the NFC East teams is much weaker than it was for all of the teams in the league</a:t>
            </a:r>
            <a:endParaRPr lang="en-US"/>
          </a:p>
          <a:p>
            <a:r>
              <a:rPr lang="en-US">
                <a:cs typeface="Calibri"/>
              </a:rPr>
              <a:t> (dots are much more spread out)</a:t>
            </a:r>
            <a:endParaRPr lang="en-US"/>
          </a:p>
          <a:p>
            <a:r>
              <a:rPr lang="en-US">
                <a:cs typeface="Calibri"/>
              </a:rPr>
              <a:t>Looks like between the four teams in the division the new </a:t>
            </a:r>
            <a:r>
              <a:rPr lang="en-US" err="1">
                <a:cs typeface="Calibri"/>
              </a:rPr>
              <a:t>york</a:t>
            </a:r>
            <a:r>
              <a:rPr lang="en-US">
                <a:cs typeface="Calibri"/>
              </a:rPr>
              <a:t> giants have the largest 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A0C4C-75D9-4F47-9950-6578793426F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3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New York Giants correlation is fairly nonexistent </a:t>
            </a:r>
          </a:p>
          <a:p>
            <a:r>
              <a:rPr lang="en-US">
                <a:cs typeface="Calibri"/>
              </a:rPr>
              <a:t>However the giants represent a deviation from the norm and the larger data showed had a pretty strong correlation</a:t>
            </a:r>
          </a:p>
          <a:p>
            <a:r>
              <a:rPr lang="en-US">
                <a:cs typeface="Calibri"/>
              </a:rPr>
              <a:t>When analyzing at the aggregate level there is a strong correlation, but that is not necessarily the case at the division or team level</a:t>
            </a:r>
          </a:p>
          <a:p>
            <a:r>
              <a:rPr lang="en-US">
                <a:cs typeface="Calibri"/>
              </a:rPr>
              <a:t>Suggests that there are other interacting factors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A0C4C-75D9-4F47-9950-6578793426F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3E6E-49DD-EAFB-B78F-E2654DB33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0EF6-AD81-45B3-5470-2A1816698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172B-58E0-E33F-562A-FD8AE0FB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6713-F1A4-DD48-CBA9-29F005C8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AE12-BC51-3D39-9577-6A64982D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BCB1-5E02-B7A0-61D7-90830ACB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2275-38FF-7FE1-C04A-79A343A78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91E4-DD96-BCD4-EB65-E04D86A1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1A57-9381-4D9C-9B36-E41B88AA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9652-2984-2133-DAB5-C853B8D2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BCB53-E756-C2B9-2F53-8F46FEEDA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B9A13-7499-8D45-AC63-95A17BC3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3826-D1EE-AE4F-8916-1152DFC6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4A05-3E1F-5D76-F13B-A419B514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4DDA-78AB-41F0-D995-5FCCF487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830-8789-B55F-E924-AD76FCC8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B1C3-2619-A34E-7B0F-400600F1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6A0F-33F3-EF50-F31B-F59275BD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8EB3-8CD6-97BC-87A9-FFF5178A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38BD-440B-6B95-C838-0E7746E5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EBBC-17E9-271D-0E55-7DCA688D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03369-AB8D-DC21-E1FF-F948821D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3901-1534-29D8-1915-4D4652CE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88AC-53FA-E8F2-567D-B1BC9E5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85FC-AA10-31C5-3028-0BE15ED1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7CE5-A1C5-44E0-30EF-A908024A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A164-A759-FE13-42E7-371878D51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5E69B-DECF-1E1C-1B11-322BDCDE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7D7B-AB9B-1969-CF5C-D25CD20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3EC7-082D-6C53-52DA-C9D4A926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B959-94A2-1151-93B3-20832A01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F252-8B19-A320-A28B-892C5F9B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848D-D015-51DC-8998-0F12147B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A3CCA-E831-EFC1-DD44-C37AE81CB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06BD6-98CF-AF01-AF17-A77873879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8F094-FAEF-3791-B9AC-32E0617F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907DC-F952-9380-4DA1-02604540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6227C-8DD0-CE9D-4CBE-1BBB65FF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4A67E-9AC2-0AE9-1313-E8F69768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5AF-100E-13E2-761F-9F435964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DDC2E-0537-2C7C-C94D-0439F6A6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79E01-EAD9-AFD3-79E7-F8739C77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3881-206C-43C6-AF67-90AAF493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37701-42C5-6684-1E3A-12FA589B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6D12A-8D86-663A-76B9-319C02CB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32F3-56FA-5037-843C-51BBDA64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7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782-0115-EBA9-8C7D-5D205701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6C52-B4C5-8B99-CDBE-CD283913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FB64C-9032-24FA-D828-0688CA51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6E6A8-701A-A54D-EBB5-7298E8E0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9D8CC-6B22-A637-6F27-EB491703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C8C0-5475-DD1F-2266-0C57BD4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1F3-A05E-D656-1BE6-1916C0FB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930AA-F953-8F37-0B74-B7C64473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E6AB7-7135-CA90-2249-1D6539B61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DDD17-6629-1DEB-78B8-5CCA589F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82980-9EC6-963E-FA01-11CE310A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37FE-F399-9166-26CC-E404327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B701B-6E06-392F-C9A0-8FC3F241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F6A5-0289-5E31-E0BA-C1D9BAD9D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6318-F783-C871-4630-B190074E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AAE5-102F-4A4D-8261-4007FC5CA727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B646B-F204-CD47-CF2D-15C0F2127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DE6B-B688-1EC5-A42F-6C9B9C48A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3090-CBC7-42EC-9C40-6F39F5E72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yellow figures and a red figure on the other side">
            <a:extLst>
              <a:ext uri="{FF2B5EF4-FFF2-40B4-BE49-F238E27FC236}">
                <a16:creationId xmlns:a16="http://schemas.microsoft.com/office/drawing/2014/main" id="{3FD5C1A4-4FAE-6B41-9A95-CDA99443D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26987-28D4-364F-EF1A-89558DB03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Affecting Team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EE08E-2372-D354-2A88-595011665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New York Football Giants – Grayson, Anish, Cameron, Michael</a:t>
            </a:r>
          </a:p>
        </p:txBody>
      </p:sp>
    </p:spTree>
    <p:extLst>
      <p:ext uri="{BB962C8B-B14F-4D97-AF65-F5344CB8AC3E}">
        <p14:creationId xmlns:p14="http://schemas.microsoft.com/office/powerpoint/2010/main" val="84239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dots&#10;&#10;Description automatically generated">
            <a:extLst>
              <a:ext uri="{FF2B5EF4-FFF2-40B4-BE49-F238E27FC236}">
                <a16:creationId xmlns:a16="http://schemas.microsoft.com/office/drawing/2014/main" id="{9547C95F-88D6-DB04-4E14-1D2B3961E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8" r="6933"/>
          <a:stretch/>
        </p:blipFill>
        <p:spPr>
          <a:xfrm>
            <a:off x="1" y="682841"/>
            <a:ext cx="8660240" cy="617515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213C-B942-E524-7717-62F0DC87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809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Correlation Between Passing Yards &amp; Wins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AF9F8-D1BE-9496-4DC6-D1314D71F952}"/>
              </a:ext>
            </a:extLst>
          </p:cNvPr>
          <p:cNvSpPr txBox="1"/>
          <p:nvPr/>
        </p:nvSpPr>
        <p:spPr>
          <a:xfrm>
            <a:off x="8451948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Pearson Correlation Coefficient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Passing Yards vs Wins = 0.364705</a:t>
            </a:r>
          </a:p>
        </p:txBody>
      </p:sp>
    </p:spTree>
    <p:extLst>
      <p:ext uri="{BB962C8B-B14F-4D97-AF65-F5344CB8AC3E}">
        <p14:creationId xmlns:p14="http://schemas.microsoft.com/office/powerpoint/2010/main" val="8278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213C-B942-E524-7717-62F0DC87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Correlation Between Rushing Yards &amp; Wins</a:t>
            </a:r>
          </a:p>
        </p:txBody>
      </p:sp>
      <p:pic>
        <p:nvPicPr>
          <p:cNvPr id="3" name="Picture 2" descr="A graph of blue dots&#10;&#10;Description automatically generated">
            <a:extLst>
              <a:ext uri="{FF2B5EF4-FFF2-40B4-BE49-F238E27FC236}">
                <a16:creationId xmlns:a16="http://schemas.microsoft.com/office/drawing/2014/main" id="{9547C95F-88D6-DB04-4E14-1D2B3961E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r="28755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B77EC-94FA-B637-4309-E89DC68FEAA1}"/>
              </a:ext>
            </a:extLst>
          </p:cNvPr>
          <p:cNvSpPr txBox="1"/>
          <p:nvPr/>
        </p:nvSpPr>
        <p:spPr>
          <a:xfrm>
            <a:off x="8079978" y="2533476"/>
            <a:ext cx="3369234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Pearson Correlation Coefficient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Rushing Yards vs Wins = 0.346847</a:t>
            </a:r>
          </a:p>
        </p:txBody>
      </p:sp>
    </p:spTree>
    <p:extLst>
      <p:ext uri="{BB962C8B-B14F-4D97-AF65-F5344CB8AC3E}">
        <p14:creationId xmlns:p14="http://schemas.microsoft.com/office/powerpoint/2010/main" val="318146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6788-4BA7-42EF-2FB7-4CB947DB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a typeface="Calibri Light"/>
                <a:cs typeface="Calibri Light"/>
              </a:rPr>
              <a:t>Similar Correlation between Passing Yards and Running Yards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1C20-48CE-C039-DDEF-29C40B84F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ea typeface="+mn-lt"/>
                <a:cs typeface="+mn-lt"/>
              </a:rPr>
              <a:t>Pearson Correlation Coefficient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ea typeface="+mn-lt"/>
                <a:cs typeface="+mn-lt"/>
              </a:rPr>
              <a:t>Passing Yards vs Wins = 0.364705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000">
              <a:ea typeface="Calibri"/>
              <a:cs typeface="Calibri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ea typeface="+mn-lt"/>
                <a:cs typeface="+mn-lt"/>
              </a:rPr>
              <a:t>Pearson Correlation Coefficient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ea typeface="+mn-lt"/>
                <a:cs typeface="+mn-lt"/>
              </a:rPr>
              <a:t>Rushing Yards vs Wins = 0.346847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E3F-666D-329B-2FAD-FC7121F7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The similar correlation suggests that both passing and rushing yards matter.</a:t>
            </a:r>
          </a:p>
          <a:p>
            <a:r>
              <a:rPr lang="en-US" sz="2000">
                <a:ea typeface="Calibri"/>
                <a:cs typeface="Calibri"/>
              </a:rPr>
              <a:t>Balance is key. Teams may benefit from having a balanced offensive approach that incorporates both.</a:t>
            </a: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81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022A7-F36B-02CC-78AD-EE520B06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Do total yards or yards per play affect the wins/losses of a team more?</a:t>
            </a:r>
          </a:p>
        </p:txBody>
      </p:sp>
    </p:spTree>
    <p:extLst>
      <p:ext uri="{BB962C8B-B14F-4D97-AF65-F5344CB8AC3E}">
        <p14:creationId xmlns:p14="http://schemas.microsoft.com/office/powerpoint/2010/main" val="376278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91907-A0CB-E1DD-D0C3-FF256505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Box Plot of Win Loss Percentages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3BF56-24BC-13B1-5907-83E95F39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5" y="2043265"/>
            <a:ext cx="4941124" cy="3794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B42EA-DC4A-D728-FE44-79473A76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94" y="2043265"/>
            <a:ext cx="6162183" cy="37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2585-F147-D4AB-9846-A992C5CE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650" y="88900"/>
            <a:ext cx="6715125" cy="1830388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  <a:cs typeface="Calibri Light"/>
              </a:rPr>
              <a:t>Linear Regression of Yards, Plays and Total Offense vs. Margin of Victory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48CEB-EA53-F5F2-8713-89679A27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62" y="85725"/>
            <a:ext cx="4229100" cy="3362325"/>
          </a:xfrm>
          <a:prstGeom prst="rect">
            <a:avLst/>
          </a:prstGeom>
        </p:spPr>
      </p:pic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3A6A2C98-0E20-A850-8AE0-8C10B8697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1714500"/>
            <a:ext cx="5648325" cy="4733925"/>
          </a:xfrm>
          <a:prstGeom prst="rect">
            <a:avLst/>
          </a:prstGeom>
        </p:spPr>
      </p:pic>
      <p:pic>
        <p:nvPicPr>
          <p:cNvPr id="7" name="Picture 6" descr="A graph with blue dots and lines&#10;&#10;Description automatically generated">
            <a:extLst>
              <a:ext uri="{FF2B5EF4-FFF2-40B4-BE49-F238E27FC236}">
                <a16:creationId xmlns:a16="http://schemas.microsoft.com/office/drawing/2014/main" id="{C4498865-0765-F093-6FEC-6A88602A7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3429000"/>
            <a:ext cx="4048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0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633D-BF17-B123-02CD-AE4C8EED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0070C0"/>
                </a:solidFill>
                <a:cs typeface="Calibri Light"/>
              </a:rPr>
              <a:t>Correlation Analysis for Yards Per Play and Total Plays</a:t>
            </a:r>
            <a:endParaRPr lang="en-US" sz="360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E07C-4597-55BA-A743-CCAD56324875}"/>
              </a:ext>
            </a:extLst>
          </p:cNvPr>
          <p:cNvSpPr txBox="1"/>
          <p:nvPr/>
        </p:nvSpPr>
        <p:spPr>
          <a:xfrm>
            <a:off x="609600" y="1524000"/>
            <a:ext cx="5753100" cy="136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olas"/>
              </a:rPr>
              <a:t>Correlation coefficient between mov and </a:t>
            </a:r>
            <a:r>
              <a:rPr lang="en-US" sz="1100" err="1">
                <a:latin typeface="Consolas"/>
              </a:rPr>
              <a:t>plays_offense</a:t>
            </a:r>
            <a:r>
              <a:rPr lang="en-US" sz="1100">
                <a:latin typeface="Consolas"/>
              </a:rPr>
              <a:t>: </a:t>
            </a:r>
            <a:r>
              <a:rPr lang="en-US" sz="1400">
                <a:solidFill>
                  <a:srgbClr val="0070C0"/>
                </a:solidFill>
                <a:latin typeface="Consolas"/>
              </a:rPr>
              <a:t>0.28777313385307685</a:t>
            </a:r>
            <a:endParaRPr lang="en-US" sz="1400">
              <a:solidFill>
                <a:srgbClr val="0070C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100">
                <a:latin typeface="Consolas"/>
              </a:rPr>
              <a:t>
Correlation coefficient between mov and </a:t>
            </a:r>
            <a:r>
              <a:rPr lang="en-US" sz="1100" err="1">
                <a:latin typeface="Consolas"/>
              </a:rPr>
              <a:t>total_yards</a:t>
            </a:r>
            <a:r>
              <a:rPr lang="en-US" sz="1100">
                <a:latin typeface="Consolas"/>
              </a:rPr>
              <a:t>: </a:t>
            </a:r>
            <a:r>
              <a:rPr lang="en-US" sz="1400">
                <a:solidFill>
                  <a:srgbClr val="0070C0"/>
                </a:solidFill>
                <a:latin typeface="Consolas"/>
              </a:rPr>
              <a:t>0.6368231080171423</a:t>
            </a:r>
            <a:endParaRPr lang="en-US" sz="1400">
              <a:solidFill>
                <a:srgbClr val="0070C0"/>
              </a:solidFill>
              <a:latin typeface="Calibri" panose="020F0502020204030204"/>
              <a:cs typeface="Calibri"/>
            </a:endParaRPr>
          </a:p>
          <a:p>
            <a:r>
              <a:rPr lang="en-US" sz="1100">
                <a:latin typeface="Consolas"/>
              </a:rPr>
              <a:t>
Total yards has a stronger correlation with mov.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2C4CD-AD6B-D2F9-8DBA-0ED95051A005}"/>
              </a:ext>
            </a:extLst>
          </p:cNvPr>
          <p:cNvSpPr txBox="1"/>
          <p:nvPr/>
        </p:nvSpPr>
        <p:spPr>
          <a:xfrm>
            <a:off x="5762624" y="1419225"/>
            <a:ext cx="54959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When controlling for total yards, </a:t>
            </a:r>
            <a:r>
              <a:rPr lang="en-US" sz="1400" err="1">
                <a:latin typeface="Consolas"/>
              </a:rPr>
              <a:t>plays_offense</a:t>
            </a:r>
            <a:r>
              <a:rPr lang="en-US" sz="1400">
                <a:latin typeface="Consolas"/>
              </a:rPr>
              <a:t> has a negative correlation with margin of victory.</a:t>
            </a:r>
            <a:r>
              <a:rPr lang="en-US" sz="1100">
                <a:latin typeface="Consolas"/>
              </a:rPr>
              <a:t> </a:t>
            </a:r>
            <a:r>
              <a:rPr lang="en-US" sz="3200">
                <a:solidFill>
                  <a:srgbClr val="0070C0"/>
                </a:solidFill>
                <a:latin typeface="Consolas"/>
              </a:rPr>
              <a:t>-0.589793793242636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60DFE-381F-FCE3-8E4A-1759C427C99D}"/>
              </a:ext>
            </a:extLst>
          </p:cNvPr>
          <p:cNvSpPr txBox="1"/>
          <p:nvPr/>
        </p:nvSpPr>
        <p:spPr>
          <a:xfrm>
            <a:off x="552450" y="3829049"/>
            <a:ext cx="5133975" cy="136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nsolas"/>
              </a:rPr>
              <a:t>Correlation coefficient between </a:t>
            </a:r>
            <a:r>
              <a:rPr lang="en-US" sz="1100" err="1">
                <a:latin typeface="Consolas"/>
              </a:rPr>
              <a:t>win_loss_perc</a:t>
            </a:r>
            <a:r>
              <a:rPr lang="en-US" sz="1100">
                <a:latin typeface="Consolas"/>
              </a:rPr>
              <a:t> and </a:t>
            </a:r>
            <a:r>
              <a:rPr lang="en-US" sz="1100" err="1">
                <a:latin typeface="Consolas"/>
              </a:rPr>
              <a:t>plays_offense</a:t>
            </a:r>
            <a:r>
              <a:rPr lang="en-US" sz="1100">
                <a:latin typeface="Consolas"/>
              </a:rPr>
              <a:t>: </a:t>
            </a:r>
            <a:r>
              <a:rPr lang="en-US" sz="1400">
                <a:solidFill>
                  <a:srgbClr val="0070C0"/>
                </a:solidFill>
                <a:latin typeface="Consolas"/>
              </a:rPr>
              <a:t>0.23889031514078327</a:t>
            </a:r>
            <a:endParaRPr lang="en-US" sz="1400">
              <a:solidFill>
                <a:srgbClr val="0070C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100">
                <a:latin typeface="Consolas"/>
              </a:rPr>
              <a:t>
Correlation coefficient between </a:t>
            </a:r>
            <a:r>
              <a:rPr lang="en-US" sz="1100" err="1">
                <a:latin typeface="Consolas"/>
              </a:rPr>
              <a:t>win_loss_perc</a:t>
            </a:r>
            <a:r>
              <a:rPr lang="en-US" sz="1100">
                <a:latin typeface="Consolas"/>
              </a:rPr>
              <a:t> and </a:t>
            </a:r>
            <a:r>
              <a:rPr lang="en-US" sz="1100" err="1">
                <a:latin typeface="Consolas"/>
              </a:rPr>
              <a:t>total_yards</a:t>
            </a:r>
            <a:r>
              <a:rPr lang="en-US" sz="1100">
                <a:latin typeface="Consolas"/>
              </a:rPr>
              <a:t>: </a:t>
            </a:r>
            <a:r>
              <a:rPr lang="en-US" sz="1400">
                <a:solidFill>
                  <a:srgbClr val="0070C0"/>
                </a:solidFill>
                <a:latin typeface="Consolas"/>
              </a:rPr>
              <a:t>0.5394834674375731</a:t>
            </a:r>
            <a:r>
              <a:rPr lang="en-US" sz="1100">
                <a:latin typeface="Consolas"/>
              </a:rPr>
              <a:t>
</a:t>
            </a:r>
          </a:p>
          <a:p>
            <a:r>
              <a:rPr lang="en-US" sz="1100">
                <a:latin typeface="Consolas"/>
              </a:rPr>
              <a:t>Total yards has a stronger correlation with </a:t>
            </a:r>
            <a:r>
              <a:rPr lang="en-US" sz="1100" err="1">
                <a:latin typeface="Consolas"/>
              </a:rPr>
              <a:t>win_loss_perc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45307-9A9D-7E6D-9CE6-A76879C97FA2}"/>
              </a:ext>
            </a:extLst>
          </p:cNvPr>
          <p:cNvSpPr txBox="1"/>
          <p:nvPr/>
        </p:nvSpPr>
        <p:spPr>
          <a:xfrm>
            <a:off x="5762624" y="3829049"/>
            <a:ext cx="50577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When controlling for total yards, </a:t>
            </a:r>
            <a:r>
              <a:rPr lang="en-US" sz="1400" err="1">
                <a:latin typeface="Consolas"/>
              </a:rPr>
              <a:t>plays_offense</a:t>
            </a:r>
            <a:r>
              <a:rPr lang="en-US" sz="1400">
                <a:latin typeface="Consolas"/>
              </a:rPr>
              <a:t> has a negative correlation with </a:t>
            </a:r>
            <a:r>
              <a:rPr lang="en-US" sz="1400" err="1">
                <a:latin typeface="Consolas"/>
              </a:rPr>
              <a:t>win_loss_perc</a:t>
            </a:r>
            <a:r>
              <a:rPr lang="en-US" sz="1400">
                <a:latin typeface="Consolas"/>
              </a:rPr>
              <a:t>.
</a:t>
            </a:r>
            <a:r>
              <a:rPr lang="en-US" sz="2800">
                <a:solidFill>
                  <a:srgbClr val="0070C0"/>
                </a:solidFill>
                <a:latin typeface="Consolas"/>
              </a:rPr>
              <a:t>-0.5889508467874391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8400D-8528-243C-8855-1DCEB790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98239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Research Questions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7FF3-BB7E-31C2-B074-41677BB4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48727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Arial"/>
                <a:cs typeface="Arial"/>
              </a:rPr>
              <a:t>How Do Certain Variables affect Team Success?</a:t>
            </a:r>
          </a:p>
          <a:p>
            <a:endParaRPr lang="en-US" sz="18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800">
                <a:solidFill>
                  <a:schemeClr val="tx2"/>
                </a:solidFill>
                <a:latin typeface="Arial"/>
                <a:cs typeface="Arial"/>
              </a:rPr>
              <a:t>How does ball security (turnovers) affect team success?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solidFill>
                  <a:schemeClr val="tx2"/>
                </a:solidFill>
                <a:latin typeface="Arial"/>
                <a:cs typeface="Arial"/>
              </a:rPr>
              <a:t>How does discipline (penalties) affect team success?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Does the effectiveness of a team's passing or running game correlate with their success?</a:t>
            </a:r>
          </a:p>
          <a:p>
            <a:r>
              <a:rPr lang="en-US" sz="1800">
                <a:solidFill>
                  <a:schemeClr val="tx2"/>
                </a:solidFill>
                <a:latin typeface="Arial"/>
                <a:cs typeface="Arial"/>
              </a:rPr>
              <a:t>Will an efficiency or big play emphasis lead to better outcomes?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 descr="Soccer">
            <a:extLst>
              <a:ext uri="{FF2B5EF4-FFF2-40B4-BE49-F238E27FC236}">
                <a16:creationId xmlns:a16="http://schemas.microsoft.com/office/drawing/2014/main" id="{B016F7B0-06DB-2FE4-3F20-43ADA3C0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1AF57-015B-29D1-A1B0-2BA2CE87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Analysis:</a:t>
            </a:r>
            <a:br>
              <a:rPr lang="en-US" sz="2800" kern="1200"/>
            </a:br>
            <a:br>
              <a:rPr lang="en-US" sz="2800" kern="1200"/>
            </a:b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=  -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0.41</a:t>
            </a:r>
            <a:r>
              <a:rPr lang="en-US" sz="2800">
                <a:solidFill>
                  <a:srgbClr val="FFFFFF"/>
                </a:solidFill>
              </a:rPr>
              <a:t>;  moderate negative</a:t>
            </a:r>
            <a:br>
              <a:rPr lang="en-US" sz="2800" kern="1200">
                <a:solidFill>
                  <a:srgbClr val="FFFFFF"/>
                </a:solidFill>
                <a:ea typeface="Calibri Light"/>
                <a:cs typeface="Calibri Light"/>
              </a:rPr>
            </a:br>
            <a:br>
              <a:rPr lang="en-US" sz="2800"/>
            </a:br>
            <a:br>
              <a:rPr lang="en-US" sz="2800"/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1F05F5-57E8-AC64-7544-AAEFBE17A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57935"/>
            <a:ext cx="6780700" cy="53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2CA5687-B0A1-FED3-0C99-5D71E636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65" y="587868"/>
            <a:ext cx="3690722" cy="2912059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CD9B80-C204-77EF-6628-7AA449EC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3" y="582389"/>
            <a:ext cx="3730828" cy="290784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4C40F2E4-5312-CF89-B02D-C4F7E1125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569" y="641342"/>
            <a:ext cx="4065037" cy="2888922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7" y="5940562"/>
            <a:ext cx="1285875" cy="549007"/>
            <a:chOff x="7029447" y="3514725"/>
            <a:chExt cx="1285875" cy="54900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B5CFE6-8CCD-DBBE-F313-224A1BCC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ea typeface="Calibri Light"/>
                <a:cs typeface="Calibri Light"/>
              </a:rPr>
              <a:t>Effect of Penalties Across Eras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96A19B-609C-80F9-B5CC-D154C342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2003-2009: R = - 0.4; moderate negative</a:t>
            </a:r>
            <a:endParaRPr lang="en-US" sz="2400">
              <a:solidFill>
                <a:schemeClr val="bg1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2010-2017: R = - 0.23; weak negative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2018-2023: R = 0.038; weak/none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3619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145D-233C-181A-177E-098290DF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6" y="22813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"/>
                <a:cs typeface="Arial"/>
              </a:rPr>
              <a:t>What is the relationship between ball security (turnovers) &amp; team success in our data?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60000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B0DC24-B027-9C11-C65A-2C042FB8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72" y="215306"/>
            <a:ext cx="8187716" cy="64884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2C51D4-C2C2-EB30-C682-72A9139A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214" y="1408091"/>
            <a:ext cx="3208751" cy="40486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R = -0.79 (strong)</a:t>
            </a:r>
          </a:p>
          <a:p>
            <a:r>
              <a:rPr lang="en-US">
                <a:cs typeface="Calibri"/>
              </a:rPr>
              <a:t>Eq:  y = -1.25x + 729.4</a:t>
            </a:r>
          </a:p>
          <a:p>
            <a:r>
              <a:rPr lang="en-US">
                <a:cs typeface="Calibri"/>
              </a:rPr>
              <a:t>P-value &lt; 0.05</a:t>
            </a:r>
          </a:p>
          <a:p>
            <a:r>
              <a:rPr lang="en-US">
                <a:cs typeface="Calibri"/>
              </a:rPr>
              <a:t>Max wins: 241 (Patriots)</a:t>
            </a:r>
          </a:p>
          <a:p>
            <a:r>
              <a:rPr lang="en-US">
                <a:cs typeface="Calibri"/>
              </a:rPr>
              <a:t>Max turnovers: 601 (Browns)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NFC East teams seem to have a slightly weaker correlation than the other divisions and the larger dataset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C9C546-0B79-FCF0-7BEB-C336A3645D0B}"/>
              </a:ext>
            </a:extLst>
          </p:cNvPr>
          <p:cNvSpPr/>
          <p:nvPr/>
        </p:nvSpPr>
        <p:spPr>
          <a:xfrm>
            <a:off x="2319924" y="1874758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48E7BC-DBAE-CCBA-625A-423B8ADBB5F9}"/>
              </a:ext>
            </a:extLst>
          </p:cNvPr>
          <p:cNvSpPr/>
          <p:nvPr/>
        </p:nvSpPr>
        <p:spPr>
          <a:xfrm>
            <a:off x="2998417" y="1437113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5DB123-BC6D-B45E-7951-076AA4B7E019}"/>
              </a:ext>
            </a:extLst>
          </p:cNvPr>
          <p:cNvSpPr/>
          <p:nvPr/>
        </p:nvSpPr>
        <p:spPr>
          <a:xfrm>
            <a:off x="4429240" y="1761470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9C32CB-5F19-15CE-7192-BE46CF4F9698}"/>
              </a:ext>
            </a:extLst>
          </p:cNvPr>
          <p:cNvSpPr/>
          <p:nvPr/>
        </p:nvSpPr>
        <p:spPr>
          <a:xfrm>
            <a:off x="4459787" y="2168565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A76C5-E170-F0C2-ED3E-7354A878A65D}"/>
              </a:ext>
            </a:extLst>
          </p:cNvPr>
          <p:cNvSpPr txBox="1"/>
          <p:nvPr/>
        </p:nvSpPr>
        <p:spPr>
          <a:xfrm>
            <a:off x="9128035" y="210149"/>
            <a:ext cx="20354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*data aggregated across all years (2003-2023)</a:t>
            </a: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314809-9AD3-1CD6-3DA6-428C79DD2619}"/>
              </a:ext>
            </a:extLst>
          </p:cNvPr>
          <p:cNvSpPr/>
          <p:nvPr/>
        </p:nvSpPr>
        <p:spPr>
          <a:xfrm>
            <a:off x="6641403" y="2627853"/>
            <a:ext cx="1388300" cy="3131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7B108-F76D-84A2-3B3E-9D68C275815C}"/>
              </a:ext>
            </a:extLst>
          </p:cNvPr>
          <p:cNvSpPr txBox="1"/>
          <p:nvPr/>
        </p:nvSpPr>
        <p:spPr>
          <a:xfrm>
            <a:off x="6345330" y="3552264"/>
            <a:ext cx="1683683" cy="228319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5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31B9E34E-EFA0-1A96-CFD0-28AE5FAEB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" y="218119"/>
            <a:ext cx="8047848" cy="64285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CEFE1C-3D05-5D2C-67DA-4BC3BE92F012}"/>
              </a:ext>
            </a:extLst>
          </p:cNvPr>
          <p:cNvSpPr txBox="1"/>
          <p:nvPr/>
        </p:nvSpPr>
        <p:spPr>
          <a:xfrm>
            <a:off x="8538575" y="1894561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R = -0.38 (weak/moderate)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P-value &lt; 0.05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Eq: y = -0.91 + 33.02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Each dot represents a season total of wins and turnovers (not aggregated across 2003-2023)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78FB9-5550-428F-B2CC-D2755758C56B}"/>
              </a:ext>
            </a:extLst>
          </p:cNvPr>
          <p:cNvSpPr txBox="1"/>
          <p:nvPr/>
        </p:nvSpPr>
        <p:spPr>
          <a:xfrm>
            <a:off x="8833458" y="417534"/>
            <a:ext cx="19441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*only NFC East team data</a:t>
            </a:r>
          </a:p>
          <a:p>
            <a:r>
              <a:rPr lang="en-US">
                <a:cs typeface="Calibri"/>
              </a:rPr>
              <a:t>*NOT aggregated across entire time-period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A88139-F4F9-6023-6FD5-8559D90E47E3}"/>
              </a:ext>
            </a:extLst>
          </p:cNvPr>
          <p:cNvSpPr/>
          <p:nvPr/>
        </p:nvSpPr>
        <p:spPr>
          <a:xfrm>
            <a:off x="3342883" y="822019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F2E48D-9F70-3299-0171-F1423D362802}"/>
              </a:ext>
            </a:extLst>
          </p:cNvPr>
          <p:cNvSpPr/>
          <p:nvPr/>
        </p:nvSpPr>
        <p:spPr>
          <a:xfrm>
            <a:off x="6223101" y="5528950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CFAD48-448E-0DCC-1726-99D1FC142746}"/>
              </a:ext>
            </a:extLst>
          </p:cNvPr>
          <p:cNvSpPr/>
          <p:nvPr/>
        </p:nvSpPr>
        <p:spPr>
          <a:xfrm>
            <a:off x="1046443" y="4161524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BD0DA0-D5F6-2D1B-B23E-494540F0E4C0}"/>
              </a:ext>
            </a:extLst>
          </p:cNvPr>
          <p:cNvSpPr/>
          <p:nvPr/>
        </p:nvSpPr>
        <p:spPr>
          <a:xfrm>
            <a:off x="5063674" y="2334811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2410-0137-77CD-37C5-8223B7D2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514" y="2755509"/>
            <a:ext cx="2780779" cy="1346439"/>
          </a:xfrm>
        </p:spPr>
        <p:txBody>
          <a:bodyPr>
            <a:normAutofit fontScale="90000"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cs typeface="Calibri Light"/>
              </a:rPr>
              <a:t>R = -0.11 (weak)</a:t>
            </a:r>
            <a:br>
              <a:rPr lang="en-US" sz="2200">
                <a:cs typeface="Calibri Light"/>
              </a:rPr>
            </a:br>
            <a:r>
              <a:rPr lang="en-US" sz="2200">
                <a:cs typeface="Calibri Light"/>
              </a:rPr>
              <a:t>eq: y = -0.04x + 8.29</a:t>
            </a:r>
            <a:br>
              <a:rPr lang="en-US" sz="2200">
                <a:cs typeface="Calibri Light"/>
              </a:rPr>
            </a:br>
            <a:r>
              <a:rPr lang="en-US" sz="2200">
                <a:cs typeface="Calibri Light"/>
              </a:rPr>
              <a:t>p-value &gt; 0.05</a:t>
            </a:r>
            <a:br>
              <a:rPr lang="en-US" sz="2200">
                <a:cs typeface="Calibri Light"/>
              </a:rPr>
            </a:br>
            <a:br>
              <a:rPr lang="en-US" sz="2200">
                <a:cs typeface="Calibri Light"/>
              </a:rPr>
            </a:br>
            <a:r>
              <a:rPr lang="en-US" sz="2200">
                <a:cs typeface="Calibri Light"/>
              </a:rPr>
              <a:t>presence of high win and high turnover seasons </a:t>
            </a:r>
          </a:p>
        </p:txBody>
      </p:sp>
      <p:pic>
        <p:nvPicPr>
          <p:cNvPr id="7" name="Content Placeholder 6" descr="A graph with blue dots&#10;&#10;Description automatically generated">
            <a:extLst>
              <a:ext uri="{FF2B5EF4-FFF2-40B4-BE49-F238E27FC236}">
                <a16:creationId xmlns:a16="http://schemas.microsoft.com/office/drawing/2014/main" id="{A5C97476-3D76-FA69-99CE-24E11BFB2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416" y="40666"/>
            <a:ext cx="8382811" cy="6814790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5A1530-E052-B194-995B-28A27A43AD8D}"/>
              </a:ext>
            </a:extLst>
          </p:cNvPr>
          <p:cNvSpPr/>
          <p:nvPr/>
        </p:nvSpPr>
        <p:spPr>
          <a:xfrm>
            <a:off x="6581383" y="1315078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FE5C38-C3EE-9748-25FB-719963990B10}"/>
              </a:ext>
            </a:extLst>
          </p:cNvPr>
          <p:cNvSpPr/>
          <p:nvPr/>
        </p:nvSpPr>
        <p:spPr>
          <a:xfrm>
            <a:off x="4866882" y="1090959"/>
            <a:ext cx="198328" cy="208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022A7-F36B-02CC-78AD-EE520B06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a typeface="Calibri Light"/>
                <a:cs typeface="Calibri Light"/>
              </a:rPr>
              <a:t>Does the effectiveness of a team's passing or running game correlate with their success?</a:t>
            </a:r>
          </a:p>
        </p:txBody>
      </p:sp>
    </p:spTree>
    <p:extLst>
      <p:ext uri="{BB962C8B-B14F-4D97-AF65-F5344CB8AC3E}">
        <p14:creationId xmlns:p14="http://schemas.microsoft.com/office/powerpoint/2010/main" val="422457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Variables Affecting Team Success</vt:lpstr>
      <vt:lpstr>Research Questions</vt:lpstr>
      <vt:lpstr>Correlation Analysis:  R =  - 0.41;  moderate negative   </vt:lpstr>
      <vt:lpstr>Effect of Penalties Across Eras</vt:lpstr>
      <vt:lpstr>What is the relationship between ball security (turnovers) &amp; team success in our data?</vt:lpstr>
      <vt:lpstr>PowerPoint Presentation</vt:lpstr>
      <vt:lpstr>PowerPoint Presentation</vt:lpstr>
      <vt:lpstr>R = -0.11 (weak) eq: y = -0.04x + 8.29 p-value &gt; 0.05  presence of high win and high turnover seasons </vt:lpstr>
      <vt:lpstr>Does the effectiveness of a team's passing or running game correlate with their success?</vt:lpstr>
      <vt:lpstr>Correlation Between Passing Yards &amp; Wins</vt:lpstr>
      <vt:lpstr>Correlation Between Rushing Yards &amp; Wins</vt:lpstr>
      <vt:lpstr>Similar Correlation between Passing Yards and Running Yards</vt:lpstr>
      <vt:lpstr>Do total yards or yards per play affect the wins/losses of a team more?</vt:lpstr>
      <vt:lpstr>Box Plot of Win Loss Percentages</vt:lpstr>
      <vt:lpstr>Linear Regression of Yards, Plays and Total Offense vs. Margin of Victory</vt:lpstr>
      <vt:lpstr>Correlation Analysis for Yards Per Play and Total Plays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affecting Team Success</dc:title>
  <dc:creator>anish bhat</dc:creator>
  <cp:revision>2</cp:revision>
  <dcterms:created xsi:type="dcterms:W3CDTF">2024-02-06T01:47:10Z</dcterms:created>
  <dcterms:modified xsi:type="dcterms:W3CDTF">2024-02-08T16:16:33Z</dcterms:modified>
</cp:coreProperties>
</file>