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3"/>
    <p:sldId id="278" r:id="rId4"/>
    <p:sldId id="259" r:id="rId5"/>
    <p:sldId id="260" r:id="rId6"/>
    <p:sldId id="261" r:id="rId7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79" r:id="rId23"/>
    <p:sldId id="277" r:id="rId24"/>
  </p:sldIdLst>
  <p:sldSz cx="12192000" cy="6858000"/>
  <p:notesSz cx="12192000" cy="6858000"/>
  <p:embeddedFontLst>
    <p:embeddedFont>
      <p:font typeface="IGWDWB+DengXian-Regular" panose="02010600030101010101"/>
      <p:regular r:id="rId28"/>
    </p:embeddedFont>
    <p:embeddedFont>
      <p:font typeface="WUDGGL+DengXian-Regular" panose="02010600030101010101"/>
      <p:regular r:id="rId29"/>
    </p:embeddedFont>
    <p:embeddedFont>
      <p:font typeface="NIOUNP+DengXian-Light" panose="02010600030101010101"/>
      <p:regular r:id="rId30"/>
    </p:embeddedFont>
    <p:embeddedFont>
      <p:font typeface="OVCEWG+ArialMT" panose="020B0604020202020204"/>
      <p:regular r:id="rId31"/>
    </p:embeddedFont>
    <p:embeddedFont>
      <p:font typeface="MLSFVM+MicrosoftYaHei" panose="020B0503020204020204"/>
      <p:regular r:id="rId32"/>
    </p:embeddedFont>
    <p:embeddedFont>
      <p:font typeface="UWQBKU+DengXian-Light" panose="02010600030101010101"/>
      <p:regular r:id="rId33"/>
    </p:embeddedFont>
    <p:embeddedFont>
      <p:font typeface="Calibri" panose="020F0502020204030204" charset="0"/>
      <p:regular r:id="rId34"/>
      <p:bold r:id="rId35"/>
      <p:italic r:id="rId36"/>
      <p:boldItalic r:id="rId37"/>
    </p:embeddedFont>
    <p:embeddedFont>
      <p:font typeface="CDQVKM+DengXian-Bold" panose="02010600030101010101"/>
      <p:bold r:id="rId38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font" Target="fonts/font11.fntdata"/><Relationship Id="rId37" Type="http://schemas.openxmlformats.org/officeDocument/2006/relationships/font" Target="fonts/font10.fntdata"/><Relationship Id="rId36" Type="http://schemas.openxmlformats.org/officeDocument/2006/relationships/font" Target="fonts/font9.fntdata"/><Relationship Id="rId35" Type="http://schemas.openxmlformats.org/officeDocument/2006/relationships/font" Target="fonts/font8.fntdata"/><Relationship Id="rId34" Type="http://schemas.openxmlformats.org/officeDocument/2006/relationships/font" Target="fonts/font7.fntdata"/><Relationship Id="rId33" Type="http://schemas.openxmlformats.org/officeDocument/2006/relationships/font" Target="fonts/font6.fntdata"/><Relationship Id="rId32" Type="http://schemas.openxmlformats.org/officeDocument/2006/relationships/font" Target="fonts/font5.fntdata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84832" y="1874994"/>
            <a:ext cx="9475927" cy="152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630"/>
              </a:lnSpc>
              <a:spcBef>
                <a:spcPts val="0"/>
              </a:spcBef>
              <a:spcAft>
                <a:spcPts val="0"/>
              </a:spcAft>
            </a:pPr>
            <a:r>
              <a:rPr sz="5400" dirty="0">
                <a:solidFill>
                  <a:srgbClr val="000000"/>
                </a:solidFill>
              </a:rPr>
              <a:t>Docker Swarm Mode</a:t>
            </a:r>
            <a:endParaRPr sz="5400" dirty="0">
              <a:solidFill>
                <a:srgbClr val="000000"/>
              </a:solidFill>
            </a:endParaRPr>
          </a:p>
          <a:p>
            <a:pPr marL="0" marR="0">
              <a:lnSpc>
                <a:spcPts val="5630"/>
              </a:lnSpc>
              <a:spcBef>
                <a:spcPts val="0"/>
              </a:spcBef>
              <a:spcAft>
                <a:spcPts val="0"/>
              </a:spcAft>
            </a:pPr>
            <a:r>
              <a:rPr sz="5400" dirty="0">
                <a:solidFill>
                  <a:srgbClr val="000000"/>
                </a:solidFill>
              </a:rPr>
              <a:t>集群管理模式</a:t>
            </a:r>
            <a:r>
              <a:rPr lang="zh-CN" sz="5400" dirty="0">
                <a:solidFill>
                  <a:srgbClr val="000000"/>
                </a:solidFill>
              </a:rPr>
              <a:t>浅析</a:t>
            </a:r>
            <a:endParaRPr lang="zh-CN" sz="5400" dirty="0">
              <a:solidFill>
                <a:srgbClr val="00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0971" y="3767913"/>
            <a:ext cx="1919883" cy="816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marR="0">
              <a:lnSpc>
                <a:spcPts val="2715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超越</a:t>
            </a:r>
            <a:r>
              <a:rPr lang="en-US" altLang="zh-CN"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.</a:t>
            </a:r>
            <a:r>
              <a:rPr lang="zh-CN" altLang="en-US"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林超</a:t>
            </a:r>
            <a:endParaRPr lang="zh-CN" altLang="en-US" sz="2600" dirty="0">
              <a:solidFill>
                <a:srgbClr val="000000"/>
              </a:solidFill>
              <a:latin typeface="IGWDWB+DengXian-Regular" panose="02010600030101010101"/>
              <a:cs typeface="IGWDWB+DengXian-Regular" panose="02010600030101010101"/>
            </a:endParaRPr>
          </a:p>
          <a:p>
            <a:pPr marL="0" marR="0">
              <a:lnSpc>
                <a:spcPts val="349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57422" y="475247"/>
            <a:ext cx="6695662" cy="1580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10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222A2D"/>
                </a:solidFill>
                <a:latin typeface="QLJJCN+Calibri"/>
                <a:cs typeface="QLJJCN+Calibri"/>
              </a:rPr>
              <a:t>SWARM MODE</a:t>
            </a:r>
            <a:r>
              <a:rPr sz="4400" dirty="0">
                <a:solidFill>
                  <a:srgbClr val="222A2D"/>
                </a:solidFill>
                <a:latin typeface="MLSFVM+MicrosoftYaHei" panose="020B0503020204020204"/>
                <a:cs typeface="MLSFVM+MicrosoftYaHei" panose="020B0503020204020204"/>
              </a:rPr>
              <a:t>的安全性</a:t>
            </a:r>
            <a:endParaRPr sz="4400" dirty="0">
              <a:solidFill>
                <a:srgbClr val="222A2D"/>
              </a:solidFill>
              <a:latin typeface="MLSFVM+MicrosoftYaHei" panose="020B0503020204020204"/>
              <a:cs typeface="MLSFVM+MicrosoftYaHei" panose="020B05030202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940" y="2456161"/>
            <a:ext cx="657716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OVCEWG+ArialMT" panose="020B0604020202020204"/>
                <a:cs typeface="OVCEWG+ArialMT" panose="020B0604020202020204"/>
              </a:rPr>
              <a:t>•</a:t>
            </a:r>
            <a:endParaRPr sz="2800" dirty="0">
              <a:solidFill>
                <a:srgbClr val="000000"/>
              </a:solidFill>
              <a:latin typeface="OVCEWG+ArialMT" panose="020B0604020202020204"/>
              <a:cs typeface="OVCEWG+ArialMT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9452" y="2489971"/>
            <a:ext cx="4277395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NIOUNP+DengXian-Light" panose="02010600030101010101"/>
                <a:cs typeface="NIOUNP+DengXian-Light" panose="02010600030101010101"/>
              </a:rPr>
              <a:t>TLS</a:t>
            </a:r>
            <a:r>
              <a:rPr sz="2800" dirty="0">
                <a:solidFill>
                  <a:srgbClr val="000000"/>
                </a:solidFill>
                <a:latin typeface="UWQBKU+DengXian-Light" panose="02010600030101010101"/>
                <a:cs typeface="UWQBKU+DengXian-Light" panose="02010600030101010101"/>
              </a:rPr>
              <a:t>任意打开，所有节点</a:t>
            </a:r>
            <a:endParaRPr sz="2800" dirty="0">
              <a:solidFill>
                <a:srgbClr val="000000"/>
              </a:solidFill>
              <a:latin typeface="UWQBKU+DengXian-Light" panose="02010600030101010101"/>
              <a:cs typeface="UWQBKU+DengXian-Light" panose="02010600030101010101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9452" y="3129804"/>
            <a:ext cx="1954987" cy="90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UWQBKU+DengXian-Light" panose="02010600030101010101"/>
                <a:cs typeface="UWQBKU+DengXian-Light" panose="02010600030101010101"/>
              </a:rPr>
              <a:t>通讯加密</a:t>
            </a:r>
            <a:endParaRPr sz="2800" dirty="0">
              <a:solidFill>
                <a:srgbClr val="000000"/>
              </a:solidFill>
              <a:latin typeface="UWQBKU+DengXian-Light" panose="02010600030101010101"/>
              <a:cs typeface="UWQBKU+DengXian-Light" panose="02010600030101010101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940" y="3736702"/>
            <a:ext cx="657823" cy="1570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OVCEWG+ArialMT" panose="020B0604020202020204"/>
                <a:cs typeface="OVCEWG+ArialMT" panose="020B0604020202020204"/>
              </a:rPr>
              <a:t>•</a:t>
            </a:r>
            <a:endParaRPr sz="2800" dirty="0">
              <a:solidFill>
                <a:srgbClr val="000000"/>
              </a:solidFill>
              <a:latin typeface="OVCEWG+ArialMT" panose="020B0604020202020204"/>
              <a:cs typeface="OVCEWG+ArialMT" panose="020B0604020202020204"/>
            </a:endParaRPr>
          </a:p>
          <a:p>
            <a:pPr marL="0" marR="0">
              <a:lnSpc>
                <a:spcPts val="504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OVCEWG+ArialMT" panose="020B0604020202020204"/>
                <a:cs typeface="OVCEWG+ArialMT" panose="020B0604020202020204"/>
              </a:rPr>
              <a:t>•</a:t>
            </a:r>
            <a:endParaRPr sz="2800" dirty="0">
              <a:solidFill>
                <a:srgbClr val="000000"/>
              </a:solidFill>
              <a:latin typeface="OVCEWG+ArialMT" panose="020B0604020202020204"/>
              <a:cs typeface="OVCEWG+ArialMT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9452" y="3770512"/>
            <a:ext cx="168813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UWQBKU+DengXian-Light" panose="02010600030101010101"/>
                <a:cs typeface="UWQBKU+DengXian-Light" panose="02010600030101010101"/>
              </a:rPr>
              <a:t>内置</a:t>
            </a:r>
            <a:r>
              <a:rPr sz="2800" dirty="0">
                <a:solidFill>
                  <a:srgbClr val="000000"/>
                </a:solidFill>
                <a:latin typeface="NIOUNP+DengXian-Light" panose="02010600030101010101"/>
                <a:cs typeface="NIOUNP+DengXian-Light" panose="02010600030101010101"/>
              </a:rPr>
              <a:t>CA</a:t>
            </a:r>
            <a:endParaRPr sz="2800" dirty="0">
              <a:solidFill>
                <a:srgbClr val="000000"/>
              </a:solidFill>
              <a:latin typeface="NIOUNP+DengXian-Light" panose="02010600030101010101"/>
              <a:cs typeface="NIOUNP+DengXian-Light" panose="02010600030101010101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9452" y="4410345"/>
            <a:ext cx="2665780" cy="90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UWQBKU+DengXian-Light" panose="02010600030101010101"/>
                <a:cs typeface="UWQBKU+DengXian-Light" panose="02010600030101010101"/>
              </a:rPr>
              <a:t>密钥定时更新</a:t>
            </a:r>
            <a:endParaRPr sz="2800" dirty="0">
              <a:solidFill>
                <a:srgbClr val="000000"/>
              </a:solidFill>
              <a:latin typeface="UWQBKU+DengXian-Light" panose="02010600030101010101"/>
              <a:cs typeface="UWQBKU+DengXian-Light" panose="02010600030101010101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00677" y="531461"/>
            <a:ext cx="4372936" cy="1520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75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222A2D"/>
                </a:solidFill>
                <a:latin typeface="QLJJCN+Calibri"/>
                <a:cs typeface="QLJJCN+Calibri"/>
              </a:rPr>
              <a:t>SWARM MODE</a:t>
            </a:r>
            <a:endParaRPr sz="4400" dirty="0">
              <a:solidFill>
                <a:srgbClr val="222A2D"/>
              </a:solidFill>
              <a:latin typeface="QLJJCN+Calibri"/>
              <a:cs typeface="QLJJCN+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8170" y="1866655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6310" y="3032515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8170" y="3032515"/>
            <a:ext cx="1568506" cy="2104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  <a:p>
            <a:pPr marL="0" marR="0">
              <a:lnSpc>
                <a:spcPts val="946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0030" y="3032515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4472" y="5219455"/>
            <a:ext cx="720482" cy="1414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$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  <a:p>
            <a:pPr marL="0" marR="0">
              <a:lnSpc>
                <a:spcPts val="402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$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7935" y="5219455"/>
            <a:ext cx="6801814" cy="1414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docker swarm init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  <a:p>
            <a:pPr marL="0" marR="0">
              <a:lnSpc>
                <a:spcPts val="402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docker swarm join &lt;manager ip&gt;:2377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05095" y="531495"/>
            <a:ext cx="4897120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75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4400" dirty="0">
                <a:solidFill>
                  <a:srgbClr val="222A2D"/>
                </a:solidFill>
                <a:latin typeface="QLJJCN+Calibri"/>
                <a:cs typeface="QLJJCN+Calibri"/>
              </a:rPr>
              <a:t>创建服务</a:t>
            </a:r>
            <a:endParaRPr lang="zh-CN" sz="4400" dirty="0">
              <a:solidFill>
                <a:srgbClr val="222A2D"/>
              </a:solidFill>
              <a:latin typeface="QLJJCN+Calibri"/>
              <a:cs typeface="QLJJCN+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8170" y="1615329"/>
            <a:ext cx="1569395" cy="90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6310" y="2781436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8170" y="2781436"/>
            <a:ext cx="1568506" cy="2104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  <a:p>
            <a:pPr marL="0" marR="0">
              <a:lnSpc>
                <a:spcPts val="946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0030" y="2781436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10042" y="3678795"/>
            <a:ext cx="958155" cy="581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mynet</a:t>
            </a:r>
            <a:endParaRPr sz="1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4472" y="5093852"/>
            <a:ext cx="720482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$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6760" y="5093970"/>
            <a:ext cx="8027670" cy="76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docker service create --name </a:t>
            </a:r>
            <a:r>
              <a:rPr lang="en-US"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  <a:sym typeface="+mn-ea"/>
              </a:rPr>
              <a:t>nginx</a:t>
            </a: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 --replicas=3 </a:t>
            </a:r>
            <a:r>
              <a:rPr lang="en-US"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nginx</a:t>
            </a:r>
            <a:endParaRPr lang="en-US"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40555" y="531495"/>
            <a:ext cx="5558790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75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4400" dirty="0">
                <a:solidFill>
                  <a:srgbClr val="222A2D"/>
                </a:solidFill>
                <a:latin typeface="QLJJCN+Calibri"/>
                <a:cs typeface="QLJJCN+Calibri"/>
              </a:rPr>
              <a:t>容灾切换</a:t>
            </a:r>
            <a:endParaRPr lang="zh-CN" sz="4400" dirty="0">
              <a:solidFill>
                <a:srgbClr val="222A2D"/>
              </a:solidFill>
              <a:latin typeface="QLJJCN+Calibri"/>
              <a:cs typeface="QLJJCN+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8170" y="1615329"/>
            <a:ext cx="1569395" cy="90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6310" y="2781436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8170" y="2781436"/>
            <a:ext cx="1568506" cy="2104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  <a:p>
            <a:pPr marL="0" marR="0">
              <a:lnSpc>
                <a:spcPts val="946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0030" y="2781436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5632" y="3500106"/>
            <a:ext cx="474724" cy="581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WUDGGL+DengXian-Regular" panose="02010600030101010101"/>
                <a:cs typeface="WUDGGL+DengXian-Regular" panose="02010600030101010101"/>
              </a:rPr>
              <a:t>R</a:t>
            </a:r>
            <a:endParaRPr sz="1800" dirty="0">
              <a:solidFill>
                <a:srgbClr val="FFFFFF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0042" y="3678795"/>
            <a:ext cx="958155" cy="581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mynet</a:t>
            </a:r>
            <a:endParaRPr sz="1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4472" y="5093852"/>
            <a:ext cx="720482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$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8190" y="5093970"/>
            <a:ext cx="7508240" cy="76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  <a:sym typeface="+mn-ea"/>
              </a:rPr>
              <a:t>docker service create --name </a:t>
            </a:r>
            <a:r>
              <a:rPr lang="en-US"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  <a:sym typeface="+mn-ea"/>
              </a:rPr>
              <a:t>nginx</a:t>
            </a: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  <a:sym typeface="+mn-ea"/>
              </a:rPr>
              <a:t> --replicas=3  </a:t>
            </a:r>
            <a:r>
              <a:rPr lang="en-US"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  <a:sym typeface="+mn-ea"/>
              </a:rPr>
              <a:t>nginx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40555" y="531495"/>
            <a:ext cx="6257290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75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4400" dirty="0">
                <a:solidFill>
                  <a:srgbClr val="222A2D"/>
                </a:solidFill>
                <a:latin typeface="QLJJCN+Calibri"/>
                <a:cs typeface="QLJJCN+Calibri"/>
                <a:sym typeface="+mn-ea"/>
              </a:rPr>
              <a:t>容灾切换</a:t>
            </a:r>
            <a:endParaRPr sz="4400" dirty="0">
              <a:solidFill>
                <a:srgbClr val="222A2D"/>
              </a:solidFill>
              <a:latin typeface="QLJJCN+Calibri"/>
              <a:cs typeface="QLJJCN+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8170" y="1615329"/>
            <a:ext cx="1569395" cy="90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0285" y="1757816"/>
            <a:ext cx="4075430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FF0000"/>
                </a:solidFill>
                <a:latin typeface="WUDGGL+DengXian-Regular" panose="02010600030101010101"/>
                <a:cs typeface="WUDGGL+DengXian-Regular" panose="02010600030101010101"/>
              </a:rPr>
              <a:t>Desired State </a:t>
            </a:r>
            <a:r>
              <a:rPr sz="2800" dirty="0">
                <a:solidFill>
                  <a:srgbClr val="FF0000"/>
                </a:solidFill>
                <a:latin typeface="IGWDWB+DengXian-Regular" panose="02010600030101010101"/>
                <a:cs typeface="IGWDWB+DengXian-Regular" panose="02010600030101010101"/>
              </a:rPr>
              <a:t>不满足！</a:t>
            </a:r>
            <a:endParaRPr sz="2800" dirty="0">
              <a:solidFill>
                <a:srgbClr val="FF0000"/>
              </a:solidFill>
              <a:latin typeface="IGWDWB+DengXian-Regular" panose="02010600030101010101"/>
              <a:cs typeface="IGWDWB+DengXian-Regular" panose="02010600030101010101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6310" y="2781436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8170" y="2781436"/>
            <a:ext cx="1568506" cy="2104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  <a:p>
            <a:pPr marL="0" marR="0">
              <a:lnSpc>
                <a:spcPts val="946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30030" y="2781436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5632" y="3500106"/>
            <a:ext cx="474724" cy="581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WUDGGL+DengXian-Regular" panose="02010600030101010101"/>
                <a:cs typeface="WUDGGL+DengXian-Regular" panose="02010600030101010101"/>
              </a:rPr>
              <a:t>R</a:t>
            </a:r>
            <a:endParaRPr sz="1800" dirty="0">
              <a:solidFill>
                <a:srgbClr val="FFFFFF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10042" y="3678795"/>
            <a:ext cx="958155" cy="581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mynet</a:t>
            </a:r>
            <a:endParaRPr sz="1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4472" y="5093852"/>
            <a:ext cx="720482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$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98190" y="5093970"/>
            <a:ext cx="7786370" cy="76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  <a:sym typeface="+mn-ea"/>
              </a:rPr>
              <a:t>docker service create --name </a:t>
            </a:r>
            <a:r>
              <a:rPr lang="en-US"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  <a:sym typeface="+mn-ea"/>
              </a:rPr>
              <a:t>nginx</a:t>
            </a: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  <a:sym typeface="+mn-ea"/>
              </a:rPr>
              <a:t> --replicas=3 </a:t>
            </a:r>
            <a:r>
              <a:rPr lang="en-US"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  <a:sym typeface="+mn-ea"/>
              </a:rPr>
              <a:t>nginx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8871" y="5520376"/>
            <a:ext cx="711098" cy="133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-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-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05275" y="531495"/>
            <a:ext cx="6661785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75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4400" dirty="0">
                <a:solidFill>
                  <a:srgbClr val="222A2D"/>
                </a:solidFill>
                <a:latin typeface="QLJJCN+Calibri"/>
                <a:cs typeface="QLJJCN+Calibri"/>
              </a:rPr>
              <a:t>自动扩容</a:t>
            </a:r>
            <a:endParaRPr lang="zh-CN" sz="4400" dirty="0">
              <a:solidFill>
                <a:srgbClr val="222A2D"/>
              </a:solidFill>
              <a:latin typeface="QLJJCN+Calibri"/>
              <a:cs typeface="QLJJCN+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8170" y="1615329"/>
            <a:ext cx="1569395" cy="90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6310" y="2781436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8170" y="2781436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5632" y="3500106"/>
            <a:ext cx="474724" cy="581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WUDGGL+DengXian-Regular" panose="02010600030101010101"/>
                <a:cs typeface="WUDGGL+DengXian-Regular" panose="02010600030101010101"/>
              </a:rPr>
              <a:t>R</a:t>
            </a:r>
            <a:endParaRPr sz="1800" dirty="0">
              <a:solidFill>
                <a:srgbClr val="FFFFFF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10042" y="3678795"/>
            <a:ext cx="958155" cy="581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mynet</a:t>
            </a:r>
            <a:endParaRPr sz="1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8170" y="3982856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4472" y="5093852"/>
            <a:ext cx="720482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$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7935" y="5093852"/>
            <a:ext cx="5580156" cy="39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docker service scale </a:t>
            </a:r>
            <a:r>
              <a:rPr lang="en-US"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  <a:sym typeface="+mn-ea"/>
              </a:rPr>
              <a:t>nginx</a:t>
            </a: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=5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96715" y="531495"/>
            <a:ext cx="7094220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75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400" dirty="0">
                <a:solidFill>
                  <a:srgbClr val="222A2D"/>
                </a:solidFill>
                <a:latin typeface="QLJJCN+Calibri"/>
                <a:cs typeface="QLJJCN+Calibri"/>
              </a:rPr>
              <a:t>全局服务</a:t>
            </a:r>
            <a:endParaRPr lang="zh-CN" altLang="en-US" sz="4400" dirty="0">
              <a:solidFill>
                <a:srgbClr val="222A2D"/>
              </a:solidFill>
              <a:latin typeface="QLJJCN+Calibri"/>
              <a:cs typeface="QLJJCN+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8170" y="1615329"/>
            <a:ext cx="1569395" cy="90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6310" y="2781436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8170" y="2781436"/>
            <a:ext cx="1568506" cy="2104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  <a:p>
            <a:pPr marL="0" marR="0">
              <a:lnSpc>
                <a:spcPts val="946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0030" y="2781436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4472" y="5093852"/>
            <a:ext cx="720482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$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7935" y="5093852"/>
            <a:ext cx="6784163" cy="76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docker service create --name </a:t>
            </a:r>
            <a:r>
              <a:rPr lang="en-US"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  <a:sym typeface="+mn-ea"/>
              </a:rPr>
              <a:t>redis </a:t>
            </a: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-mode=global </a:t>
            </a:r>
            <a:r>
              <a:rPr lang="en-US"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redis</a:t>
            </a:r>
            <a:endParaRPr lang="en-US"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04055" y="531495"/>
            <a:ext cx="6195060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75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4400" dirty="0">
                <a:solidFill>
                  <a:srgbClr val="222A2D"/>
                </a:solidFill>
                <a:latin typeface="QLJJCN+Calibri"/>
                <a:cs typeface="QLJJCN+Calibri"/>
              </a:rPr>
              <a:t>标签调度</a:t>
            </a:r>
            <a:endParaRPr lang="zh-CN" sz="4400" dirty="0">
              <a:solidFill>
                <a:srgbClr val="222A2D"/>
              </a:solidFill>
              <a:latin typeface="QLJJCN+Calibri"/>
              <a:cs typeface="QLJJCN+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8170" y="1615329"/>
            <a:ext cx="1569395" cy="90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6310" y="2781436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8170" y="2781436"/>
            <a:ext cx="1568506" cy="2104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  <a:p>
            <a:pPr marL="0" marR="0">
              <a:lnSpc>
                <a:spcPts val="946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0030" y="2781436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4472" y="5093852"/>
            <a:ext cx="720482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$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7935" y="5093852"/>
            <a:ext cx="6784163" cy="39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docker service create --name </a:t>
            </a:r>
            <a:r>
              <a:rPr lang="en-US"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  <a:sym typeface="+mn-ea"/>
              </a:rPr>
              <a:t>redis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8871" y="5520376"/>
            <a:ext cx="711098" cy="133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-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-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7179" y="5520376"/>
            <a:ext cx="6144677" cy="133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-mode=global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-constraints=node.role==manager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28871" y="6374368"/>
            <a:ext cx="2713618" cy="39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  <a:sym typeface="+mn-ea"/>
              </a:rPr>
              <a:t>redis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23055" y="531495"/>
            <a:ext cx="7091045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75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4400" dirty="0">
                <a:solidFill>
                  <a:srgbClr val="222A2D"/>
                </a:solidFill>
                <a:latin typeface="QLJJCN+Calibri"/>
                <a:cs typeface="QLJJCN+Calibri"/>
              </a:rPr>
              <a:t>滚动更新</a:t>
            </a:r>
            <a:endParaRPr lang="zh-CN" sz="4400" dirty="0">
              <a:solidFill>
                <a:srgbClr val="222A2D"/>
              </a:solidFill>
              <a:latin typeface="QLJJCN+Calibri"/>
              <a:cs typeface="QLJJCN+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8170" y="1615329"/>
            <a:ext cx="1569395" cy="90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6310" y="2781436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8170" y="2781436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0030" y="2781436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8873" y="3590403"/>
            <a:ext cx="958155" cy="581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mynet</a:t>
            </a:r>
            <a:endParaRPr sz="1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8170" y="3982856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4472" y="5093852"/>
            <a:ext cx="720482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$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7935" y="5093852"/>
            <a:ext cx="804064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docker service update --image </a:t>
            </a:r>
            <a:r>
              <a:rPr lang="en-US" sz="2800" b="1" dirty="0">
                <a:solidFill>
                  <a:srgbClr val="FF0000"/>
                </a:solidFill>
                <a:latin typeface="CDQVKM+DengXian-Bold" panose="02010600030101010101"/>
                <a:cs typeface="CDQVKM+DengXian-Bold" panose="02010600030101010101"/>
              </a:rPr>
              <a:t>nginx</a:t>
            </a:r>
            <a:r>
              <a:rPr sz="2800" b="1" dirty="0">
                <a:solidFill>
                  <a:srgbClr val="FF0000"/>
                </a:solidFill>
                <a:latin typeface="CDQVKM+DengXian-Bold" panose="02010600030101010101"/>
                <a:cs typeface="CDQVKM+DengXian-Bold" panose="02010600030101010101"/>
              </a:rPr>
              <a:t>:v2.0</a:t>
            </a:r>
            <a:endParaRPr sz="2800" b="1" dirty="0">
              <a:solidFill>
                <a:srgbClr val="FF0000"/>
              </a:solidFill>
              <a:latin typeface="CDQVKM+DengXian-Bold" panose="02010600030101010101"/>
              <a:cs typeface="CDQVKM+DengXian-Bold" panose="02010600030101010101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28871" y="5520376"/>
            <a:ext cx="711098" cy="133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-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-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7179" y="5520376"/>
            <a:ext cx="4015857" cy="133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-update-delay=10s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-update-parallelism=2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28871" y="6374368"/>
            <a:ext cx="1852644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0000"/>
                </a:solidFill>
                <a:latin typeface="CDQVKM+DengXian-Bold" panose="02010600030101010101"/>
                <a:cs typeface="CDQVKM+DengXian-Bold" panose="02010600030101010101"/>
                <a:sym typeface="+mn-ea"/>
              </a:rPr>
              <a:t>nginx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23055" y="531495"/>
            <a:ext cx="7091045" cy="824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7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400" dirty="0">
                <a:solidFill>
                  <a:srgbClr val="222A2D"/>
                </a:solidFill>
                <a:latin typeface="QLJJCN+Calibri"/>
                <a:cs typeface="QLJJCN+Calibri"/>
              </a:rPr>
              <a:t>DNS</a:t>
            </a:r>
            <a:r>
              <a:rPr lang="zh-CN" sz="4400" dirty="0">
                <a:solidFill>
                  <a:srgbClr val="222A2D"/>
                </a:solidFill>
                <a:latin typeface="QLJJCN+Calibri"/>
                <a:cs typeface="QLJJCN+Calibri"/>
              </a:rPr>
              <a:t>负载均衡</a:t>
            </a:r>
            <a:endParaRPr lang="en-US" altLang="zh-CN" sz="4400" dirty="0">
              <a:solidFill>
                <a:srgbClr val="222A2D"/>
              </a:solidFill>
              <a:latin typeface="QLJJCN+Calibri"/>
              <a:cs typeface="QLJJCN+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8170" y="1615329"/>
            <a:ext cx="1569395" cy="90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6310" y="2781436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8170" y="2781436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0030" y="2781436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8873" y="3590403"/>
            <a:ext cx="958155" cy="581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mynet</a:t>
            </a:r>
            <a:endParaRPr sz="1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8170" y="3982856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4472" y="5093852"/>
            <a:ext cx="720482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$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7935" y="5093852"/>
            <a:ext cx="8040640" cy="76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  <a:sym typeface="+mn-ea"/>
              </a:rPr>
              <a:t>docker service create --name </a:t>
            </a:r>
            <a:r>
              <a:rPr lang="en-US"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  <a:sym typeface="+mn-ea"/>
              </a:rPr>
              <a:t>nginx</a:t>
            </a: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  <a:sym typeface="+mn-ea"/>
              </a:rPr>
              <a:t> --replicas=3  --endpoint-mode=dnsrr </a:t>
            </a:r>
            <a:r>
              <a:rPr lang="en-US"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  <a:sym typeface="+mn-ea"/>
              </a:rPr>
              <a:t>nginx</a:t>
            </a:r>
            <a:endParaRPr sz="2800" b="1" dirty="0">
              <a:solidFill>
                <a:srgbClr val="FF0000"/>
              </a:solidFill>
              <a:latin typeface="CDQVKM+DengXian-Bold" panose="02010600030101010101"/>
              <a:cs typeface="CDQVKM+DengXian-Bold" panose="02010600030101010101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26486" y="475247"/>
            <a:ext cx="8148567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10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222A2D"/>
                </a:solidFill>
                <a:latin typeface="MLSFVM+MicrosoftYaHei" panose="020B0503020204020204"/>
                <a:cs typeface="MLSFVM+MicrosoftYaHei" panose="020B0503020204020204"/>
              </a:rPr>
              <a:t>为什么</a:t>
            </a:r>
            <a:r>
              <a:rPr sz="4400" dirty="0">
                <a:solidFill>
                  <a:srgbClr val="222A2D"/>
                </a:solidFill>
                <a:latin typeface="QLJJCN+Calibri"/>
                <a:cs typeface="QLJJCN+Calibri"/>
              </a:rPr>
              <a:t>DOCKER</a:t>
            </a:r>
            <a:r>
              <a:rPr sz="4400" dirty="0">
                <a:solidFill>
                  <a:srgbClr val="222A2D"/>
                </a:solidFill>
                <a:latin typeface="MLSFVM+MicrosoftYaHei" panose="020B0503020204020204"/>
                <a:cs typeface="MLSFVM+MicrosoftYaHei" panose="020B0503020204020204"/>
              </a:rPr>
              <a:t>要做</a:t>
            </a:r>
            <a:r>
              <a:rPr lang="zh-CN" sz="4400" dirty="0">
                <a:solidFill>
                  <a:srgbClr val="222A2D"/>
                </a:solidFill>
                <a:latin typeface="MLSFVM+MicrosoftYaHei" panose="020B0503020204020204"/>
                <a:cs typeface="MLSFVM+MicrosoftYaHei" panose="020B0503020204020204"/>
              </a:rPr>
              <a:t>集群管理</a:t>
            </a:r>
            <a:endParaRPr sz="4400" dirty="0">
              <a:solidFill>
                <a:srgbClr val="222A2D"/>
              </a:solidFill>
              <a:latin typeface="MLSFVM+MicrosoftYaHei" panose="020B0503020204020204"/>
              <a:cs typeface="MLSFVM+MicrosoftYaHei" panose="020B0503020204020204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855"/>
            <a:ext cx="5504815" cy="41332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315" y="1654175"/>
            <a:ext cx="5861050" cy="398589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815" y="2895600"/>
            <a:ext cx="826135" cy="8343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23055" y="531495"/>
            <a:ext cx="7091045" cy="824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7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400" dirty="0">
                <a:solidFill>
                  <a:srgbClr val="222A2D"/>
                </a:solidFill>
                <a:latin typeface="QLJJCN+Calibri"/>
                <a:cs typeface="QLJJCN+Calibri"/>
              </a:rPr>
              <a:t>IPVS</a:t>
            </a:r>
            <a:r>
              <a:rPr lang="zh-CN" sz="4400" dirty="0">
                <a:solidFill>
                  <a:srgbClr val="222A2D"/>
                </a:solidFill>
                <a:latin typeface="QLJJCN+Calibri"/>
                <a:cs typeface="QLJJCN+Calibri"/>
              </a:rPr>
              <a:t>负载均衡</a:t>
            </a:r>
            <a:endParaRPr lang="en-US" altLang="zh-CN" sz="4400" dirty="0">
              <a:solidFill>
                <a:srgbClr val="222A2D"/>
              </a:solidFill>
              <a:latin typeface="QLJJCN+Calibri"/>
              <a:cs typeface="QLJJCN+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8170" y="1615329"/>
            <a:ext cx="1569395" cy="90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6310" y="2781436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8170" y="2781436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0030" y="2781436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8873" y="3590403"/>
            <a:ext cx="958155" cy="581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mynet</a:t>
            </a:r>
            <a:endParaRPr sz="1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8170" y="3982856"/>
            <a:ext cx="1568506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Engine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4472" y="5093852"/>
            <a:ext cx="720482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$</a:t>
            </a:r>
            <a:endParaRPr sz="28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7935" y="5093852"/>
            <a:ext cx="8040640" cy="76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  <a:sym typeface="+mn-ea"/>
              </a:rPr>
              <a:t>docker service create --name </a:t>
            </a:r>
            <a:r>
              <a:rPr lang="en-US"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  <a:sym typeface="+mn-ea"/>
              </a:rPr>
              <a:t>nginx</a:t>
            </a: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  <a:sym typeface="+mn-ea"/>
              </a:rPr>
              <a:t> --replicas=3  --endpoint-mode=vip </a:t>
            </a: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  <a:sym typeface="+mn-ea"/>
              </a:rPr>
              <a:t>--</a:t>
            </a:r>
            <a:r>
              <a:rPr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  <a:sym typeface="+mn-ea"/>
              </a:rPr>
              <a:t>publish 8080:80 </a:t>
            </a:r>
            <a:r>
              <a:rPr lang="en-US" sz="28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  <a:sym typeface="+mn-ea"/>
              </a:rPr>
              <a:t>nginx</a:t>
            </a:r>
            <a:endParaRPr sz="2800" b="1" dirty="0">
              <a:solidFill>
                <a:srgbClr val="FF0000"/>
              </a:solidFill>
              <a:latin typeface="CDQVKM+DengXian-Bold" panose="02010600030101010101"/>
              <a:cs typeface="CDQVKM+DengXian-Bold" panose="02010600030101010101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28539" y="2398230"/>
            <a:ext cx="2857813" cy="1937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255"/>
              </a:lnSpc>
              <a:spcBef>
                <a:spcPts val="0"/>
              </a:spcBef>
              <a:spcAft>
                <a:spcPts val="0"/>
              </a:spcAft>
            </a:pPr>
            <a:r>
              <a:rPr sz="6000" b="1" dirty="0">
                <a:solidFill>
                  <a:srgbClr val="000000"/>
                </a:solidFill>
                <a:latin typeface="CDQVKM+DengXian-Bold" panose="02010600030101010101"/>
                <a:cs typeface="CDQVKM+DengXian-Bold" panose="02010600030101010101"/>
              </a:rPr>
              <a:t>Q&amp;A</a:t>
            </a:r>
            <a:endParaRPr sz="6000" b="1" dirty="0">
              <a:solidFill>
                <a:srgbClr val="000000"/>
              </a:solidFill>
              <a:latin typeface="CDQVKM+DengXian-Bold" panose="02010600030101010101"/>
              <a:cs typeface="CDQVKM+DengXian-Bold" panose="02010600030101010101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26486" y="475247"/>
            <a:ext cx="8148567" cy="73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1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222A2D"/>
                </a:solidFill>
                <a:latin typeface="MLSFVM+MicrosoftYaHei" panose="020B0503020204020204"/>
                <a:cs typeface="MLSFVM+MicrosoftYaHei" panose="020B0503020204020204"/>
              </a:rPr>
              <a:t>Docker </a:t>
            </a:r>
            <a:r>
              <a:rPr lang="en-US" sz="4400" dirty="0">
                <a:solidFill>
                  <a:srgbClr val="222A2D"/>
                </a:solidFill>
                <a:latin typeface="MLSFVM+MicrosoftYaHei" panose="020B0503020204020204"/>
                <a:cs typeface="MLSFVM+MicrosoftYaHei" panose="020B0503020204020204"/>
              </a:rPr>
              <a:t>Swarm</a:t>
            </a:r>
            <a:r>
              <a:rPr lang="zh-CN" altLang="en-US" sz="4400" dirty="0">
                <a:solidFill>
                  <a:srgbClr val="222A2D"/>
                </a:solidFill>
                <a:latin typeface="MLSFVM+MicrosoftYaHei" panose="020B0503020204020204"/>
                <a:cs typeface="MLSFVM+MicrosoftYaHei" panose="020B0503020204020204"/>
              </a:rPr>
              <a:t>介绍</a:t>
            </a:r>
            <a:endParaRPr lang="zh-CN" altLang="en-US" sz="4400" dirty="0">
              <a:solidFill>
                <a:srgbClr val="222A2D"/>
              </a:solidFill>
              <a:latin typeface="MLSFVM+MicrosoftYaHei" panose="020B0503020204020204"/>
              <a:cs typeface="MLSFVM+MicrosoftYaHei" panose="020B05030202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388" y="1467188"/>
            <a:ext cx="611080" cy="1832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OVCEWG+ArialMT" panose="020B0604020202020204"/>
                <a:cs typeface="OVCEWG+ArialMT" panose="020B0604020202020204"/>
              </a:rPr>
              <a:t>•</a:t>
            </a:r>
            <a:endParaRPr sz="2600" dirty="0">
              <a:solidFill>
                <a:srgbClr val="000000"/>
              </a:solidFill>
              <a:latin typeface="OVCEWG+ArialMT" panose="020B0604020202020204"/>
              <a:cs typeface="OVCEWG+ArialMT" panose="020B0604020202020204"/>
            </a:endParaRPr>
          </a:p>
          <a:p>
            <a:pPr marL="0" marR="0">
              <a:lnSpc>
                <a:spcPts val="3805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OVCEWG+ArialMT" panose="020B0604020202020204"/>
                <a:cs typeface="OVCEWG+ArialMT" panose="020B0604020202020204"/>
              </a:rPr>
              <a:t>•</a:t>
            </a:r>
            <a:endParaRPr sz="2600" dirty="0">
              <a:solidFill>
                <a:srgbClr val="000000"/>
              </a:solidFill>
              <a:latin typeface="OVCEWG+ArialMT" panose="020B0604020202020204"/>
              <a:cs typeface="OVCEWG+ArialMT" panose="020B0604020202020204"/>
            </a:endParaRPr>
          </a:p>
          <a:p>
            <a:pPr marL="0" marR="0">
              <a:lnSpc>
                <a:spcPts val="3815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OVCEWG+ArialMT" panose="020B0604020202020204"/>
                <a:cs typeface="OVCEWG+ArialMT" panose="020B0604020202020204"/>
              </a:rPr>
              <a:t>•</a:t>
            </a:r>
            <a:endParaRPr sz="2600" dirty="0">
              <a:solidFill>
                <a:srgbClr val="000000"/>
              </a:solidFill>
              <a:latin typeface="OVCEWG+ArialMT" panose="020B0604020202020204"/>
              <a:cs typeface="OVCEWG+ArialMT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065" y="1498600"/>
            <a:ext cx="1111821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Swarm</a:t>
            </a:r>
            <a:r>
              <a:rPr lang="en-US" sz="26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    </a:t>
            </a:r>
            <a:r>
              <a:rPr lang="zh-CN" altLang="en-US" sz="26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单一容器调度             https://github.com/docker/swarm</a:t>
            </a:r>
            <a:endParaRPr lang="zh-CN" altLang="en-US" sz="2600" dirty="0">
              <a:solidFill>
                <a:srgbClr val="000000"/>
              </a:solidFill>
              <a:latin typeface="WUDGGL+DengXian-Regular" panose="02010600030101010101"/>
              <a:cs typeface="WUDGGL+DengXian-Regular" panose="02010600030101010101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065" y="1982470"/>
            <a:ext cx="11117580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SwarmKit      </a:t>
            </a:r>
            <a:r>
              <a:rPr lang="zh-CN" altLang="en-US"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基于</a:t>
            </a:r>
            <a:r>
              <a:rPr lang="en-US" altLang="zh-CN"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service</a:t>
            </a:r>
            <a:r>
              <a:rPr lang="zh-CN" altLang="en-US" sz="26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  <a:sym typeface="+mn-ea"/>
              </a:rPr>
              <a:t>一组</a:t>
            </a:r>
            <a:r>
              <a:rPr lang="zh-CN" altLang="en-US" sz="26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  <a:sym typeface="+mn-ea"/>
              </a:rPr>
              <a:t>容器调度  </a:t>
            </a:r>
            <a:r>
              <a:rPr lang="en-US"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 https://github.com/docker/swarmkit</a:t>
            </a:r>
            <a:endParaRPr lang="en-US" sz="2600" dirty="0">
              <a:solidFill>
                <a:srgbClr val="000000"/>
              </a:solidFill>
              <a:latin typeface="IGWDWB+DengXian-Regular" panose="02010600030101010101"/>
              <a:cs typeface="IGWDWB+DengXian-Regular" panose="02010600030101010101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065" y="2466975"/>
            <a:ext cx="1129093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Swarm Mode    swarmkit</a:t>
            </a:r>
            <a:r>
              <a:rPr lang="zh-CN" altLang="en-US"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内置版本   https://github.com/docker/docker</a:t>
            </a:r>
            <a:r>
              <a:rPr lang="en-US"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   </a:t>
            </a:r>
            <a:endParaRPr lang="en-US" sz="2600" dirty="0">
              <a:solidFill>
                <a:srgbClr val="000000"/>
              </a:solidFill>
              <a:latin typeface="IGWDWB+DengXian-Regular" panose="02010600030101010101"/>
              <a:cs typeface="IGWDWB+DengXian-Regular" panose="02010600030101010101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44189" y="475247"/>
            <a:ext cx="6088760" cy="1580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10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222A2D"/>
                </a:solidFill>
                <a:latin typeface="QLJJCN+Calibri"/>
                <a:cs typeface="QLJJCN+Calibri"/>
              </a:rPr>
              <a:t>SWARM MODE</a:t>
            </a:r>
            <a:r>
              <a:rPr sz="4400" dirty="0">
                <a:solidFill>
                  <a:srgbClr val="222A2D"/>
                </a:solidFill>
                <a:latin typeface="MLSFVM+MicrosoftYaHei" panose="020B0503020204020204"/>
                <a:cs typeface="MLSFVM+MicrosoftYaHei" panose="020B0503020204020204"/>
              </a:rPr>
              <a:t>的架构</a:t>
            </a:r>
            <a:endParaRPr sz="4400" dirty="0">
              <a:solidFill>
                <a:srgbClr val="222A2D"/>
              </a:solidFill>
              <a:latin typeface="MLSFVM+MicrosoftYaHei" panose="020B0503020204020204"/>
              <a:cs typeface="MLSFVM+MicrosoftYaHei" panose="020B0503020204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44189" y="475247"/>
            <a:ext cx="6088760" cy="1580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90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222A2D"/>
                </a:solidFill>
                <a:latin typeface="QLJJCN+Calibri"/>
                <a:cs typeface="QLJJCN+Calibri"/>
              </a:rPr>
              <a:t>SWARM MODE</a:t>
            </a:r>
            <a:r>
              <a:rPr sz="4400" dirty="0">
                <a:solidFill>
                  <a:srgbClr val="222A2D"/>
                </a:solidFill>
                <a:latin typeface="MLSFVM+MicrosoftYaHei" panose="020B0503020204020204"/>
                <a:cs typeface="MLSFVM+MicrosoftYaHei" panose="020B0503020204020204"/>
              </a:rPr>
              <a:t>的架构</a:t>
            </a:r>
            <a:endParaRPr sz="4400" dirty="0">
              <a:solidFill>
                <a:srgbClr val="222A2D"/>
              </a:solidFill>
              <a:latin typeface="MLSFVM+MicrosoftYaHei" panose="020B0503020204020204"/>
              <a:cs typeface="MLSFVM+MicrosoftYaHei" panose="020B05030202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388" y="1467188"/>
            <a:ext cx="611080" cy="1704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OVCEWG+ArialMT" panose="020B0604020202020204"/>
                <a:cs typeface="OVCEWG+ArialMT" panose="020B0604020202020204"/>
              </a:rPr>
              <a:t>•</a:t>
            </a:r>
            <a:endParaRPr sz="2600" dirty="0">
              <a:solidFill>
                <a:srgbClr val="000000"/>
              </a:solidFill>
              <a:latin typeface="OVCEWG+ArialMT" panose="020B0604020202020204"/>
              <a:cs typeface="OVCEWG+ArialMT" panose="020B0604020202020204"/>
            </a:endParaRPr>
          </a:p>
          <a:p>
            <a:pPr marL="0" marR="0">
              <a:lnSpc>
                <a:spcPts val="6615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OVCEWG+ArialMT" panose="020B0604020202020204"/>
                <a:cs typeface="OVCEWG+ArialMT" panose="020B0604020202020204"/>
              </a:rPr>
              <a:t>•</a:t>
            </a:r>
            <a:endParaRPr sz="2600" dirty="0">
              <a:solidFill>
                <a:srgbClr val="000000"/>
              </a:solidFill>
              <a:latin typeface="OVCEWG+ArialMT" panose="020B0604020202020204"/>
              <a:cs typeface="OVCEWG+ArialMT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0988" y="1498677"/>
            <a:ext cx="12183794" cy="1196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5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Docker</a:t>
            </a:r>
            <a:r>
              <a:rPr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发布以来的一次重大架构变化，引入了集群管理和服务；同时向后</a:t>
            </a:r>
            <a:endParaRPr sz="2600" dirty="0">
              <a:solidFill>
                <a:srgbClr val="000000"/>
              </a:solidFill>
              <a:latin typeface="IGWDWB+DengXian-Regular" panose="02010600030101010101"/>
              <a:cs typeface="IGWDWB+DengXian-Regular" panose="02010600030101010101"/>
            </a:endParaRPr>
          </a:p>
          <a:p>
            <a:pPr marL="0" marR="0">
              <a:lnSpc>
                <a:spcPts val="2805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兼容</a:t>
            </a:r>
            <a:endParaRPr sz="2600" dirty="0">
              <a:solidFill>
                <a:srgbClr val="000000"/>
              </a:solidFill>
              <a:latin typeface="IGWDWB+DengXian-Regular" panose="02010600030101010101"/>
              <a:cs typeface="IGWDWB+DengXian-Regular" panose="02010600030101010101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988" y="2338782"/>
            <a:ext cx="11459192" cy="8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5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多个管理者节点（</a:t>
            </a:r>
            <a:r>
              <a:rPr sz="26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manager</a:t>
            </a:r>
            <a:r>
              <a:rPr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）使用</a:t>
            </a:r>
            <a:r>
              <a:rPr sz="26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raft</a:t>
            </a:r>
            <a:r>
              <a:rPr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实现（</a:t>
            </a:r>
            <a:r>
              <a:rPr sz="26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etcd</a:t>
            </a:r>
            <a:r>
              <a:rPr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）高可用，强一致性</a:t>
            </a:r>
            <a:endParaRPr sz="2600" dirty="0">
              <a:solidFill>
                <a:srgbClr val="000000"/>
              </a:solidFill>
              <a:latin typeface="IGWDWB+DengXian-Regular" panose="02010600030101010101"/>
              <a:cs typeface="IGWDWB+DengXian-Regular" panose="02010600030101010101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9588" y="2733677"/>
            <a:ext cx="516846" cy="1096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5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OVCEWG+ArialMT" panose="020B0604020202020204"/>
                <a:cs typeface="OVCEWG+ArialMT" panose="020B0604020202020204"/>
              </a:rPr>
              <a:t>•</a:t>
            </a:r>
            <a:endParaRPr sz="2200" dirty="0">
              <a:solidFill>
                <a:srgbClr val="000000"/>
              </a:solidFill>
              <a:latin typeface="OVCEWG+ArialMT" panose="020B0604020202020204"/>
              <a:cs typeface="OVCEWG+ArialMT" panose="020B0604020202020204"/>
            </a:endParaRPr>
          </a:p>
          <a:p>
            <a:pPr marL="0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OVCEWG+ArialMT" panose="020B0604020202020204"/>
                <a:cs typeface="OVCEWG+ArialMT" panose="020B0604020202020204"/>
              </a:rPr>
              <a:t>•</a:t>
            </a:r>
            <a:endParaRPr sz="2200" dirty="0">
              <a:solidFill>
                <a:srgbClr val="000000"/>
              </a:solidFill>
              <a:latin typeface="OVCEWG+ArialMT" panose="020B0604020202020204"/>
              <a:cs typeface="OVCEWG+ArialMT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8138" y="2760232"/>
            <a:ext cx="7876496" cy="1075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内置分布式</a:t>
            </a:r>
            <a:r>
              <a:rPr sz="22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K/V</a:t>
            </a:r>
            <a:r>
              <a:rPr sz="22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仓库保存系统状态，支持批处理状态更新</a:t>
            </a:r>
            <a:endParaRPr sz="2200" dirty="0">
              <a:solidFill>
                <a:srgbClr val="000000"/>
              </a:solidFill>
              <a:latin typeface="IGWDWB+DengXian-Regular" panose="02010600030101010101"/>
              <a:cs typeface="IGWDWB+DengXian-Regular" panose="02010600030101010101"/>
            </a:endParaRPr>
          </a:p>
          <a:p>
            <a:pPr marL="0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多个管理者分担</a:t>
            </a:r>
            <a:r>
              <a:rPr sz="22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Worker</a:t>
            </a:r>
            <a:r>
              <a:rPr sz="22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的连接</a:t>
            </a:r>
            <a:endParaRPr sz="2200" dirty="0">
              <a:solidFill>
                <a:srgbClr val="000000"/>
              </a:solidFill>
              <a:latin typeface="IGWDWB+DengXian-Regular" panose="02010600030101010101"/>
              <a:cs typeface="IGWDWB+DengXian-Regular" panose="02010600030101010101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388" y="3522175"/>
            <a:ext cx="611080" cy="864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OVCEWG+ArialMT" panose="020B0604020202020204"/>
                <a:cs typeface="OVCEWG+ArialMT" panose="020B0604020202020204"/>
              </a:rPr>
              <a:t>•</a:t>
            </a:r>
            <a:endParaRPr sz="2600" dirty="0">
              <a:solidFill>
                <a:srgbClr val="000000"/>
              </a:solidFill>
              <a:latin typeface="OVCEWG+ArialMT" panose="020B0604020202020204"/>
              <a:cs typeface="OVCEWG+ArialMT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0988" y="3553664"/>
            <a:ext cx="11912486" cy="8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5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管理者进行资源管理，调度任务，检测服务，通过</a:t>
            </a:r>
            <a:r>
              <a:rPr sz="26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gRPC</a:t>
            </a:r>
            <a:r>
              <a:rPr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进行任务分发和</a:t>
            </a:r>
            <a:endParaRPr sz="2600" dirty="0">
              <a:solidFill>
                <a:srgbClr val="000000"/>
              </a:solidFill>
              <a:latin typeface="IGWDWB+DengXian-Regular" panose="02010600030101010101"/>
              <a:cs typeface="IGWDWB+DengXian-Regular" panose="02010600030101010101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0988" y="3910279"/>
            <a:ext cx="1818132" cy="8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5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状态收集</a:t>
            </a:r>
            <a:endParaRPr sz="2600" dirty="0">
              <a:solidFill>
                <a:srgbClr val="000000"/>
              </a:solidFill>
              <a:latin typeface="IGWDWB+DengXian-Regular" panose="02010600030101010101"/>
              <a:cs typeface="IGWDWB+DengXian-Regular" panose="02010600030101010101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2388" y="4361623"/>
            <a:ext cx="611186" cy="1350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OVCEWG+ArialMT" panose="020B0604020202020204"/>
                <a:cs typeface="OVCEWG+ArialMT" panose="020B0604020202020204"/>
              </a:rPr>
              <a:t>•</a:t>
            </a:r>
            <a:endParaRPr sz="2600" dirty="0">
              <a:solidFill>
                <a:srgbClr val="000000"/>
              </a:solidFill>
              <a:latin typeface="OVCEWG+ArialMT" panose="020B0604020202020204"/>
              <a:cs typeface="OVCEWG+ArialMT" panose="020B0604020202020204"/>
            </a:endParaRPr>
          </a:p>
          <a:p>
            <a:pPr marL="0" marR="0">
              <a:lnSpc>
                <a:spcPts val="382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OVCEWG+ArialMT" panose="020B0604020202020204"/>
                <a:cs typeface="OVCEWG+ArialMT" panose="020B0604020202020204"/>
              </a:rPr>
              <a:t>•</a:t>
            </a:r>
            <a:endParaRPr sz="2600" dirty="0">
              <a:solidFill>
                <a:srgbClr val="000000"/>
              </a:solidFill>
              <a:latin typeface="OVCEWG+ArialMT" panose="020B0604020202020204"/>
              <a:cs typeface="OVCEWG+ArialMT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0988" y="4393141"/>
            <a:ext cx="4948640" cy="840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5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工人节点执行任务，反馈任务</a:t>
            </a:r>
            <a:endParaRPr sz="2600" dirty="0">
              <a:solidFill>
                <a:srgbClr val="000000"/>
              </a:solidFill>
              <a:latin typeface="IGWDWB+DengXian-Regular" panose="02010600030101010101"/>
              <a:cs typeface="IGWDWB+DengXian-Regular" panose="02010600030101010101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0988" y="4878401"/>
            <a:ext cx="8032653" cy="8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5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内置</a:t>
            </a:r>
            <a:r>
              <a:rPr sz="26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Ca</a:t>
            </a:r>
            <a:r>
              <a:rPr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进行密钥奋发和更新，所有节点通讯加密</a:t>
            </a:r>
            <a:endParaRPr sz="2600" dirty="0">
              <a:solidFill>
                <a:srgbClr val="000000"/>
              </a:solidFill>
              <a:latin typeface="IGWDWB+DengXian-Regular" panose="02010600030101010101"/>
              <a:cs typeface="IGWDWB+DengXian-Regular" panose="02010600030101010101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57422" y="475247"/>
            <a:ext cx="6695662" cy="1580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10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222A2D"/>
                </a:solidFill>
                <a:latin typeface="QLJJCN+Calibri"/>
                <a:cs typeface="QLJJCN+Calibri"/>
              </a:rPr>
              <a:t>SWARM MODE</a:t>
            </a:r>
            <a:r>
              <a:rPr sz="4400" dirty="0">
                <a:solidFill>
                  <a:srgbClr val="222A2D"/>
                </a:solidFill>
                <a:latin typeface="MLSFVM+MicrosoftYaHei" panose="020B0503020204020204"/>
                <a:cs typeface="MLSFVM+MicrosoftYaHei" panose="020B0503020204020204"/>
              </a:rPr>
              <a:t>引入服务</a:t>
            </a:r>
            <a:endParaRPr sz="4400" dirty="0">
              <a:solidFill>
                <a:srgbClr val="222A2D"/>
              </a:solidFill>
              <a:latin typeface="MLSFVM+MicrosoftYaHei" panose="020B0503020204020204"/>
              <a:cs typeface="MLSFVM+MicrosoftYaHei" panose="020B05030202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388" y="1467188"/>
            <a:ext cx="611080" cy="864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OVCEWG+ArialMT" panose="020B0604020202020204"/>
                <a:cs typeface="OVCEWG+ArialMT" panose="020B0604020202020204"/>
              </a:rPr>
              <a:t>•</a:t>
            </a:r>
            <a:endParaRPr sz="2600" dirty="0">
              <a:solidFill>
                <a:srgbClr val="000000"/>
              </a:solidFill>
              <a:latin typeface="OVCEWG+ArialMT" panose="020B0604020202020204"/>
              <a:cs typeface="OVCEWG+ArialMT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0988" y="1498677"/>
            <a:ext cx="12062717" cy="8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5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服务（</a:t>
            </a:r>
            <a:r>
              <a:rPr sz="26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Service</a:t>
            </a:r>
            <a:r>
              <a:rPr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）作为集群的操作对象，服务由任务（</a:t>
            </a:r>
            <a:r>
              <a:rPr sz="26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task</a:t>
            </a:r>
            <a:r>
              <a:rPr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）来实现，容器</a:t>
            </a:r>
            <a:endParaRPr sz="2600" dirty="0">
              <a:solidFill>
                <a:srgbClr val="000000"/>
              </a:solidFill>
              <a:latin typeface="IGWDWB+DengXian-Regular" panose="02010600030101010101"/>
              <a:cs typeface="IGWDWB+DengXian-Regular" panose="02010600030101010101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988" y="1855046"/>
            <a:ext cx="4948640" cy="840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5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作为实现任务的一个执行方式</a:t>
            </a:r>
            <a:endParaRPr sz="2600" dirty="0">
              <a:solidFill>
                <a:srgbClr val="000000"/>
              </a:solidFill>
              <a:latin typeface="IGWDWB+DengXian-Regular" panose="02010600030101010101"/>
              <a:cs typeface="IGWDWB+DengXian-Regular" panose="02010600030101010101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388" y="2307293"/>
            <a:ext cx="611080" cy="1349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OVCEWG+ArialMT" panose="020B0604020202020204"/>
                <a:cs typeface="OVCEWG+ArialMT" panose="020B0604020202020204"/>
              </a:rPr>
              <a:t>•</a:t>
            </a:r>
            <a:endParaRPr sz="2600" dirty="0">
              <a:solidFill>
                <a:srgbClr val="000000"/>
              </a:solidFill>
              <a:latin typeface="OVCEWG+ArialMT" panose="020B0604020202020204"/>
              <a:cs typeface="OVCEWG+ArialMT" panose="020B0604020202020204"/>
            </a:endParaRPr>
          </a:p>
          <a:p>
            <a:pPr marL="0" marR="0">
              <a:lnSpc>
                <a:spcPts val="3815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OVCEWG+ArialMT" panose="020B0604020202020204"/>
                <a:cs typeface="OVCEWG+ArialMT" panose="020B0604020202020204"/>
              </a:rPr>
              <a:t>•</a:t>
            </a:r>
            <a:endParaRPr sz="2600" dirty="0">
              <a:solidFill>
                <a:srgbClr val="000000"/>
              </a:solidFill>
              <a:latin typeface="OVCEWG+ArialMT" panose="020B0604020202020204"/>
              <a:cs typeface="OVCEWG+ArialMT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0988" y="2338782"/>
            <a:ext cx="11029110" cy="8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5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服务可以指定任务数量，也可以是全局任务（每个节点运行一个）</a:t>
            </a:r>
            <a:endParaRPr sz="2600" dirty="0">
              <a:solidFill>
                <a:srgbClr val="000000"/>
              </a:solidFill>
              <a:latin typeface="IGWDWB+DengXian-Regular" panose="02010600030101010101"/>
              <a:cs typeface="IGWDWB+DengXian-Regular" panose="02010600030101010101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988" y="2823414"/>
            <a:ext cx="11958950" cy="8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5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调度器管理任务的目标状态（</a:t>
            </a:r>
            <a:r>
              <a:rPr sz="26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desired state</a:t>
            </a:r>
            <a:r>
              <a:rPr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），分配资源给任务，选择节</a:t>
            </a:r>
            <a:endParaRPr sz="2600" dirty="0">
              <a:solidFill>
                <a:srgbClr val="000000"/>
              </a:solidFill>
              <a:latin typeface="IGWDWB+DengXian-Regular" panose="02010600030101010101"/>
              <a:cs typeface="IGWDWB+DengXian-Regular" panose="02010600030101010101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0988" y="3180284"/>
            <a:ext cx="2479548" cy="8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5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点来执行任务</a:t>
            </a:r>
            <a:endParaRPr sz="2600" dirty="0">
              <a:solidFill>
                <a:srgbClr val="000000"/>
              </a:solidFill>
              <a:latin typeface="IGWDWB+DengXian-Regular" panose="02010600030101010101"/>
              <a:cs typeface="IGWDWB+DengXian-Regular" panose="02010600030101010101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2388" y="3631903"/>
            <a:ext cx="611186" cy="1832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OVCEWG+ArialMT" panose="020B0604020202020204"/>
                <a:cs typeface="OVCEWG+ArialMT" panose="020B0604020202020204"/>
              </a:rPr>
              <a:t>•</a:t>
            </a:r>
            <a:endParaRPr sz="2600" dirty="0">
              <a:solidFill>
                <a:srgbClr val="000000"/>
              </a:solidFill>
              <a:latin typeface="OVCEWG+ArialMT" panose="020B0604020202020204"/>
              <a:cs typeface="OVCEWG+ArialMT" panose="020B0604020202020204"/>
            </a:endParaRPr>
          </a:p>
          <a:p>
            <a:pPr marL="0" marR="0">
              <a:lnSpc>
                <a:spcPts val="3805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OVCEWG+ArialMT" panose="020B0604020202020204"/>
                <a:cs typeface="OVCEWG+ArialMT" panose="020B0604020202020204"/>
              </a:rPr>
              <a:t>•</a:t>
            </a:r>
            <a:endParaRPr sz="2600" dirty="0">
              <a:solidFill>
                <a:srgbClr val="000000"/>
              </a:solidFill>
              <a:latin typeface="OVCEWG+ArialMT" panose="020B0604020202020204"/>
              <a:cs typeface="OVCEWG+ArialMT" panose="020B0604020202020204"/>
            </a:endParaRPr>
          </a:p>
          <a:p>
            <a:pPr marL="0" marR="0">
              <a:lnSpc>
                <a:spcPts val="382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OVCEWG+ArialMT" panose="020B0604020202020204"/>
                <a:cs typeface="OVCEWG+ArialMT" panose="020B0604020202020204"/>
              </a:rPr>
              <a:t>•</a:t>
            </a:r>
            <a:endParaRPr sz="2600" dirty="0">
              <a:solidFill>
                <a:srgbClr val="000000"/>
              </a:solidFill>
              <a:latin typeface="OVCEWG+ArialMT" panose="020B0604020202020204"/>
              <a:cs typeface="OVCEWG+ArialMT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0988" y="3663391"/>
            <a:ext cx="10268482" cy="1323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5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节点支持将任务的状态推动到目标状态，反馈状态给管理节点</a:t>
            </a:r>
            <a:endParaRPr sz="2600" dirty="0">
              <a:solidFill>
                <a:srgbClr val="000000"/>
              </a:solidFill>
              <a:latin typeface="IGWDWB+DengXian-Regular" panose="02010600030101010101"/>
              <a:cs typeface="IGWDWB+DengXian-Regular" panose="02010600030101010101"/>
            </a:endParaRPr>
          </a:p>
          <a:p>
            <a:pPr marL="0" marR="0">
              <a:lnSpc>
                <a:spcPts val="3805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支持服务配置更新，滚动更新，回滚</a:t>
            </a:r>
            <a:endParaRPr sz="2600" dirty="0">
              <a:solidFill>
                <a:srgbClr val="000000"/>
              </a:solidFill>
              <a:latin typeface="IGWDWB+DengXian-Regular" panose="02010600030101010101"/>
              <a:cs typeface="IGWDWB+DengXian-Regular" panose="02010600030101010101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0988" y="4631513"/>
            <a:ext cx="7231542" cy="8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5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内置</a:t>
            </a:r>
            <a:r>
              <a:rPr sz="26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overlay</a:t>
            </a:r>
            <a:r>
              <a:rPr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网络，</a:t>
            </a:r>
            <a:r>
              <a:rPr sz="2600" dirty="0">
                <a:solidFill>
                  <a:srgbClr val="000000"/>
                </a:solidFill>
                <a:latin typeface="WUDGGL+DengXian-Regular" panose="02010600030101010101"/>
                <a:cs typeface="WUDGGL+DengXian-Regular" panose="02010600030101010101"/>
              </a:rPr>
              <a:t>DNS</a:t>
            </a:r>
            <a:r>
              <a:rPr sz="2600" dirty="0">
                <a:solidFill>
                  <a:srgbClr val="000000"/>
                </a:solidFill>
                <a:latin typeface="IGWDWB+DengXian-Regular" panose="02010600030101010101"/>
                <a:cs typeface="IGWDWB+DengXian-Regular" panose="02010600030101010101"/>
              </a:rPr>
              <a:t>服务发现，负载均衡</a:t>
            </a:r>
            <a:endParaRPr sz="2600" dirty="0">
              <a:solidFill>
                <a:srgbClr val="000000"/>
              </a:solidFill>
              <a:latin typeface="IGWDWB+DengXian-Regular" panose="02010600030101010101"/>
              <a:cs typeface="IGWDWB+DengXian-Regular" panose="02010600030101010101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60113" y="475247"/>
            <a:ext cx="4255007" cy="1576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10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222A2D"/>
                </a:solidFill>
                <a:latin typeface="MLSFVM+MicrosoftYaHei" panose="020B0503020204020204"/>
                <a:cs typeface="MLSFVM+MicrosoftYaHei" panose="020B0503020204020204"/>
              </a:rPr>
              <a:t>节点功能模块</a:t>
            </a:r>
            <a:endParaRPr sz="4400" dirty="0">
              <a:solidFill>
                <a:srgbClr val="222A2D"/>
              </a:solidFill>
              <a:latin typeface="MLSFVM+MicrosoftYaHei" panose="020B0503020204020204"/>
              <a:cs typeface="MLSFVM+MicrosoftYaHei" panose="020B0503020204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56050" y="285750"/>
            <a:ext cx="6278245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10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222A2D"/>
                </a:solidFill>
                <a:latin typeface="QLJJCN+Calibri"/>
                <a:cs typeface="QLJJCN+Calibri"/>
              </a:rPr>
              <a:t>DOCKER 1.12 </a:t>
            </a:r>
            <a:r>
              <a:rPr sz="4400" dirty="0">
                <a:solidFill>
                  <a:srgbClr val="222A2D"/>
                </a:solidFill>
                <a:latin typeface="MLSFVM+MicrosoftYaHei" panose="020B0503020204020204"/>
                <a:cs typeface="MLSFVM+MicrosoftYaHei" panose="020B0503020204020204"/>
              </a:rPr>
              <a:t>网络</a:t>
            </a:r>
            <a:endParaRPr sz="4400" dirty="0">
              <a:solidFill>
                <a:srgbClr val="222A2D"/>
              </a:solidFill>
              <a:latin typeface="MLSFVM+MicrosoftYaHei" panose="020B0503020204020204"/>
              <a:cs typeface="MLSFVM+MicrosoftYaHei" panose="020B05030202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1450" y="2324545"/>
            <a:ext cx="752057" cy="2527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80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OVCEWG+ArialMT" panose="020B0604020202020204"/>
                <a:cs typeface="OVCEWG+ArialMT" panose="020B0604020202020204"/>
              </a:rPr>
              <a:t>•</a:t>
            </a:r>
            <a:endParaRPr sz="3200" dirty="0">
              <a:solidFill>
                <a:srgbClr val="000000"/>
              </a:solidFill>
              <a:latin typeface="OVCEWG+ArialMT" panose="020B0604020202020204"/>
              <a:cs typeface="OVCEWG+ArialMT" panose="020B0604020202020204"/>
            </a:endParaRPr>
          </a:p>
          <a:p>
            <a:pPr marL="0" marR="0">
              <a:lnSpc>
                <a:spcPts val="5760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OVCEWG+ArialMT" panose="020B0604020202020204"/>
                <a:cs typeface="OVCEWG+ArialMT" panose="020B0604020202020204"/>
              </a:rPr>
              <a:t>•</a:t>
            </a:r>
            <a:endParaRPr sz="3200" dirty="0">
              <a:solidFill>
                <a:srgbClr val="000000"/>
              </a:solidFill>
              <a:latin typeface="OVCEWG+ArialMT" panose="020B0604020202020204"/>
              <a:cs typeface="OVCEWG+ArialMT" panose="020B0604020202020204"/>
            </a:endParaRPr>
          </a:p>
          <a:p>
            <a:pPr marL="0" marR="0">
              <a:lnSpc>
                <a:spcPts val="5760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OVCEWG+ArialMT" panose="020B0604020202020204"/>
                <a:cs typeface="OVCEWG+ArialMT" panose="020B0604020202020204"/>
              </a:rPr>
              <a:t>•</a:t>
            </a:r>
            <a:endParaRPr sz="3200" dirty="0">
              <a:solidFill>
                <a:srgbClr val="000000"/>
              </a:solidFill>
              <a:latin typeface="OVCEWG+ArialMT" panose="020B0604020202020204"/>
              <a:cs typeface="OVCEWG+ArialMT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7936" y="2363288"/>
            <a:ext cx="2238146" cy="1033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40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UWQBKU+DengXian-Light" panose="02010600030101010101"/>
                <a:cs typeface="UWQBKU+DengXian-Light" panose="02010600030101010101"/>
              </a:rPr>
              <a:t>集群模式</a:t>
            </a:r>
            <a:endParaRPr sz="3200" dirty="0">
              <a:solidFill>
                <a:srgbClr val="000000"/>
              </a:solidFill>
              <a:latin typeface="UWQBKU+DengXian-Light" panose="02010600030101010101"/>
              <a:cs typeface="UWQBKU+DengXian-Light" panose="02010600030101010101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7936" y="3094808"/>
            <a:ext cx="2645359" cy="1765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40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UWQBKU+DengXian-Light" panose="02010600030101010101"/>
                <a:cs typeface="UWQBKU+DengXian-Light" panose="02010600030101010101"/>
              </a:rPr>
              <a:t>分布式控制</a:t>
            </a:r>
            <a:endParaRPr sz="3200" dirty="0">
              <a:solidFill>
                <a:srgbClr val="000000"/>
              </a:solidFill>
              <a:latin typeface="UWQBKU+DengXian-Light" panose="02010600030101010101"/>
              <a:cs typeface="UWQBKU+DengXian-Light" panose="02010600030101010101"/>
            </a:endParaRPr>
          </a:p>
          <a:p>
            <a:pPr marL="0" marR="0">
              <a:lnSpc>
                <a:spcPts val="5760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UWQBKU+DengXian-Light" panose="02010600030101010101"/>
                <a:cs typeface="UWQBKU+DengXian-Light" panose="02010600030101010101"/>
              </a:rPr>
              <a:t>高可扩展性</a:t>
            </a:r>
            <a:endParaRPr sz="3200" dirty="0">
              <a:solidFill>
                <a:srgbClr val="000000"/>
              </a:solidFill>
              <a:latin typeface="UWQBKU+DengXian-Light" panose="02010600030101010101"/>
              <a:cs typeface="UWQBKU+DengXian-Light" panose="02010600030101010101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60113" y="475247"/>
            <a:ext cx="4255007" cy="1576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10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222A2D"/>
                </a:solidFill>
                <a:latin typeface="MLSFVM+MicrosoftYaHei" panose="020B0503020204020204"/>
                <a:cs typeface="MLSFVM+MicrosoftYaHei" panose="020B0503020204020204"/>
              </a:rPr>
              <a:t>服务请求路由</a:t>
            </a:r>
            <a:endParaRPr sz="4400" dirty="0">
              <a:solidFill>
                <a:srgbClr val="222A2D"/>
              </a:solidFill>
              <a:latin typeface="MLSFVM+MicrosoftYaHei" panose="020B0503020204020204"/>
              <a:cs typeface="MLSFVM+MicrosoftYaHei" panose="020B05030202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940" y="2456161"/>
            <a:ext cx="657823" cy="1570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OVCEWG+ArialMT" panose="020B0604020202020204"/>
                <a:cs typeface="OVCEWG+ArialMT" panose="020B0604020202020204"/>
              </a:rPr>
              <a:t>•</a:t>
            </a:r>
            <a:endParaRPr sz="2800" dirty="0">
              <a:solidFill>
                <a:srgbClr val="000000"/>
              </a:solidFill>
              <a:latin typeface="OVCEWG+ArialMT" panose="020B0604020202020204"/>
              <a:cs typeface="OVCEWG+ArialMT" panose="020B0604020202020204"/>
            </a:endParaRPr>
          </a:p>
          <a:p>
            <a:pPr marL="0" marR="0">
              <a:lnSpc>
                <a:spcPts val="504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OVCEWG+ArialMT" panose="020B0604020202020204"/>
                <a:cs typeface="OVCEWG+ArialMT" panose="020B0604020202020204"/>
              </a:rPr>
              <a:t>•</a:t>
            </a:r>
            <a:endParaRPr sz="2800" dirty="0">
              <a:solidFill>
                <a:srgbClr val="000000"/>
              </a:solidFill>
              <a:latin typeface="OVCEWG+ArialMT" panose="020B0604020202020204"/>
              <a:cs typeface="OVCEWG+ArialMT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9452" y="2489971"/>
            <a:ext cx="4040377" cy="90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UWQBKU+DengXian-Light" panose="02010600030101010101"/>
                <a:cs typeface="UWQBKU+DengXian-Light" panose="02010600030101010101"/>
              </a:rPr>
              <a:t>内置</a:t>
            </a:r>
            <a:r>
              <a:rPr sz="2800" dirty="0">
                <a:solidFill>
                  <a:srgbClr val="000000"/>
                </a:solidFill>
                <a:latin typeface="NIOUNP+DengXian-Light" panose="02010600030101010101"/>
                <a:cs typeface="NIOUNP+DengXian-Light" panose="02010600030101010101"/>
              </a:rPr>
              <a:t>IPVS</a:t>
            </a:r>
            <a:r>
              <a:rPr sz="2800" dirty="0">
                <a:solidFill>
                  <a:srgbClr val="000000"/>
                </a:solidFill>
                <a:latin typeface="UWQBKU+DengXian-Light" panose="02010600030101010101"/>
                <a:cs typeface="UWQBKU+DengXian-Light" panose="02010600030101010101"/>
              </a:rPr>
              <a:t>路由转发功能</a:t>
            </a:r>
            <a:endParaRPr sz="2800" dirty="0">
              <a:solidFill>
                <a:srgbClr val="000000"/>
              </a:solidFill>
              <a:latin typeface="UWQBKU+DengXian-Light" panose="02010600030101010101"/>
              <a:cs typeface="UWQBKU+DengXian-Light" panose="02010600030101010101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9452" y="3129804"/>
            <a:ext cx="6130594" cy="2824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UWQBKU+DengXian-Light" panose="02010600030101010101"/>
                <a:cs typeface="UWQBKU+DengXian-Light" panose="02010600030101010101"/>
              </a:rPr>
              <a:t>每个节点都参与负载均衡转发，接</a:t>
            </a:r>
            <a:endParaRPr sz="2800" dirty="0">
              <a:solidFill>
                <a:srgbClr val="000000"/>
              </a:solidFill>
              <a:latin typeface="UWQBKU+DengXian-Light" panose="02010600030101010101"/>
              <a:cs typeface="UWQBKU+DengXian-Light" panose="02010600030101010101"/>
            </a:endParaRPr>
          </a:p>
          <a:p>
            <a:pPr marL="0" marR="0">
              <a:lnSpc>
                <a:spcPts val="504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UWQBKU+DengXian-Light" panose="02010600030101010101"/>
                <a:cs typeface="UWQBKU+DengXian-Light" panose="02010600030101010101"/>
              </a:rPr>
              <a:t>受对应的端口访问，进行端口转换</a:t>
            </a:r>
            <a:endParaRPr sz="2800" dirty="0">
              <a:solidFill>
                <a:srgbClr val="000000"/>
              </a:solidFill>
              <a:latin typeface="UWQBKU+DengXian-Light" panose="02010600030101010101"/>
              <a:cs typeface="UWQBKU+DengXian-Light" panose="02010600030101010101"/>
            </a:endParaRPr>
          </a:p>
          <a:p>
            <a:pPr marL="0" marR="0">
              <a:lnSpc>
                <a:spcPts val="504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UWQBKU+DengXian-Light" panose="02010600030101010101"/>
                <a:cs typeface="UWQBKU+DengXian-Light" panose="02010600030101010101"/>
              </a:rPr>
              <a:t>内部负载均衡和外部负载均衡采用</a:t>
            </a:r>
            <a:endParaRPr sz="2800" dirty="0">
              <a:solidFill>
                <a:srgbClr val="000000"/>
              </a:solidFill>
              <a:latin typeface="UWQBKU+DengXian-Light" panose="02010600030101010101"/>
              <a:cs typeface="UWQBKU+DengXian-Light" panose="02010600030101010101"/>
            </a:endParaRPr>
          </a:p>
          <a:p>
            <a:pPr marL="0" marR="0">
              <a:lnSpc>
                <a:spcPts val="504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UWQBKU+DengXian-Light" panose="02010600030101010101"/>
                <a:cs typeface="UWQBKU+DengXian-Light" panose="02010600030101010101"/>
              </a:rPr>
              <a:t>相同方式</a:t>
            </a:r>
            <a:endParaRPr sz="2800" dirty="0">
              <a:solidFill>
                <a:srgbClr val="000000"/>
              </a:solidFill>
              <a:latin typeface="UWQBKU+DengXian-Light" panose="02010600030101010101"/>
              <a:cs typeface="UWQBKU+DengXian-Light" panose="02010600030101010101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940" y="4376506"/>
            <a:ext cx="657823" cy="930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OVCEWG+ArialMT" panose="020B0604020202020204"/>
                <a:cs typeface="OVCEWG+ArialMT" panose="020B0604020202020204"/>
              </a:rPr>
              <a:t>•</a:t>
            </a:r>
            <a:endParaRPr sz="2800" dirty="0">
              <a:solidFill>
                <a:srgbClr val="000000"/>
              </a:solidFill>
              <a:latin typeface="OVCEWG+ArialMT" panose="020B0604020202020204"/>
              <a:cs typeface="OVCEWG+ArialMT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1884</Words>
  <Application>WPS 演示</Application>
  <PresentationFormat>On-screen Show (4:3)</PresentationFormat>
  <Paragraphs>316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宋体</vt:lpstr>
      <vt:lpstr>Wingdings</vt:lpstr>
      <vt:lpstr>IGWDWB+DengXian-Regular</vt:lpstr>
      <vt:lpstr>WUDGGL+DengXian-Regular</vt:lpstr>
      <vt:lpstr>NIOUNP+DengXian-Light</vt:lpstr>
      <vt:lpstr>OVCEWG+ArialMT</vt:lpstr>
      <vt:lpstr>QLJJCN+Calibri</vt:lpstr>
      <vt:lpstr>MLSFVM+MicrosoftYaHei</vt:lpstr>
      <vt:lpstr>UWQBKU+DengXian-Light</vt:lpstr>
      <vt:lpstr>Calibri</vt:lpstr>
      <vt:lpstr>微软雅黑</vt:lpstr>
      <vt:lpstr>Times New Roman</vt:lpstr>
      <vt:lpstr>CDQVKM+DengXian-Bold</vt:lpstr>
      <vt:lpstr>Segoe Print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SYSTEM</dc:creator>
  <cp:lastModifiedBy>chaoyue</cp:lastModifiedBy>
  <cp:revision>44</cp:revision>
  <dcterms:created xsi:type="dcterms:W3CDTF">2016-12-21T11:57:00Z</dcterms:created>
  <dcterms:modified xsi:type="dcterms:W3CDTF">2016-12-27T03:22:37Z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