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39"/>
  </p:notesMasterIdLst>
  <p:handoutMasterIdLst>
    <p:handoutMasterId r:id="rId40"/>
  </p:handoutMasterIdLst>
  <p:sldIdLst>
    <p:sldId id="302" r:id="rId2"/>
    <p:sldId id="603" r:id="rId3"/>
    <p:sldId id="892" r:id="rId4"/>
    <p:sldId id="898" r:id="rId5"/>
    <p:sldId id="899" r:id="rId6"/>
    <p:sldId id="901" r:id="rId7"/>
    <p:sldId id="902" r:id="rId8"/>
    <p:sldId id="903" r:id="rId9"/>
    <p:sldId id="904" r:id="rId10"/>
    <p:sldId id="905" r:id="rId11"/>
    <p:sldId id="906" r:id="rId12"/>
    <p:sldId id="907" r:id="rId13"/>
    <p:sldId id="908" r:id="rId14"/>
    <p:sldId id="623" r:id="rId15"/>
    <p:sldId id="618" r:id="rId16"/>
    <p:sldId id="622" r:id="rId17"/>
    <p:sldId id="621" r:id="rId18"/>
    <p:sldId id="624" r:id="rId19"/>
    <p:sldId id="614" r:id="rId20"/>
    <p:sldId id="598" r:id="rId21"/>
    <p:sldId id="599" r:id="rId22"/>
    <p:sldId id="600" r:id="rId23"/>
    <p:sldId id="592" r:id="rId24"/>
    <p:sldId id="595" r:id="rId25"/>
    <p:sldId id="596" r:id="rId26"/>
    <p:sldId id="597" r:id="rId27"/>
    <p:sldId id="613" r:id="rId28"/>
    <p:sldId id="615" r:id="rId29"/>
    <p:sldId id="616" r:id="rId30"/>
    <p:sldId id="617" r:id="rId31"/>
    <p:sldId id="601" r:id="rId32"/>
    <p:sldId id="438" r:id="rId33"/>
    <p:sldId id="509" r:id="rId34"/>
    <p:sldId id="510" r:id="rId35"/>
    <p:sldId id="439" r:id="rId36"/>
    <p:sldId id="444" r:id="rId37"/>
    <p:sldId id="497" r:id="rId38"/>
  </p:sldIdLst>
  <p:sldSz cx="9144000" cy="6858000" type="screen4x3"/>
  <p:notesSz cx="7099300" cy="10234613"/>
  <p:defaultTextStyle>
    <a:defPPr>
      <a:defRPr lang="es-E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0402"/>
    <a:srgbClr val="282B25"/>
    <a:srgbClr val="FFFFCC"/>
    <a:srgbClr val="A50021"/>
    <a:srgbClr val="D31405"/>
    <a:srgbClr val="45270B"/>
    <a:srgbClr val="424130"/>
    <a:srgbClr val="EB2B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3220" autoAdjust="0"/>
  </p:normalViewPr>
  <p:slideViewPr>
    <p:cSldViewPr>
      <p:cViewPr varScale="1">
        <p:scale>
          <a:sx n="106" d="100"/>
          <a:sy n="106" d="100"/>
        </p:scale>
        <p:origin x="176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5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7914" tIns="48957" rIns="97914" bIns="48957" numCol="1" anchor="t" anchorCtr="0" compatLnSpc="1">
            <a:prstTxWarp prst="textNoShape">
              <a:avLst/>
            </a:prstTxWarp>
          </a:bodyPr>
          <a:lstStyle>
            <a:lvl1pPr>
              <a:defRPr sz="1300"/>
            </a:lvl1pPr>
          </a:lstStyle>
          <a:p>
            <a:pPr>
              <a:defRPr/>
            </a:pPr>
            <a:endParaRPr lang="en-US"/>
          </a:p>
        </p:txBody>
      </p:sp>
      <p:sp>
        <p:nvSpPr>
          <p:cNvPr id="188419" name="Rectangle 3"/>
          <p:cNvSpPr>
            <a:spLocks noGrp="1" noChangeArrowheads="1"/>
          </p:cNvSpPr>
          <p:nvPr>
            <p:ph type="dt" sz="quarter" idx="1"/>
          </p:nvPr>
        </p:nvSpPr>
        <p:spPr bwMode="auto">
          <a:xfrm>
            <a:off x="4022725" y="0"/>
            <a:ext cx="3076575" cy="512763"/>
          </a:xfrm>
          <a:prstGeom prst="rect">
            <a:avLst/>
          </a:prstGeom>
          <a:noFill/>
          <a:ln w="9525">
            <a:noFill/>
            <a:miter lim="800000"/>
            <a:headEnd/>
            <a:tailEnd/>
          </a:ln>
          <a:effectLst/>
        </p:spPr>
        <p:txBody>
          <a:bodyPr vert="horz" wrap="square" lIns="97914" tIns="48957" rIns="97914" bIns="48957" numCol="1" anchor="t" anchorCtr="0" compatLnSpc="1">
            <a:prstTxWarp prst="textNoShape">
              <a:avLst/>
            </a:prstTxWarp>
          </a:bodyPr>
          <a:lstStyle>
            <a:lvl1pPr algn="r">
              <a:defRPr sz="1300"/>
            </a:lvl1pPr>
          </a:lstStyle>
          <a:p>
            <a:pPr>
              <a:defRPr/>
            </a:pPr>
            <a:endParaRPr lang="en-US"/>
          </a:p>
        </p:txBody>
      </p:sp>
      <p:sp>
        <p:nvSpPr>
          <p:cNvPr id="188420" name="Rectangle 4"/>
          <p:cNvSpPr>
            <a:spLocks noGrp="1" noChangeArrowheads="1"/>
          </p:cNvSpPr>
          <p:nvPr>
            <p:ph type="ftr" sz="quarter" idx="2"/>
          </p:nvPr>
        </p:nvSpPr>
        <p:spPr bwMode="auto">
          <a:xfrm>
            <a:off x="0" y="9721850"/>
            <a:ext cx="3076575" cy="512763"/>
          </a:xfrm>
          <a:prstGeom prst="rect">
            <a:avLst/>
          </a:prstGeom>
          <a:noFill/>
          <a:ln w="9525">
            <a:noFill/>
            <a:miter lim="800000"/>
            <a:headEnd/>
            <a:tailEnd/>
          </a:ln>
          <a:effectLst/>
        </p:spPr>
        <p:txBody>
          <a:bodyPr vert="horz" wrap="square" lIns="97914" tIns="48957" rIns="97914" bIns="48957" numCol="1" anchor="b" anchorCtr="0" compatLnSpc="1">
            <a:prstTxWarp prst="textNoShape">
              <a:avLst/>
            </a:prstTxWarp>
          </a:bodyPr>
          <a:lstStyle>
            <a:lvl1pPr>
              <a:defRPr sz="1300"/>
            </a:lvl1pPr>
          </a:lstStyle>
          <a:p>
            <a:pPr>
              <a:defRPr/>
            </a:pPr>
            <a:endParaRPr lang="en-US"/>
          </a:p>
        </p:txBody>
      </p:sp>
      <p:sp>
        <p:nvSpPr>
          <p:cNvPr id="188421" name="Rectangle 5"/>
          <p:cNvSpPr>
            <a:spLocks noGrp="1" noChangeArrowheads="1"/>
          </p:cNvSpPr>
          <p:nvPr>
            <p:ph type="sldNum" sz="quarter" idx="3"/>
          </p:nvPr>
        </p:nvSpPr>
        <p:spPr bwMode="auto">
          <a:xfrm>
            <a:off x="4022725" y="9721850"/>
            <a:ext cx="3076575" cy="512763"/>
          </a:xfrm>
          <a:prstGeom prst="rect">
            <a:avLst/>
          </a:prstGeom>
          <a:noFill/>
          <a:ln w="9525">
            <a:noFill/>
            <a:miter lim="800000"/>
            <a:headEnd/>
            <a:tailEnd/>
          </a:ln>
          <a:effectLst/>
        </p:spPr>
        <p:txBody>
          <a:bodyPr vert="horz" wrap="square" lIns="97914" tIns="48957" rIns="97914" bIns="48957" numCol="1" anchor="b" anchorCtr="0" compatLnSpc="1">
            <a:prstTxWarp prst="textNoShape">
              <a:avLst/>
            </a:prstTxWarp>
          </a:bodyPr>
          <a:lstStyle>
            <a:lvl1pPr algn="r">
              <a:defRPr sz="1300"/>
            </a:lvl1pPr>
          </a:lstStyle>
          <a:p>
            <a:pPr>
              <a:defRPr/>
            </a:pPr>
            <a:fld id="{9D2A1FE4-68AB-439B-9F9D-823848817B1A}" type="slidenum">
              <a:rPr lang="es-ES"/>
              <a:pPr>
                <a:defRPr/>
              </a:pPr>
              <a:t>‹Nº›</a:t>
            </a:fld>
            <a:endParaRPr lang="es-ES"/>
          </a:p>
        </p:txBody>
      </p:sp>
    </p:spTree>
    <p:extLst>
      <p:ext uri="{BB962C8B-B14F-4D97-AF65-F5344CB8AC3E}">
        <p14:creationId xmlns:p14="http://schemas.microsoft.com/office/powerpoint/2010/main" val="4080969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7914" tIns="48957" rIns="97914" bIns="48957" numCol="1" anchor="t" anchorCtr="0" compatLnSpc="1">
            <a:prstTxWarp prst="textNoShape">
              <a:avLst/>
            </a:prstTxWarp>
          </a:bodyPr>
          <a:lstStyle>
            <a:lvl1pPr>
              <a:defRPr sz="1300">
                <a:latin typeface="Times New Roman" pitchFamily="18" charset="0"/>
              </a:defRPr>
            </a:lvl1pPr>
          </a:lstStyle>
          <a:p>
            <a:pPr>
              <a:defRPr/>
            </a:pPr>
            <a:endParaRPr lang="en-US"/>
          </a:p>
        </p:txBody>
      </p:sp>
      <p:sp>
        <p:nvSpPr>
          <p:cNvPr id="11267" name="Rectangle 3"/>
          <p:cNvSpPr>
            <a:spLocks noGrp="1" noChangeArrowheads="1"/>
          </p:cNvSpPr>
          <p:nvPr>
            <p:ph type="dt" idx="1"/>
          </p:nvPr>
        </p:nvSpPr>
        <p:spPr bwMode="auto">
          <a:xfrm>
            <a:off x="4022725" y="0"/>
            <a:ext cx="3076575" cy="512763"/>
          </a:xfrm>
          <a:prstGeom prst="rect">
            <a:avLst/>
          </a:prstGeom>
          <a:noFill/>
          <a:ln w="9525">
            <a:noFill/>
            <a:miter lim="800000"/>
            <a:headEnd/>
            <a:tailEnd/>
          </a:ln>
          <a:effectLst/>
        </p:spPr>
        <p:txBody>
          <a:bodyPr vert="horz" wrap="square" lIns="97914" tIns="48957" rIns="97914" bIns="48957" numCol="1" anchor="t" anchorCtr="0" compatLnSpc="1">
            <a:prstTxWarp prst="textNoShape">
              <a:avLst/>
            </a:prstTxWarp>
          </a:bodyPr>
          <a:lstStyle>
            <a:lvl1pPr algn="r">
              <a:defRPr sz="1300">
                <a:latin typeface="Times New Roman" pitchFamily="18" charset="0"/>
              </a:defRPr>
            </a:lvl1pPr>
          </a:lstStyle>
          <a:p>
            <a:pPr>
              <a:defRPr/>
            </a:pPr>
            <a:endParaRPr lang="en-US"/>
          </a:p>
        </p:txBody>
      </p:sp>
      <p:sp>
        <p:nvSpPr>
          <p:cNvPr id="123908" name="Rectangle 4"/>
          <p:cNvSpPr>
            <a:spLocks noGrp="1" noRot="1" noChangeAspect="1" noChangeArrowheads="1" noTextEdit="1"/>
          </p:cNvSpPr>
          <p:nvPr>
            <p:ph type="sldImg" idx="2"/>
          </p:nvPr>
        </p:nvSpPr>
        <p:spPr bwMode="auto">
          <a:xfrm>
            <a:off x="992188" y="768350"/>
            <a:ext cx="5116512" cy="3838575"/>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7914" tIns="48957" rIns="97914" bIns="48957"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11270" name="Rectangle 6"/>
          <p:cNvSpPr>
            <a:spLocks noGrp="1" noChangeArrowheads="1"/>
          </p:cNvSpPr>
          <p:nvPr>
            <p:ph type="ftr" sz="quarter" idx="4"/>
          </p:nvPr>
        </p:nvSpPr>
        <p:spPr bwMode="auto">
          <a:xfrm>
            <a:off x="0" y="9721850"/>
            <a:ext cx="3076575" cy="512763"/>
          </a:xfrm>
          <a:prstGeom prst="rect">
            <a:avLst/>
          </a:prstGeom>
          <a:noFill/>
          <a:ln w="9525">
            <a:noFill/>
            <a:miter lim="800000"/>
            <a:headEnd/>
            <a:tailEnd/>
          </a:ln>
          <a:effectLst/>
        </p:spPr>
        <p:txBody>
          <a:bodyPr vert="horz" wrap="square" lIns="97914" tIns="48957" rIns="97914" bIns="48957" numCol="1" anchor="b" anchorCtr="0" compatLnSpc="1">
            <a:prstTxWarp prst="textNoShape">
              <a:avLst/>
            </a:prstTxWarp>
          </a:bodyPr>
          <a:lstStyle>
            <a:lvl1pPr>
              <a:defRPr sz="1300">
                <a:latin typeface="Times New Roman" pitchFamily="18" charset="0"/>
              </a:defRPr>
            </a:lvl1pPr>
          </a:lstStyle>
          <a:p>
            <a:pPr>
              <a:defRPr/>
            </a:pPr>
            <a:endParaRPr lang="en-US"/>
          </a:p>
        </p:txBody>
      </p:sp>
      <p:sp>
        <p:nvSpPr>
          <p:cNvPr id="11271" name="Rectangle 7"/>
          <p:cNvSpPr>
            <a:spLocks noGrp="1" noChangeArrowheads="1"/>
          </p:cNvSpPr>
          <p:nvPr>
            <p:ph type="sldNum" sz="quarter" idx="5"/>
          </p:nvPr>
        </p:nvSpPr>
        <p:spPr bwMode="auto">
          <a:xfrm>
            <a:off x="4022725" y="9721850"/>
            <a:ext cx="3076575" cy="512763"/>
          </a:xfrm>
          <a:prstGeom prst="rect">
            <a:avLst/>
          </a:prstGeom>
          <a:noFill/>
          <a:ln w="9525">
            <a:noFill/>
            <a:miter lim="800000"/>
            <a:headEnd/>
            <a:tailEnd/>
          </a:ln>
          <a:effectLst/>
        </p:spPr>
        <p:txBody>
          <a:bodyPr vert="horz" wrap="square" lIns="97914" tIns="48957" rIns="97914" bIns="48957" numCol="1" anchor="b" anchorCtr="0" compatLnSpc="1">
            <a:prstTxWarp prst="textNoShape">
              <a:avLst/>
            </a:prstTxWarp>
          </a:bodyPr>
          <a:lstStyle>
            <a:lvl1pPr algn="r">
              <a:defRPr sz="1300">
                <a:latin typeface="Times New Roman" pitchFamily="18" charset="0"/>
              </a:defRPr>
            </a:lvl1pPr>
          </a:lstStyle>
          <a:p>
            <a:pPr>
              <a:defRPr/>
            </a:pPr>
            <a:fld id="{87630776-1E50-47EA-9F13-05C84D902C42}" type="slidenum">
              <a:rPr lang="es-ES"/>
              <a:pPr>
                <a:defRPr/>
              </a:pPr>
              <a:t>‹Nº›</a:t>
            </a:fld>
            <a:endParaRPr lang="es-ES"/>
          </a:p>
        </p:txBody>
      </p:sp>
    </p:spTree>
    <p:extLst>
      <p:ext uri="{BB962C8B-B14F-4D97-AF65-F5344CB8AC3E}">
        <p14:creationId xmlns:p14="http://schemas.microsoft.com/office/powerpoint/2010/main" val="28969174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Bueno esta es la primera clase de orientación a objetos 2 ah pero esto me lo pasa a texto es un pelotudopunto y aparte pero no anda bien aunque pasa muy bonito a texto pero es una pelotudez esto y si yo quisiera escucharlo como hago</a:t>
            </a:r>
          </a:p>
        </p:txBody>
      </p:sp>
      <p:sp>
        <p:nvSpPr>
          <p:cNvPr id="4" name="Marcador de número de diapositiva 3"/>
          <p:cNvSpPr>
            <a:spLocks noGrp="1"/>
          </p:cNvSpPr>
          <p:nvPr>
            <p:ph type="sldNum" sz="quarter" idx="5"/>
          </p:nvPr>
        </p:nvSpPr>
        <p:spPr/>
        <p:txBody>
          <a:bodyPr/>
          <a:lstStyle/>
          <a:p>
            <a:pPr>
              <a:defRPr/>
            </a:pPr>
            <a:fld id="{87630776-1E50-47EA-9F13-05C84D902C42}" type="slidenum">
              <a:rPr lang="es-ES" smtClean="0"/>
              <a:pPr>
                <a:defRPr/>
              </a:pPr>
              <a:t>1</a:t>
            </a:fld>
            <a:endParaRPr lang="es-ES"/>
          </a:p>
        </p:txBody>
      </p:sp>
    </p:spTree>
    <p:extLst>
      <p:ext uri="{BB962C8B-B14F-4D97-AF65-F5344CB8AC3E}">
        <p14:creationId xmlns:p14="http://schemas.microsoft.com/office/powerpoint/2010/main" val="681229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Acá estaría bueno meter más ejemplos, incluso con gráficos de esquemas de esas aplicaciones</a:t>
            </a:r>
            <a:endParaRPr lang="en-GB" dirty="0"/>
          </a:p>
        </p:txBody>
      </p:sp>
    </p:spTree>
    <p:extLst>
      <p:ext uri="{BB962C8B-B14F-4D97-AF65-F5344CB8AC3E}">
        <p14:creationId xmlns:p14="http://schemas.microsoft.com/office/powerpoint/2010/main" val="1002811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También estaría bueno algún ejemplo...</a:t>
            </a:r>
            <a:endParaRPr lang="en-GB" dirty="0"/>
          </a:p>
        </p:txBody>
      </p:sp>
    </p:spTree>
    <p:extLst>
      <p:ext uri="{BB962C8B-B14F-4D97-AF65-F5344CB8AC3E}">
        <p14:creationId xmlns:p14="http://schemas.microsoft.com/office/powerpoint/2010/main" val="192388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Falta algo acá? Quizás se puede concluir con un </a:t>
            </a:r>
            <a:r>
              <a:rPr lang="es-AR" dirty="0" err="1"/>
              <a:t>slide</a:t>
            </a:r>
            <a:r>
              <a:rPr lang="es-AR" dirty="0"/>
              <a:t> del tipo: Diseño y Arquitectura de Software al rescate, como una forma de enfatizar la importancia de lo que damos</a:t>
            </a:r>
            <a:endParaRPr lang="en-GB" dirty="0"/>
          </a:p>
        </p:txBody>
      </p:sp>
    </p:spTree>
    <p:extLst>
      <p:ext uri="{BB962C8B-B14F-4D97-AF65-F5344CB8AC3E}">
        <p14:creationId xmlns:p14="http://schemas.microsoft.com/office/powerpoint/2010/main" val="509913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3E0B557E-01FC-4ADB-9A96-79EABD12E678}" type="slidenum">
              <a:rPr lang="es-ES" smtClean="0"/>
              <a:pPr/>
              <a:t>32</a:t>
            </a:fld>
            <a:endParaRPr lang="es-E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es-AR">
                <a:cs typeface="Times New Roman" pitchFamily="18" charset="0"/>
              </a:rPr>
              <a:t>El objetivo es extraer la parte común de los buenos diseños con el objetivo de volver a utilizarlos en otros diseños.</a:t>
            </a:r>
          </a:p>
          <a:p>
            <a:pPr eaLnBrk="1" hangingPunct="1"/>
            <a:r>
              <a:rPr lang="es-ES_tradnl">
                <a:cs typeface="Times New Roman" pitchFamily="18" charset="0"/>
              </a:rPr>
              <a:t>Posibilitan reusar diseños exitosos y buenas arquitecturas.</a:t>
            </a:r>
          </a:p>
          <a:p>
            <a:pPr eaLnBrk="1" hangingPunct="1"/>
            <a:r>
              <a:rPr lang="es-ES_tradnl">
                <a:cs typeface="Times New Roman" pitchFamily="18" charset="0"/>
              </a:rPr>
              <a:t>Facilitan tomar decisiones de diseño que hacen al sistema más reusable.</a:t>
            </a:r>
          </a:p>
          <a:p>
            <a:pPr eaLnBrk="1" hangingPunct="1"/>
            <a:endParaRPr lang="en-US"/>
          </a:p>
        </p:txBody>
      </p:sp>
    </p:spTree>
    <p:extLst>
      <p:ext uri="{BB962C8B-B14F-4D97-AF65-F5344CB8AC3E}">
        <p14:creationId xmlns:p14="http://schemas.microsoft.com/office/powerpoint/2010/main" val="880911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4E002C42-779F-4BE4-8A16-9F6C1D74CE92}" type="slidenum">
              <a:rPr lang="es-ES" smtClean="0"/>
              <a:pPr/>
              <a:t>35</a:t>
            </a:fld>
            <a:endParaRPr lang="es-E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lnSpc>
                <a:spcPct val="80000"/>
              </a:lnSpc>
            </a:pPr>
            <a:r>
              <a:rPr lang="en-US" sz="900"/>
              <a:t>1. </a:t>
            </a:r>
            <a:r>
              <a:rPr lang="en-US" sz="900" b="1"/>
              <a:t>Patrones de arquitectura: </a:t>
            </a:r>
            <a:r>
              <a:rPr lang="en-US" sz="900"/>
              <a:t>expresa una organización o esquema estructural</a:t>
            </a:r>
          </a:p>
          <a:p>
            <a:pPr eaLnBrk="1" hangingPunct="1">
              <a:lnSpc>
                <a:spcPct val="80000"/>
              </a:lnSpc>
            </a:pPr>
            <a:r>
              <a:rPr lang="en-US" sz="900"/>
              <a:t>fundamental para sistemas software. Proporciona un conjunto de subsistemas</a:t>
            </a:r>
          </a:p>
          <a:p>
            <a:pPr eaLnBrk="1" hangingPunct="1">
              <a:lnSpc>
                <a:spcPct val="80000"/>
              </a:lnSpc>
            </a:pPr>
            <a:r>
              <a:rPr lang="en-US" sz="900"/>
              <a:t>predefinidos, especifica sus responsabilidades, e incluye una guía para organizar las</a:t>
            </a:r>
          </a:p>
          <a:p>
            <a:pPr eaLnBrk="1" hangingPunct="1">
              <a:lnSpc>
                <a:spcPct val="80000"/>
              </a:lnSpc>
            </a:pPr>
            <a:r>
              <a:rPr lang="en-US" sz="900"/>
              <a:t>relaciones entre ellos.</a:t>
            </a:r>
          </a:p>
          <a:p>
            <a:pPr eaLnBrk="1" hangingPunct="1">
              <a:lnSpc>
                <a:spcPct val="80000"/>
              </a:lnSpc>
            </a:pPr>
            <a:r>
              <a:rPr lang="en-US" sz="900"/>
              <a:t>2. </a:t>
            </a:r>
            <a:r>
              <a:rPr lang="en-US" sz="900" b="1"/>
              <a:t>Patrones de diseño: </a:t>
            </a:r>
            <a:r>
              <a:rPr lang="en-US" sz="900"/>
              <a:t>proporciona un esquema para refinar los subsistemas o</a:t>
            </a:r>
          </a:p>
          <a:p>
            <a:pPr eaLnBrk="1" hangingPunct="1">
              <a:lnSpc>
                <a:spcPct val="80000"/>
              </a:lnSpc>
            </a:pPr>
            <a:r>
              <a:rPr lang="en-US" sz="900"/>
              <a:t>componentes de un sistema software, o las relaciones entre ellos. Describe</a:t>
            </a:r>
          </a:p>
          <a:p>
            <a:pPr eaLnBrk="1" hangingPunct="1">
              <a:lnSpc>
                <a:spcPct val="80000"/>
              </a:lnSpc>
            </a:pPr>
            <a:r>
              <a:rPr lang="en-US" sz="900"/>
              <a:t>estructuras repetitivas de comunicar componentes que resuelven un problema de</a:t>
            </a:r>
          </a:p>
          <a:p>
            <a:pPr eaLnBrk="1" hangingPunct="1">
              <a:lnSpc>
                <a:spcPct val="80000"/>
              </a:lnSpc>
            </a:pPr>
            <a:r>
              <a:rPr lang="en-US" sz="900"/>
              <a:t>diseño en un contexto particular.</a:t>
            </a:r>
          </a:p>
          <a:p>
            <a:pPr eaLnBrk="1" hangingPunct="1">
              <a:lnSpc>
                <a:spcPct val="80000"/>
              </a:lnSpc>
            </a:pPr>
            <a:r>
              <a:rPr lang="en-US" sz="900"/>
              <a:t>3. </a:t>
            </a:r>
            <a:r>
              <a:rPr lang="en-US" sz="900" b="1"/>
              <a:t>Patrones de programación (Idioms patterns): </a:t>
            </a:r>
            <a:r>
              <a:rPr lang="en-US" sz="900"/>
              <a:t>un idioma es un patrón de bajo</a:t>
            </a:r>
          </a:p>
          <a:p>
            <a:pPr eaLnBrk="1" hangingPunct="1">
              <a:lnSpc>
                <a:spcPct val="80000"/>
              </a:lnSpc>
            </a:pPr>
            <a:r>
              <a:rPr lang="en-US" sz="900"/>
              <a:t>nivel de un lenguaje de programación específico. Describe como implementar</a:t>
            </a:r>
          </a:p>
          <a:p>
            <a:pPr eaLnBrk="1" hangingPunct="1">
              <a:lnSpc>
                <a:spcPct val="80000"/>
              </a:lnSpc>
            </a:pPr>
            <a:r>
              <a:rPr lang="en-US" sz="900"/>
              <a:t>aspectos de componentes o de las relaciones entre ellos utilizando las facilidades del</a:t>
            </a:r>
          </a:p>
          <a:p>
            <a:pPr eaLnBrk="1" hangingPunct="1">
              <a:lnSpc>
                <a:spcPct val="80000"/>
              </a:lnSpc>
            </a:pPr>
            <a:r>
              <a:rPr lang="en-US" sz="900"/>
              <a:t>lenguaje de programación dado.</a:t>
            </a:r>
          </a:p>
          <a:p>
            <a:pPr eaLnBrk="1" hangingPunct="1">
              <a:lnSpc>
                <a:spcPct val="80000"/>
              </a:lnSpc>
            </a:pPr>
            <a:r>
              <a:rPr lang="en-US" sz="900"/>
              <a:t>4. </a:t>
            </a:r>
            <a:r>
              <a:rPr lang="en-US" sz="900" b="1"/>
              <a:t>Patrones de análisis: </a:t>
            </a:r>
            <a:r>
              <a:rPr lang="en-US" sz="900"/>
              <a:t>describen un conjunto de prácticas que aseguran la obtención</a:t>
            </a:r>
          </a:p>
          <a:p>
            <a:pPr eaLnBrk="1" hangingPunct="1">
              <a:lnSpc>
                <a:spcPct val="80000"/>
              </a:lnSpc>
            </a:pPr>
            <a:r>
              <a:rPr lang="en-US" sz="900"/>
              <a:t>de un buen modelo de un problema y su solución.</a:t>
            </a:r>
          </a:p>
          <a:p>
            <a:pPr eaLnBrk="1" hangingPunct="1">
              <a:lnSpc>
                <a:spcPct val="80000"/>
              </a:lnSpc>
            </a:pPr>
            <a:endParaRPr lang="es-AR" sz="900"/>
          </a:p>
          <a:p>
            <a:pPr eaLnBrk="1" hangingPunct="1">
              <a:lnSpc>
                <a:spcPct val="80000"/>
              </a:lnSpc>
            </a:pPr>
            <a:endParaRPr lang="en-US" sz="900"/>
          </a:p>
          <a:p>
            <a:pPr eaLnBrk="1" hangingPunct="1">
              <a:lnSpc>
                <a:spcPct val="80000"/>
              </a:lnSpc>
            </a:pPr>
            <a:r>
              <a:rPr lang="en-US" sz="900"/>
              <a:t>La diferencia entre estas clases de patrones está en los diferentes niveles de abstracción y</a:t>
            </a:r>
          </a:p>
          <a:p>
            <a:pPr eaLnBrk="1" hangingPunct="1">
              <a:lnSpc>
                <a:spcPct val="80000"/>
              </a:lnSpc>
            </a:pPr>
            <a:r>
              <a:rPr lang="en-US" sz="900"/>
              <a:t>detalle, y del contexto particular en el cual se aplican o de la etapa en el proceso de</a:t>
            </a:r>
          </a:p>
          <a:p>
            <a:pPr eaLnBrk="1" hangingPunct="1">
              <a:lnSpc>
                <a:spcPct val="80000"/>
              </a:lnSpc>
            </a:pPr>
            <a:r>
              <a:rPr lang="en-US" sz="900"/>
              <a:t>desarrollo. Así, los patrones de arquitectura son estrategias de alto nivel que involucran a los</a:t>
            </a:r>
          </a:p>
          <a:p>
            <a:pPr eaLnBrk="1" hangingPunct="1">
              <a:lnSpc>
                <a:spcPct val="80000"/>
              </a:lnSpc>
            </a:pPr>
            <a:r>
              <a:rPr lang="en-US" sz="900"/>
              <a:t>componentes, las propiedades y mecanismos globales de un sistema. Los patrones de diseño</a:t>
            </a:r>
          </a:p>
          <a:p>
            <a:pPr eaLnBrk="1" hangingPunct="1">
              <a:lnSpc>
                <a:spcPct val="80000"/>
              </a:lnSpc>
            </a:pPr>
            <a:r>
              <a:rPr lang="en-US" sz="900"/>
              <a:t>son tácticas de media escala relacionados con la estructura y el comportamiento de entidades</a:t>
            </a:r>
          </a:p>
          <a:p>
            <a:pPr eaLnBrk="1" hangingPunct="1">
              <a:lnSpc>
                <a:spcPct val="80000"/>
              </a:lnSpc>
            </a:pPr>
            <a:r>
              <a:rPr lang="en-US" sz="900"/>
              <a:t>y sus relaciones. No influyen sobre toda la estructura del sistema, pero define micro</a:t>
            </a:r>
          </a:p>
          <a:p>
            <a:pPr eaLnBrk="1" hangingPunct="1">
              <a:lnSpc>
                <a:spcPct val="80000"/>
              </a:lnSpc>
            </a:pPr>
            <a:r>
              <a:rPr lang="en-US" sz="900"/>
              <a:t>arquitecturas de subsistemas y componentes. Los patrones de programación son específicos</a:t>
            </a:r>
          </a:p>
          <a:p>
            <a:pPr eaLnBrk="1" hangingPunct="1">
              <a:lnSpc>
                <a:spcPct val="80000"/>
              </a:lnSpc>
            </a:pPr>
            <a:r>
              <a:rPr lang="en-US" sz="900"/>
              <a:t>de las técnicas de un lenguaje de programación que afectan a partes pequeñas del</a:t>
            </a:r>
          </a:p>
          <a:p>
            <a:pPr eaLnBrk="1" hangingPunct="1">
              <a:lnSpc>
                <a:spcPct val="80000"/>
              </a:lnSpc>
            </a:pPr>
            <a:r>
              <a:rPr lang="en-US" sz="900"/>
              <a:t>comportamiento de los componentes de un sistema. Los patrones de análisis se refieren a la</a:t>
            </a:r>
          </a:p>
          <a:p>
            <a:pPr eaLnBrk="1" hangingPunct="1">
              <a:lnSpc>
                <a:spcPct val="80000"/>
              </a:lnSpc>
            </a:pPr>
            <a:r>
              <a:rPr lang="en-US" sz="900"/>
              <a:t>etapa de análisis del ciclo de vida de construcción de software. Los patrones organizacionales</a:t>
            </a:r>
          </a:p>
          <a:p>
            <a:pPr eaLnBrk="1" hangingPunct="1">
              <a:lnSpc>
                <a:spcPct val="80000"/>
              </a:lnSpc>
            </a:pPr>
            <a:r>
              <a:rPr lang="en-US" sz="900"/>
              <a:t>describen la estructuración del personal en el desarrollo de software.</a:t>
            </a:r>
          </a:p>
          <a:p>
            <a:pPr eaLnBrk="1" hangingPunct="1">
              <a:lnSpc>
                <a:spcPct val="80000"/>
              </a:lnSpc>
            </a:pPr>
            <a:endParaRPr lang="es-AR" sz="900"/>
          </a:p>
          <a:p>
            <a:pPr eaLnBrk="1" hangingPunct="1">
              <a:lnSpc>
                <a:spcPct val="80000"/>
              </a:lnSpc>
            </a:pPr>
            <a:r>
              <a:rPr lang="en-US" sz="900"/>
              <a:t>También se puede hablar de otros tipos de patrones software, como pueden ser:</a:t>
            </a:r>
          </a:p>
          <a:p>
            <a:pPr eaLnBrk="1" hangingPunct="1">
              <a:lnSpc>
                <a:spcPct val="80000"/>
              </a:lnSpc>
            </a:pPr>
            <a:r>
              <a:rPr lang="en-US" sz="900"/>
              <a:t>1. Patrones de programación concurrente.</a:t>
            </a:r>
          </a:p>
          <a:p>
            <a:pPr eaLnBrk="1" hangingPunct="1">
              <a:lnSpc>
                <a:spcPct val="80000"/>
              </a:lnSpc>
            </a:pPr>
            <a:r>
              <a:rPr lang="en-US" sz="900"/>
              <a:t>2. Patrones de interfaz gráfica.</a:t>
            </a:r>
          </a:p>
          <a:p>
            <a:pPr eaLnBrk="1" hangingPunct="1">
              <a:lnSpc>
                <a:spcPct val="80000"/>
              </a:lnSpc>
            </a:pPr>
            <a:r>
              <a:rPr lang="en-US" sz="900"/>
              <a:t>3. Patrones de organización del código.</a:t>
            </a:r>
          </a:p>
          <a:p>
            <a:pPr eaLnBrk="1" hangingPunct="1">
              <a:lnSpc>
                <a:spcPct val="80000"/>
              </a:lnSpc>
            </a:pPr>
            <a:r>
              <a:rPr lang="en-US" sz="900"/>
              <a:t>4. Patrones de optimización de código.</a:t>
            </a:r>
          </a:p>
          <a:p>
            <a:pPr eaLnBrk="1" hangingPunct="1">
              <a:lnSpc>
                <a:spcPct val="80000"/>
              </a:lnSpc>
            </a:pPr>
            <a:r>
              <a:rPr lang="en-US" sz="900"/>
              <a:t>5. Patrones de robustez de código.</a:t>
            </a:r>
          </a:p>
          <a:p>
            <a:pPr eaLnBrk="1" hangingPunct="1">
              <a:lnSpc>
                <a:spcPct val="80000"/>
              </a:lnSpc>
            </a:pPr>
            <a:r>
              <a:rPr lang="en-US" sz="900"/>
              <a:t>6. Patrones de la fase de prueba.</a:t>
            </a:r>
          </a:p>
          <a:p>
            <a:pPr eaLnBrk="1" hangingPunct="1">
              <a:lnSpc>
                <a:spcPct val="80000"/>
              </a:lnSpc>
            </a:pPr>
            <a:endParaRPr lang="en-US" sz="900"/>
          </a:p>
        </p:txBody>
      </p:sp>
    </p:spTree>
    <p:extLst>
      <p:ext uri="{BB962C8B-B14F-4D97-AF65-F5344CB8AC3E}">
        <p14:creationId xmlns:p14="http://schemas.microsoft.com/office/powerpoint/2010/main" val="2078139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E62B008D-AE79-46DD-8CCD-ACC7AF0BA056}" type="slidenum">
              <a:rPr lang="es-ES" smtClean="0"/>
              <a:pPr/>
              <a:t>36</a:t>
            </a:fld>
            <a:endParaRPr lang="es-E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en-US"/>
              <a:t>Alexander hablaba de problemas y soluciones relacionados con la construcción de casas y ciuidades, pero los mismos conceptos pueden ser aplicados al diseño orientado a objetos.</a:t>
            </a:r>
          </a:p>
        </p:txBody>
      </p:sp>
    </p:spTree>
    <p:extLst>
      <p:ext uri="{BB962C8B-B14F-4D97-AF65-F5344CB8AC3E}">
        <p14:creationId xmlns:p14="http://schemas.microsoft.com/office/powerpoint/2010/main" val="25839269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3" name="Rectangle 2052"/>
          <p:cNvSpPr>
            <a:spLocks noChangeArrowheads="1"/>
          </p:cNvSpPr>
          <p:nvPr/>
        </p:nvSpPr>
        <p:spPr bwMode="auto">
          <a:xfrm>
            <a:off x="749300" y="5926138"/>
            <a:ext cx="4051300" cy="838200"/>
          </a:xfrm>
          <a:prstGeom prst="rect">
            <a:avLst/>
          </a:prstGeom>
          <a:noFill/>
          <a:ln w="9525">
            <a:noFill/>
            <a:miter lim="800000"/>
            <a:headEnd/>
            <a:tailEnd/>
          </a:ln>
        </p:spPr>
        <p:txBody>
          <a:bodyPr/>
          <a:lstStyle/>
          <a:p>
            <a:pPr>
              <a:defRPr/>
            </a:pPr>
            <a:r>
              <a:rPr lang="es-ES_tradnl" sz="1000">
                <a:solidFill>
                  <a:srgbClr val="003366"/>
                </a:solidFill>
                <a:latin typeface="Times New Roman" pitchFamily="18" charset="0"/>
              </a:rPr>
              <a:t>Laboratorio de Investigación y Formación en Informática Avanzada</a:t>
            </a:r>
          </a:p>
          <a:p>
            <a:pPr>
              <a:defRPr/>
            </a:pPr>
            <a:r>
              <a:rPr lang="es-ES_tradnl" sz="1000">
                <a:solidFill>
                  <a:srgbClr val="003366"/>
                </a:solidFill>
                <a:latin typeface="Times New Roman" pitchFamily="18" charset="0"/>
              </a:rPr>
              <a:t>Facultad de Informática, Universidad Nacional de La Plata</a:t>
            </a:r>
          </a:p>
          <a:p>
            <a:pPr>
              <a:defRPr/>
            </a:pPr>
            <a:r>
              <a:rPr lang="es-ES_tradnl" sz="1000">
                <a:solidFill>
                  <a:srgbClr val="003366"/>
                </a:solidFill>
                <a:latin typeface="Times New Roman" pitchFamily="18" charset="0"/>
              </a:rPr>
              <a:t>Calle 50 esq. 115 - Primer piso (1900) La Plata, Argentina</a:t>
            </a:r>
          </a:p>
          <a:p>
            <a:pPr>
              <a:defRPr/>
            </a:pPr>
            <a:r>
              <a:rPr lang="es-ES_tradnl" sz="1000">
                <a:solidFill>
                  <a:srgbClr val="003366"/>
                </a:solidFill>
                <a:latin typeface="Times New Roman" pitchFamily="18" charset="0"/>
              </a:rPr>
              <a:t>TE: (0221) 422 8252      http://www-lifia.info.unlp.edu.ar</a:t>
            </a:r>
          </a:p>
        </p:txBody>
      </p:sp>
      <p:sp>
        <p:nvSpPr>
          <p:cNvPr id="4" name="Rectangle 2053"/>
          <p:cNvSpPr>
            <a:spLocks noChangeArrowheads="1"/>
          </p:cNvSpPr>
          <p:nvPr/>
        </p:nvSpPr>
        <p:spPr bwMode="auto">
          <a:xfrm>
            <a:off x="0" y="0"/>
            <a:ext cx="9144000" cy="990600"/>
          </a:xfrm>
          <a:prstGeom prst="rect">
            <a:avLst/>
          </a:prstGeom>
          <a:solidFill>
            <a:srgbClr val="00334F"/>
          </a:solidFill>
          <a:ln w="9525">
            <a:noFill/>
            <a:miter lim="800000"/>
            <a:headEnd/>
            <a:tailEnd/>
          </a:ln>
        </p:spPr>
        <p:txBody>
          <a:bodyPr wrap="none" anchor="ctr"/>
          <a:lstStyle/>
          <a:p>
            <a:pPr>
              <a:defRPr/>
            </a:pPr>
            <a:endParaRPr lang="en-US"/>
          </a:p>
        </p:txBody>
      </p:sp>
      <p:sp>
        <p:nvSpPr>
          <p:cNvPr id="5" name="Rectangle 2054"/>
          <p:cNvSpPr>
            <a:spLocks noChangeArrowheads="1"/>
          </p:cNvSpPr>
          <p:nvPr/>
        </p:nvSpPr>
        <p:spPr bwMode="auto">
          <a:xfrm>
            <a:off x="0" y="990600"/>
            <a:ext cx="9144000" cy="152400"/>
          </a:xfrm>
          <a:prstGeom prst="rect">
            <a:avLst/>
          </a:prstGeom>
          <a:gradFill rotWithShape="0">
            <a:gsLst>
              <a:gs pos="0">
                <a:srgbClr val="00334F"/>
              </a:gs>
              <a:gs pos="100000">
                <a:srgbClr val="FFFFFF"/>
              </a:gs>
            </a:gsLst>
            <a:lin ang="5400000" scaled="1"/>
          </a:gradFill>
          <a:ln w="9525">
            <a:noFill/>
            <a:miter lim="800000"/>
            <a:headEnd/>
            <a:tailEnd/>
          </a:ln>
        </p:spPr>
        <p:txBody>
          <a:bodyPr wrap="none" anchor="ctr"/>
          <a:lstStyle/>
          <a:p>
            <a:pPr>
              <a:defRPr/>
            </a:pPr>
            <a:endParaRPr lang="en-US"/>
          </a:p>
        </p:txBody>
      </p:sp>
      <p:sp>
        <p:nvSpPr>
          <p:cNvPr id="6" name="Text Box 2055"/>
          <p:cNvSpPr txBox="1">
            <a:spLocks noChangeArrowheads="1"/>
          </p:cNvSpPr>
          <p:nvPr/>
        </p:nvSpPr>
        <p:spPr bwMode="auto">
          <a:xfrm>
            <a:off x="2008188" y="0"/>
            <a:ext cx="5127625" cy="823913"/>
          </a:xfrm>
          <a:prstGeom prst="rect">
            <a:avLst/>
          </a:prstGeom>
          <a:noFill/>
          <a:ln w="9525">
            <a:noFill/>
            <a:miter lim="800000"/>
            <a:headEnd/>
            <a:tailEnd/>
          </a:ln>
          <a:effectLst/>
        </p:spPr>
        <p:txBody>
          <a:bodyPr>
            <a:spAutoFit/>
          </a:bodyPr>
          <a:lstStyle/>
          <a:p>
            <a:pPr algn="ctr">
              <a:defRPr/>
            </a:pPr>
            <a:endParaRPr lang="es-AR" sz="4800">
              <a:solidFill>
                <a:srgbClr val="FFFFFF"/>
              </a:solidFill>
              <a:latin typeface="Times New Roman" pitchFamily="18" charset="0"/>
            </a:endParaRPr>
          </a:p>
        </p:txBody>
      </p:sp>
      <p:graphicFrame>
        <p:nvGraphicFramePr>
          <p:cNvPr id="7" name="Object 2056"/>
          <p:cNvGraphicFramePr>
            <a:graphicFrameLocks noChangeAspect="1"/>
          </p:cNvGraphicFramePr>
          <p:nvPr/>
        </p:nvGraphicFramePr>
        <p:xfrm>
          <a:off x="139700" y="5981700"/>
          <a:ext cx="647700" cy="781050"/>
        </p:xfrm>
        <a:graphic>
          <a:graphicData uri="http://schemas.openxmlformats.org/presentationml/2006/ole">
            <mc:AlternateContent xmlns:mc="http://schemas.openxmlformats.org/markup-compatibility/2006">
              <mc:Choice xmlns:v="urn:schemas-microsoft-com:vml" Requires="v">
                <p:oleObj name="Imagen de mapa de bits" r:id="rId2" imgW="647619" imgH="781159" progId="PBrush">
                  <p:embed/>
                </p:oleObj>
              </mc:Choice>
              <mc:Fallback>
                <p:oleObj name="Imagen de mapa de bits" r:id="rId2" imgW="647619" imgH="781159" progId="PBrush">
                  <p:embed/>
                  <p:pic>
                    <p:nvPicPr>
                      <p:cNvPr id="7" name="Object 20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 y="5981700"/>
                        <a:ext cx="6477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78" name="Rectangle 2050"/>
          <p:cNvSpPr>
            <a:spLocks noGrp="1" noChangeArrowheads="1"/>
          </p:cNvSpPr>
          <p:nvPr>
            <p:ph type="ctrTitle" sz="quarter"/>
          </p:nvPr>
        </p:nvSpPr>
        <p:spPr>
          <a:xfrm>
            <a:off x="1333500" y="3260725"/>
            <a:ext cx="6477000" cy="1403350"/>
          </a:xfrm>
        </p:spPr>
        <p:txBody>
          <a:bodyPr anchor="b">
            <a:spAutoFit/>
          </a:bodyPr>
          <a:lstStyle>
            <a:lvl1pPr>
              <a:defRPr sz="4300">
                <a:solidFill>
                  <a:srgbClr val="00334F"/>
                </a:solidFill>
                <a:latin typeface="Times New Roman" pitchFamily="18" charset="0"/>
              </a:defRPr>
            </a:lvl1pPr>
          </a:lstStyle>
          <a:p>
            <a:r>
              <a:rPr lang="es-ES"/>
              <a:t>Haga clic para modificar el estilo de título del patrón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96100" y="0"/>
            <a:ext cx="2019300" cy="5943600"/>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838200" y="0"/>
            <a:ext cx="5905500" cy="59436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391400" cy="990600"/>
          </a:xfrm>
        </p:spPr>
        <p:txBody>
          <a:bodyPr/>
          <a:lstStyle/>
          <a:p>
            <a:r>
              <a:rPr lang="es-ES"/>
              <a:t>Haga clic para modificar el estilo de título del patrón</a:t>
            </a:r>
            <a:endParaRPr lang="en-US"/>
          </a:p>
        </p:txBody>
      </p:sp>
      <p:sp>
        <p:nvSpPr>
          <p:cNvPr id="3" name="2 Marcador de texto"/>
          <p:cNvSpPr>
            <a:spLocks noGrp="1"/>
          </p:cNvSpPr>
          <p:nvPr>
            <p:ph type="body" sz="half" idx="1"/>
          </p:nvPr>
        </p:nvSpPr>
        <p:spPr>
          <a:xfrm>
            <a:off x="838200" y="1219200"/>
            <a:ext cx="3962400" cy="4724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quarter" idx="2"/>
          </p:nvPr>
        </p:nvSpPr>
        <p:spPr>
          <a:xfrm>
            <a:off x="4953000" y="1219200"/>
            <a:ext cx="3962400" cy="2286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contenido"/>
          <p:cNvSpPr>
            <a:spLocks noGrp="1"/>
          </p:cNvSpPr>
          <p:nvPr>
            <p:ph sz="quarter" idx="3"/>
          </p:nvPr>
        </p:nvSpPr>
        <p:spPr>
          <a:xfrm>
            <a:off x="4953000" y="3657600"/>
            <a:ext cx="3962400" cy="2286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391400" cy="990600"/>
          </a:xfrm>
        </p:spPr>
        <p:txBody>
          <a:bodyPr/>
          <a:lstStyle/>
          <a:p>
            <a:r>
              <a:rPr lang="es-ES"/>
              <a:t>Haga clic para modificar el estilo de título del patrón</a:t>
            </a:r>
            <a:endParaRPr lang="en-US"/>
          </a:p>
        </p:txBody>
      </p:sp>
      <p:sp>
        <p:nvSpPr>
          <p:cNvPr id="3" name="2 Marcador de tabla"/>
          <p:cNvSpPr>
            <a:spLocks noGrp="1"/>
          </p:cNvSpPr>
          <p:nvPr>
            <p:ph type="tbl" idx="1"/>
          </p:nvPr>
        </p:nvSpPr>
        <p:spPr>
          <a:xfrm>
            <a:off x="838200" y="1219200"/>
            <a:ext cx="8077200" cy="4724400"/>
          </a:xfrm>
        </p:spPr>
        <p:txBody>
          <a:bodyPr/>
          <a:lstStyle/>
          <a:p>
            <a:pPr lvl="0"/>
            <a:endParaRPr 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391400" cy="990600"/>
          </a:xfrm>
        </p:spPr>
        <p:txBody>
          <a:bodyPr/>
          <a:lstStyle/>
          <a:p>
            <a:r>
              <a:rPr lang="es-ES"/>
              <a:t>Haga clic para modificar el estilo de título del patrón</a:t>
            </a:r>
            <a:endParaRPr lang="en-US"/>
          </a:p>
        </p:txBody>
      </p:sp>
      <p:sp>
        <p:nvSpPr>
          <p:cNvPr id="3" name="2 Marcador de texto"/>
          <p:cNvSpPr>
            <a:spLocks noGrp="1"/>
          </p:cNvSpPr>
          <p:nvPr>
            <p:ph type="body" sz="half" idx="1"/>
          </p:nvPr>
        </p:nvSpPr>
        <p:spPr>
          <a:xfrm>
            <a:off x="838200" y="1219200"/>
            <a:ext cx="3962400" cy="4724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4953000" y="1219200"/>
            <a:ext cx="3962400" cy="4724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sz="half" idx="1"/>
          </p:nvPr>
        </p:nvSpPr>
        <p:spPr>
          <a:xfrm>
            <a:off x="838200" y="1219200"/>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4953000" y="1219200"/>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096000"/>
            <a:ext cx="9144000" cy="762000"/>
          </a:xfrm>
          <a:prstGeom prst="rect">
            <a:avLst/>
          </a:prstGeom>
          <a:gradFill rotWithShape="0">
            <a:gsLst>
              <a:gs pos="0">
                <a:srgbClr val="FFFFFF"/>
              </a:gs>
              <a:gs pos="100000">
                <a:srgbClr val="00334F"/>
              </a:gs>
            </a:gsLst>
            <a:lin ang="5400000" scaled="1"/>
          </a:gradFill>
          <a:ln w="9525">
            <a:noFill/>
            <a:miter lim="800000"/>
            <a:headEnd/>
            <a:tailEnd/>
          </a:ln>
        </p:spPr>
        <p:txBody>
          <a:bodyPr wrap="none" anchor="ctr"/>
          <a:lstStyle/>
          <a:p>
            <a:pPr>
              <a:defRPr/>
            </a:pPr>
            <a:endParaRPr lang="en-US"/>
          </a:p>
        </p:txBody>
      </p:sp>
      <p:sp>
        <p:nvSpPr>
          <p:cNvPr id="1027" name="Rectangle 3"/>
          <p:cNvSpPr>
            <a:spLocks noChangeArrowheads="1"/>
          </p:cNvSpPr>
          <p:nvPr/>
        </p:nvSpPr>
        <p:spPr bwMode="auto">
          <a:xfrm>
            <a:off x="0" y="0"/>
            <a:ext cx="9144000" cy="990600"/>
          </a:xfrm>
          <a:prstGeom prst="rect">
            <a:avLst/>
          </a:prstGeom>
          <a:solidFill>
            <a:srgbClr val="00334F"/>
          </a:solidFill>
          <a:ln w="9525">
            <a:noFill/>
            <a:miter lim="800000"/>
            <a:headEnd/>
            <a:tailEnd/>
          </a:ln>
        </p:spPr>
        <p:txBody>
          <a:bodyPr wrap="none" anchor="ctr"/>
          <a:lstStyle/>
          <a:p>
            <a:pPr>
              <a:defRPr/>
            </a:pPr>
            <a:endParaRPr lang="en-US"/>
          </a:p>
        </p:txBody>
      </p:sp>
      <p:sp>
        <p:nvSpPr>
          <p:cNvPr id="1030" name="Rectangle 4"/>
          <p:cNvSpPr>
            <a:spLocks noGrp="1" noChangeArrowheads="1"/>
          </p:cNvSpPr>
          <p:nvPr>
            <p:ph type="body" idx="1"/>
          </p:nvPr>
        </p:nvSpPr>
        <p:spPr bwMode="auto">
          <a:xfrm>
            <a:off x="838200" y="1219200"/>
            <a:ext cx="80772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25957" name="Rectangle 5"/>
          <p:cNvSpPr>
            <a:spLocks noGrp="1" noChangeArrowheads="1"/>
          </p:cNvSpPr>
          <p:nvPr>
            <p:ph type="title"/>
          </p:nvPr>
        </p:nvSpPr>
        <p:spPr bwMode="auto">
          <a:xfrm>
            <a:off x="914400" y="0"/>
            <a:ext cx="7391400" cy="990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modificar el</a:t>
            </a:r>
          </a:p>
        </p:txBody>
      </p:sp>
      <p:sp>
        <p:nvSpPr>
          <p:cNvPr id="2" name="Rectangle 10"/>
          <p:cNvSpPr>
            <a:spLocks noChangeArrowheads="1"/>
          </p:cNvSpPr>
          <p:nvPr/>
        </p:nvSpPr>
        <p:spPr bwMode="auto">
          <a:xfrm>
            <a:off x="0" y="990600"/>
            <a:ext cx="9144000" cy="152400"/>
          </a:xfrm>
          <a:prstGeom prst="rect">
            <a:avLst/>
          </a:prstGeom>
          <a:gradFill rotWithShape="0">
            <a:gsLst>
              <a:gs pos="0">
                <a:srgbClr val="00334F"/>
              </a:gs>
              <a:gs pos="100000">
                <a:srgbClr val="FFFFFF"/>
              </a:gs>
            </a:gsLst>
            <a:lin ang="5400000" scaled="1"/>
          </a:gradFill>
          <a:ln w="9525">
            <a:noFill/>
            <a:miter lim="800000"/>
            <a:headEnd/>
            <a:tailEnd/>
          </a:ln>
        </p:spPr>
        <p:txBody>
          <a:bodyPr wrap="none" anchor="ctr"/>
          <a:lstStyle/>
          <a:p>
            <a:pPr>
              <a:defRPr/>
            </a:pPr>
            <a:endParaRPr lang="en-US"/>
          </a:p>
        </p:txBody>
      </p:sp>
      <p:graphicFrame>
        <p:nvGraphicFramePr>
          <p:cNvPr id="3" name="Object 13"/>
          <p:cNvGraphicFramePr>
            <a:graphicFrameLocks noChangeAspect="1"/>
          </p:cNvGraphicFramePr>
          <p:nvPr/>
        </p:nvGraphicFramePr>
        <p:xfrm>
          <a:off x="101600" y="114300"/>
          <a:ext cx="647700" cy="781050"/>
        </p:xfrm>
        <a:graphic>
          <a:graphicData uri="http://schemas.openxmlformats.org/presentationml/2006/ole">
            <mc:AlternateContent xmlns:mc="http://schemas.openxmlformats.org/markup-compatibility/2006">
              <mc:Choice xmlns:v="urn:schemas-microsoft-com:vml" Requires="v">
                <p:oleObj name="Imagen de mapa de bits" r:id="rId16" imgW="647619" imgH="781159" progId="PBrush">
                  <p:embed/>
                </p:oleObj>
              </mc:Choice>
              <mc:Fallback>
                <p:oleObj name="Imagen de mapa de bits" r:id="rId16" imgW="647619" imgH="781159" progId="PBrush">
                  <p:embed/>
                  <p:pic>
                    <p:nvPicPr>
                      <p:cNvPr id="3"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1600" y="114300"/>
                        <a:ext cx="647700" cy="781050"/>
                      </a:xfrm>
                      <a:prstGeom prst="rect">
                        <a:avLst/>
                      </a:prstGeom>
                      <a:noFill/>
                      <a:ln>
                        <a:noFill/>
                      </a:ln>
                      <a:effectLst/>
                      <a:extLst>
                        <a:ext uri="{909E8E84-426E-40DD-AFC4-6F175D3DCCD1}">
                          <a14:hiddenFill xmlns:a14="http://schemas.microsoft.com/office/drawing/2010/main">
                            <a:solidFill>
                              <a:srgbClr val="F4F3D9"/>
                            </a:solidFill>
                          </a14:hiddenFill>
                        </a:ext>
                        <a:ext uri="{91240B29-F687-4F45-9708-019B960494DF}">
                          <a14:hiddenLine xmlns:a14="http://schemas.microsoft.com/office/drawing/2010/main" w="9525">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333329"/>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13"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Lst>
  <p:txStyles>
    <p:titleStyle>
      <a:lvl1pPr algn="ctr" rtl="0" eaLnBrk="0" fontAlgn="base" hangingPunct="0">
        <a:spcBef>
          <a:spcPct val="0"/>
        </a:spcBef>
        <a:spcAft>
          <a:spcPct val="0"/>
        </a:spcAft>
        <a:defRPr sz="3000">
          <a:solidFill>
            <a:srgbClr val="F8F8F8"/>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000">
          <a:solidFill>
            <a:srgbClr val="F8F8F8"/>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000">
          <a:solidFill>
            <a:srgbClr val="F8F8F8"/>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000">
          <a:solidFill>
            <a:srgbClr val="F8F8F8"/>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000">
          <a:solidFill>
            <a:srgbClr val="F8F8F8"/>
          </a:solidFill>
          <a:effectLst>
            <a:outerShdw blurRad="38100" dist="38100" dir="2700000" algn="tl">
              <a:srgbClr val="C0C0C0"/>
            </a:outerShdw>
          </a:effectLst>
          <a:latin typeface="Arial" charset="0"/>
        </a:defRPr>
      </a:lvl5pPr>
      <a:lvl6pPr marL="457200" algn="ctr" rtl="0" fontAlgn="base">
        <a:spcBef>
          <a:spcPct val="0"/>
        </a:spcBef>
        <a:spcAft>
          <a:spcPct val="0"/>
        </a:spcAft>
        <a:defRPr sz="3000">
          <a:solidFill>
            <a:srgbClr val="F8F8F8"/>
          </a:solidFill>
          <a:effectLst>
            <a:outerShdw blurRad="38100" dist="38100" dir="2700000" algn="tl">
              <a:srgbClr val="C0C0C0"/>
            </a:outerShdw>
          </a:effectLst>
          <a:latin typeface="Arial" charset="0"/>
        </a:defRPr>
      </a:lvl6pPr>
      <a:lvl7pPr marL="914400" algn="ctr" rtl="0" fontAlgn="base">
        <a:spcBef>
          <a:spcPct val="0"/>
        </a:spcBef>
        <a:spcAft>
          <a:spcPct val="0"/>
        </a:spcAft>
        <a:defRPr sz="3000">
          <a:solidFill>
            <a:srgbClr val="F8F8F8"/>
          </a:solidFill>
          <a:effectLst>
            <a:outerShdw blurRad="38100" dist="38100" dir="2700000" algn="tl">
              <a:srgbClr val="C0C0C0"/>
            </a:outerShdw>
          </a:effectLst>
          <a:latin typeface="Arial" charset="0"/>
        </a:defRPr>
      </a:lvl7pPr>
      <a:lvl8pPr marL="1371600" algn="ctr" rtl="0" fontAlgn="base">
        <a:spcBef>
          <a:spcPct val="0"/>
        </a:spcBef>
        <a:spcAft>
          <a:spcPct val="0"/>
        </a:spcAft>
        <a:defRPr sz="3000">
          <a:solidFill>
            <a:srgbClr val="F8F8F8"/>
          </a:solidFill>
          <a:effectLst>
            <a:outerShdw blurRad="38100" dist="38100" dir="2700000" algn="tl">
              <a:srgbClr val="C0C0C0"/>
            </a:outerShdw>
          </a:effectLst>
          <a:latin typeface="Arial" charset="0"/>
        </a:defRPr>
      </a:lvl8pPr>
      <a:lvl9pPr marL="1828800" algn="ctr" rtl="0" fontAlgn="base">
        <a:spcBef>
          <a:spcPct val="0"/>
        </a:spcBef>
        <a:spcAft>
          <a:spcPct val="0"/>
        </a:spcAft>
        <a:defRPr sz="3000">
          <a:solidFill>
            <a:srgbClr val="F8F8F8"/>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rgbClr val="FF0000"/>
        </a:buClr>
        <a:buFont typeface="Wingdings" pitchFamily="2" charset="2"/>
        <a:buChar char="ü"/>
        <a:defRPr sz="3200">
          <a:solidFill>
            <a:srgbClr val="00334F"/>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ü"/>
        <a:defRPr sz="2800">
          <a:solidFill>
            <a:srgbClr val="00334F"/>
          </a:solidFill>
          <a:latin typeface="+mn-lt"/>
        </a:defRPr>
      </a:lvl2pPr>
      <a:lvl3pPr marL="1143000" indent="-228600" algn="l" rtl="0" eaLnBrk="0" fontAlgn="base" hangingPunct="0">
        <a:spcBef>
          <a:spcPct val="20000"/>
        </a:spcBef>
        <a:spcAft>
          <a:spcPct val="0"/>
        </a:spcAft>
        <a:buClr>
          <a:srgbClr val="FF0000"/>
        </a:buClr>
        <a:buFont typeface="Wingdings" pitchFamily="2" charset="2"/>
        <a:buChar char="ü"/>
        <a:defRPr sz="2400">
          <a:solidFill>
            <a:srgbClr val="00334F"/>
          </a:solidFill>
          <a:latin typeface="+mn-lt"/>
        </a:defRPr>
      </a:lvl3pPr>
      <a:lvl4pPr marL="1600200" indent="-228600" algn="l" rtl="0" eaLnBrk="0" fontAlgn="base" hangingPunct="0">
        <a:spcBef>
          <a:spcPct val="20000"/>
        </a:spcBef>
        <a:spcAft>
          <a:spcPct val="0"/>
        </a:spcAft>
        <a:buClr>
          <a:srgbClr val="FF0000"/>
        </a:buClr>
        <a:buFont typeface="Wingdings" pitchFamily="2" charset="2"/>
        <a:buChar char="ü"/>
        <a:defRPr sz="2000">
          <a:solidFill>
            <a:srgbClr val="00334F"/>
          </a:solidFill>
          <a:latin typeface="+mn-lt"/>
        </a:defRPr>
      </a:lvl4pPr>
      <a:lvl5pPr marL="2057400" indent="-228600" algn="l" rtl="0" eaLnBrk="0" fontAlgn="base" hangingPunct="0">
        <a:spcBef>
          <a:spcPct val="20000"/>
        </a:spcBef>
        <a:spcAft>
          <a:spcPct val="0"/>
        </a:spcAft>
        <a:buClr>
          <a:srgbClr val="FF0000"/>
        </a:buClr>
        <a:buFont typeface="Wingdings" pitchFamily="2" charset="2"/>
        <a:buChar char="ü"/>
        <a:defRPr sz="2000">
          <a:solidFill>
            <a:srgbClr val="00334F"/>
          </a:solidFill>
          <a:latin typeface="+mn-lt"/>
        </a:defRPr>
      </a:lvl5pPr>
      <a:lvl6pPr marL="2514600" indent="-228600" algn="l" rtl="0" fontAlgn="base">
        <a:spcBef>
          <a:spcPct val="20000"/>
        </a:spcBef>
        <a:spcAft>
          <a:spcPct val="0"/>
        </a:spcAft>
        <a:buClr>
          <a:srgbClr val="FF0000"/>
        </a:buClr>
        <a:buFont typeface="Wingdings" pitchFamily="2" charset="2"/>
        <a:buChar char="ü"/>
        <a:defRPr sz="2000">
          <a:solidFill>
            <a:srgbClr val="00334F"/>
          </a:solidFill>
          <a:latin typeface="+mn-lt"/>
        </a:defRPr>
      </a:lvl6pPr>
      <a:lvl7pPr marL="2971800" indent="-228600" algn="l" rtl="0" fontAlgn="base">
        <a:spcBef>
          <a:spcPct val="20000"/>
        </a:spcBef>
        <a:spcAft>
          <a:spcPct val="0"/>
        </a:spcAft>
        <a:buClr>
          <a:srgbClr val="FF0000"/>
        </a:buClr>
        <a:buFont typeface="Wingdings" pitchFamily="2" charset="2"/>
        <a:buChar char="ü"/>
        <a:defRPr sz="2000">
          <a:solidFill>
            <a:srgbClr val="00334F"/>
          </a:solidFill>
          <a:latin typeface="+mn-lt"/>
        </a:defRPr>
      </a:lvl7pPr>
      <a:lvl8pPr marL="3429000" indent="-228600" algn="l" rtl="0" fontAlgn="base">
        <a:spcBef>
          <a:spcPct val="20000"/>
        </a:spcBef>
        <a:spcAft>
          <a:spcPct val="0"/>
        </a:spcAft>
        <a:buClr>
          <a:srgbClr val="FF0000"/>
        </a:buClr>
        <a:buFont typeface="Wingdings" pitchFamily="2" charset="2"/>
        <a:buChar char="ü"/>
        <a:defRPr sz="2000">
          <a:solidFill>
            <a:srgbClr val="00334F"/>
          </a:solidFill>
          <a:latin typeface="+mn-lt"/>
        </a:defRPr>
      </a:lvl8pPr>
      <a:lvl9pPr marL="3886200" indent="-228600" algn="l" rtl="0" fontAlgn="base">
        <a:spcBef>
          <a:spcPct val="20000"/>
        </a:spcBef>
        <a:spcAft>
          <a:spcPct val="0"/>
        </a:spcAft>
        <a:buClr>
          <a:srgbClr val="FF0000"/>
        </a:buClr>
        <a:buFont typeface="Wingdings" pitchFamily="2" charset="2"/>
        <a:buChar char="ü"/>
        <a:defRPr sz="2000">
          <a:solidFill>
            <a:srgbClr val="00334F"/>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3.bin"/><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762000" y="1196752"/>
            <a:ext cx="4191000" cy="1323975"/>
          </a:xfrm>
        </p:spPr>
        <p:txBody>
          <a:bodyPr/>
          <a:lstStyle/>
          <a:p>
            <a:pPr eaLnBrk="1" hangingPunct="1"/>
            <a:r>
              <a:rPr lang="es-AR" sz="4000" b="1" dirty="0" err="1">
                <a:effectLst/>
              </a:rPr>
              <a:t>Orientacion</a:t>
            </a:r>
            <a:r>
              <a:rPr lang="es-AR" sz="4000" b="1" dirty="0">
                <a:effectLst/>
              </a:rPr>
              <a:t> a Objetos 2</a:t>
            </a:r>
            <a:endParaRPr lang="es-ES" sz="4000" b="1" dirty="0">
              <a:effectLst/>
            </a:endParaRPr>
          </a:p>
        </p:txBody>
      </p:sp>
      <p:pic>
        <p:nvPicPr>
          <p:cNvPr id="21507" name="Picture 8" descr="BD05091_"/>
          <p:cNvPicPr>
            <a:picLocks noChangeAspect="1" noChangeArrowheads="1"/>
          </p:cNvPicPr>
          <p:nvPr/>
        </p:nvPicPr>
        <p:blipFill>
          <a:blip r:embed="rId3" cstate="print"/>
          <a:srcRect/>
          <a:stretch>
            <a:fillRect/>
          </a:stretch>
        </p:blipFill>
        <p:spPr bwMode="auto">
          <a:xfrm>
            <a:off x="6077272" y="2636912"/>
            <a:ext cx="2743200" cy="2498725"/>
          </a:xfrm>
          <a:prstGeom prst="rect">
            <a:avLst/>
          </a:prstGeom>
          <a:noFill/>
          <a:ln w="9525">
            <a:noFill/>
            <a:miter lim="800000"/>
            <a:headEnd/>
            <a:tailEnd/>
          </a:ln>
        </p:spPr>
      </p:pic>
      <p:sp>
        <p:nvSpPr>
          <p:cNvPr id="21508" name="Text Box 2"/>
          <p:cNvSpPr txBox="1">
            <a:spLocks noChangeArrowheads="1"/>
          </p:cNvSpPr>
          <p:nvPr/>
        </p:nvSpPr>
        <p:spPr bwMode="auto">
          <a:xfrm>
            <a:off x="35496" y="2518966"/>
            <a:ext cx="6264275" cy="2062162"/>
          </a:xfrm>
          <a:prstGeom prst="rect">
            <a:avLst/>
          </a:prstGeom>
          <a:noFill/>
          <a:ln w="9525">
            <a:noFill/>
            <a:miter lim="800000"/>
            <a:headEnd/>
            <a:tailEnd/>
          </a:ln>
        </p:spPr>
        <p:txBody>
          <a:bodyPr>
            <a:spAutoFit/>
          </a:bodyPr>
          <a:lstStyle/>
          <a:p>
            <a:pPr>
              <a:spcBef>
                <a:spcPct val="50000"/>
              </a:spcBef>
            </a:pPr>
            <a:r>
              <a:rPr lang="es-AR" sz="3200" dirty="0" err="1"/>
              <a:t>Dra</a:t>
            </a:r>
            <a:r>
              <a:rPr lang="es-AR" sz="3200" dirty="0"/>
              <a:t> Alejandra Garrido</a:t>
            </a:r>
          </a:p>
          <a:p>
            <a:pPr>
              <a:spcBef>
                <a:spcPct val="50000"/>
              </a:spcBef>
            </a:pPr>
            <a:r>
              <a:rPr lang="es-AR" sz="3200" dirty="0"/>
              <a:t>Dr. Alejandro </a:t>
            </a:r>
            <a:r>
              <a:rPr lang="es-AR" sz="3200" dirty="0" err="1"/>
              <a:t>Fernandez</a:t>
            </a:r>
            <a:endParaRPr lang="es-ES" sz="3200" dirty="0"/>
          </a:p>
          <a:p>
            <a:pPr>
              <a:spcBef>
                <a:spcPct val="50000"/>
              </a:spcBef>
            </a:pPr>
            <a:r>
              <a:rPr lang="es-AR" sz="3200" dirty="0"/>
              <a:t>Dr. Gustavo </a:t>
            </a:r>
            <a:r>
              <a:rPr lang="es-AR" sz="3200" dirty="0" err="1"/>
              <a:t>Rossi</a:t>
            </a:r>
            <a:endParaRPr lang="es-AR" sz="3200" dirty="0"/>
          </a:p>
        </p:txBody>
      </p:sp>
      <p:sp>
        <p:nvSpPr>
          <p:cNvPr id="5" name="4 CuadroTexto"/>
          <p:cNvSpPr txBox="1"/>
          <p:nvPr/>
        </p:nvSpPr>
        <p:spPr>
          <a:xfrm>
            <a:off x="179512" y="5229200"/>
            <a:ext cx="7053534" cy="400110"/>
          </a:xfrm>
          <a:prstGeom prst="rect">
            <a:avLst/>
          </a:prstGeom>
          <a:noFill/>
        </p:spPr>
        <p:txBody>
          <a:bodyPr wrap="none" rtlCol="0">
            <a:spAutoFit/>
          </a:bodyPr>
          <a:lstStyle/>
          <a:p>
            <a:r>
              <a:rPr lang="en-US" sz="2000" dirty="0"/>
              <a:t>[</a:t>
            </a:r>
            <a:r>
              <a:rPr lang="en-US" sz="2000" dirty="0" err="1"/>
              <a:t>garrido</a:t>
            </a:r>
            <a:r>
              <a:rPr lang="en-US" sz="2000" dirty="0"/>
              <a:t>, </a:t>
            </a:r>
            <a:r>
              <a:rPr lang="en-US" sz="2000" dirty="0" err="1"/>
              <a:t>gustavo</a:t>
            </a:r>
            <a:r>
              <a:rPr lang="en-US" sz="2000" dirty="0"/>
              <a:t>, </a:t>
            </a:r>
            <a:r>
              <a:rPr lang="en-US" sz="2000" dirty="0" err="1"/>
              <a:t>alejandro.fernandez</a:t>
            </a:r>
            <a:r>
              <a:rPr lang="en-US" sz="2000" dirty="0"/>
              <a:t>]@lifia.info.unlp.edu.ar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30E4E6-ED91-45EC-B2A7-389BEE6D4FF9}"/>
              </a:ext>
            </a:extLst>
          </p:cNvPr>
          <p:cNvSpPr>
            <a:spLocks noGrp="1"/>
          </p:cNvSpPr>
          <p:nvPr>
            <p:ph type="title"/>
          </p:nvPr>
        </p:nvSpPr>
        <p:spPr/>
        <p:txBody>
          <a:bodyPr/>
          <a:lstStyle/>
          <a:p>
            <a:r>
              <a:rPr lang="es-AR" dirty="0"/>
              <a:t>Arquitectura y Arquitectura de Software</a:t>
            </a:r>
            <a:endParaRPr lang="en-GB" dirty="0"/>
          </a:p>
        </p:txBody>
      </p:sp>
      <p:sp>
        <p:nvSpPr>
          <p:cNvPr id="3" name="Marcador de contenido 2">
            <a:extLst>
              <a:ext uri="{FF2B5EF4-FFF2-40B4-BE49-F238E27FC236}">
                <a16:creationId xmlns:a16="http://schemas.microsoft.com/office/drawing/2014/main" id="{F72F0560-529B-496F-9B46-1020ADF24C49}"/>
              </a:ext>
            </a:extLst>
          </p:cNvPr>
          <p:cNvSpPr>
            <a:spLocks noGrp="1"/>
          </p:cNvSpPr>
          <p:nvPr>
            <p:ph idx="1"/>
          </p:nvPr>
        </p:nvSpPr>
        <p:spPr>
          <a:xfrm>
            <a:off x="838200" y="1052736"/>
            <a:ext cx="8077200" cy="4724400"/>
          </a:xfrm>
        </p:spPr>
        <p:txBody>
          <a:bodyPr/>
          <a:lstStyle/>
          <a:p>
            <a:r>
              <a:rPr lang="en-GB" sz="1800" b="1" dirty="0"/>
              <a:t>IEEE Definition</a:t>
            </a:r>
            <a:r>
              <a:rPr lang="en-GB" sz="1800" dirty="0"/>
              <a:t>: Architecture is the highest level concept of a system in its environment. The architecture of a software system (at a given point in time) is its organization or structure of significant components interacting through interfaces, those components being composed of successively smaller components and interfaces</a:t>
            </a:r>
          </a:p>
          <a:p>
            <a:endParaRPr lang="en-GB" sz="1800" dirty="0"/>
          </a:p>
          <a:p>
            <a:r>
              <a:rPr lang="en-GB" sz="1800" dirty="0"/>
              <a:t>Ford (2020): Software architecture consists of the structure of the system, combined with architecture characteristics (“-</a:t>
            </a:r>
            <a:r>
              <a:rPr lang="en-GB" sz="1800" dirty="0" err="1"/>
              <a:t>ilities</a:t>
            </a:r>
            <a:r>
              <a:rPr lang="en-GB" sz="1800" dirty="0"/>
              <a:t>”) the system must support, architecture decisions, and finally design principles. </a:t>
            </a:r>
          </a:p>
          <a:p>
            <a:pPr lvl="1"/>
            <a:r>
              <a:rPr lang="en-GB" sz="1400" dirty="0"/>
              <a:t>The structure of the system refers to the type of architecture style (or styles) the system is implemented in (such as microservices, layered, or microkernel). </a:t>
            </a:r>
          </a:p>
          <a:p>
            <a:pPr lvl="1"/>
            <a:r>
              <a:rPr lang="en-GB" sz="1400" dirty="0"/>
              <a:t>The architecture characteristics define the success criteria of a system, which is generally orthogonal to the functionality of the system (availability, security, scalability.....).</a:t>
            </a:r>
          </a:p>
          <a:p>
            <a:pPr lvl="1"/>
            <a:r>
              <a:rPr lang="en-GB" sz="1400" dirty="0"/>
              <a:t>Architecture decisions define the rules for how a system should be constructed. For example, an architect might make an architecture decision that only the business and services layers within a layered architecture can access the database restricting the presentation layer from making direct database calls. Architecture decisions form the constraints of the system and direct the development teams on what is and what isn’t allowed.</a:t>
            </a:r>
          </a:p>
          <a:p>
            <a:endParaRPr lang="en-GB" sz="1800" dirty="0"/>
          </a:p>
          <a:p>
            <a:endParaRPr lang="en-GB" sz="1800" dirty="0"/>
          </a:p>
        </p:txBody>
      </p:sp>
    </p:spTree>
    <p:extLst>
      <p:ext uri="{BB962C8B-B14F-4D97-AF65-F5344CB8AC3E}">
        <p14:creationId xmlns:p14="http://schemas.microsoft.com/office/powerpoint/2010/main" val="1226173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66141D-1634-47B6-856F-D457433EE843}"/>
              </a:ext>
            </a:extLst>
          </p:cNvPr>
          <p:cNvSpPr>
            <a:spLocks noGrp="1"/>
          </p:cNvSpPr>
          <p:nvPr>
            <p:ph type="title"/>
          </p:nvPr>
        </p:nvSpPr>
        <p:spPr/>
        <p:txBody>
          <a:bodyPr/>
          <a:lstStyle/>
          <a:p>
            <a:r>
              <a:rPr lang="es-AR" dirty="0"/>
              <a:t>Aspectos a tener en cuenta</a:t>
            </a:r>
            <a:endParaRPr lang="en-GB" dirty="0"/>
          </a:p>
        </p:txBody>
      </p:sp>
      <p:sp>
        <p:nvSpPr>
          <p:cNvPr id="3" name="Marcador de contenido 2">
            <a:extLst>
              <a:ext uri="{FF2B5EF4-FFF2-40B4-BE49-F238E27FC236}">
                <a16:creationId xmlns:a16="http://schemas.microsoft.com/office/drawing/2014/main" id="{EEF26B71-0317-4DE3-9AFE-80210B2F2BA3}"/>
              </a:ext>
            </a:extLst>
          </p:cNvPr>
          <p:cNvSpPr>
            <a:spLocks noGrp="1"/>
          </p:cNvSpPr>
          <p:nvPr>
            <p:ph idx="1"/>
          </p:nvPr>
        </p:nvSpPr>
        <p:spPr>
          <a:xfrm>
            <a:off x="539552" y="1052736"/>
            <a:ext cx="8375848" cy="4226024"/>
          </a:xfrm>
        </p:spPr>
        <p:txBody>
          <a:bodyPr/>
          <a:lstStyle/>
          <a:p>
            <a:pPr algn="just"/>
            <a:r>
              <a:rPr lang="es-AR" sz="2800" dirty="0"/>
              <a:t>Distribución del sistema en partes (componentes)</a:t>
            </a:r>
          </a:p>
          <a:p>
            <a:pPr algn="just"/>
            <a:r>
              <a:rPr lang="es-AR" sz="2800" dirty="0" err="1"/>
              <a:t>Alocación</a:t>
            </a:r>
            <a:r>
              <a:rPr lang="es-AR" sz="2800" dirty="0"/>
              <a:t> de esas componentes a dispositivos físicos (servidores, clientes, </a:t>
            </a:r>
            <a:r>
              <a:rPr lang="es-AR" sz="2800" dirty="0" err="1"/>
              <a:t>etc</a:t>
            </a:r>
            <a:r>
              <a:rPr lang="es-AR" sz="2800" dirty="0"/>
              <a:t>)</a:t>
            </a:r>
          </a:p>
          <a:p>
            <a:pPr algn="just"/>
            <a:r>
              <a:rPr lang="es-AR" sz="2800" dirty="0"/>
              <a:t>Tipo de comunicación entre las componentes</a:t>
            </a:r>
          </a:p>
          <a:p>
            <a:pPr algn="just"/>
            <a:r>
              <a:rPr lang="es-AR" sz="2800" dirty="0"/>
              <a:t>Reglas de comunicación (cualquiera puede comunicarse con cualquiera?)</a:t>
            </a:r>
          </a:p>
          <a:p>
            <a:pPr algn="just"/>
            <a:r>
              <a:rPr lang="en-GB" sz="2800" dirty="0"/>
              <a:t>OO2 se </a:t>
            </a:r>
            <a:r>
              <a:rPr lang="en-GB" sz="2800" dirty="0" err="1"/>
              <a:t>concentra</a:t>
            </a:r>
            <a:r>
              <a:rPr lang="en-GB" sz="2800" dirty="0"/>
              <a:t> </a:t>
            </a:r>
            <a:r>
              <a:rPr lang="en-GB" sz="2800" dirty="0" err="1"/>
              <a:t>en</a:t>
            </a:r>
            <a:r>
              <a:rPr lang="en-GB" sz="2800" dirty="0"/>
              <a:t> un </a:t>
            </a:r>
            <a:r>
              <a:rPr lang="en-GB" sz="2800" dirty="0" err="1"/>
              <a:t>aspecto</a:t>
            </a:r>
            <a:r>
              <a:rPr lang="en-GB" sz="2800" dirty="0"/>
              <a:t> “</a:t>
            </a:r>
            <a:r>
              <a:rPr lang="en-GB" sz="2800" dirty="0" err="1"/>
              <a:t>intermedio</a:t>
            </a:r>
            <a:r>
              <a:rPr lang="en-GB" sz="2800" dirty="0"/>
              <a:t>”, el </a:t>
            </a:r>
            <a:r>
              <a:rPr lang="en-GB" sz="2800" dirty="0" err="1"/>
              <a:t>diseño</a:t>
            </a:r>
            <a:endParaRPr lang="en-GB" sz="2800" dirty="0"/>
          </a:p>
        </p:txBody>
      </p:sp>
    </p:spTree>
    <p:extLst>
      <p:ext uri="{BB962C8B-B14F-4D97-AF65-F5344CB8AC3E}">
        <p14:creationId xmlns:p14="http://schemas.microsoft.com/office/powerpoint/2010/main" val="928862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860938-7BA2-4B58-ABD7-0AD37F193874}"/>
              </a:ext>
            </a:extLst>
          </p:cNvPr>
          <p:cNvSpPr>
            <a:spLocks noGrp="1"/>
          </p:cNvSpPr>
          <p:nvPr>
            <p:ph type="title"/>
          </p:nvPr>
        </p:nvSpPr>
        <p:spPr/>
        <p:txBody>
          <a:bodyPr/>
          <a:lstStyle/>
          <a:p>
            <a:r>
              <a:rPr lang="es-AR" dirty="0"/>
              <a:t>Arquitectura en Capas</a:t>
            </a:r>
            <a:endParaRPr lang="en-GB" dirty="0"/>
          </a:p>
        </p:txBody>
      </p:sp>
      <p:pic>
        <p:nvPicPr>
          <p:cNvPr id="4" name="Imagen 3">
            <a:extLst>
              <a:ext uri="{FF2B5EF4-FFF2-40B4-BE49-F238E27FC236}">
                <a16:creationId xmlns:a16="http://schemas.microsoft.com/office/drawing/2014/main" id="{DD6CBA4D-0237-4B36-8FFF-E41D31E0CCEE}"/>
              </a:ext>
            </a:extLst>
          </p:cNvPr>
          <p:cNvPicPr>
            <a:picLocks noChangeAspect="1"/>
          </p:cNvPicPr>
          <p:nvPr/>
        </p:nvPicPr>
        <p:blipFill>
          <a:blip r:embed="rId2"/>
          <a:stretch>
            <a:fillRect/>
          </a:stretch>
        </p:blipFill>
        <p:spPr>
          <a:xfrm>
            <a:off x="0" y="1268760"/>
            <a:ext cx="5429250" cy="3686175"/>
          </a:xfrm>
          <a:prstGeom prst="rect">
            <a:avLst/>
          </a:prstGeom>
        </p:spPr>
      </p:pic>
      <p:pic>
        <p:nvPicPr>
          <p:cNvPr id="5" name="Imagen 4">
            <a:extLst>
              <a:ext uri="{FF2B5EF4-FFF2-40B4-BE49-F238E27FC236}">
                <a16:creationId xmlns:a16="http://schemas.microsoft.com/office/drawing/2014/main" id="{944F80A0-BA2A-4F3D-A1E2-12491FB06240}"/>
              </a:ext>
            </a:extLst>
          </p:cNvPr>
          <p:cNvPicPr>
            <a:picLocks noChangeAspect="1"/>
          </p:cNvPicPr>
          <p:nvPr/>
        </p:nvPicPr>
        <p:blipFill>
          <a:blip r:embed="rId3"/>
          <a:stretch>
            <a:fillRect/>
          </a:stretch>
        </p:blipFill>
        <p:spPr>
          <a:xfrm>
            <a:off x="5292080" y="3212976"/>
            <a:ext cx="3974017" cy="2952328"/>
          </a:xfrm>
          <a:prstGeom prst="rect">
            <a:avLst/>
          </a:prstGeom>
        </p:spPr>
      </p:pic>
      <p:sp>
        <p:nvSpPr>
          <p:cNvPr id="3" name="CuadroTexto 2">
            <a:extLst>
              <a:ext uri="{FF2B5EF4-FFF2-40B4-BE49-F238E27FC236}">
                <a16:creationId xmlns:a16="http://schemas.microsoft.com/office/drawing/2014/main" id="{5A49C2C8-7E2A-46F1-A91E-990BB95D0493}"/>
              </a:ext>
            </a:extLst>
          </p:cNvPr>
          <p:cNvSpPr txBox="1"/>
          <p:nvPr/>
        </p:nvSpPr>
        <p:spPr>
          <a:xfrm>
            <a:off x="15530" y="5233095"/>
            <a:ext cx="5845703" cy="461665"/>
          </a:xfrm>
          <a:prstGeom prst="rect">
            <a:avLst/>
          </a:prstGeom>
          <a:noFill/>
        </p:spPr>
        <p:txBody>
          <a:bodyPr wrap="none" rtlCol="0">
            <a:spAutoFit/>
          </a:bodyPr>
          <a:lstStyle/>
          <a:p>
            <a:r>
              <a:rPr lang="es-AR" dirty="0"/>
              <a:t>Típico en aplicaciones Web e interactivas</a:t>
            </a:r>
            <a:endParaRPr lang="en-GB" dirty="0"/>
          </a:p>
        </p:txBody>
      </p:sp>
    </p:spTree>
    <p:extLst>
      <p:ext uri="{BB962C8B-B14F-4D97-AF65-F5344CB8AC3E}">
        <p14:creationId xmlns:p14="http://schemas.microsoft.com/office/powerpoint/2010/main" val="327792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C8D73A-C1B9-457F-9BE3-AD8BA36490CF}"/>
              </a:ext>
            </a:extLst>
          </p:cNvPr>
          <p:cNvSpPr>
            <a:spLocks noGrp="1"/>
          </p:cNvSpPr>
          <p:nvPr>
            <p:ph type="title"/>
          </p:nvPr>
        </p:nvSpPr>
        <p:spPr/>
        <p:txBody>
          <a:bodyPr/>
          <a:lstStyle/>
          <a:p>
            <a:r>
              <a:rPr lang="es-AR" dirty="0" err="1"/>
              <a:t>Microkernel</a:t>
            </a:r>
            <a:endParaRPr lang="en-GB" dirty="0"/>
          </a:p>
        </p:txBody>
      </p:sp>
      <p:pic>
        <p:nvPicPr>
          <p:cNvPr id="4" name="Picture 2">
            <a:extLst>
              <a:ext uri="{FF2B5EF4-FFF2-40B4-BE49-F238E27FC236}">
                <a16:creationId xmlns:a16="http://schemas.microsoft.com/office/drawing/2014/main" id="{F4E8917B-0025-4043-AA1D-5BC0FA4A2E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844824"/>
            <a:ext cx="4248472" cy="2806052"/>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8EB245C0-2C80-4F81-A1EF-50B537161389}"/>
              </a:ext>
            </a:extLst>
          </p:cNvPr>
          <p:cNvSpPr txBox="1"/>
          <p:nvPr/>
        </p:nvSpPr>
        <p:spPr>
          <a:xfrm>
            <a:off x="683568" y="5407967"/>
            <a:ext cx="4526432" cy="461665"/>
          </a:xfrm>
          <a:prstGeom prst="rect">
            <a:avLst/>
          </a:prstGeom>
          <a:noFill/>
        </p:spPr>
        <p:txBody>
          <a:bodyPr wrap="none" rtlCol="0">
            <a:spAutoFit/>
          </a:bodyPr>
          <a:lstStyle/>
          <a:p>
            <a:r>
              <a:rPr lang="es-AR" dirty="0"/>
              <a:t>Eclipse, Web Browsers, Moodle</a:t>
            </a:r>
            <a:endParaRPr lang="en-GB" dirty="0"/>
          </a:p>
        </p:txBody>
      </p:sp>
    </p:spTree>
    <p:extLst>
      <p:ext uri="{BB962C8B-B14F-4D97-AF65-F5344CB8AC3E}">
        <p14:creationId xmlns:p14="http://schemas.microsoft.com/office/powerpoint/2010/main" val="4132717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“Netflix” </a:t>
            </a:r>
            <a:r>
              <a:rPr lang="en-US" dirty="0" err="1"/>
              <a:t>gratuito</a:t>
            </a:r>
            <a:endParaRPr lang="en-US" dirty="0"/>
          </a:p>
        </p:txBody>
      </p:sp>
      <p:sp>
        <p:nvSpPr>
          <p:cNvPr id="3" name="2 Marcador de contenido"/>
          <p:cNvSpPr>
            <a:spLocks noGrp="1"/>
          </p:cNvSpPr>
          <p:nvPr>
            <p:ph idx="1"/>
          </p:nvPr>
        </p:nvSpPr>
        <p:spPr/>
        <p:txBody>
          <a:bodyPr/>
          <a:lstStyle/>
          <a:p>
            <a:r>
              <a:rPr lang="en-US" dirty="0" err="1"/>
              <a:t>Tenemos</a:t>
            </a:r>
            <a:r>
              <a:rPr lang="en-US" dirty="0"/>
              <a:t> </a:t>
            </a:r>
            <a:r>
              <a:rPr lang="en-US" dirty="0" err="1"/>
              <a:t>que</a:t>
            </a:r>
            <a:r>
              <a:rPr lang="en-US" dirty="0"/>
              <a:t> </a:t>
            </a:r>
            <a:r>
              <a:rPr lang="en-US" dirty="0" err="1"/>
              <a:t>desarrollar</a:t>
            </a:r>
            <a:r>
              <a:rPr lang="en-US" dirty="0"/>
              <a:t> un software </a:t>
            </a:r>
            <a:r>
              <a:rPr lang="en-US" dirty="0" err="1"/>
              <a:t>tipo</a:t>
            </a:r>
            <a:r>
              <a:rPr lang="en-US" dirty="0"/>
              <a:t> Netflix </a:t>
            </a:r>
            <a:r>
              <a:rPr lang="en-US" dirty="0" err="1"/>
              <a:t>pero</a:t>
            </a:r>
            <a:r>
              <a:rPr lang="en-US" dirty="0"/>
              <a:t> </a:t>
            </a:r>
            <a:r>
              <a:rPr lang="en-US" dirty="0" err="1"/>
              <a:t>libre</a:t>
            </a:r>
            <a:r>
              <a:rPr lang="en-US" dirty="0"/>
              <a:t> y </a:t>
            </a:r>
            <a:r>
              <a:rPr lang="en-US" dirty="0" err="1"/>
              <a:t>gratuito</a:t>
            </a:r>
            <a:endParaRPr lang="en-US" dirty="0"/>
          </a:p>
          <a:p>
            <a:r>
              <a:rPr lang="en-US" dirty="0"/>
              <a:t>Se </a:t>
            </a:r>
            <a:r>
              <a:rPr lang="en-US" dirty="0" err="1"/>
              <a:t>nutre</a:t>
            </a:r>
            <a:r>
              <a:rPr lang="en-US" dirty="0"/>
              <a:t> de videos de </a:t>
            </a:r>
            <a:r>
              <a:rPr lang="en-US" dirty="0" err="1"/>
              <a:t>youtube</a:t>
            </a:r>
            <a:r>
              <a:rPr lang="en-US" dirty="0"/>
              <a:t>, </a:t>
            </a:r>
            <a:r>
              <a:rPr lang="en-US" dirty="0" err="1"/>
              <a:t>vimeo</a:t>
            </a:r>
            <a:r>
              <a:rPr lang="en-US" dirty="0"/>
              <a:t> y </a:t>
            </a:r>
            <a:r>
              <a:rPr lang="en-US" dirty="0" err="1"/>
              <a:t>otros</a:t>
            </a:r>
            <a:endParaRPr lang="en-US" dirty="0"/>
          </a:p>
          <a:p>
            <a:r>
              <a:rPr lang="en-US" dirty="0" err="1"/>
              <a:t>Tiene</a:t>
            </a:r>
            <a:r>
              <a:rPr lang="en-US" dirty="0"/>
              <a:t> </a:t>
            </a:r>
            <a:r>
              <a:rPr lang="en-US" dirty="0" err="1"/>
              <a:t>que</a:t>
            </a:r>
            <a:r>
              <a:rPr lang="en-US" dirty="0"/>
              <a:t> </a:t>
            </a:r>
            <a:r>
              <a:rPr lang="en-US" dirty="0" err="1"/>
              <a:t>poder</a:t>
            </a:r>
            <a:r>
              <a:rPr lang="en-US" dirty="0"/>
              <a:t> </a:t>
            </a:r>
            <a:r>
              <a:rPr lang="en-US" dirty="0" err="1"/>
              <a:t>competir</a:t>
            </a:r>
            <a:r>
              <a:rPr lang="en-US" dirty="0"/>
              <a:t> con Netflix</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pic>
        <p:nvPicPr>
          <p:cNvPr id="296962" name="Picture 2"/>
          <p:cNvPicPr>
            <a:picLocks noChangeAspect="1" noChangeArrowheads="1"/>
          </p:cNvPicPr>
          <p:nvPr/>
        </p:nvPicPr>
        <p:blipFill>
          <a:blip r:embed="rId2" cstate="print"/>
          <a:srcRect/>
          <a:stretch>
            <a:fillRect/>
          </a:stretch>
        </p:blipFill>
        <p:spPr bwMode="auto">
          <a:xfrm>
            <a:off x="40858" y="1"/>
            <a:ext cx="5107206" cy="6813375"/>
          </a:xfrm>
          <a:prstGeom prst="rect">
            <a:avLst/>
          </a:prstGeom>
          <a:noFill/>
          <a:ln w="9525">
            <a:noFill/>
            <a:miter lim="800000"/>
            <a:headEnd/>
            <a:tailEnd/>
          </a:ln>
        </p:spPr>
      </p:pic>
      <p:pic>
        <p:nvPicPr>
          <p:cNvPr id="296963" name="Picture 3"/>
          <p:cNvPicPr>
            <a:picLocks noChangeAspect="1" noChangeArrowheads="1"/>
          </p:cNvPicPr>
          <p:nvPr/>
        </p:nvPicPr>
        <p:blipFill>
          <a:blip r:embed="rId3" cstate="print"/>
          <a:srcRect/>
          <a:stretch>
            <a:fillRect/>
          </a:stretch>
        </p:blipFill>
        <p:spPr bwMode="auto">
          <a:xfrm>
            <a:off x="5183620" y="44624"/>
            <a:ext cx="4932995" cy="681337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lstStyle/>
          <a:p>
            <a:endParaRPr lang="en-US"/>
          </a:p>
        </p:txBody>
      </p:sp>
      <p:pic>
        <p:nvPicPr>
          <p:cNvPr id="300034" name="Picture 2"/>
          <p:cNvPicPr>
            <a:picLocks noChangeAspect="1" noChangeArrowheads="1"/>
          </p:cNvPicPr>
          <p:nvPr/>
        </p:nvPicPr>
        <p:blipFill>
          <a:blip r:embed="rId2" cstate="print"/>
          <a:srcRect/>
          <a:stretch>
            <a:fillRect/>
          </a:stretch>
        </p:blipFill>
        <p:spPr bwMode="auto">
          <a:xfrm>
            <a:off x="20623" y="44624"/>
            <a:ext cx="9087881" cy="640871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010" name="Picture 2"/>
          <p:cNvPicPr>
            <a:picLocks noGrp="1" noChangeAspect="1" noChangeArrowheads="1"/>
          </p:cNvPicPr>
          <p:nvPr>
            <p:ph idx="1"/>
          </p:nvPr>
        </p:nvPicPr>
        <p:blipFill>
          <a:blip r:embed="rId2" cstate="print"/>
          <a:srcRect/>
          <a:stretch>
            <a:fillRect/>
          </a:stretch>
        </p:blipFill>
        <p:spPr bwMode="auto">
          <a:xfrm>
            <a:off x="0" y="0"/>
            <a:ext cx="2924720" cy="5517232"/>
          </a:xfrm>
          <a:prstGeom prst="rect">
            <a:avLst/>
          </a:prstGeom>
          <a:noFill/>
          <a:ln w="9525">
            <a:noFill/>
            <a:miter lim="800000"/>
            <a:headEnd/>
            <a:tailEnd/>
          </a:ln>
        </p:spPr>
      </p:pic>
      <p:pic>
        <p:nvPicPr>
          <p:cNvPr id="299011" name="Picture 3"/>
          <p:cNvPicPr>
            <a:picLocks noChangeAspect="1" noChangeArrowheads="1"/>
          </p:cNvPicPr>
          <p:nvPr/>
        </p:nvPicPr>
        <p:blipFill>
          <a:blip r:embed="rId3" cstate="print"/>
          <a:srcRect/>
          <a:stretch>
            <a:fillRect/>
          </a:stretch>
        </p:blipFill>
        <p:spPr bwMode="auto">
          <a:xfrm>
            <a:off x="2977780" y="836712"/>
            <a:ext cx="2962371" cy="5544616"/>
          </a:xfrm>
          <a:prstGeom prst="rect">
            <a:avLst/>
          </a:prstGeom>
          <a:noFill/>
          <a:ln w="9525">
            <a:noFill/>
            <a:miter lim="800000"/>
            <a:headEnd/>
            <a:tailEnd/>
          </a:ln>
        </p:spPr>
      </p:pic>
      <p:pic>
        <p:nvPicPr>
          <p:cNvPr id="299012" name="Picture 4"/>
          <p:cNvPicPr>
            <a:picLocks noChangeAspect="1" noChangeArrowheads="1"/>
          </p:cNvPicPr>
          <p:nvPr/>
        </p:nvPicPr>
        <p:blipFill>
          <a:blip r:embed="rId4" cstate="print"/>
          <a:srcRect/>
          <a:stretch>
            <a:fillRect/>
          </a:stretch>
        </p:blipFill>
        <p:spPr bwMode="auto">
          <a:xfrm>
            <a:off x="6099164" y="1052736"/>
            <a:ext cx="3044836" cy="5616624"/>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Problemas</a:t>
            </a:r>
            <a:r>
              <a:rPr lang="en-US" dirty="0"/>
              <a:t>	</a:t>
            </a:r>
          </a:p>
        </p:txBody>
      </p:sp>
      <p:sp>
        <p:nvSpPr>
          <p:cNvPr id="3" name="2 Marcador de contenido"/>
          <p:cNvSpPr>
            <a:spLocks noGrp="1"/>
          </p:cNvSpPr>
          <p:nvPr>
            <p:ph idx="1"/>
          </p:nvPr>
        </p:nvSpPr>
        <p:spPr>
          <a:xfrm>
            <a:off x="755576" y="1340768"/>
            <a:ext cx="8077200" cy="4724400"/>
          </a:xfrm>
        </p:spPr>
        <p:txBody>
          <a:bodyPr/>
          <a:lstStyle/>
          <a:p>
            <a:r>
              <a:rPr lang="en-US" sz="2400" dirty="0" err="1"/>
              <a:t>Empezamos</a:t>
            </a:r>
            <a:r>
              <a:rPr lang="en-US" sz="2400" dirty="0"/>
              <a:t> de cero?</a:t>
            </a:r>
          </a:p>
          <a:p>
            <a:r>
              <a:rPr lang="en-US" sz="2400" dirty="0"/>
              <a:t>Como </a:t>
            </a:r>
            <a:r>
              <a:rPr lang="en-US" sz="2400" dirty="0" err="1"/>
              <a:t>organizamos</a:t>
            </a:r>
            <a:r>
              <a:rPr lang="en-US" sz="2400" dirty="0"/>
              <a:t> la “</a:t>
            </a:r>
            <a:r>
              <a:rPr lang="en-US" sz="2400" dirty="0" err="1"/>
              <a:t>lógica</a:t>
            </a:r>
            <a:r>
              <a:rPr lang="en-US" sz="2400" dirty="0"/>
              <a:t>”, la </a:t>
            </a:r>
            <a:r>
              <a:rPr lang="en-US" sz="2400" dirty="0" err="1"/>
              <a:t>persistencia</a:t>
            </a:r>
            <a:r>
              <a:rPr lang="en-US" sz="2400" dirty="0"/>
              <a:t>, la </a:t>
            </a:r>
            <a:r>
              <a:rPr lang="en-US" sz="2400" dirty="0" err="1"/>
              <a:t>interfaz</a:t>
            </a:r>
            <a:r>
              <a:rPr lang="en-US" sz="2400" dirty="0"/>
              <a:t>, la </a:t>
            </a:r>
            <a:r>
              <a:rPr lang="en-US" sz="2400" dirty="0" err="1"/>
              <a:t>seguridad</a:t>
            </a:r>
            <a:r>
              <a:rPr lang="en-US" sz="2400" dirty="0"/>
              <a:t>, la </a:t>
            </a:r>
            <a:r>
              <a:rPr lang="en-US" sz="2400" dirty="0" err="1"/>
              <a:t>privacidad</a:t>
            </a:r>
            <a:endParaRPr lang="en-US" sz="2400" dirty="0"/>
          </a:p>
          <a:p>
            <a:r>
              <a:rPr lang="en-US" sz="2400" dirty="0"/>
              <a:t>Como </a:t>
            </a:r>
            <a:r>
              <a:rPr lang="en-US" sz="2400" dirty="0" err="1"/>
              <a:t>programamos</a:t>
            </a:r>
            <a:r>
              <a:rPr lang="en-US" sz="2400" dirty="0"/>
              <a:t> el </a:t>
            </a:r>
            <a:r>
              <a:rPr lang="en-US" sz="2400" dirty="0" err="1"/>
              <a:t>reproductor</a:t>
            </a:r>
            <a:r>
              <a:rPr lang="en-US" sz="2400" dirty="0"/>
              <a:t>?</a:t>
            </a:r>
          </a:p>
          <a:p>
            <a:r>
              <a:rPr lang="en-US" sz="2400" dirty="0"/>
              <a:t>Como </a:t>
            </a:r>
            <a:r>
              <a:rPr lang="en-US" sz="2400" dirty="0" err="1"/>
              <a:t>recomendamos</a:t>
            </a:r>
            <a:r>
              <a:rPr lang="en-US" sz="2400" dirty="0"/>
              <a:t>? Las </a:t>
            </a:r>
            <a:r>
              <a:rPr lang="en-US" sz="2400" dirty="0" err="1"/>
              <a:t>formas</a:t>
            </a:r>
            <a:r>
              <a:rPr lang="en-US" sz="2400" dirty="0"/>
              <a:t> de </a:t>
            </a:r>
            <a:r>
              <a:rPr lang="en-US" sz="2400" dirty="0" err="1"/>
              <a:t>recomendar</a:t>
            </a:r>
            <a:r>
              <a:rPr lang="en-US" sz="2400" dirty="0"/>
              <a:t> </a:t>
            </a:r>
            <a:r>
              <a:rPr lang="en-US" sz="2400" dirty="0" err="1"/>
              <a:t>dependen</a:t>
            </a:r>
            <a:r>
              <a:rPr lang="en-US" sz="2400" dirty="0"/>
              <a:t> de </a:t>
            </a:r>
            <a:r>
              <a:rPr lang="en-US" sz="2400" dirty="0" err="1"/>
              <a:t>que</a:t>
            </a:r>
            <a:r>
              <a:rPr lang="en-US" sz="2400" dirty="0"/>
              <a:t>?</a:t>
            </a:r>
          </a:p>
          <a:p>
            <a:r>
              <a:rPr lang="en-US" sz="2400" dirty="0"/>
              <a:t>Como </a:t>
            </a:r>
            <a:r>
              <a:rPr lang="en-US" sz="2400" dirty="0" err="1"/>
              <a:t>reproducimos</a:t>
            </a:r>
            <a:r>
              <a:rPr lang="en-US" sz="2400" dirty="0"/>
              <a:t>?</a:t>
            </a:r>
          </a:p>
          <a:p>
            <a:r>
              <a:rPr lang="en-US" sz="2400" dirty="0"/>
              <a:t>“</a:t>
            </a:r>
            <a:r>
              <a:rPr lang="en-US" sz="2400" dirty="0" err="1"/>
              <a:t>Almacenamos</a:t>
            </a:r>
            <a:r>
              <a:rPr lang="en-US" sz="2400" dirty="0"/>
              <a:t>” los videos? </a:t>
            </a:r>
            <a:r>
              <a:rPr lang="en-US" sz="2400" dirty="0" err="1"/>
              <a:t>Almacenamos</a:t>
            </a:r>
            <a:r>
              <a:rPr lang="en-US" sz="2400" dirty="0"/>
              <a:t> </a:t>
            </a:r>
            <a:r>
              <a:rPr lang="en-US" sz="2400" dirty="0" err="1"/>
              <a:t>algo</a:t>
            </a:r>
            <a:r>
              <a:rPr lang="en-US" sz="2400" dirty="0"/>
              <a:t>? </a:t>
            </a:r>
            <a:r>
              <a:rPr lang="en-US" sz="2400" dirty="0" err="1"/>
              <a:t>Donde</a:t>
            </a:r>
            <a:r>
              <a:rPr lang="en-US" sz="2400" dirty="0"/>
              <a:t>?</a:t>
            </a:r>
          </a:p>
          <a:p>
            <a:r>
              <a:rPr lang="en-US" sz="2400" dirty="0" err="1"/>
              <a:t>Queremos</a:t>
            </a:r>
            <a:r>
              <a:rPr lang="en-US" sz="2400" dirty="0"/>
              <a:t> </a:t>
            </a:r>
            <a:r>
              <a:rPr lang="en-US" sz="2400" dirty="0" err="1"/>
              <a:t>reproducir</a:t>
            </a:r>
            <a:r>
              <a:rPr lang="en-US" sz="2400" dirty="0"/>
              <a:t> en smart </a:t>
            </a:r>
            <a:r>
              <a:rPr lang="en-US" sz="2400" dirty="0" err="1"/>
              <a:t>tv</a:t>
            </a:r>
            <a:r>
              <a:rPr lang="en-US" sz="2400" dirty="0"/>
              <a:t>…</a:t>
            </a:r>
            <a:r>
              <a:rPr lang="en-US" sz="2400" dirty="0" err="1"/>
              <a:t>como</a:t>
            </a:r>
            <a:r>
              <a:rPr lang="en-US" sz="2400" dirty="0"/>
              <a:t>? </a:t>
            </a:r>
            <a:r>
              <a:rPr lang="en-US" sz="2400" dirty="0" err="1"/>
              <a:t>Otro</a:t>
            </a:r>
            <a:r>
              <a:rPr lang="en-US" sz="2400" dirty="0"/>
              <a:t> soft?</a:t>
            </a:r>
          </a:p>
          <a:p>
            <a:r>
              <a:rPr lang="en-US" sz="2400" dirty="0"/>
              <a:t>Como </a:t>
            </a:r>
            <a:r>
              <a:rPr lang="en-US" sz="2400" dirty="0" err="1"/>
              <a:t>evolucionamos</a:t>
            </a:r>
            <a:r>
              <a:rPr lang="en-US" sz="2400" dirty="0"/>
              <a:t> (e.g. Netflix </a:t>
            </a:r>
            <a:r>
              <a:rPr lang="en-US" sz="2400" dirty="0" err="1"/>
              <a:t>que</a:t>
            </a:r>
            <a:r>
              <a:rPr lang="en-US" sz="2400" dirty="0"/>
              <a:t> </a:t>
            </a:r>
            <a:r>
              <a:rPr lang="en-US" sz="2400" dirty="0" err="1"/>
              <a:t>empezo</a:t>
            </a:r>
            <a:r>
              <a:rPr lang="en-US" sz="2400" dirty="0"/>
              <a:t> </a:t>
            </a:r>
            <a:r>
              <a:rPr lang="en-US" sz="2400" dirty="0" err="1"/>
              <a:t>mandando</a:t>
            </a:r>
            <a:r>
              <a:rPr lang="en-US" sz="2400" dirty="0"/>
              <a:t> DVDs </a:t>
            </a:r>
            <a:r>
              <a:rPr lang="en-US" sz="2400" dirty="0" err="1"/>
              <a:t>por</a:t>
            </a:r>
            <a:r>
              <a:rPr lang="en-US" sz="2400" dirty="0"/>
              <a:t> </a:t>
            </a:r>
            <a:r>
              <a:rPr lang="en-US" sz="2400" dirty="0" err="1"/>
              <a:t>correo</a:t>
            </a:r>
            <a:r>
              <a:rPr lang="en-US" sz="2400" dirty="0"/>
              <a:t> </a:t>
            </a:r>
            <a:r>
              <a:rPr lang="en-US" sz="2400" dirty="0" err="1"/>
              <a:t>como</a:t>
            </a:r>
            <a:r>
              <a:rPr lang="en-US" sz="2400" dirty="0"/>
              <a:t> un </a:t>
            </a:r>
            <a:r>
              <a:rPr lang="en-US" sz="2400" dirty="0" err="1"/>
              <a:t>videoclub</a:t>
            </a:r>
            <a:r>
              <a:rPr lang="en-US" sz="24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Las </a:t>
            </a:r>
            <a:r>
              <a:rPr lang="en-US" dirty="0" err="1"/>
              <a:t>aplicaciones</a:t>
            </a:r>
            <a:r>
              <a:rPr lang="en-US" dirty="0"/>
              <a:t> son </a:t>
            </a:r>
            <a:r>
              <a:rPr lang="en-US" dirty="0" err="1"/>
              <a:t>interactivas</a:t>
            </a:r>
            <a:endParaRPr lang="en-US" dirty="0"/>
          </a:p>
        </p:txBody>
      </p:sp>
      <p:sp>
        <p:nvSpPr>
          <p:cNvPr id="3" name="2 Marcador de contenido"/>
          <p:cNvSpPr>
            <a:spLocks noGrp="1"/>
          </p:cNvSpPr>
          <p:nvPr>
            <p:ph idx="1"/>
          </p:nvPr>
        </p:nvSpPr>
        <p:spPr>
          <a:xfrm>
            <a:off x="838200" y="1219200"/>
            <a:ext cx="8077200" cy="3937992"/>
          </a:xfrm>
        </p:spPr>
        <p:txBody>
          <a:bodyPr/>
          <a:lstStyle/>
          <a:p>
            <a:r>
              <a:rPr lang="en-US" dirty="0"/>
              <a:t>En la Web en un </a:t>
            </a:r>
            <a:r>
              <a:rPr lang="en-US" dirty="0" err="1"/>
              <a:t>smartphone</a:t>
            </a:r>
            <a:r>
              <a:rPr lang="en-US" dirty="0"/>
              <a:t>, </a:t>
            </a:r>
            <a:r>
              <a:rPr lang="en-US" dirty="0" err="1"/>
              <a:t>tableta</a:t>
            </a:r>
            <a:r>
              <a:rPr lang="en-US" dirty="0"/>
              <a:t> etc, lo </a:t>
            </a:r>
            <a:r>
              <a:rPr lang="en-US" dirty="0" err="1"/>
              <a:t>esencial</a:t>
            </a:r>
            <a:r>
              <a:rPr lang="en-US" dirty="0"/>
              <a:t> </a:t>
            </a:r>
            <a:r>
              <a:rPr lang="en-US" dirty="0" err="1"/>
              <a:t>es</a:t>
            </a:r>
            <a:r>
              <a:rPr lang="en-US" dirty="0"/>
              <a:t> la </a:t>
            </a:r>
            <a:r>
              <a:rPr lang="en-US" dirty="0" err="1"/>
              <a:t>interaccion</a:t>
            </a:r>
            <a:endParaRPr lang="en-US" dirty="0"/>
          </a:p>
          <a:p>
            <a:r>
              <a:rPr lang="en-US" dirty="0"/>
              <a:t>Como </a:t>
            </a:r>
            <a:r>
              <a:rPr lang="en-US" dirty="0" err="1"/>
              <a:t>construimos</a:t>
            </a:r>
            <a:r>
              <a:rPr lang="en-US" dirty="0"/>
              <a:t> interfaces </a:t>
            </a:r>
            <a:r>
              <a:rPr lang="en-US" dirty="0" err="1"/>
              <a:t>interactivas</a:t>
            </a:r>
            <a:r>
              <a:rPr lang="en-US" dirty="0"/>
              <a:t>? </a:t>
            </a:r>
            <a:r>
              <a:rPr lang="en-US" dirty="0" err="1"/>
              <a:t>Siguiendo</a:t>
            </a:r>
            <a:r>
              <a:rPr lang="en-US" dirty="0"/>
              <a:t> </a:t>
            </a:r>
            <a:r>
              <a:rPr lang="en-US" dirty="0" err="1"/>
              <a:t>que</a:t>
            </a:r>
            <a:r>
              <a:rPr lang="en-US" dirty="0"/>
              <a:t> </a:t>
            </a:r>
            <a:r>
              <a:rPr lang="en-US" dirty="0" err="1"/>
              <a:t>principios</a:t>
            </a:r>
            <a:r>
              <a:rPr lang="en-US" dirty="0"/>
              <a:t>?</a:t>
            </a:r>
          </a:p>
          <a:p>
            <a:r>
              <a:rPr lang="en-US" dirty="0"/>
              <a:t>Como </a:t>
            </a:r>
            <a:r>
              <a:rPr lang="en-US" dirty="0" err="1"/>
              <a:t>hacemos</a:t>
            </a:r>
            <a:r>
              <a:rPr lang="en-US" dirty="0"/>
              <a:t> </a:t>
            </a:r>
            <a:r>
              <a:rPr lang="en-US" dirty="0" err="1"/>
              <a:t>para</a:t>
            </a:r>
            <a:r>
              <a:rPr lang="en-US" dirty="0"/>
              <a:t> </a:t>
            </a:r>
            <a:r>
              <a:rPr lang="en-US" dirty="0" err="1"/>
              <a:t>que</a:t>
            </a:r>
            <a:r>
              <a:rPr lang="en-US" dirty="0"/>
              <a:t> la </a:t>
            </a:r>
            <a:r>
              <a:rPr lang="en-US" dirty="0" err="1"/>
              <a:t>funcionalidad</a:t>
            </a:r>
            <a:r>
              <a:rPr lang="en-US" dirty="0"/>
              <a:t> no </a:t>
            </a:r>
            <a:r>
              <a:rPr lang="en-US" dirty="0" err="1"/>
              <a:t>dependa</a:t>
            </a:r>
            <a:r>
              <a:rPr lang="en-US" dirty="0"/>
              <a:t> de la </a:t>
            </a:r>
            <a:r>
              <a:rPr lang="en-US" dirty="0" err="1"/>
              <a:t>caracteristica</a:t>
            </a:r>
            <a:r>
              <a:rPr lang="en-US" dirty="0"/>
              <a:t> del </a:t>
            </a:r>
            <a:r>
              <a:rPr lang="en-US" dirty="0" err="1"/>
              <a:t>dispositivo</a:t>
            </a:r>
            <a:r>
              <a:rPr lang="en-US" dirty="0"/>
              <a:t>? (tablet, Web, etc)</a:t>
            </a:r>
          </a:p>
          <a:p>
            <a:pPr>
              <a:buNone/>
            </a:pPr>
            <a:endParaRPr lang="en-US" dirty="0"/>
          </a:p>
        </p:txBody>
      </p:sp>
      <p:sp>
        <p:nvSpPr>
          <p:cNvPr id="4" name="3 Rectángulo"/>
          <p:cNvSpPr/>
          <p:nvPr/>
        </p:nvSpPr>
        <p:spPr>
          <a:xfrm>
            <a:off x="1335516" y="5385792"/>
            <a:ext cx="7814960" cy="1077218"/>
          </a:xfrm>
          <a:prstGeom prst="rect">
            <a:avLst/>
          </a:prstGeom>
        </p:spPr>
        <p:txBody>
          <a:bodyPr wrap="none">
            <a:spAutoFit/>
          </a:bodyPr>
          <a:lstStyle/>
          <a:p>
            <a:r>
              <a:rPr lang="en-US" sz="3200" dirty="0" err="1">
                <a:solidFill>
                  <a:srgbClr val="FF0000"/>
                </a:solidFill>
              </a:rPr>
              <a:t>Nociones</a:t>
            </a:r>
            <a:r>
              <a:rPr lang="en-US" sz="3200" dirty="0">
                <a:solidFill>
                  <a:srgbClr val="FF0000"/>
                </a:solidFill>
              </a:rPr>
              <a:t> de </a:t>
            </a:r>
            <a:r>
              <a:rPr lang="en-US" sz="3200" dirty="0" err="1">
                <a:solidFill>
                  <a:srgbClr val="FF0000"/>
                </a:solidFill>
              </a:rPr>
              <a:t>construccion</a:t>
            </a:r>
            <a:r>
              <a:rPr lang="en-US" sz="3200" dirty="0">
                <a:solidFill>
                  <a:srgbClr val="FF0000"/>
                </a:solidFill>
              </a:rPr>
              <a:t> de </a:t>
            </a:r>
            <a:r>
              <a:rPr lang="en-US" sz="3200" dirty="0" err="1">
                <a:solidFill>
                  <a:srgbClr val="FF0000"/>
                </a:solidFill>
              </a:rPr>
              <a:t>aplicaciones</a:t>
            </a:r>
            <a:endParaRPr lang="en-US" sz="3200" dirty="0">
              <a:solidFill>
                <a:srgbClr val="FF0000"/>
              </a:solidFill>
            </a:endParaRPr>
          </a:p>
          <a:p>
            <a:r>
              <a:rPr lang="en-US" sz="3200" dirty="0">
                <a:solidFill>
                  <a:srgbClr val="FF0000"/>
                </a:solidFill>
              </a:rPr>
              <a:t> </a:t>
            </a:r>
            <a:r>
              <a:rPr lang="en-US" sz="3200" dirty="0" err="1">
                <a:solidFill>
                  <a:srgbClr val="FF0000"/>
                </a:solidFill>
              </a:rPr>
              <a:t>interactivas</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Práctica</a:t>
            </a:r>
            <a:endParaRPr lang="en-US" dirty="0"/>
          </a:p>
        </p:txBody>
      </p:sp>
      <p:sp>
        <p:nvSpPr>
          <p:cNvPr id="3" name="Content Placeholder 2"/>
          <p:cNvSpPr>
            <a:spLocks noGrp="1"/>
          </p:cNvSpPr>
          <p:nvPr>
            <p:ph idx="1"/>
          </p:nvPr>
        </p:nvSpPr>
        <p:spPr/>
        <p:txBody>
          <a:bodyPr/>
          <a:lstStyle/>
          <a:p>
            <a:r>
              <a:rPr lang="es-AR" dirty="0"/>
              <a:t>Ver los horarios y condiciones en Cátedras!!!</a:t>
            </a:r>
            <a:endParaRPr lang="es-ES_tradnl" dirty="0"/>
          </a:p>
        </p:txBody>
      </p:sp>
    </p:spTree>
    <p:extLst>
      <p:ext uri="{BB962C8B-B14F-4D97-AF65-F5344CB8AC3E}">
        <p14:creationId xmlns:p14="http://schemas.microsoft.com/office/powerpoint/2010/main" val="717032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n-US" sz="4000" dirty="0"/>
              <a:t>Como </a:t>
            </a:r>
            <a:r>
              <a:rPr lang="en-US" sz="4000" dirty="0" err="1"/>
              <a:t>desarrollamos</a:t>
            </a:r>
            <a:r>
              <a:rPr lang="en-US" sz="4000" dirty="0"/>
              <a:t>?</a:t>
            </a:r>
          </a:p>
        </p:txBody>
      </p:sp>
      <p:sp>
        <p:nvSpPr>
          <p:cNvPr id="3" name="2 Marcador de contenido"/>
          <p:cNvSpPr>
            <a:spLocks noGrp="1"/>
          </p:cNvSpPr>
          <p:nvPr>
            <p:ph idx="1"/>
          </p:nvPr>
        </p:nvSpPr>
        <p:spPr/>
        <p:txBody>
          <a:bodyPr/>
          <a:lstStyle/>
          <a:p>
            <a:r>
              <a:rPr lang="en-US" dirty="0" err="1"/>
              <a:t>Cuanto</a:t>
            </a:r>
            <a:r>
              <a:rPr lang="en-US" dirty="0"/>
              <a:t> </a:t>
            </a:r>
            <a:r>
              <a:rPr lang="en-US" dirty="0" err="1"/>
              <a:t>tiempo</a:t>
            </a:r>
            <a:r>
              <a:rPr lang="en-US" dirty="0"/>
              <a:t> </a:t>
            </a:r>
            <a:r>
              <a:rPr lang="en-US" dirty="0" err="1"/>
              <a:t>nos</a:t>
            </a:r>
            <a:r>
              <a:rPr lang="en-US" dirty="0"/>
              <a:t> </a:t>
            </a:r>
            <a:r>
              <a:rPr lang="en-US" dirty="0" err="1"/>
              <a:t>puede</a:t>
            </a:r>
            <a:r>
              <a:rPr lang="en-US" dirty="0"/>
              <a:t> </a:t>
            </a:r>
            <a:r>
              <a:rPr lang="en-US" dirty="0" err="1"/>
              <a:t>llevar</a:t>
            </a:r>
            <a:r>
              <a:rPr lang="en-US" dirty="0"/>
              <a:t> </a:t>
            </a:r>
            <a:r>
              <a:rPr lang="en-US" dirty="0" err="1"/>
              <a:t>diseñar</a:t>
            </a:r>
            <a:r>
              <a:rPr lang="en-US" dirty="0"/>
              <a:t> un </a:t>
            </a:r>
            <a:r>
              <a:rPr lang="en-US" dirty="0" err="1"/>
              <a:t>sistema</a:t>
            </a:r>
            <a:r>
              <a:rPr lang="en-US" dirty="0"/>
              <a:t> ultra-flexible?</a:t>
            </a:r>
          </a:p>
          <a:p>
            <a:r>
              <a:rPr lang="en-US" dirty="0"/>
              <a:t>Es </a:t>
            </a:r>
            <a:r>
              <a:rPr lang="en-US" dirty="0" err="1"/>
              <a:t>aceptable</a:t>
            </a:r>
            <a:r>
              <a:rPr lang="en-US" dirty="0"/>
              <a:t> </a:t>
            </a:r>
            <a:r>
              <a:rPr lang="en-US" dirty="0" err="1"/>
              <a:t>para</a:t>
            </a:r>
            <a:r>
              <a:rPr lang="en-US" dirty="0"/>
              <a:t> los </a:t>
            </a:r>
            <a:r>
              <a:rPr lang="en-US" dirty="0" err="1"/>
              <a:t>clientes</a:t>
            </a:r>
            <a:r>
              <a:rPr lang="en-US" dirty="0"/>
              <a:t>?</a:t>
            </a:r>
          </a:p>
          <a:p>
            <a:r>
              <a:rPr lang="en-US" dirty="0"/>
              <a:t>Hay </a:t>
            </a:r>
            <a:r>
              <a:rPr lang="en-US" dirty="0" err="1"/>
              <a:t>alternativas</a:t>
            </a:r>
            <a:r>
              <a:rPr lang="en-US" dirty="0"/>
              <a:t>?</a:t>
            </a:r>
          </a:p>
          <a:p>
            <a:endParaRPr lang="en-US" dirty="0"/>
          </a:p>
          <a:p>
            <a:endParaRPr lang="en-US" dirty="0"/>
          </a:p>
          <a:p>
            <a:pPr>
              <a:buFont typeface="Wingdings" pitchFamily="2" charset="2"/>
              <a:buNone/>
            </a:pPr>
            <a:r>
              <a:rPr lang="en-US" dirty="0"/>
              <a:t>				</a:t>
            </a:r>
            <a:r>
              <a:rPr lang="en-US" sz="4000" dirty="0">
                <a:solidFill>
                  <a:srgbClr val="FF0000"/>
                </a:solidFill>
              </a:rPr>
              <a:t>	</a:t>
            </a:r>
            <a:r>
              <a:rPr lang="en-US" sz="4000" dirty="0" err="1">
                <a:solidFill>
                  <a:srgbClr val="FF0000"/>
                </a:solidFill>
              </a:rPr>
              <a:t>Metodos</a:t>
            </a:r>
            <a:r>
              <a:rPr lang="en-US" sz="4000" dirty="0">
                <a:solidFill>
                  <a:srgbClr val="FF0000"/>
                </a:solidFill>
              </a:rPr>
              <a:t> </a:t>
            </a:r>
            <a:r>
              <a:rPr lang="en-US" sz="4000" dirty="0" err="1">
                <a:solidFill>
                  <a:srgbClr val="FF0000"/>
                </a:solidFill>
              </a:rPr>
              <a:t>Agiles</a:t>
            </a:r>
            <a:endParaRPr lang="en-US" sz="4000" dirty="0">
              <a:solidFill>
                <a:srgbClr val="FF0000"/>
              </a:solidFill>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n-US" sz="4000" dirty="0" err="1"/>
              <a:t>Somos</a:t>
            </a:r>
            <a:r>
              <a:rPr lang="en-US" sz="4000" dirty="0"/>
              <a:t> </a:t>
            </a:r>
            <a:r>
              <a:rPr lang="en-US" sz="4000" dirty="0" err="1"/>
              <a:t>Agiles</a:t>
            </a:r>
            <a:r>
              <a:rPr lang="en-US" sz="4000" dirty="0"/>
              <a:t>…y </a:t>
            </a:r>
            <a:r>
              <a:rPr lang="en-US" sz="4000" dirty="0" err="1"/>
              <a:t>entonces</a:t>
            </a:r>
            <a:r>
              <a:rPr lang="en-US" sz="4000" dirty="0"/>
              <a:t>?</a:t>
            </a:r>
          </a:p>
        </p:txBody>
      </p:sp>
      <p:sp>
        <p:nvSpPr>
          <p:cNvPr id="3" name="2 Marcador de contenido"/>
          <p:cNvSpPr>
            <a:spLocks noGrp="1"/>
          </p:cNvSpPr>
          <p:nvPr>
            <p:ph idx="1"/>
          </p:nvPr>
        </p:nvSpPr>
        <p:spPr/>
        <p:txBody>
          <a:bodyPr/>
          <a:lstStyle/>
          <a:p>
            <a:r>
              <a:rPr lang="en-US" dirty="0"/>
              <a:t>Los </a:t>
            </a:r>
            <a:r>
              <a:rPr lang="en-US" dirty="0" err="1"/>
              <a:t>metodos</a:t>
            </a:r>
            <a:r>
              <a:rPr lang="en-US" dirty="0"/>
              <a:t> </a:t>
            </a:r>
            <a:r>
              <a:rPr lang="en-US" dirty="0" err="1"/>
              <a:t>agiles</a:t>
            </a:r>
            <a:r>
              <a:rPr lang="en-US" dirty="0"/>
              <a:t> </a:t>
            </a:r>
            <a:r>
              <a:rPr lang="en-US" dirty="0" err="1"/>
              <a:t>suelen</a:t>
            </a:r>
            <a:r>
              <a:rPr lang="en-US" dirty="0"/>
              <a:t> </a:t>
            </a:r>
            <a:r>
              <a:rPr lang="en-US" dirty="0" err="1"/>
              <a:t>buscar</a:t>
            </a:r>
            <a:r>
              <a:rPr lang="en-US" dirty="0"/>
              <a:t> </a:t>
            </a:r>
            <a:r>
              <a:rPr lang="en-US" dirty="0" err="1"/>
              <a:t>resultados</a:t>
            </a:r>
            <a:r>
              <a:rPr lang="en-US" dirty="0"/>
              <a:t> “</a:t>
            </a:r>
            <a:r>
              <a:rPr lang="en-US" dirty="0" err="1"/>
              <a:t>rapidamente</a:t>
            </a:r>
            <a:r>
              <a:rPr lang="en-US" dirty="0"/>
              <a:t>”, </a:t>
            </a:r>
            <a:r>
              <a:rPr lang="en-US" dirty="0" err="1"/>
              <a:t>para</a:t>
            </a:r>
            <a:r>
              <a:rPr lang="en-US" dirty="0"/>
              <a:t> </a:t>
            </a:r>
            <a:r>
              <a:rPr lang="en-US" dirty="0" err="1"/>
              <a:t>chequear</a:t>
            </a:r>
            <a:r>
              <a:rPr lang="en-US" dirty="0"/>
              <a:t> </a:t>
            </a:r>
            <a:r>
              <a:rPr lang="en-US" dirty="0" err="1"/>
              <a:t>requerimientos</a:t>
            </a:r>
            <a:r>
              <a:rPr lang="en-US" dirty="0"/>
              <a:t> con los </a:t>
            </a:r>
            <a:r>
              <a:rPr lang="en-US" dirty="0" err="1"/>
              <a:t>clientes</a:t>
            </a:r>
            <a:endParaRPr lang="en-US" dirty="0"/>
          </a:p>
          <a:p>
            <a:r>
              <a:rPr lang="en-US" dirty="0" err="1"/>
              <a:t>Pero</a:t>
            </a:r>
            <a:r>
              <a:rPr lang="en-US" dirty="0"/>
              <a:t> los </a:t>
            </a:r>
            <a:r>
              <a:rPr lang="en-US" dirty="0" err="1"/>
              <a:t>diseños</a:t>
            </a:r>
            <a:r>
              <a:rPr lang="en-US" dirty="0"/>
              <a:t> </a:t>
            </a:r>
            <a:r>
              <a:rPr lang="en-US" dirty="0" err="1"/>
              <a:t>entonces</a:t>
            </a:r>
            <a:r>
              <a:rPr lang="en-US" dirty="0"/>
              <a:t> </a:t>
            </a:r>
            <a:r>
              <a:rPr lang="en-US" dirty="0" err="1"/>
              <a:t>quedan</a:t>
            </a:r>
            <a:r>
              <a:rPr lang="en-US" dirty="0"/>
              <a:t> “</a:t>
            </a:r>
            <a:r>
              <a:rPr lang="en-US" dirty="0" err="1"/>
              <a:t>feos</a:t>
            </a:r>
            <a:r>
              <a:rPr lang="en-US" dirty="0"/>
              <a:t>”</a:t>
            </a:r>
          </a:p>
          <a:p>
            <a:endParaRPr lang="en-US" dirty="0"/>
          </a:p>
          <a:p>
            <a:pPr>
              <a:buFont typeface="Wingdings" pitchFamily="2" charset="2"/>
              <a:buNone/>
            </a:pPr>
            <a:r>
              <a:rPr lang="en-US" sz="4000" dirty="0">
                <a:solidFill>
                  <a:srgbClr val="FF0000"/>
                </a:solidFill>
              </a:rPr>
              <a:t>					Refactoring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188" y="0"/>
            <a:ext cx="8785225" cy="990600"/>
          </a:xfrm>
        </p:spPr>
        <p:txBody>
          <a:bodyPr/>
          <a:lstStyle/>
          <a:p>
            <a:pPr>
              <a:defRPr/>
            </a:pPr>
            <a:r>
              <a:rPr lang="en-US" sz="4000" dirty="0" err="1"/>
              <a:t>Que</a:t>
            </a:r>
            <a:r>
              <a:rPr lang="en-US" sz="4000" dirty="0"/>
              <a:t> </a:t>
            </a:r>
            <a:r>
              <a:rPr lang="en-US" sz="4000" dirty="0" err="1"/>
              <a:t>pasa</a:t>
            </a:r>
            <a:r>
              <a:rPr lang="en-US" sz="4000" dirty="0"/>
              <a:t> con la “</a:t>
            </a:r>
            <a:r>
              <a:rPr lang="en-US" sz="4000" dirty="0" err="1"/>
              <a:t>correctitud</a:t>
            </a:r>
            <a:r>
              <a:rPr lang="en-US" sz="4000" dirty="0"/>
              <a:t>” del </a:t>
            </a:r>
            <a:r>
              <a:rPr lang="en-US" sz="4000" dirty="0" err="1"/>
              <a:t>sistema</a:t>
            </a:r>
            <a:endParaRPr lang="en-US" sz="4000" dirty="0"/>
          </a:p>
        </p:txBody>
      </p:sp>
      <p:sp>
        <p:nvSpPr>
          <p:cNvPr id="3" name="2 Marcador de contenido"/>
          <p:cNvSpPr>
            <a:spLocks noGrp="1"/>
          </p:cNvSpPr>
          <p:nvPr>
            <p:ph idx="1"/>
          </p:nvPr>
        </p:nvSpPr>
        <p:spPr>
          <a:xfrm>
            <a:off x="684213" y="1219200"/>
            <a:ext cx="8459787" cy="4724400"/>
          </a:xfrm>
        </p:spPr>
        <p:txBody>
          <a:bodyPr/>
          <a:lstStyle/>
          <a:p>
            <a:r>
              <a:rPr lang="en-US" dirty="0" err="1"/>
              <a:t>Somos</a:t>
            </a:r>
            <a:r>
              <a:rPr lang="en-US" dirty="0"/>
              <a:t> </a:t>
            </a:r>
            <a:r>
              <a:rPr lang="en-US" dirty="0" err="1"/>
              <a:t>agiles</a:t>
            </a:r>
            <a:r>
              <a:rPr lang="en-US" dirty="0"/>
              <a:t> y </a:t>
            </a:r>
            <a:r>
              <a:rPr lang="en-US" dirty="0" err="1"/>
              <a:t>ademas</a:t>
            </a:r>
            <a:r>
              <a:rPr lang="en-US" dirty="0"/>
              <a:t>…</a:t>
            </a:r>
          </a:p>
          <a:p>
            <a:r>
              <a:rPr lang="en-US" dirty="0" err="1"/>
              <a:t>Nuestros</a:t>
            </a:r>
            <a:r>
              <a:rPr lang="en-US" dirty="0"/>
              <a:t> </a:t>
            </a:r>
            <a:r>
              <a:rPr lang="en-US" dirty="0" err="1"/>
              <a:t>diseños</a:t>
            </a:r>
            <a:r>
              <a:rPr lang="en-US" dirty="0"/>
              <a:t> son </a:t>
            </a:r>
            <a:r>
              <a:rPr lang="en-US" dirty="0" err="1"/>
              <a:t>modulares</a:t>
            </a:r>
            <a:r>
              <a:rPr lang="en-US" dirty="0"/>
              <a:t> (</a:t>
            </a:r>
            <a:r>
              <a:rPr lang="en-US" dirty="0" err="1"/>
              <a:t>soportan</a:t>
            </a:r>
            <a:r>
              <a:rPr lang="en-US" dirty="0"/>
              <a:t> el </a:t>
            </a:r>
            <a:r>
              <a:rPr lang="en-US" dirty="0" err="1"/>
              <a:t>cambio</a:t>
            </a:r>
            <a:r>
              <a:rPr lang="en-US" dirty="0"/>
              <a:t>)</a:t>
            </a:r>
          </a:p>
          <a:p>
            <a:r>
              <a:rPr lang="en-US" dirty="0" err="1"/>
              <a:t>Pero</a:t>
            </a:r>
            <a:r>
              <a:rPr lang="en-US" dirty="0"/>
              <a:t> </a:t>
            </a:r>
            <a:r>
              <a:rPr lang="en-US" dirty="0" err="1"/>
              <a:t>como</a:t>
            </a:r>
            <a:r>
              <a:rPr lang="en-US" dirty="0"/>
              <a:t> </a:t>
            </a:r>
            <a:r>
              <a:rPr lang="en-US" dirty="0" err="1"/>
              <a:t>sabemos</a:t>
            </a:r>
            <a:r>
              <a:rPr lang="en-US" dirty="0"/>
              <a:t> </a:t>
            </a:r>
            <a:r>
              <a:rPr lang="en-US" dirty="0" err="1"/>
              <a:t>que</a:t>
            </a:r>
            <a:r>
              <a:rPr lang="en-US" dirty="0"/>
              <a:t> el </a:t>
            </a:r>
            <a:r>
              <a:rPr lang="en-US" dirty="0" err="1"/>
              <a:t>sistema</a:t>
            </a:r>
            <a:r>
              <a:rPr lang="en-US" dirty="0"/>
              <a:t> </a:t>
            </a:r>
            <a:r>
              <a:rPr lang="en-US" dirty="0" err="1"/>
              <a:t>funciona</a:t>
            </a:r>
            <a:r>
              <a:rPr lang="en-US" dirty="0"/>
              <a:t>? </a:t>
            </a:r>
            <a:r>
              <a:rPr lang="en-US" dirty="0" err="1"/>
              <a:t>Esperamos</a:t>
            </a:r>
            <a:r>
              <a:rPr lang="en-US" dirty="0"/>
              <a:t> </a:t>
            </a:r>
            <a:r>
              <a:rPr lang="en-US" dirty="0" err="1"/>
              <a:t>hasta</a:t>
            </a:r>
            <a:r>
              <a:rPr lang="en-US" dirty="0"/>
              <a:t>…</a:t>
            </a:r>
            <a:r>
              <a:rPr lang="en-US" dirty="0" err="1"/>
              <a:t>cuando</a:t>
            </a:r>
            <a:r>
              <a:rPr lang="en-US" dirty="0"/>
              <a:t>?</a:t>
            </a:r>
          </a:p>
          <a:p>
            <a:endParaRPr lang="en-US" sz="4000" dirty="0">
              <a:solidFill>
                <a:srgbClr val="FF0000"/>
              </a:solidFill>
            </a:endParaRPr>
          </a:p>
          <a:p>
            <a:pPr>
              <a:buFont typeface="Wingdings" pitchFamily="2" charset="2"/>
              <a:buNone/>
            </a:pPr>
            <a:r>
              <a:rPr lang="en-US" sz="4000" dirty="0">
                <a:solidFill>
                  <a:srgbClr val="FF0000"/>
                </a:solidFill>
              </a:rPr>
              <a:t>		Test Driven Development (TDD)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0"/>
            <a:ext cx="8459787" cy="990600"/>
          </a:xfrm>
        </p:spPr>
        <p:txBody>
          <a:bodyPr/>
          <a:lstStyle/>
          <a:p>
            <a:pPr>
              <a:defRPr/>
            </a:pPr>
            <a:r>
              <a:rPr lang="en-US" sz="4000" dirty="0" err="1"/>
              <a:t>Problemas</a:t>
            </a:r>
            <a:r>
              <a:rPr lang="en-US" sz="4000" dirty="0"/>
              <a:t> en el </a:t>
            </a:r>
            <a:r>
              <a:rPr lang="en-US" sz="4000" dirty="0" err="1"/>
              <a:t>diseño</a:t>
            </a:r>
            <a:r>
              <a:rPr lang="en-US" sz="4000" dirty="0"/>
              <a:t> con </a:t>
            </a:r>
            <a:r>
              <a:rPr lang="en-US" sz="4000" dirty="0" err="1"/>
              <a:t>objetos</a:t>
            </a:r>
            <a:endParaRPr lang="en-US" sz="4000" dirty="0"/>
          </a:p>
        </p:txBody>
      </p:sp>
      <p:sp>
        <p:nvSpPr>
          <p:cNvPr id="22531" name="2 Marcador de contenido"/>
          <p:cNvSpPr>
            <a:spLocks noGrp="1"/>
          </p:cNvSpPr>
          <p:nvPr>
            <p:ph idx="1"/>
          </p:nvPr>
        </p:nvSpPr>
        <p:spPr/>
        <p:txBody>
          <a:bodyPr/>
          <a:lstStyle/>
          <a:p>
            <a:r>
              <a:rPr lang="en-US" dirty="0" err="1"/>
              <a:t>Encontrar</a:t>
            </a:r>
            <a:r>
              <a:rPr lang="en-US" dirty="0"/>
              <a:t> </a:t>
            </a:r>
            <a:r>
              <a:rPr lang="en-US" dirty="0" err="1"/>
              <a:t>las</a:t>
            </a:r>
            <a:r>
              <a:rPr lang="en-US" dirty="0"/>
              <a:t> </a:t>
            </a:r>
            <a:r>
              <a:rPr lang="en-US" dirty="0" err="1"/>
              <a:t>clases</a:t>
            </a:r>
            <a:r>
              <a:rPr lang="en-US" dirty="0"/>
              <a:t> </a:t>
            </a:r>
            <a:r>
              <a:rPr lang="en-US" dirty="0" err="1"/>
              <a:t>adecuadas</a:t>
            </a:r>
            <a:endParaRPr lang="en-US" dirty="0"/>
          </a:p>
          <a:p>
            <a:r>
              <a:rPr lang="en-US" dirty="0" err="1"/>
              <a:t>Identificar</a:t>
            </a:r>
            <a:r>
              <a:rPr lang="en-US" dirty="0"/>
              <a:t> </a:t>
            </a:r>
            <a:r>
              <a:rPr lang="en-US" dirty="0" err="1"/>
              <a:t>correctamente</a:t>
            </a:r>
            <a:r>
              <a:rPr lang="en-US" dirty="0"/>
              <a:t> </a:t>
            </a:r>
            <a:r>
              <a:rPr lang="en-US" dirty="0" err="1"/>
              <a:t>las</a:t>
            </a:r>
            <a:r>
              <a:rPr lang="en-US" dirty="0"/>
              <a:t> </a:t>
            </a:r>
            <a:r>
              <a:rPr lang="en-US" dirty="0" err="1"/>
              <a:t>responsabilidades</a:t>
            </a:r>
            <a:r>
              <a:rPr lang="en-US" dirty="0"/>
              <a:t> (</a:t>
            </a:r>
            <a:r>
              <a:rPr lang="en-US" dirty="0" err="1"/>
              <a:t>metodos</a:t>
            </a:r>
            <a:r>
              <a:rPr lang="en-US" dirty="0"/>
              <a:t>)</a:t>
            </a:r>
          </a:p>
          <a:p>
            <a:r>
              <a:rPr lang="en-US" dirty="0" err="1"/>
              <a:t>Diseñar</a:t>
            </a:r>
            <a:r>
              <a:rPr lang="en-US" dirty="0"/>
              <a:t> </a:t>
            </a:r>
            <a:r>
              <a:rPr lang="en-US" dirty="0" err="1"/>
              <a:t>para</a:t>
            </a:r>
            <a:r>
              <a:rPr lang="en-US" dirty="0"/>
              <a:t> el </a:t>
            </a:r>
            <a:r>
              <a:rPr lang="en-US" dirty="0" err="1"/>
              <a:t>cambio</a:t>
            </a:r>
            <a:r>
              <a:rPr lang="en-US" dirty="0"/>
              <a:t> (</a:t>
            </a:r>
            <a:r>
              <a:rPr lang="en-US" dirty="0" err="1"/>
              <a:t>incluso</a:t>
            </a:r>
            <a:r>
              <a:rPr lang="en-US" dirty="0"/>
              <a:t> </a:t>
            </a:r>
            <a:r>
              <a:rPr lang="en-US" dirty="0" err="1"/>
              <a:t>para</a:t>
            </a:r>
            <a:r>
              <a:rPr lang="en-US" dirty="0"/>
              <a:t> el no </a:t>
            </a:r>
            <a:r>
              <a:rPr lang="en-US" dirty="0" err="1"/>
              <a:t>previsto</a:t>
            </a:r>
            <a:r>
              <a:rPr lang="en-US" dirty="0"/>
              <a:t>)</a:t>
            </a:r>
          </a:p>
          <a:p>
            <a:r>
              <a:rPr lang="en-US" dirty="0" err="1"/>
              <a:t>Buscar</a:t>
            </a:r>
            <a:r>
              <a:rPr lang="en-US" dirty="0"/>
              <a:t> </a:t>
            </a:r>
            <a:r>
              <a:rPr lang="en-US" dirty="0" err="1"/>
              <a:t>diseños</a:t>
            </a:r>
            <a:r>
              <a:rPr lang="en-US" dirty="0"/>
              <a:t> </a:t>
            </a:r>
            <a:r>
              <a:rPr lang="en-US" dirty="0" err="1"/>
              <a:t>modulares</a:t>
            </a:r>
            <a:endParaRPr lang="en-US" dirty="0"/>
          </a:p>
          <a:p>
            <a:r>
              <a:rPr lang="en-US" dirty="0" err="1"/>
              <a:t>Reusar</a:t>
            </a:r>
            <a:r>
              <a:rPr lang="en-US" dirty="0"/>
              <a:t> </a:t>
            </a:r>
            <a:r>
              <a:rPr lang="en-US" dirty="0" err="1"/>
              <a:t>codigo</a:t>
            </a:r>
            <a:r>
              <a:rPr lang="en-US" dirty="0"/>
              <a:t> o </a:t>
            </a:r>
            <a:r>
              <a:rPr lang="en-US" dirty="0" err="1"/>
              <a:t>diseño</a:t>
            </a:r>
            <a:r>
              <a:rPr lang="en-US" dirty="0"/>
              <a:t> </a:t>
            </a:r>
            <a:r>
              <a:rPr lang="en-US" dirty="0" err="1"/>
              <a:t>existente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ox(in)">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ox(in)">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box(in)">
                                      <p:cBhvr>
                                        <p:cTn id="17" dur="500"/>
                                        <p:tgtEl>
                                          <p:spTgt spid="22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box(in)">
                                      <p:cBhvr>
                                        <p:cTn id="22" dur="500"/>
                                        <p:tgtEl>
                                          <p:spTgt spid="22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2531">
                                            <p:txEl>
                                              <p:pRg st="4" end="4"/>
                                            </p:txEl>
                                          </p:spTgt>
                                        </p:tgtEl>
                                        <p:attrNameLst>
                                          <p:attrName>style.visibility</p:attrName>
                                        </p:attrNameLst>
                                      </p:cBhvr>
                                      <p:to>
                                        <p:strVal val="visible"/>
                                      </p:to>
                                    </p:set>
                                    <p:animEffect transition="in" filter="box(in)">
                                      <p:cBhvr>
                                        <p:cTn id="27" dur="500"/>
                                        <p:tgtEl>
                                          <p:spTgt spid="22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n-US" sz="4000" dirty="0" err="1"/>
              <a:t>Ejemplo</a:t>
            </a:r>
            <a:endParaRPr lang="en-US" sz="4000" dirty="0"/>
          </a:p>
        </p:txBody>
      </p:sp>
      <p:sp>
        <p:nvSpPr>
          <p:cNvPr id="23555" name="2 Marcador de contenido"/>
          <p:cNvSpPr>
            <a:spLocks noGrp="1"/>
          </p:cNvSpPr>
          <p:nvPr>
            <p:ph idx="1"/>
          </p:nvPr>
        </p:nvSpPr>
        <p:spPr>
          <a:xfrm>
            <a:off x="838200" y="1219200"/>
            <a:ext cx="8077200" cy="2281238"/>
          </a:xfrm>
        </p:spPr>
        <p:txBody>
          <a:bodyPr/>
          <a:lstStyle/>
          <a:p>
            <a:r>
              <a:rPr lang="en-US" sz="2800" dirty="0" err="1"/>
              <a:t>Recomendaciones</a:t>
            </a:r>
            <a:r>
              <a:rPr lang="en-US" sz="2800" dirty="0"/>
              <a:t> de Netflix</a:t>
            </a:r>
          </a:p>
          <a:p>
            <a:r>
              <a:rPr lang="en-US" sz="2800" dirty="0" err="1"/>
              <a:t>Luego</a:t>
            </a:r>
            <a:r>
              <a:rPr lang="en-US" sz="2800" dirty="0"/>
              <a:t> de un </a:t>
            </a:r>
            <a:r>
              <a:rPr lang="en-US" sz="2800" dirty="0" err="1"/>
              <a:t>extenso</a:t>
            </a:r>
            <a:r>
              <a:rPr lang="en-US" sz="2800" dirty="0"/>
              <a:t> </a:t>
            </a:r>
            <a:r>
              <a:rPr lang="en-US" sz="2800" dirty="0" err="1"/>
              <a:t>analisis</a:t>
            </a:r>
            <a:r>
              <a:rPr lang="en-US" sz="2800" dirty="0"/>
              <a:t> (y </a:t>
            </a:r>
            <a:r>
              <a:rPr lang="en-US" sz="2800" dirty="0" err="1"/>
              <a:t>comprension</a:t>
            </a:r>
            <a:r>
              <a:rPr lang="en-US" sz="2800" dirty="0"/>
              <a:t> del </a:t>
            </a:r>
            <a:r>
              <a:rPr lang="en-US" sz="2800" dirty="0" err="1"/>
              <a:t>dominio</a:t>
            </a:r>
            <a:r>
              <a:rPr lang="en-US" sz="2800" dirty="0"/>
              <a:t>) </a:t>
            </a:r>
            <a:r>
              <a:rPr lang="en-US" sz="2800" dirty="0" err="1"/>
              <a:t>llegamos</a:t>
            </a:r>
            <a:r>
              <a:rPr lang="en-US" sz="2800" dirty="0"/>
              <a:t> a un </a:t>
            </a:r>
            <a:r>
              <a:rPr lang="en-US" sz="2800" dirty="0" err="1"/>
              <a:t>diseño</a:t>
            </a:r>
            <a:r>
              <a:rPr lang="en-US" sz="2800" dirty="0"/>
              <a:t> </a:t>
            </a:r>
            <a:r>
              <a:rPr lang="en-US" sz="2800" dirty="0" err="1"/>
              <a:t>que</a:t>
            </a:r>
            <a:r>
              <a:rPr lang="en-US" sz="2800" dirty="0"/>
              <a:t> </a:t>
            </a:r>
            <a:r>
              <a:rPr lang="en-US" sz="2800" dirty="0" err="1"/>
              <a:t>incluye</a:t>
            </a:r>
            <a:r>
              <a:rPr lang="en-US" sz="2800" dirty="0"/>
              <a:t> </a:t>
            </a:r>
            <a:r>
              <a:rPr lang="en-US" sz="2800" dirty="0" err="1"/>
              <a:t>esta</a:t>
            </a:r>
            <a:r>
              <a:rPr lang="en-US" sz="2800" dirty="0"/>
              <a:t> </a:t>
            </a:r>
            <a:r>
              <a:rPr lang="en-US" sz="2800" dirty="0" err="1"/>
              <a:t>clase</a:t>
            </a:r>
            <a:endParaRPr lang="en-US" sz="2800" dirty="0"/>
          </a:p>
        </p:txBody>
      </p:sp>
      <p:sp>
        <p:nvSpPr>
          <p:cNvPr id="23556" name="3 Rectángulo"/>
          <p:cNvSpPr>
            <a:spLocks noChangeArrowheads="1"/>
          </p:cNvSpPr>
          <p:nvPr/>
        </p:nvSpPr>
        <p:spPr bwMode="auto">
          <a:xfrm>
            <a:off x="3275856" y="4005808"/>
            <a:ext cx="2447925" cy="1295400"/>
          </a:xfrm>
          <a:prstGeom prst="rect">
            <a:avLst/>
          </a:prstGeom>
          <a:solidFill>
            <a:schemeClr val="accent1"/>
          </a:solidFill>
          <a:ln w="9525" algn="ctr">
            <a:solidFill>
              <a:schemeClr val="tx1"/>
            </a:solidFill>
            <a:round/>
            <a:headEnd/>
            <a:tailEnd/>
          </a:ln>
        </p:spPr>
        <p:txBody>
          <a:bodyPr wrap="none"/>
          <a:lstStyle/>
          <a:p>
            <a:r>
              <a:rPr lang="en-US" sz="2000" dirty="0" err="1"/>
              <a:t>BibliotecaVideos</a:t>
            </a:r>
            <a:endParaRPr lang="en-US" sz="2000" dirty="0"/>
          </a:p>
        </p:txBody>
      </p:sp>
      <p:cxnSp>
        <p:nvCxnSpPr>
          <p:cNvPr id="23557" name="5 Conector recto"/>
          <p:cNvCxnSpPr>
            <a:cxnSpLocks noChangeShapeType="1"/>
          </p:cNvCxnSpPr>
          <p:nvPr/>
        </p:nvCxnSpPr>
        <p:spPr bwMode="auto">
          <a:xfrm>
            <a:off x="3275856" y="4365327"/>
            <a:ext cx="2447925" cy="0"/>
          </a:xfrm>
          <a:prstGeom prst="line">
            <a:avLst/>
          </a:prstGeom>
          <a:noFill/>
          <a:ln w="9525" algn="ctr">
            <a:solidFill>
              <a:schemeClr val="tx1"/>
            </a:solidFill>
            <a:round/>
            <a:headEnd/>
            <a:tailEnd/>
          </a:ln>
        </p:spPr>
      </p:cxnSp>
      <p:sp>
        <p:nvSpPr>
          <p:cNvPr id="23558" name="8 CuadroTexto"/>
          <p:cNvSpPr txBox="1">
            <a:spLocks noChangeArrowheads="1"/>
          </p:cNvSpPr>
          <p:nvPr/>
        </p:nvSpPr>
        <p:spPr bwMode="auto">
          <a:xfrm>
            <a:off x="3275856" y="4509789"/>
            <a:ext cx="2466975" cy="369888"/>
          </a:xfrm>
          <a:prstGeom prst="rect">
            <a:avLst/>
          </a:prstGeom>
          <a:noFill/>
          <a:ln w="9525">
            <a:noFill/>
            <a:miter lim="800000"/>
            <a:headEnd/>
            <a:tailEnd/>
          </a:ln>
        </p:spPr>
        <p:txBody>
          <a:bodyPr wrap="none">
            <a:spAutoFit/>
          </a:bodyPr>
          <a:lstStyle/>
          <a:p>
            <a:r>
              <a:rPr lang="en-US" sz="1800"/>
              <a:t>-Recomendar (cliente)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ox(in)">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box(in)">
                                      <p:cBhvr>
                                        <p:cTn id="12" dur="500"/>
                                        <p:tgtEl>
                                          <p:spTgt spid="23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3556"/>
                                        </p:tgtEl>
                                        <p:attrNameLst>
                                          <p:attrName>style.visibility</p:attrName>
                                        </p:attrNameLst>
                                      </p:cBhvr>
                                      <p:to>
                                        <p:strVal val="visible"/>
                                      </p:to>
                                    </p:set>
                                    <p:animEffect transition="in" filter="box(in)">
                                      <p:cBhvr>
                                        <p:cTn id="17" dur="500"/>
                                        <p:tgtEl>
                                          <p:spTgt spid="23556"/>
                                        </p:tgtEl>
                                      </p:cBhvr>
                                    </p:animEffect>
                                  </p:childTnLst>
                                </p:cTn>
                              </p:par>
                              <p:par>
                                <p:cTn id="18" presetID="4" presetClass="entr" presetSubtype="16" fill="hold" nodeType="withEffect">
                                  <p:stCondLst>
                                    <p:cond delay="0"/>
                                  </p:stCondLst>
                                  <p:childTnLst>
                                    <p:set>
                                      <p:cBhvr>
                                        <p:cTn id="19" dur="1" fill="hold">
                                          <p:stCondLst>
                                            <p:cond delay="0"/>
                                          </p:stCondLst>
                                        </p:cTn>
                                        <p:tgtEl>
                                          <p:spTgt spid="23557"/>
                                        </p:tgtEl>
                                        <p:attrNameLst>
                                          <p:attrName>style.visibility</p:attrName>
                                        </p:attrNameLst>
                                      </p:cBhvr>
                                      <p:to>
                                        <p:strVal val="visible"/>
                                      </p:to>
                                    </p:set>
                                    <p:animEffect transition="in" filter="box(in)">
                                      <p:cBhvr>
                                        <p:cTn id="20" dur="500"/>
                                        <p:tgtEl>
                                          <p:spTgt spid="23557"/>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23558"/>
                                        </p:tgtEl>
                                        <p:attrNameLst>
                                          <p:attrName>style.visibility</p:attrName>
                                        </p:attrNameLst>
                                      </p:cBhvr>
                                      <p:to>
                                        <p:strVal val="visible"/>
                                      </p:to>
                                    </p:set>
                                    <p:animEffect transition="in" filter="box(in)">
                                      <p:cBhvr>
                                        <p:cTn id="23"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P spid="2355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n-US" sz="4000" dirty="0" err="1"/>
              <a:t>Evolución</a:t>
            </a:r>
            <a:r>
              <a:rPr lang="en-US" sz="4000" dirty="0"/>
              <a:t> de la </a:t>
            </a:r>
            <a:r>
              <a:rPr lang="en-US" sz="4000" dirty="0" err="1"/>
              <a:t>aplicación</a:t>
            </a:r>
            <a:endParaRPr lang="en-US" sz="4000" dirty="0"/>
          </a:p>
        </p:txBody>
      </p:sp>
      <p:sp>
        <p:nvSpPr>
          <p:cNvPr id="24579" name="2 Marcador de contenido"/>
          <p:cNvSpPr>
            <a:spLocks noGrp="1"/>
          </p:cNvSpPr>
          <p:nvPr>
            <p:ph idx="1"/>
          </p:nvPr>
        </p:nvSpPr>
        <p:spPr>
          <a:xfrm>
            <a:off x="838200" y="1219200"/>
            <a:ext cx="8077200" cy="3073400"/>
          </a:xfrm>
        </p:spPr>
        <p:txBody>
          <a:bodyPr/>
          <a:lstStyle/>
          <a:p>
            <a:r>
              <a:rPr lang="en-US" dirty="0"/>
              <a:t>No hay </a:t>
            </a:r>
            <a:r>
              <a:rPr lang="en-US" dirty="0" err="1"/>
              <a:t>una</a:t>
            </a:r>
            <a:r>
              <a:rPr lang="en-US" dirty="0"/>
              <a:t> sola forma de </a:t>
            </a:r>
            <a:r>
              <a:rPr lang="en-US" dirty="0" err="1"/>
              <a:t>recomendar</a:t>
            </a:r>
            <a:endParaRPr lang="en-US" dirty="0"/>
          </a:p>
          <a:p>
            <a:r>
              <a:rPr lang="en-US" dirty="0"/>
              <a:t>El </a:t>
            </a:r>
            <a:r>
              <a:rPr lang="en-US" dirty="0" err="1"/>
              <a:t>algoritmo</a:t>
            </a:r>
            <a:r>
              <a:rPr lang="en-US" dirty="0"/>
              <a:t> de </a:t>
            </a:r>
            <a:r>
              <a:rPr lang="en-US" dirty="0" err="1"/>
              <a:t>recomendacion</a:t>
            </a:r>
            <a:r>
              <a:rPr lang="en-US" dirty="0"/>
              <a:t> </a:t>
            </a:r>
            <a:r>
              <a:rPr lang="en-US" dirty="0" err="1"/>
              <a:t>puede</a:t>
            </a:r>
            <a:r>
              <a:rPr lang="en-US" dirty="0"/>
              <a:t> que </a:t>
            </a:r>
            <a:r>
              <a:rPr lang="en-US" dirty="0" err="1"/>
              <a:t>dependa</a:t>
            </a:r>
            <a:r>
              <a:rPr lang="en-US" dirty="0"/>
              <a:t> del “</a:t>
            </a:r>
            <a:r>
              <a:rPr lang="en-US" dirty="0" err="1"/>
              <a:t>perfil</a:t>
            </a:r>
            <a:r>
              <a:rPr lang="en-US" dirty="0"/>
              <a:t>” del </a:t>
            </a:r>
            <a:r>
              <a:rPr lang="en-US" dirty="0" err="1"/>
              <a:t>cliente</a:t>
            </a:r>
            <a:r>
              <a:rPr lang="en-US" dirty="0"/>
              <a:t>, o del </a:t>
            </a:r>
            <a:r>
              <a:rPr lang="en-US" dirty="0" err="1"/>
              <a:t>momento</a:t>
            </a:r>
            <a:r>
              <a:rPr lang="en-US" dirty="0"/>
              <a:t> del </a:t>
            </a:r>
            <a:r>
              <a:rPr lang="en-US" dirty="0" err="1"/>
              <a:t>año</a:t>
            </a:r>
            <a:r>
              <a:rPr lang="en-US" dirty="0"/>
              <a:t>, o de la </a:t>
            </a:r>
            <a:r>
              <a:rPr lang="en-US" dirty="0" err="1"/>
              <a:t>publicidad</a:t>
            </a:r>
            <a:r>
              <a:rPr lang="en-US" dirty="0"/>
              <a:t> o….</a:t>
            </a:r>
          </a:p>
          <a:p>
            <a:r>
              <a:rPr lang="en-US" dirty="0" err="1"/>
              <a:t>Quien</a:t>
            </a:r>
            <a:r>
              <a:rPr lang="en-US" dirty="0"/>
              <a:t> lo escribe?</a:t>
            </a:r>
          </a:p>
        </p:txBody>
      </p:sp>
      <p:sp>
        <p:nvSpPr>
          <p:cNvPr id="24580" name="3 Rectángulo"/>
          <p:cNvSpPr>
            <a:spLocks noChangeArrowheads="1"/>
          </p:cNvSpPr>
          <p:nvPr/>
        </p:nvSpPr>
        <p:spPr bwMode="auto">
          <a:xfrm>
            <a:off x="5148263" y="4652963"/>
            <a:ext cx="2447925" cy="1296987"/>
          </a:xfrm>
          <a:prstGeom prst="rect">
            <a:avLst/>
          </a:prstGeom>
          <a:solidFill>
            <a:schemeClr val="accent1"/>
          </a:solidFill>
          <a:ln w="9525" algn="ctr">
            <a:solidFill>
              <a:schemeClr val="tx1"/>
            </a:solidFill>
            <a:round/>
            <a:headEnd/>
            <a:tailEnd/>
          </a:ln>
        </p:spPr>
        <p:txBody>
          <a:bodyPr wrap="none"/>
          <a:lstStyle/>
          <a:p>
            <a:r>
              <a:rPr lang="en-US" sz="2000" dirty="0" err="1"/>
              <a:t>BibliotecaVideos</a:t>
            </a:r>
            <a:endParaRPr lang="en-US" sz="2000" dirty="0"/>
          </a:p>
        </p:txBody>
      </p:sp>
      <p:cxnSp>
        <p:nvCxnSpPr>
          <p:cNvPr id="24581" name="4 Conector recto"/>
          <p:cNvCxnSpPr>
            <a:cxnSpLocks noChangeShapeType="1"/>
          </p:cNvCxnSpPr>
          <p:nvPr/>
        </p:nvCxnSpPr>
        <p:spPr bwMode="auto">
          <a:xfrm>
            <a:off x="5148263" y="5013325"/>
            <a:ext cx="2447925" cy="0"/>
          </a:xfrm>
          <a:prstGeom prst="line">
            <a:avLst/>
          </a:prstGeom>
          <a:noFill/>
          <a:ln w="9525" algn="ctr">
            <a:solidFill>
              <a:schemeClr val="tx1"/>
            </a:solidFill>
            <a:round/>
            <a:headEnd/>
            <a:tailEnd/>
          </a:ln>
        </p:spPr>
      </p:cxnSp>
      <p:sp>
        <p:nvSpPr>
          <p:cNvPr id="24582" name="5 CuadroTexto"/>
          <p:cNvSpPr txBox="1">
            <a:spLocks noChangeArrowheads="1"/>
          </p:cNvSpPr>
          <p:nvPr/>
        </p:nvSpPr>
        <p:spPr bwMode="auto">
          <a:xfrm>
            <a:off x="5076825" y="5157788"/>
            <a:ext cx="2466975" cy="368300"/>
          </a:xfrm>
          <a:prstGeom prst="rect">
            <a:avLst/>
          </a:prstGeom>
          <a:noFill/>
          <a:ln w="9525">
            <a:noFill/>
            <a:miter lim="800000"/>
            <a:headEnd/>
            <a:tailEnd/>
          </a:ln>
        </p:spPr>
        <p:txBody>
          <a:bodyPr wrap="none">
            <a:spAutoFit/>
          </a:bodyPr>
          <a:lstStyle/>
          <a:p>
            <a:r>
              <a:rPr lang="en-US" sz="1800"/>
              <a:t>-Recomendar (cliente)</a:t>
            </a:r>
          </a:p>
        </p:txBody>
      </p:sp>
      <p:sp>
        <p:nvSpPr>
          <p:cNvPr id="24583" name="6 Rectángulo"/>
          <p:cNvSpPr>
            <a:spLocks noChangeArrowheads="1"/>
          </p:cNvSpPr>
          <p:nvPr/>
        </p:nvSpPr>
        <p:spPr bwMode="auto">
          <a:xfrm>
            <a:off x="1835150" y="4652963"/>
            <a:ext cx="2449513" cy="1296987"/>
          </a:xfrm>
          <a:prstGeom prst="rect">
            <a:avLst/>
          </a:prstGeom>
          <a:solidFill>
            <a:schemeClr val="accent1"/>
          </a:solidFill>
          <a:ln w="9525" algn="ctr">
            <a:solidFill>
              <a:schemeClr val="tx1"/>
            </a:solidFill>
            <a:round/>
            <a:headEnd/>
            <a:tailEnd/>
          </a:ln>
        </p:spPr>
        <p:txBody>
          <a:bodyPr wrap="none"/>
          <a:lstStyle/>
          <a:p>
            <a:r>
              <a:rPr lang="en-US" sz="2000"/>
              <a:t>Cliente</a:t>
            </a:r>
          </a:p>
        </p:txBody>
      </p:sp>
      <p:cxnSp>
        <p:nvCxnSpPr>
          <p:cNvPr id="24584" name="7 Conector recto"/>
          <p:cNvCxnSpPr>
            <a:cxnSpLocks noChangeShapeType="1"/>
          </p:cNvCxnSpPr>
          <p:nvPr/>
        </p:nvCxnSpPr>
        <p:spPr bwMode="auto">
          <a:xfrm>
            <a:off x="1835150" y="5013325"/>
            <a:ext cx="2449513" cy="0"/>
          </a:xfrm>
          <a:prstGeom prst="line">
            <a:avLst/>
          </a:prstGeom>
          <a:noFill/>
          <a:ln w="9525" algn="ctr">
            <a:solidFill>
              <a:schemeClr val="tx1"/>
            </a:solidFill>
            <a:round/>
            <a:headEnd/>
            <a:tailEnd/>
          </a:ln>
        </p:spPr>
      </p:cxnSp>
      <p:cxnSp>
        <p:nvCxnSpPr>
          <p:cNvPr id="24585" name="8 Conector recto de flecha"/>
          <p:cNvCxnSpPr>
            <a:cxnSpLocks noChangeShapeType="1"/>
            <a:stCxn id="24583" idx="3"/>
          </p:cNvCxnSpPr>
          <p:nvPr/>
        </p:nvCxnSpPr>
        <p:spPr bwMode="auto">
          <a:xfrm>
            <a:off x="4284663" y="5300663"/>
            <a:ext cx="863600" cy="0"/>
          </a:xfrm>
          <a:prstGeom prst="straightConnector1">
            <a:avLst/>
          </a:prstGeom>
          <a:noFill/>
          <a:ln w="9525" algn="ctr">
            <a:solidFill>
              <a:schemeClr val="tx1"/>
            </a:solidFill>
            <a:round/>
            <a:headEnd/>
            <a:tailEnd type="arrow" w="med" len="med"/>
          </a:ln>
        </p:spPr>
      </p:cxnSp>
      <p:sp>
        <p:nvSpPr>
          <p:cNvPr id="24586" name="9 CuadroTexto"/>
          <p:cNvSpPr txBox="1">
            <a:spLocks noChangeArrowheads="1"/>
          </p:cNvSpPr>
          <p:nvPr/>
        </p:nvSpPr>
        <p:spPr bwMode="auto">
          <a:xfrm>
            <a:off x="4427538" y="4365625"/>
            <a:ext cx="612775" cy="1014413"/>
          </a:xfrm>
          <a:prstGeom prst="rect">
            <a:avLst/>
          </a:prstGeom>
          <a:noFill/>
          <a:ln w="9525">
            <a:noFill/>
            <a:miter lim="800000"/>
            <a:headEnd/>
            <a:tailEnd/>
          </a:ln>
        </p:spPr>
        <p:txBody>
          <a:bodyPr wrap="none">
            <a:spAutoFit/>
          </a:bodyPr>
          <a:lstStyle/>
          <a:p>
            <a:r>
              <a:rPr lang="en-US" sz="600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ox(in)">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ox(in)">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ox(in)">
                                      <p:cBhvr>
                                        <p:cTn id="17" dur="5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n-US" sz="4000" dirty="0" err="1"/>
              <a:t>Solucion</a:t>
            </a:r>
            <a:r>
              <a:rPr lang="en-US" sz="4000" dirty="0"/>
              <a:t>?</a:t>
            </a:r>
          </a:p>
        </p:txBody>
      </p:sp>
      <p:sp>
        <p:nvSpPr>
          <p:cNvPr id="3" name="2 Marcador de contenido"/>
          <p:cNvSpPr>
            <a:spLocks noGrp="1"/>
          </p:cNvSpPr>
          <p:nvPr>
            <p:ph idx="1"/>
          </p:nvPr>
        </p:nvSpPr>
        <p:spPr/>
        <p:txBody>
          <a:bodyPr/>
          <a:lstStyle/>
          <a:p>
            <a:r>
              <a:rPr lang="en-US" dirty="0" err="1"/>
              <a:t>Hacer</a:t>
            </a:r>
            <a:r>
              <a:rPr lang="en-US" dirty="0"/>
              <a:t> </a:t>
            </a:r>
            <a:r>
              <a:rPr lang="en-US" dirty="0" err="1"/>
              <a:t>diseños</a:t>
            </a:r>
            <a:r>
              <a:rPr lang="en-US" dirty="0"/>
              <a:t> </a:t>
            </a:r>
            <a:r>
              <a:rPr lang="en-US" dirty="0" err="1"/>
              <a:t>mas</a:t>
            </a:r>
            <a:r>
              <a:rPr lang="en-US" dirty="0"/>
              <a:t> </a:t>
            </a:r>
            <a:r>
              <a:rPr lang="en-US" dirty="0" err="1"/>
              <a:t>sensibles</a:t>
            </a:r>
            <a:r>
              <a:rPr lang="en-US" dirty="0"/>
              <a:t> a la </a:t>
            </a:r>
            <a:r>
              <a:rPr lang="en-US" dirty="0" err="1"/>
              <a:t>evolucion</a:t>
            </a:r>
            <a:endParaRPr lang="en-US" dirty="0"/>
          </a:p>
          <a:p>
            <a:r>
              <a:rPr lang="en-US" dirty="0"/>
              <a:t>Como me </a:t>
            </a:r>
            <a:r>
              <a:rPr lang="en-US" dirty="0" err="1"/>
              <a:t>doy</a:t>
            </a:r>
            <a:r>
              <a:rPr lang="en-US" dirty="0"/>
              <a:t> </a:t>
            </a:r>
            <a:r>
              <a:rPr lang="en-US" dirty="0" err="1"/>
              <a:t>cuenta</a:t>
            </a:r>
            <a:r>
              <a:rPr lang="en-US" dirty="0"/>
              <a:t> </a:t>
            </a:r>
            <a:r>
              <a:rPr lang="en-US" dirty="0" err="1"/>
              <a:t>que</a:t>
            </a:r>
            <a:r>
              <a:rPr lang="en-US" dirty="0"/>
              <a:t> </a:t>
            </a:r>
            <a:r>
              <a:rPr lang="en-US" dirty="0" err="1"/>
              <a:t>necesito</a:t>
            </a:r>
            <a:r>
              <a:rPr lang="en-US" dirty="0"/>
              <a:t> en </a:t>
            </a:r>
            <a:r>
              <a:rPr lang="en-US" dirty="0" err="1"/>
              <a:t>este</a:t>
            </a:r>
            <a:r>
              <a:rPr lang="en-US" dirty="0"/>
              <a:t> </a:t>
            </a:r>
            <a:r>
              <a:rPr lang="en-US" dirty="0" err="1"/>
              <a:t>caso</a:t>
            </a:r>
            <a:r>
              <a:rPr lang="en-US" dirty="0"/>
              <a:t> particular?</a:t>
            </a:r>
          </a:p>
          <a:p>
            <a:endParaRPr lang="en-US" dirty="0"/>
          </a:p>
          <a:p>
            <a:r>
              <a:rPr lang="en-US" dirty="0"/>
              <a:t>Con </a:t>
            </a:r>
            <a:r>
              <a:rPr lang="en-US" dirty="0" err="1"/>
              <a:t>mas</a:t>
            </a:r>
            <a:r>
              <a:rPr lang="en-US" dirty="0"/>
              <a:t> </a:t>
            </a:r>
            <a:r>
              <a:rPr lang="en-US" dirty="0" err="1"/>
              <a:t>experiencia</a:t>
            </a:r>
            <a:r>
              <a:rPr lang="en-US" dirty="0"/>
              <a:t>…</a:t>
            </a:r>
            <a:r>
              <a:rPr lang="en-US" dirty="0" err="1"/>
              <a:t>mia</a:t>
            </a:r>
            <a:r>
              <a:rPr lang="en-US" dirty="0"/>
              <a:t>, o de </a:t>
            </a:r>
            <a:r>
              <a:rPr lang="en-US" dirty="0" err="1"/>
              <a:t>otros</a:t>
            </a:r>
            <a:endParaRPr lang="en-US" dirty="0"/>
          </a:p>
          <a:p>
            <a:pPr>
              <a:buFont typeface="Wingdings" pitchFamily="2" charset="2"/>
              <a:buNone/>
            </a:pPr>
            <a:endParaRPr lang="en-US" dirty="0"/>
          </a:p>
          <a:p>
            <a:pPr>
              <a:buFont typeface="Wingdings" pitchFamily="2" charset="2"/>
              <a:buNone/>
            </a:pPr>
            <a:r>
              <a:rPr lang="en-US" dirty="0"/>
              <a:t>                        </a:t>
            </a:r>
            <a:r>
              <a:rPr lang="en-US" sz="4000" dirty="0" err="1">
                <a:solidFill>
                  <a:srgbClr val="FF0000"/>
                </a:solidFill>
              </a:rPr>
              <a:t>Patrones</a:t>
            </a:r>
            <a:r>
              <a:rPr lang="en-US" sz="4000" dirty="0">
                <a:solidFill>
                  <a:srgbClr val="FF0000"/>
                </a:solidFill>
              </a:rPr>
              <a:t> de </a:t>
            </a:r>
            <a:r>
              <a:rPr lang="en-US" sz="4000" dirty="0" err="1">
                <a:solidFill>
                  <a:srgbClr val="FF0000"/>
                </a:solidFill>
              </a:rPr>
              <a:t>Diseño</a:t>
            </a:r>
            <a:endParaRPr lang="en-US" sz="4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Como </a:t>
            </a:r>
            <a:r>
              <a:rPr lang="en-US" dirty="0" err="1"/>
              <a:t>estructuramos</a:t>
            </a:r>
            <a:r>
              <a:rPr lang="en-US" dirty="0"/>
              <a:t> </a:t>
            </a:r>
            <a:r>
              <a:rPr lang="en-US" dirty="0" err="1"/>
              <a:t>sistemas</a:t>
            </a:r>
            <a:r>
              <a:rPr lang="en-US" dirty="0"/>
              <a:t> “</a:t>
            </a:r>
            <a:r>
              <a:rPr lang="en-US" dirty="0" err="1"/>
              <a:t>grandes</a:t>
            </a:r>
            <a:r>
              <a:rPr lang="en-US" dirty="0"/>
              <a:t>”?</a:t>
            </a:r>
          </a:p>
        </p:txBody>
      </p:sp>
      <p:sp>
        <p:nvSpPr>
          <p:cNvPr id="3" name="2 Marcador de contenido"/>
          <p:cNvSpPr>
            <a:spLocks noGrp="1"/>
          </p:cNvSpPr>
          <p:nvPr>
            <p:ph idx="1"/>
          </p:nvPr>
        </p:nvSpPr>
        <p:spPr/>
        <p:txBody>
          <a:bodyPr/>
          <a:lstStyle/>
          <a:p>
            <a:r>
              <a:rPr lang="en-US" dirty="0"/>
              <a:t>Los </a:t>
            </a:r>
            <a:r>
              <a:rPr lang="en-US" dirty="0" err="1"/>
              <a:t>sistemas</a:t>
            </a:r>
            <a:r>
              <a:rPr lang="en-US" dirty="0"/>
              <a:t> </a:t>
            </a:r>
            <a:r>
              <a:rPr lang="en-US" dirty="0" err="1"/>
              <a:t>rara</a:t>
            </a:r>
            <a:r>
              <a:rPr lang="en-US" dirty="0"/>
              <a:t> </a:t>
            </a:r>
            <a:r>
              <a:rPr lang="en-US" dirty="0" err="1"/>
              <a:t>vez</a:t>
            </a:r>
            <a:r>
              <a:rPr lang="en-US" dirty="0"/>
              <a:t> son “</a:t>
            </a:r>
            <a:r>
              <a:rPr lang="en-US" dirty="0" err="1"/>
              <a:t>pequeños</a:t>
            </a:r>
            <a:r>
              <a:rPr lang="en-US" dirty="0"/>
              <a:t>” </a:t>
            </a:r>
            <a:r>
              <a:rPr lang="en-US" dirty="0" err="1"/>
              <a:t>programas</a:t>
            </a:r>
            <a:r>
              <a:rPr lang="en-US" dirty="0"/>
              <a:t> </a:t>
            </a:r>
            <a:r>
              <a:rPr lang="en-US" dirty="0" err="1"/>
              <a:t>ejecutandose</a:t>
            </a:r>
            <a:r>
              <a:rPr lang="en-US" dirty="0"/>
              <a:t> en un </a:t>
            </a:r>
            <a:r>
              <a:rPr lang="en-US" dirty="0" err="1"/>
              <a:t>equipo</a:t>
            </a:r>
            <a:endParaRPr lang="en-US" dirty="0"/>
          </a:p>
          <a:p>
            <a:r>
              <a:rPr lang="en-US" dirty="0" err="1"/>
              <a:t>Habitualmente</a:t>
            </a:r>
            <a:r>
              <a:rPr lang="en-US" dirty="0"/>
              <a:t> la </a:t>
            </a:r>
            <a:r>
              <a:rPr lang="en-US" dirty="0" err="1"/>
              <a:t>funcionalidad</a:t>
            </a:r>
            <a:r>
              <a:rPr lang="en-US" dirty="0"/>
              <a:t> </a:t>
            </a:r>
            <a:r>
              <a:rPr lang="en-US" dirty="0" err="1"/>
              <a:t>esta</a:t>
            </a:r>
            <a:r>
              <a:rPr lang="en-US" dirty="0"/>
              <a:t> </a:t>
            </a:r>
            <a:r>
              <a:rPr lang="en-US" dirty="0" err="1"/>
              <a:t>distribuida</a:t>
            </a:r>
            <a:r>
              <a:rPr lang="en-US" dirty="0"/>
              <a:t> (</a:t>
            </a:r>
            <a:r>
              <a:rPr lang="en-US" dirty="0" err="1"/>
              <a:t>como</a:t>
            </a:r>
            <a:r>
              <a:rPr lang="en-US" dirty="0"/>
              <a:t> en </a:t>
            </a:r>
            <a:r>
              <a:rPr lang="en-US" dirty="0" err="1"/>
              <a:t>una</a:t>
            </a:r>
            <a:r>
              <a:rPr lang="en-US" dirty="0"/>
              <a:t> app Web o mobile)</a:t>
            </a:r>
          </a:p>
          <a:p>
            <a:r>
              <a:rPr lang="en-US" dirty="0"/>
              <a:t>Como </a:t>
            </a:r>
            <a:r>
              <a:rPr lang="en-US" dirty="0" err="1"/>
              <a:t>organizamos</a:t>
            </a:r>
            <a:r>
              <a:rPr lang="en-US" dirty="0"/>
              <a:t> </a:t>
            </a:r>
            <a:r>
              <a:rPr lang="en-US" dirty="0" err="1"/>
              <a:t>las</a:t>
            </a:r>
            <a:r>
              <a:rPr lang="en-US" dirty="0"/>
              <a:t> </a:t>
            </a:r>
            <a:r>
              <a:rPr lang="en-US" dirty="0" err="1"/>
              <a:t>componentes</a:t>
            </a:r>
            <a:r>
              <a:rPr lang="en-US" dirty="0"/>
              <a:t> de tales </a:t>
            </a:r>
            <a:r>
              <a:rPr lang="en-US" dirty="0" err="1"/>
              <a:t>sistemas</a:t>
            </a:r>
            <a:r>
              <a:rPr lang="en-US" dirty="0"/>
              <a:t>?</a:t>
            </a:r>
          </a:p>
          <a:p>
            <a:r>
              <a:rPr lang="en-US" dirty="0"/>
              <a:t>Como “</a:t>
            </a:r>
            <a:r>
              <a:rPr lang="en-US" dirty="0" err="1"/>
              <a:t>consumimos</a:t>
            </a:r>
            <a:r>
              <a:rPr lang="en-US" dirty="0"/>
              <a:t>” </a:t>
            </a:r>
            <a:r>
              <a:rPr lang="en-US" dirty="0" err="1"/>
              <a:t>informacion</a:t>
            </a:r>
            <a:r>
              <a:rPr lang="en-US" dirty="0"/>
              <a:t> o </a:t>
            </a:r>
            <a:r>
              <a:rPr lang="en-US" dirty="0" err="1"/>
              <a:t>funcionalidad</a:t>
            </a:r>
            <a:r>
              <a:rPr lang="en-US" dirty="0"/>
              <a:t> de </a:t>
            </a:r>
            <a:r>
              <a:rPr lang="en-US" dirty="0" err="1"/>
              <a:t>otros</a:t>
            </a:r>
            <a:r>
              <a:rPr lang="en-US" dirty="0"/>
              <a:t> </a:t>
            </a:r>
            <a:r>
              <a:rPr lang="en-US" dirty="0" err="1"/>
              <a:t>sistemas</a:t>
            </a:r>
            <a:r>
              <a:rPr lang="en-US" dirty="0"/>
              <a:t>?</a:t>
            </a:r>
          </a:p>
        </p:txBody>
      </p:sp>
      <p:sp>
        <p:nvSpPr>
          <p:cNvPr id="4" name="3 Rectángulo"/>
          <p:cNvSpPr/>
          <p:nvPr/>
        </p:nvSpPr>
        <p:spPr>
          <a:xfrm>
            <a:off x="2483768" y="6033482"/>
            <a:ext cx="6460999" cy="707886"/>
          </a:xfrm>
          <a:prstGeom prst="rect">
            <a:avLst/>
          </a:prstGeom>
        </p:spPr>
        <p:txBody>
          <a:bodyPr wrap="none">
            <a:spAutoFit/>
          </a:bodyPr>
          <a:lstStyle/>
          <a:p>
            <a:r>
              <a:rPr lang="en-US" sz="4000" dirty="0" err="1">
                <a:solidFill>
                  <a:srgbClr val="FF0000"/>
                </a:solidFill>
              </a:rPr>
              <a:t>Patrones</a:t>
            </a:r>
            <a:r>
              <a:rPr lang="en-US" sz="4000" dirty="0">
                <a:solidFill>
                  <a:srgbClr val="FF0000"/>
                </a:solidFill>
              </a:rPr>
              <a:t> </a:t>
            </a:r>
            <a:r>
              <a:rPr lang="en-US" sz="4000" dirty="0" err="1">
                <a:solidFill>
                  <a:srgbClr val="FF0000"/>
                </a:solidFill>
              </a:rPr>
              <a:t>Arquitecturales</a:t>
            </a:r>
            <a:r>
              <a:rPr lang="en-US" sz="4000" dirty="0">
                <a:solidFill>
                  <a:srgbClr val="FF0000"/>
                </a:solidFill>
              </a:rPr>
              <a:t> (*)</a:t>
            </a:r>
            <a:endParaRPr lang="en-US" sz="4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Interaccion</a:t>
            </a:r>
            <a:r>
              <a:rPr lang="en-US" dirty="0"/>
              <a:t>, </a:t>
            </a:r>
            <a:r>
              <a:rPr lang="en-US" dirty="0" err="1"/>
              <a:t>Interfaz</a:t>
            </a:r>
            <a:r>
              <a:rPr lang="en-US" dirty="0"/>
              <a:t>	</a:t>
            </a:r>
          </a:p>
        </p:txBody>
      </p:sp>
      <p:sp>
        <p:nvSpPr>
          <p:cNvPr id="3" name="2 Marcador de contenido"/>
          <p:cNvSpPr>
            <a:spLocks noGrp="1"/>
          </p:cNvSpPr>
          <p:nvPr>
            <p:ph idx="1"/>
          </p:nvPr>
        </p:nvSpPr>
        <p:spPr/>
        <p:txBody>
          <a:bodyPr/>
          <a:lstStyle/>
          <a:p>
            <a:r>
              <a:rPr lang="en-US" dirty="0" err="1"/>
              <a:t>Nuestros</a:t>
            </a:r>
            <a:r>
              <a:rPr lang="en-US" dirty="0"/>
              <a:t> </a:t>
            </a:r>
            <a:r>
              <a:rPr lang="en-US" dirty="0" err="1"/>
              <a:t>sistemas</a:t>
            </a:r>
            <a:r>
              <a:rPr lang="en-US" dirty="0"/>
              <a:t> son </a:t>
            </a:r>
            <a:r>
              <a:rPr lang="en-US" dirty="0" err="1"/>
              <a:t>usables</a:t>
            </a:r>
            <a:r>
              <a:rPr lang="en-US" dirty="0"/>
              <a:t>?</a:t>
            </a:r>
          </a:p>
          <a:p>
            <a:r>
              <a:rPr lang="en-US" dirty="0"/>
              <a:t>Un </a:t>
            </a:r>
            <a:r>
              <a:rPr lang="en-US" dirty="0" err="1"/>
              <a:t>usuario</a:t>
            </a:r>
            <a:r>
              <a:rPr lang="en-US" dirty="0"/>
              <a:t> “</a:t>
            </a:r>
            <a:r>
              <a:rPr lang="en-US" dirty="0" err="1"/>
              <a:t>promedio</a:t>
            </a:r>
            <a:r>
              <a:rPr lang="en-US" dirty="0"/>
              <a:t>” </a:t>
            </a:r>
            <a:r>
              <a:rPr lang="en-US" dirty="0" err="1"/>
              <a:t>consigue</a:t>
            </a:r>
            <a:r>
              <a:rPr lang="en-US" dirty="0"/>
              <a:t> </a:t>
            </a:r>
            <a:r>
              <a:rPr lang="en-US" dirty="0" err="1"/>
              <a:t>llevar</a:t>
            </a:r>
            <a:r>
              <a:rPr lang="en-US" dirty="0"/>
              <a:t> a </a:t>
            </a:r>
            <a:r>
              <a:rPr lang="en-US" dirty="0" err="1"/>
              <a:t>cabo</a:t>
            </a:r>
            <a:r>
              <a:rPr lang="en-US" dirty="0"/>
              <a:t> </a:t>
            </a:r>
            <a:r>
              <a:rPr lang="en-US" dirty="0" err="1"/>
              <a:t>las</a:t>
            </a:r>
            <a:r>
              <a:rPr lang="en-US" dirty="0"/>
              <a:t> </a:t>
            </a:r>
            <a:r>
              <a:rPr lang="en-US" dirty="0" err="1"/>
              <a:t>tareas</a:t>
            </a:r>
            <a:r>
              <a:rPr lang="en-US" dirty="0"/>
              <a:t> </a:t>
            </a:r>
            <a:r>
              <a:rPr lang="en-US" dirty="0" err="1"/>
              <a:t>que</a:t>
            </a:r>
            <a:r>
              <a:rPr lang="en-US" dirty="0"/>
              <a:t> el </a:t>
            </a:r>
            <a:r>
              <a:rPr lang="en-US" dirty="0" err="1"/>
              <a:t>sistema</a:t>
            </a:r>
            <a:r>
              <a:rPr lang="en-US" dirty="0"/>
              <a:t> </a:t>
            </a:r>
            <a:r>
              <a:rPr lang="en-US" dirty="0" err="1"/>
              <a:t>soporta</a:t>
            </a:r>
            <a:r>
              <a:rPr lang="en-US" dirty="0"/>
              <a:t>?</a:t>
            </a:r>
            <a:br>
              <a:rPr lang="en-US" dirty="0"/>
            </a:br>
            <a:r>
              <a:rPr lang="en-US" dirty="0"/>
              <a:t>(e.g. </a:t>
            </a:r>
            <a:r>
              <a:rPr lang="en-US" dirty="0" err="1"/>
              <a:t>una</a:t>
            </a:r>
            <a:r>
              <a:rPr lang="en-US" dirty="0"/>
              <a:t> </a:t>
            </a:r>
            <a:r>
              <a:rPr lang="en-US" dirty="0" err="1"/>
              <a:t>transferencia</a:t>
            </a:r>
            <a:r>
              <a:rPr lang="en-US" dirty="0"/>
              <a:t> en home banking, </a:t>
            </a:r>
            <a:r>
              <a:rPr lang="en-US" dirty="0" err="1"/>
              <a:t>una</a:t>
            </a:r>
            <a:r>
              <a:rPr lang="en-US" dirty="0"/>
              <a:t> </a:t>
            </a:r>
            <a:r>
              <a:rPr lang="en-US" dirty="0" err="1"/>
              <a:t>compra</a:t>
            </a:r>
            <a:r>
              <a:rPr lang="en-US" dirty="0"/>
              <a:t> en un e-commerce, un </a:t>
            </a:r>
            <a:r>
              <a:rPr lang="en-US" dirty="0" err="1"/>
              <a:t>remate</a:t>
            </a:r>
            <a:r>
              <a:rPr lang="en-US" dirty="0"/>
              <a:t> en e-bay)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Por</a:t>
            </a:r>
            <a:r>
              <a:rPr lang="en-US" dirty="0"/>
              <a:t> </a:t>
            </a:r>
            <a:r>
              <a:rPr lang="en-US" dirty="0" err="1"/>
              <a:t>ejemplo</a:t>
            </a:r>
            <a:r>
              <a:rPr lang="en-US" dirty="0"/>
              <a:t>…</a:t>
            </a:r>
          </a:p>
        </p:txBody>
      </p:sp>
      <p:pic>
        <p:nvPicPr>
          <p:cNvPr id="3" name="2 Imagen" descr="booking1.gif"/>
          <p:cNvPicPr>
            <a:picLocks noChangeAspect="1"/>
          </p:cNvPicPr>
          <p:nvPr/>
        </p:nvPicPr>
        <p:blipFill>
          <a:blip r:embed="rId2" cstate="print"/>
          <a:stretch>
            <a:fillRect/>
          </a:stretch>
        </p:blipFill>
        <p:spPr>
          <a:xfrm>
            <a:off x="1143402" y="0"/>
            <a:ext cx="6308918" cy="6836532"/>
          </a:xfrm>
          <a:prstGeom prst="rect">
            <a:avLst/>
          </a:prstGeom>
        </p:spPr>
      </p:pic>
      <p:pic>
        <p:nvPicPr>
          <p:cNvPr id="4" name="3 Imagen" descr="bookig2.gif"/>
          <p:cNvPicPr>
            <a:picLocks noChangeAspect="1"/>
          </p:cNvPicPr>
          <p:nvPr/>
        </p:nvPicPr>
        <p:blipFill>
          <a:blip r:embed="rId3" cstate="print"/>
          <a:stretch>
            <a:fillRect/>
          </a:stretch>
        </p:blipFill>
        <p:spPr>
          <a:xfrm>
            <a:off x="1115616" y="0"/>
            <a:ext cx="6408712"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27CD93-C3E6-4E36-8B1D-5E690F443F2E}"/>
              </a:ext>
            </a:extLst>
          </p:cNvPr>
          <p:cNvSpPr>
            <a:spLocks noGrp="1"/>
          </p:cNvSpPr>
          <p:nvPr>
            <p:ph type="title"/>
          </p:nvPr>
        </p:nvSpPr>
        <p:spPr/>
        <p:txBody>
          <a:bodyPr/>
          <a:lstStyle/>
          <a:p>
            <a:r>
              <a:rPr lang="es-AR" dirty="0"/>
              <a:t>Contexto: Que software desarrollamos hoy</a:t>
            </a:r>
            <a:endParaRPr lang="en-GB" dirty="0"/>
          </a:p>
        </p:txBody>
      </p:sp>
      <p:sp>
        <p:nvSpPr>
          <p:cNvPr id="3" name="Marcador de contenido 2">
            <a:extLst>
              <a:ext uri="{FF2B5EF4-FFF2-40B4-BE49-F238E27FC236}">
                <a16:creationId xmlns:a16="http://schemas.microsoft.com/office/drawing/2014/main" id="{D4658077-A99C-4407-AD37-83D92C9E453E}"/>
              </a:ext>
            </a:extLst>
          </p:cNvPr>
          <p:cNvSpPr>
            <a:spLocks noGrp="1"/>
          </p:cNvSpPr>
          <p:nvPr>
            <p:ph idx="1"/>
          </p:nvPr>
        </p:nvSpPr>
        <p:spPr>
          <a:xfrm>
            <a:off x="118582" y="1124744"/>
            <a:ext cx="8840367" cy="4016642"/>
          </a:xfrm>
        </p:spPr>
        <p:txBody>
          <a:bodyPr/>
          <a:lstStyle/>
          <a:p>
            <a:pPr>
              <a:buFont typeface="Arial" panose="020B0604020202020204" pitchFamily="34" charset="0"/>
              <a:buChar char="•"/>
            </a:pPr>
            <a:r>
              <a:rPr lang="es-AR" sz="2215" dirty="0"/>
              <a:t>Gran cantidad de empresas cuyo mayor (único?) activo es el software: </a:t>
            </a:r>
            <a:r>
              <a:rPr lang="es-AR" sz="2215" dirty="0" err="1"/>
              <a:t>Glovo</a:t>
            </a:r>
            <a:r>
              <a:rPr lang="es-AR" sz="2215" dirty="0"/>
              <a:t>, Uber, </a:t>
            </a:r>
            <a:r>
              <a:rPr lang="es-AR" sz="2215" dirty="0" err="1"/>
              <a:t>Booking</a:t>
            </a:r>
            <a:r>
              <a:rPr lang="es-AR" sz="2215" dirty="0"/>
              <a:t>, Facebook, Google</a:t>
            </a:r>
          </a:p>
          <a:p>
            <a:pPr marL="0" indent="0">
              <a:buNone/>
            </a:pPr>
            <a:endParaRPr lang="es-AR" sz="2215" dirty="0"/>
          </a:p>
          <a:p>
            <a:pPr>
              <a:buFont typeface="Arial" panose="020B0604020202020204" pitchFamily="34" charset="0"/>
              <a:buChar char="•"/>
            </a:pPr>
            <a:r>
              <a:rPr lang="en-US" sz="2215" dirty="0" err="1"/>
              <a:t>Aplicaciones</a:t>
            </a:r>
            <a:r>
              <a:rPr lang="en-US" sz="2215" dirty="0"/>
              <a:t> </a:t>
            </a:r>
            <a:r>
              <a:rPr lang="en-US" sz="2215" dirty="0" err="1"/>
              <a:t>Distribuidas</a:t>
            </a:r>
            <a:r>
              <a:rPr lang="en-US" sz="2215" dirty="0"/>
              <a:t> que </a:t>
            </a:r>
            <a:r>
              <a:rPr lang="en-US" sz="2215" dirty="0" err="1"/>
              <a:t>combinan</a:t>
            </a:r>
            <a:r>
              <a:rPr lang="en-US" sz="2215" dirty="0"/>
              <a:t> Software, Comunicaciones, </a:t>
            </a:r>
            <a:r>
              <a:rPr lang="en-US" sz="2215" dirty="0" err="1"/>
              <a:t>Sensores</a:t>
            </a:r>
            <a:r>
              <a:rPr lang="en-US" sz="2215" dirty="0"/>
              <a:t>, Hardware, Personas, </a:t>
            </a:r>
            <a:r>
              <a:rPr lang="en-US" sz="2215" dirty="0" err="1"/>
              <a:t>todas</a:t>
            </a:r>
            <a:r>
              <a:rPr lang="en-US" sz="2215" dirty="0"/>
              <a:t> </a:t>
            </a:r>
            <a:r>
              <a:rPr lang="en-US" sz="2215" dirty="0" err="1"/>
              <a:t>ellas</a:t>
            </a:r>
            <a:r>
              <a:rPr lang="en-US" sz="2215" dirty="0"/>
              <a:t> </a:t>
            </a:r>
            <a:r>
              <a:rPr lang="en-US" sz="2215" dirty="0" err="1"/>
              <a:t>en</a:t>
            </a:r>
            <a:r>
              <a:rPr lang="en-US" sz="2215" dirty="0"/>
              <a:t> </a:t>
            </a:r>
            <a:r>
              <a:rPr lang="en-US" sz="2215" dirty="0" err="1"/>
              <a:t>dominios</a:t>
            </a:r>
            <a:r>
              <a:rPr lang="en-US" sz="2215" dirty="0"/>
              <a:t> </a:t>
            </a:r>
            <a:r>
              <a:rPr lang="en-US" sz="2215" dirty="0" err="1"/>
              <a:t>novedosos</a:t>
            </a:r>
            <a:endParaRPr lang="en-US" sz="2215" dirty="0"/>
          </a:p>
          <a:p>
            <a:pPr>
              <a:buFont typeface="Arial" panose="020B0604020202020204" pitchFamily="34" charset="0"/>
              <a:buChar char="•"/>
            </a:pPr>
            <a:endParaRPr lang="en-US" sz="2215" dirty="0"/>
          </a:p>
          <a:p>
            <a:pPr>
              <a:buFont typeface="Arial" panose="020B0604020202020204" pitchFamily="34" charset="0"/>
              <a:buChar char="•"/>
            </a:pPr>
            <a:r>
              <a:rPr lang="en-US" sz="2215" dirty="0" err="1"/>
              <a:t>Cantidad</a:t>
            </a:r>
            <a:r>
              <a:rPr lang="en-US" sz="2215" dirty="0"/>
              <a:t> </a:t>
            </a:r>
            <a:r>
              <a:rPr lang="en-US" sz="2215" dirty="0" err="1"/>
              <a:t>creciente</a:t>
            </a:r>
            <a:r>
              <a:rPr lang="en-US" sz="2215" dirty="0"/>
              <a:t> de </a:t>
            </a:r>
            <a:r>
              <a:rPr lang="en-US" sz="2215" dirty="0" err="1"/>
              <a:t>funcionalidad</a:t>
            </a:r>
            <a:r>
              <a:rPr lang="en-US" sz="2215" dirty="0"/>
              <a:t> “</a:t>
            </a:r>
            <a:r>
              <a:rPr lang="en-US" sz="2215" dirty="0" err="1"/>
              <a:t>importada</a:t>
            </a:r>
            <a:r>
              <a:rPr lang="en-US" sz="2215" dirty="0"/>
              <a:t>” de </a:t>
            </a:r>
            <a:r>
              <a:rPr lang="en-US" sz="2215" dirty="0" err="1"/>
              <a:t>terceros</a:t>
            </a:r>
            <a:r>
              <a:rPr lang="en-US" sz="2215" dirty="0"/>
              <a:t>, </a:t>
            </a:r>
            <a:r>
              <a:rPr lang="en-US" sz="2215" dirty="0" err="1"/>
              <a:t>desde</a:t>
            </a:r>
            <a:r>
              <a:rPr lang="en-US" sz="2215" dirty="0"/>
              <a:t> </a:t>
            </a:r>
            <a:r>
              <a:rPr lang="en-US" sz="2215" dirty="0" err="1"/>
              <a:t>servicios</a:t>
            </a:r>
            <a:r>
              <a:rPr lang="en-US" sz="2215" dirty="0"/>
              <a:t> </a:t>
            </a:r>
            <a:r>
              <a:rPr lang="en-US" sz="2215" dirty="0" err="1"/>
              <a:t>específicos</a:t>
            </a:r>
            <a:r>
              <a:rPr lang="en-US" sz="2215" dirty="0"/>
              <a:t> de bajo </a:t>
            </a:r>
            <a:r>
              <a:rPr lang="en-US" sz="2215" dirty="0" err="1"/>
              <a:t>nivel</a:t>
            </a:r>
            <a:r>
              <a:rPr lang="en-US" sz="2215" dirty="0"/>
              <a:t> (Cloud), o alto </a:t>
            </a:r>
            <a:r>
              <a:rPr lang="en-US" sz="2215" dirty="0" err="1"/>
              <a:t>nivel</a:t>
            </a:r>
            <a:r>
              <a:rPr lang="en-US" sz="2215" dirty="0"/>
              <a:t> (</a:t>
            </a:r>
            <a:r>
              <a:rPr lang="en-US" sz="2215" dirty="0" err="1"/>
              <a:t>funcionalidad</a:t>
            </a:r>
            <a:r>
              <a:rPr lang="en-US" sz="2215" dirty="0"/>
              <a:t> multimedia, redes </a:t>
            </a:r>
            <a:r>
              <a:rPr lang="en-US" sz="2215" dirty="0" err="1"/>
              <a:t>sociales</a:t>
            </a:r>
            <a:r>
              <a:rPr lang="en-US" sz="2215" dirty="0"/>
              <a:t>, </a:t>
            </a:r>
            <a:r>
              <a:rPr lang="en-US" sz="2215" dirty="0" err="1"/>
              <a:t>etc</a:t>
            </a:r>
            <a:r>
              <a:rPr lang="en-US" sz="2215" dirty="0"/>
              <a:t>), </a:t>
            </a:r>
            <a:r>
              <a:rPr lang="en-US" sz="2215" dirty="0" err="1"/>
              <a:t>pasando</a:t>
            </a:r>
            <a:r>
              <a:rPr lang="en-US" sz="2215" dirty="0"/>
              <a:t> por </a:t>
            </a:r>
            <a:r>
              <a:rPr lang="en-US" sz="2215" dirty="0" err="1"/>
              <a:t>servicios</a:t>
            </a:r>
            <a:r>
              <a:rPr lang="en-US" sz="2215" dirty="0"/>
              <a:t> de </a:t>
            </a:r>
            <a:r>
              <a:rPr lang="en-US" sz="2215" dirty="0" err="1"/>
              <a:t>todo</a:t>
            </a:r>
            <a:r>
              <a:rPr lang="en-US" sz="2215" dirty="0"/>
              <a:t> </a:t>
            </a:r>
            <a:r>
              <a:rPr lang="en-US" sz="2215" dirty="0" err="1"/>
              <a:t>tipo</a:t>
            </a:r>
            <a:endParaRPr lang="en-US" sz="2215" dirty="0"/>
          </a:p>
          <a:p>
            <a:pPr>
              <a:buFont typeface="Arial" panose="020B0604020202020204" pitchFamily="34" charset="0"/>
              <a:buChar char="•"/>
            </a:pPr>
            <a:endParaRPr lang="en-US" sz="2215" dirty="0"/>
          </a:p>
          <a:p>
            <a:pPr>
              <a:buFont typeface="Arial" panose="020B0604020202020204" pitchFamily="34" charset="0"/>
              <a:buChar char="•"/>
            </a:pPr>
            <a:r>
              <a:rPr lang="en-US" sz="2215" dirty="0"/>
              <a:t>“</a:t>
            </a:r>
            <a:r>
              <a:rPr lang="en-US" sz="2215" dirty="0" err="1"/>
              <a:t>Destilación</a:t>
            </a:r>
            <a:r>
              <a:rPr lang="en-US" sz="2215" dirty="0"/>
              <a:t>” </a:t>
            </a:r>
            <a:r>
              <a:rPr lang="en-US" sz="2215" dirty="0" err="1"/>
              <a:t>permanente</a:t>
            </a:r>
            <a:r>
              <a:rPr lang="en-US" sz="2215" dirty="0"/>
              <a:t> de </a:t>
            </a:r>
            <a:r>
              <a:rPr lang="en-US" sz="2215" dirty="0" err="1"/>
              <a:t>datos</a:t>
            </a:r>
            <a:r>
              <a:rPr lang="en-US" sz="2215" dirty="0"/>
              <a:t> </a:t>
            </a:r>
            <a:r>
              <a:rPr lang="en-US" sz="2215" dirty="0" err="1"/>
              <a:t>mediante</a:t>
            </a:r>
            <a:r>
              <a:rPr lang="en-US" sz="2215" dirty="0"/>
              <a:t> </a:t>
            </a:r>
            <a:r>
              <a:rPr lang="en-US" sz="2215" dirty="0" err="1"/>
              <a:t>análisis</a:t>
            </a:r>
            <a:r>
              <a:rPr lang="en-US" sz="2215" dirty="0"/>
              <a:t> de </a:t>
            </a:r>
            <a:r>
              <a:rPr lang="en-US" sz="2215" dirty="0" err="1"/>
              <a:t>grandes</a:t>
            </a:r>
            <a:r>
              <a:rPr lang="en-US" sz="2215" dirty="0"/>
              <a:t> </a:t>
            </a:r>
            <a:r>
              <a:rPr lang="en-US" sz="2215" dirty="0" err="1"/>
              <a:t>volúmenes</a:t>
            </a:r>
            <a:r>
              <a:rPr lang="en-US" sz="2215" dirty="0"/>
              <a:t> de </a:t>
            </a:r>
            <a:r>
              <a:rPr lang="en-US" sz="2215" dirty="0" err="1"/>
              <a:t>información</a:t>
            </a:r>
            <a:r>
              <a:rPr lang="en-US" sz="2215" dirty="0"/>
              <a:t> para </a:t>
            </a:r>
            <a:r>
              <a:rPr lang="en-US" sz="2215" dirty="0" err="1"/>
              <a:t>cambiar</a:t>
            </a:r>
            <a:r>
              <a:rPr lang="en-US" sz="2215" dirty="0"/>
              <a:t> el </a:t>
            </a:r>
            <a:r>
              <a:rPr lang="en-US" sz="2215" dirty="0" err="1"/>
              <a:t>comportamiento</a:t>
            </a:r>
            <a:r>
              <a:rPr lang="en-US" sz="2215" dirty="0"/>
              <a:t> general de las </a:t>
            </a:r>
            <a:r>
              <a:rPr lang="en-US" sz="2215" dirty="0" err="1"/>
              <a:t>aplicaciones</a:t>
            </a:r>
            <a:endParaRPr lang="en-GB" sz="2215" dirty="0"/>
          </a:p>
          <a:p>
            <a:pPr>
              <a:buFont typeface="Arial" panose="020B0604020202020204" pitchFamily="34" charset="0"/>
              <a:buChar char="•"/>
            </a:pPr>
            <a:endParaRPr lang="en-GB" sz="2215" dirty="0"/>
          </a:p>
        </p:txBody>
      </p:sp>
    </p:spTree>
    <p:extLst>
      <p:ext uri="{BB962C8B-B14F-4D97-AF65-F5344CB8AC3E}">
        <p14:creationId xmlns:p14="http://schemas.microsoft.com/office/powerpoint/2010/main" val="289167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Interfaz</a:t>
            </a:r>
            <a:r>
              <a:rPr lang="en-US" dirty="0"/>
              <a:t>, </a:t>
            </a:r>
            <a:r>
              <a:rPr lang="en-US" dirty="0" err="1"/>
              <a:t>interaccion</a:t>
            </a:r>
            <a:r>
              <a:rPr lang="en-US" dirty="0"/>
              <a:t>…</a:t>
            </a:r>
          </a:p>
        </p:txBody>
      </p:sp>
      <p:sp>
        <p:nvSpPr>
          <p:cNvPr id="3" name="2 Marcador de contenido"/>
          <p:cNvSpPr>
            <a:spLocks noGrp="1"/>
          </p:cNvSpPr>
          <p:nvPr>
            <p:ph idx="1"/>
          </p:nvPr>
        </p:nvSpPr>
        <p:spPr/>
        <p:txBody>
          <a:bodyPr/>
          <a:lstStyle/>
          <a:p>
            <a:r>
              <a:rPr lang="en-US" dirty="0" err="1"/>
              <a:t>Que</a:t>
            </a:r>
            <a:r>
              <a:rPr lang="en-US" dirty="0"/>
              <a:t> </a:t>
            </a:r>
            <a:r>
              <a:rPr lang="en-US" dirty="0" err="1"/>
              <a:t>guias</a:t>
            </a:r>
            <a:r>
              <a:rPr lang="en-US" dirty="0"/>
              <a:t> </a:t>
            </a:r>
            <a:r>
              <a:rPr lang="en-US" dirty="0" err="1"/>
              <a:t>tenemos</a:t>
            </a:r>
            <a:r>
              <a:rPr lang="en-US" dirty="0"/>
              <a:t> </a:t>
            </a:r>
            <a:r>
              <a:rPr lang="en-US" dirty="0" err="1"/>
              <a:t>para</a:t>
            </a:r>
            <a:r>
              <a:rPr lang="en-US" dirty="0"/>
              <a:t> </a:t>
            </a:r>
            <a:r>
              <a:rPr lang="en-US" dirty="0" err="1"/>
              <a:t>organizar</a:t>
            </a:r>
            <a:r>
              <a:rPr lang="en-US" dirty="0"/>
              <a:t> la </a:t>
            </a:r>
            <a:r>
              <a:rPr lang="en-US" dirty="0" err="1"/>
              <a:t>interfaz</a:t>
            </a:r>
            <a:r>
              <a:rPr lang="en-US" dirty="0"/>
              <a:t>, la </a:t>
            </a:r>
            <a:r>
              <a:rPr lang="en-US" dirty="0" err="1"/>
              <a:t>interaccion</a:t>
            </a:r>
            <a:r>
              <a:rPr lang="en-US" dirty="0"/>
              <a:t>?</a:t>
            </a:r>
          </a:p>
          <a:p>
            <a:r>
              <a:rPr lang="en-US" dirty="0"/>
              <a:t>Como </a:t>
            </a:r>
            <a:r>
              <a:rPr lang="en-US" dirty="0" err="1"/>
              <a:t>nos</a:t>
            </a:r>
            <a:r>
              <a:rPr lang="en-US" dirty="0"/>
              <a:t> </a:t>
            </a:r>
            <a:r>
              <a:rPr lang="en-US" dirty="0" err="1"/>
              <a:t>aseguramos</a:t>
            </a:r>
            <a:r>
              <a:rPr lang="en-US" dirty="0"/>
              <a:t> </a:t>
            </a:r>
            <a:r>
              <a:rPr lang="en-US" dirty="0" err="1"/>
              <a:t>que</a:t>
            </a:r>
            <a:r>
              <a:rPr lang="en-US" dirty="0"/>
              <a:t> el “</a:t>
            </a:r>
            <a:r>
              <a:rPr lang="en-US" dirty="0" err="1"/>
              <a:t>diseño</a:t>
            </a:r>
            <a:r>
              <a:rPr lang="en-US" dirty="0"/>
              <a:t>” de la </a:t>
            </a:r>
            <a:r>
              <a:rPr lang="en-US" dirty="0" err="1"/>
              <a:t>interfaz</a:t>
            </a:r>
            <a:r>
              <a:rPr lang="en-US" dirty="0"/>
              <a:t> sea usable?</a:t>
            </a:r>
          </a:p>
        </p:txBody>
      </p:sp>
      <p:sp>
        <p:nvSpPr>
          <p:cNvPr id="4" name="3 Rectángulo"/>
          <p:cNvSpPr/>
          <p:nvPr/>
        </p:nvSpPr>
        <p:spPr>
          <a:xfrm>
            <a:off x="2123728" y="4149080"/>
            <a:ext cx="6699270" cy="646331"/>
          </a:xfrm>
          <a:prstGeom prst="rect">
            <a:avLst/>
          </a:prstGeom>
        </p:spPr>
        <p:txBody>
          <a:bodyPr wrap="none">
            <a:spAutoFit/>
          </a:bodyPr>
          <a:lstStyle/>
          <a:p>
            <a:r>
              <a:rPr lang="en-US" sz="3600" dirty="0" err="1">
                <a:solidFill>
                  <a:srgbClr val="FF0000"/>
                </a:solidFill>
              </a:rPr>
              <a:t>Patrones</a:t>
            </a:r>
            <a:r>
              <a:rPr lang="en-US" sz="3600" dirty="0">
                <a:solidFill>
                  <a:srgbClr val="FF0000"/>
                </a:solidFill>
              </a:rPr>
              <a:t> de </a:t>
            </a:r>
            <a:r>
              <a:rPr lang="en-US" sz="3600" dirty="0" err="1">
                <a:solidFill>
                  <a:srgbClr val="FF0000"/>
                </a:solidFill>
              </a:rPr>
              <a:t>Interfaz</a:t>
            </a:r>
            <a:r>
              <a:rPr lang="en-US" sz="3600" dirty="0">
                <a:solidFill>
                  <a:srgbClr val="FF0000"/>
                </a:solidFill>
              </a:rPr>
              <a:t>/</a:t>
            </a:r>
            <a:r>
              <a:rPr lang="en-US" sz="3600" dirty="0" err="1">
                <a:solidFill>
                  <a:srgbClr val="FF0000"/>
                </a:solidFill>
              </a:rPr>
              <a:t>interaccion</a:t>
            </a:r>
            <a:endParaRPr lang="en-US" sz="3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n-US" sz="4000" dirty="0"/>
              <a:t>Interfaces, </a:t>
            </a:r>
            <a:r>
              <a:rPr lang="en-US" sz="4000" dirty="0" err="1"/>
              <a:t>Persistencia</a:t>
            </a:r>
            <a:r>
              <a:rPr lang="en-US" sz="4000" dirty="0"/>
              <a:t>…</a:t>
            </a:r>
          </a:p>
        </p:txBody>
      </p:sp>
      <p:sp>
        <p:nvSpPr>
          <p:cNvPr id="3" name="2 Marcador de contenido"/>
          <p:cNvSpPr>
            <a:spLocks noGrp="1"/>
          </p:cNvSpPr>
          <p:nvPr>
            <p:ph idx="1"/>
          </p:nvPr>
        </p:nvSpPr>
        <p:spPr>
          <a:xfrm>
            <a:off x="838200" y="1052513"/>
            <a:ext cx="8077200" cy="4464050"/>
          </a:xfrm>
        </p:spPr>
        <p:txBody>
          <a:bodyPr/>
          <a:lstStyle/>
          <a:p>
            <a:r>
              <a:rPr lang="en-US" dirty="0" err="1"/>
              <a:t>Queremos</a:t>
            </a:r>
            <a:r>
              <a:rPr lang="en-US" dirty="0"/>
              <a:t> </a:t>
            </a:r>
            <a:r>
              <a:rPr lang="en-US" dirty="0" err="1"/>
              <a:t>que</a:t>
            </a:r>
            <a:r>
              <a:rPr lang="en-US" dirty="0"/>
              <a:t> </a:t>
            </a:r>
            <a:r>
              <a:rPr lang="en-US" dirty="0" err="1"/>
              <a:t>nuestro</a:t>
            </a:r>
            <a:r>
              <a:rPr lang="en-US" dirty="0"/>
              <a:t> </a:t>
            </a:r>
            <a:r>
              <a:rPr lang="en-US" dirty="0" err="1"/>
              <a:t>sistema</a:t>
            </a:r>
            <a:r>
              <a:rPr lang="en-US" dirty="0"/>
              <a:t> </a:t>
            </a:r>
            <a:r>
              <a:rPr lang="en-US" dirty="0" err="1"/>
              <a:t>muestre</a:t>
            </a:r>
            <a:r>
              <a:rPr lang="en-US" dirty="0"/>
              <a:t> </a:t>
            </a:r>
            <a:r>
              <a:rPr lang="en-US" dirty="0" err="1"/>
              <a:t>informacion</a:t>
            </a:r>
            <a:r>
              <a:rPr lang="en-US" dirty="0"/>
              <a:t> en </a:t>
            </a:r>
            <a:r>
              <a:rPr lang="en-US" dirty="0" err="1"/>
              <a:t>distintas</a:t>
            </a:r>
            <a:r>
              <a:rPr lang="en-US" dirty="0"/>
              <a:t> </a:t>
            </a:r>
            <a:r>
              <a:rPr lang="en-US" dirty="0" err="1"/>
              <a:t>formas</a:t>
            </a:r>
            <a:r>
              <a:rPr lang="en-US" dirty="0"/>
              <a:t> (barras, </a:t>
            </a:r>
            <a:r>
              <a:rPr lang="en-US" dirty="0" err="1"/>
              <a:t>estadisticas</a:t>
            </a:r>
            <a:r>
              <a:rPr lang="en-US" dirty="0"/>
              <a:t>, </a:t>
            </a:r>
            <a:r>
              <a:rPr lang="en-US" dirty="0" err="1"/>
              <a:t>mapas</a:t>
            </a:r>
            <a:r>
              <a:rPr lang="en-US" dirty="0"/>
              <a:t>….)</a:t>
            </a:r>
          </a:p>
          <a:p>
            <a:r>
              <a:rPr lang="en-US" dirty="0"/>
              <a:t>Y </a:t>
            </a:r>
            <a:r>
              <a:rPr lang="en-US" dirty="0" err="1"/>
              <a:t>queremos</a:t>
            </a:r>
            <a:r>
              <a:rPr lang="en-US" dirty="0"/>
              <a:t> </a:t>
            </a:r>
            <a:r>
              <a:rPr lang="en-US" dirty="0" err="1"/>
              <a:t>guardar</a:t>
            </a:r>
            <a:r>
              <a:rPr lang="en-US" dirty="0"/>
              <a:t> los </a:t>
            </a:r>
            <a:r>
              <a:rPr lang="en-US" dirty="0" err="1"/>
              <a:t>datos</a:t>
            </a:r>
            <a:r>
              <a:rPr lang="en-US" dirty="0"/>
              <a:t> en </a:t>
            </a:r>
            <a:r>
              <a:rPr lang="en-US" dirty="0" err="1"/>
              <a:t>diferentes</a:t>
            </a:r>
            <a:r>
              <a:rPr lang="en-US" dirty="0"/>
              <a:t> </a:t>
            </a:r>
            <a:r>
              <a:rPr lang="en-US" dirty="0" err="1"/>
              <a:t>formatos</a:t>
            </a:r>
            <a:r>
              <a:rPr lang="en-US" dirty="0"/>
              <a:t>….</a:t>
            </a:r>
          </a:p>
          <a:p>
            <a:r>
              <a:rPr lang="en-US" dirty="0" err="1"/>
              <a:t>Pero</a:t>
            </a:r>
            <a:r>
              <a:rPr lang="en-US" dirty="0"/>
              <a:t> </a:t>
            </a:r>
            <a:r>
              <a:rPr lang="en-US" dirty="0" err="1"/>
              <a:t>todo</a:t>
            </a:r>
            <a:r>
              <a:rPr lang="en-US" dirty="0"/>
              <a:t> </a:t>
            </a:r>
            <a:r>
              <a:rPr lang="en-US" dirty="0" err="1"/>
              <a:t>esto</a:t>
            </a:r>
            <a:r>
              <a:rPr lang="en-US" dirty="0"/>
              <a:t> no </a:t>
            </a:r>
            <a:r>
              <a:rPr lang="en-US" dirty="0" err="1"/>
              <a:t>tiene</a:t>
            </a:r>
            <a:r>
              <a:rPr lang="en-US" dirty="0"/>
              <a:t> </a:t>
            </a:r>
            <a:r>
              <a:rPr lang="en-US" dirty="0" err="1"/>
              <a:t>que</a:t>
            </a:r>
            <a:r>
              <a:rPr lang="en-US" dirty="0"/>
              <a:t> </a:t>
            </a:r>
            <a:r>
              <a:rPr lang="en-US" dirty="0" err="1"/>
              <a:t>ver</a:t>
            </a:r>
            <a:r>
              <a:rPr lang="en-US" dirty="0"/>
              <a:t> con </a:t>
            </a:r>
            <a:r>
              <a:rPr lang="en-US" dirty="0" err="1"/>
              <a:t>nuestro</a:t>
            </a:r>
            <a:r>
              <a:rPr lang="en-US" dirty="0"/>
              <a:t> </a:t>
            </a:r>
            <a:r>
              <a:rPr lang="en-US" dirty="0" err="1"/>
              <a:t>problema</a:t>
            </a:r>
            <a:r>
              <a:rPr lang="en-US" dirty="0"/>
              <a:t>….</a:t>
            </a:r>
          </a:p>
          <a:p>
            <a:r>
              <a:rPr lang="en-US" dirty="0"/>
              <a:t>Como </a:t>
            </a:r>
            <a:r>
              <a:rPr lang="en-US" dirty="0" err="1"/>
              <a:t>nos</a:t>
            </a:r>
            <a:r>
              <a:rPr lang="en-US" dirty="0"/>
              <a:t> “</a:t>
            </a:r>
            <a:r>
              <a:rPr lang="en-US" dirty="0" err="1"/>
              <a:t>conectamos</a:t>
            </a:r>
            <a:r>
              <a:rPr lang="en-US" dirty="0"/>
              <a:t>” con </a:t>
            </a:r>
            <a:r>
              <a:rPr lang="en-US" dirty="0" err="1"/>
              <a:t>otras</a:t>
            </a:r>
            <a:r>
              <a:rPr lang="en-US" dirty="0"/>
              <a:t> </a:t>
            </a:r>
            <a:r>
              <a:rPr lang="en-US" dirty="0" err="1"/>
              <a:t>clases</a:t>
            </a:r>
            <a:endParaRPr lang="en-US" dirty="0"/>
          </a:p>
          <a:p>
            <a:pPr>
              <a:buFont typeface="Wingdings" pitchFamily="2" charset="2"/>
              <a:buNone/>
            </a:pPr>
            <a:r>
              <a:rPr lang="en-US" dirty="0"/>
              <a:t>	</a:t>
            </a:r>
          </a:p>
          <a:p>
            <a:pPr>
              <a:buFont typeface="Wingdings" pitchFamily="2" charset="2"/>
              <a:buNone/>
            </a:pPr>
            <a:r>
              <a:rPr lang="en-US" dirty="0"/>
              <a:t>					</a:t>
            </a:r>
            <a:r>
              <a:rPr lang="en-US" sz="4000" dirty="0">
                <a:solidFill>
                  <a:srgbClr val="FF0000"/>
                </a:solidFill>
              </a:rPr>
              <a:t>Frameworks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1570" name="Rectangle 2"/>
          <p:cNvSpPr>
            <a:spLocks noGrp="1" noChangeArrowheads="1"/>
          </p:cNvSpPr>
          <p:nvPr>
            <p:ph type="title"/>
          </p:nvPr>
        </p:nvSpPr>
        <p:spPr/>
        <p:txBody>
          <a:bodyPr/>
          <a:lstStyle/>
          <a:p>
            <a:pPr eaLnBrk="1" hangingPunct="1">
              <a:defRPr/>
            </a:pPr>
            <a:r>
              <a:rPr lang="es-AR" b="1"/>
              <a:t>La importancia de la Experiencia de Diseño</a:t>
            </a:r>
            <a:endParaRPr lang="en-US" b="1"/>
          </a:p>
        </p:txBody>
      </p:sp>
      <p:sp>
        <p:nvSpPr>
          <p:cNvPr id="1261571" name="Rectangle 3"/>
          <p:cNvSpPr>
            <a:spLocks noGrp="1" noChangeArrowheads="1"/>
          </p:cNvSpPr>
          <p:nvPr>
            <p:ph type="body" idx="1"/>
          </p:nvPr>
        </p:nvSpPr>
        <p:spPr/>
        <p:txBody>
          <a:bodyPr/>
          <a:lstStyle/>
          <a:p>
            <a:pPr eaLnBrk="1" hangingPunct="1"/>
            <a:r>
              <a:rPr lang="es-AR" sz="3500"/>
              <a:t>Diseñar Software es dificil (aun usando buenas tecnicas)</a:t>
            </a:r>
          </a:p>
          <a:p>
            <a:pPr eaLnBrk="1" hangingPunct="1"/>
            <a:endParaRPr lang="es-AR" sz="3500"/>
          </a:p>
          <a:p>
            <a:pPr eaLnBrk="1" hangingPunct="1"/>
            <a:r>
              <a:rPr lang="es-AR" sz="3500"/>
              <a:t>La experiencia es insustituible</a:t>
            </a:r>
          </a:p>
          <a:p>
            <a:pPr eaLnBrk="1" hangingPunct="1"/>
            <a:endParaRPr lang="es-AR" sz="3500"/>
          </a:p>
          <a:p>
            <a:pPr eaLnBrk="1" hangingPunct="1"/>
            <a:r>
              <a:rPr lang="es-AR" sz="3500"/>
              <a:t>Como la capturamos, transmitimos y usamos?</a:t>
            </a:r>
            <a:endParaRPr lang="en-US" sz="35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15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15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15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157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Rectangle 2"/>
          <p:cNvSpPr>
            <a:spLocks noGrp="1" noChangeArrowheads="1"/>
          </p:cNvSpPr>
          <p:nvPr>
            <p:ph type="title"/>
          </p:nvPr>
        </p:nvSpPr>
        <p:spPr/>
        <p:txBody>
          <a:bodyPr/>
          <a:lstStyle/>
          <a:p>
            <a:pPr eaLnBrk="1" hangingPunct="1">
              <a:defRPr/>
            </a:pPr>
            <a:r>
              <a:rPr lang="es-AR"/>
              <a:t>Ejercicio</a:t>
            </a:r>
            <a:endParaRPr lang="es-ES"/>
          </a:p>
        </p:txBody>
      </p:sp>
      <p:sp>
        <p:nvSpPr>
          <p:cNvPr id="3076" name="Rectangle 3"/>
          <p:cNvSpPr>
            <a:spLocks noGrp="1" noChangeArrowheads="1"/>
          </p:cNvSpPr>
          <p:nvPr>
            <p:ph type="body" sz="half" idx="1"/>
          </p:nvPr>
        </p:nvSpPr>
        <p:spPr>
          <a:xfrm>
            <a:off x="838200" y="1219200"/>
            <a:ext cx="8305800" cy="3146425"/>
          </a:xfrm>
        </p:spPr>
        <p:txBody>
          <a:bodyPr/>
          <a:lstStyle/>
          <a:p>
            <a:pPr eaLnBrk="1" hangingPunct="1"/>
            <a:r>
              <a:rPr lang="es-AR" sz="2400"/>
              <a:t>Supongamos una aplicación universitaria para gestionar los alumnos, docentes y administrativos?</a:t>
            </a:r>
          </a:p>
          <a:p>
            <a:pPr eaLnBrk="1" hangingPunct="1"/>
            <a:r>
              <a:rPr lang="es-AR" sz="2400"/>
              <a:t>Solucion ingenua:</a:t>
            </a:r>
          </a:p>
          <a:p>
            <a:pPr eaLnBrk="1" hangingPunct="1">
              <a:buFont typeface="Wingdings" pitchFamily="2" charset="2"/>
              <a:buNone/>
            </a:pPr>
            <a:endParaRPr lang="es-ES" sz="2400"/>
          </a:p>
        </p:txBody>
      </p:sp>
      <p:graphicFrame>
        <p:nvGraphicFramePr>
          <p:cNvPr id="1363974" name="Object 6"/>
          <p:cNvGraphicFramePr>
            <a:graphicFrameLocks noGrp="1" noChangeAspect="1"/>
          </p:cNvGraphicFramePr>
          <p:nvPr>
            <p:ph sz="quarter" idx="3"/>
          </p:nvPr>
        </p:nvGraphicFramePr>
        <p:xfrm>
          <a:off x="2555875" y="2781300"/>
          <a:ext cx="5370513" cy="2979738"/>
        </p:xfrm>
        <a:graphic>
          <a:graphicData uri="http://schemas.openxmlformats.org/presentationml/2006/ole">
            <mc:AlternateContent xmlns:mc="http://schemas.openxmlformats.org/markup-compatibility/2006">
              <mc:Choice xmlns:v="urn:schemas-microsoft-com:vml" Requires="v">
                <p:oleObj name="Visio" r:id="rId2" imgW="3067552" imgH="1702227" progId="">
                  <p:embed/>
                </p:oleObj>
              </mc:Choice>
              <mc:Fallback>
                <p:oleObj name="Visio" r:id="rId2" imgW="3067552" imgH="1702227" progId="">
                  <p:embed/>
                  <p:pic>
                    <p:nvPicPr>
                      <p:cNvPr id="136397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5370513" cy="297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63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018" name="Rectangle 2"/>
          <p:cNvSpPr>
            <a:spLocks noGrp="1" noChangeArrowheads="1"/>
          </p:cNvSpPr>
          <p:nvPr>
            <p:ph type="title"/>
          </p:nvPr>
        </p:nvSpPr>
        <p:spPr/>
        <p:txBody>
          <a:bodyPr/>
          <a:lstStyle/>
          <a:p>
            <a:pPr eaLnBrk="1" hangingPunct="1">
              <a:defRPr/>
            </a:pPr>
            <a:r>
              <a:rPr lang="es-AR"/>
              <a:t>Problemas</a:t>
            </a:r>
            <a:endParaRPr lang="es-ES"/>
          </a:p>
        </p:txBody>
      </p:sp>
      <p:sp>
        <p:nvSpPr>
          <p:cNvPr id="1366019" name="Rectangle 3"/>
          <p:cNvSpPr>
            <a:spLocks noGrp="1" noChangeArrowheads="1"/>
          </p:cNvSpPr>
          <p:nvPr>
            <p:ph type="body" idx="1"/>
          </p:nvPr>
        </p:nvSpPr>
        <p:spPr/>
        <p:txBody>
          <a:bodyPr/>
          <a:lstStyle/>
          <a:p>
            <a:pPr eaLnBrk="1" hangingPunct="1"/>
            <a:r>
              <a:rPr lang="es-AR"/>
              <a:t>Puede una persona ser estudiante y administrativo al mismo tiempo?</a:t>
            </a:r>
          </a:p>
          <a:p>
            <a:pPr eaLnBrk="1" hangingPunct="1"/>
            <a:r>
              <a:rPr lang="es-AR"/>
              <a:t>Puede una persona “evolucionar” en el tiempo; pasar de estudiante a profesor?</a:t>
            </a:r>
          </a:p>
          <a:p>
            <a:pPr eaLnBrk="1" hangingPunct="1"/>
            <a:r>
              <a:rPr lang="es-AR"/>
              <a:t>Puede la misma persona ser estudiante “2 veces”? En dos carreras diferentes?</a:t>
            </a:r>
            <a:endParaRPr lang="es-E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6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60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6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601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618" name="Rectangle 2"/>
          <p:cNvSpPr>
            <a:spLocks noGrp="1" noChangeArrowheads="1"/>
          </p:cNvSpPr>
          <p:nvPr>
            <p:ph type="title"/>
          </p:nvPr>
        </p:nvSpPr>
        <p:spPr/>
        <p:txBody>
          <a:bodyPr/>
          <a:lstStyle/>
          <a:p>
            <a:pPr eaLnBrk="1" hangingPunct="1">
              <a:defRPr/>
            </a:pPr>
            <a:r>
              <a:rPr lang="en-US" b="1"/>
              <a:t>Design Patterns</a:t>
            </a:r>
          </a:p>
        </p:txBody>
      </p:sp>
      <p:sp>
        <p:nvSpPr>
          <p:cNvPr id="1263619" name="Rectangle 3"/>
          <p:cNvSpPr>
            <a:spLocks noGrp="1" noChangeArrowheads="1"/>
          </p:cNvSpPr>
          <p:nvPr>
            <p:ph type="body" idx="1"/>
          </p:nvPr>
        </p:nvSpPr>
        <p:spPr/>
        <p:txBody>
          <a:bodyPr/>
          <a:lstStyle/>
          <a:p>
            <a:pPr eaLnBrk="1" hangingPunct="1"/>
            <a:r>
              <a:rPr lang="en-US" dirty="0" err="1"/>
              <a:t>Originados</a:t>
            </a:r>
            <a:r>
              <a:rPr lang="en-US" dirty="0"/>
              <a:t> en la </a:t>
            </a:r>
            <a:r>
              <a:rPr lang="en-US" dirty="0" err="1"/>
              <a:t>Arquitectura</a:t>
            </a:r>
            <a:r>
              <a:rPr lang="en-US" dirty="0"/>
              <a:t> (Alexander)</a:t>
            </a:r>
            <a:endParaRPr lang="es-AR" dirty="0"/>
          </a:p>
          <a:p>
            <a:pPr eaLnBrk="1" hangingPunct="1"/>
            <a:r>
              <a:rPr lang="es-AR" dirty="0" err="1"/>
              <a:t>Differentes</a:t>
            </a:r>
            <a:r>
              <a:rPr lang="es-AR" dirty="0"/>
              <a:t> tipos de patrones: de diseño, </a:t>
            </a:r>
            <a:r>
              <a:rPr lang="es-AR" dirty="0" err="1"/>
              <a:t>programacion</a:t>
            </a:r>
            <a:r>
              <a:rPr lang="es-AR" dirty="0"/>
              <a:t>, arquitectura de software, testeo, interfaz grafica, Web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36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36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361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834" name="Rectangle 2"/>
          <p:cNvSpPr>
            <a:spLocks noGrp="1" noChangeArrowheads="1"/>
          </p:cNvSpPr>
          <p:nvPr>
            <p:ph type="title"/>
          </p:nvPr>
        </p:nvSpPr>
        <p:spPr/>
        <p:txBody>
          <a:bodyPr/>
          <a:lstStyle/>
          <a:p>
            <a:pPr eaLnBrk="1" hangingPunct="1">
              <a:defRPr/>
            </a:pPr>
            <a:r>
              <a:rPr lang="es-AR" b="1"/>
              <a:t>Patterns-Definiciones</a:t>
            </a:r>
            <a:endParaRPr lang="en-US" b="1"/>
          </a:p>
        </p:txBody>
      </p:sp>
      <p:sp>
        <p:nvSpPr>
          <p:cNvPr id="1272835" name="Rectangle 3"/>
          <p:cNvSpPr>
            <a:spLocks noGrp="1" noChangeArrowheads="1"/>
          </p:cNvSpPr>
          <p:nvPr>
            <p:ph type="body" idx="1"/>
          </p:nvPr>
        </p:nvSpPr>
        <p:spPr/>
        <p:txBody>
          <a:bodyPr/>
          <a:lstStyle/>
          <a:p>
            <a:pPr eaLnBrk="1" hangingPunct="1"/>
            <a:r>
              <a:rPr lang="es-AR" sz="3600"/>
              <a:t>Según Alexander</a:t>
            </a:r>
          </a:p>
          <a:p>
            <a:pPr eaLnBrk="1" hangingPunct="1">
              <a:buFont typeface="Wingdings" pitchFamily="2" charset="2"/>
              <a:buNone/>
            </a:pPr>
            <a:r>
              <a:rPr lang="en-US"/>
              <a:t> </a:t>
            </a:r>
            <a:endParaRPr lang="es-AR" i="1">
              <a:cs typeface="Times New Roman" pitchFamily="18" charset="0"/>
            </a:endParaRPr>
          </a:p>
          <a:p>
            <a:pPr lvl="1" eaLnBrk="1" hangingPunct="1">
              <a:buFont typeface="Wingdings" pitchFamily="2" charset="2"/>
              <a:buNone/>
            </a:pPr>
            <a:r>
              <a:rPr lang="es-AR" i="1">
                <a:cs typeface="Times New Roman" pitchFamily="18" charset="0"/>
              </a:rPr>
              <a:t>	“</a:t>
            </a:r>
            <a:r>
              <a:rPr lang="es-AR" i="1">
                <a:solidFill>
                  <a:srgbClr val="EB2B05"/>
                </a:solidFill>
                <a:cs typeface="Times New Roman" pitchFamily="18" charset="0"/>
              </a:rPr>
              <a:t>A pattern describes a problem that occurs once and again in a context, and describe the core of the solution in such a way that it can be used millions of times without doing the same twice”</a:t>
            </a:r>
            <a:endParaRPr lang="en-US" i="1">
              <a:solidFill>
                <a:srgbClr val="EB2B05"/>
              </a:solidFill>
            </a:endParaRPr>
          </a:p>
          <a:p>
            <a:pPr lvl="1" eaLnBrk="1" hangingPunct="1"/>
            <a:endParaRPr lang="es-AR" sz="3200">
              <a:cs typeface="Times New Roman" pitchFamily="18" charset="0"/>
            </a:endParaRPr>
          </a:p>
          <a:p>
            <a:pPr lvl="1" eaLnBrk="1" hangingPunct="1"/>
            <a:endParaRPr 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72835">
                                            <p:txEl>
                                              <p:pRg st="2" end="2"/>
                                            </p:txEl>
                                          </p:spTgt>
                                        </p:tgtEl>
                                        <p:attrNameLst>
                                          <p:attrName>style.visibility</p:attrName>
                                        </p:attrNameLst>
                                      </p:cBhvr>
                                      <p:to>
                                        <p:strVal val="visible"/>
                                      </p:to>
                                    </p:set>
                                    <p:anim calcmode="lin" valueType="num">
                                      <p:cBhvr additive="base">
                                        <p:cTn id="7" dur="500" fill="hold"/>
                                        <p:tgtEl>
                                          <p:spTgt spid="12728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728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0658" name="Rectangle 2"/>
          <p:cNvSpPr>
            <a:spLocks noGrp="1" noChangeArrowheads="1"/>
          </p:cNvSpPr>
          <p:nvPr>
            <p:ph type="title"/>
          </p:nvPr>
        </p:nvSpPr>
        <p:spPr/>
        <p:txBody>
          <a:bodyPr/>
          <a:lstStyle/>
          <a:p>
            <a:pPr eaLnBrk="1" hangingPunct="1">
              <a:defRPr/>
            </a:pPr>
            <a:r>
              <a:rPr lang="es-AR" b="1"/>
              <a:t>Patterns-Definiciones</a:t>
            </a:r>
            <a:endParaRPr lang="es-ES" b="1"/>
          </a:p>
        </p:txBody>
      </p:sp>
      <p:sp>
        <p:nvSpPr>
          <p:cNvPr id="35843" name="Rectangle 3"/>
          <p:cNvSpPr>
            <a:spLocks noGrp="1" noChangeArrowheads="1"/>
          </p:cNvSpPr>
          <p:nvPr>
            <p:ph type="body" idx="1"/>
          </p:nvPr>
        </p:nvSpPr>
        <p:spPr/>
        <p:txBody>
          <a:bodyPr/>
          <a:lstStyle/>
          <a:p>
            <a:pPr eaLnBrk="1" hangingPunct="1"/>
            <a:r>
              <a:rPr lang="es-AR"/>
              <a:t>Un patron es un par problema-solucion</a:t>
            </a:r>
          </a:p>
          <a:p>
            <a:pPr eaLnBrk="1" hangingPunct="1"/>
            <a:endParaRPr lang="es-AR"/>
          </a:p>
          <a:p>
            <a:pPr eaLnBrk="1" hangingPunct="1"/>
            <a:r>
              <a:rPr lang="es-AR"/>
              <a:t>Los patrones tratan con problemas recurrentes y buenas soluciones a esos problemas</a:t>
            </a:r>
          </a:p>
          <a:p>
            <a:pPr eaLnBrk="1" hangingPunct="1"/>
            <a:endParaRPr lang="es-AR"/>
          </a:p>
          <a:p>
            <a:pPr eaLnBrk="1" hangingPunct="1"/>
            <a:r>
              <a:rPr lang="es-AR"/>
              <a:t>Los patrones deben incluir una regla: Cuando aplico el patron?</a:t>
            </a:r>
            <a:endParaRPr lang="es-E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8F2115-96B7-44E9-818A-EF01065B0B97}"/>
              </a:ext>
            </a:extLst>
          </p:cNvPr>
          <p:cNvSpPr>
            <a:spLocks noGrp="1"/>
          </p:cNvSpPr>
          <p:nvPr>
            <p:ph type="title"/>
          </p:nvPr>
        </p:nvSpPr>
        <p:spPr/>
        <p:txBody>
          <a:bodyPr/>
          <a:lstStyle/>
          <a:p>
            <a:r>
              <a:rPr lang="es-AR" dirty="0"/>
              <a:t>Que tipo de aplicaciones</a:t>
            </a:r>
            <a:endParaRPr lang="en-GB" dirty="0"/>
          </a:p>
        </p:txBody>
      </p:sp>
      <p:sp>
        <p:nvSpPr>
          <p:cNvPr id="3" name="Marcador de contenido 2">
            <a:extLst>
              <a:ext uri="{FF2B5EF4-FFF2-40B4-BE49-F238E27FC236}">
                <a16:creationId xmlns:a16="http://schemas.microsoft.com/office/drawing/2014/main" id="{95038AF3-9962-46DE-BA79-03EE6B699B6D}"/>
              </a:ext>
            </a:extLst>
          </p:cNvPr>
          <p:cNvSpPr>
            <a:spLocks noGrp="1"/>
          </p:cNvSpPr>
          <p:nvPr>
            <p:ph idx="1"/>
          </p:nvPr>
        </p:nvSpPr>
        <p:spPr>
          <a:xfrm>
            <a:off x="392460" y="1124744"/>
            <a:ext cx="8435280" cy="3851031"/>
          </a:xfrm>
        </p:spPr>
        <p:txBody>
          <a:bodyPr/>
          <a:lstStyle/>
          <a:p>
            <a:pPr>
              <a:buFont typeface="Arial" panose="020B0604020202020204" pitchFamily="34" charset="0"/>
              <a:buChar char="•"/>
            </a:pPr>
            <a:r>
              <a:rPr lang="en-US" sz="2215" dirty="0" err="1"/>
              <a:t>Aplicaciones</a:t>
            </a:r>
            <a:r>
              <a:rPr lang="en-US" sz="2215" dirty="0"/>
              <a:t> que </a:t>
            </a:r>
            <a:r>
              <a:rPr lang="en-US" sz="2215" dirty="0" err="1"/>
              <a:t>combinan</a:t>
            </a:r>
            <a:r>
              <a:rPr lang="en-US" sz="2215" dirty="0"/>
              <a:t> “</a:t>
            </a:r>
            <a:r>
              <a:rPr lang="en-US" sz="2215" dirty="0" err="1"/>
              <a:t>partes</a:t>
            </a:r>
            <a:r>
              <a:rPr lang="en-US" sz="2215" dirty="0"/>
              <a:t>” de </a:t>
            </a:r>
            <a:r>
              <a:rPr lang="en-US" sz="2215" dirty="0" err="1"/>
              <a:t>otras</a:t>
            </a:r>
            <a:r>
              <a:rPr lang="en-US" sz="2215" dirty="0"/>
              <a:t> </a:t>
            </a:r>
            <a:r>
              <a:rPr lang="en-US" sz="2215" dirty="0" err="1"/>
              <a:t>aplicaciones</a:t>
            </a:r>
            <a:r>
              <a:rPr lang="en-US" sz="2215" dirty="0"/>
              <a:t> (por </a:t>
            </a:r>
            <a:r>
              <a:rPr lang="en-US" sz="2215" dirty="0" err="1"/>
              <a:t>ejemplo</a:t>
            </a:r>
            <a:r>
              <a:rPr lang="en-US" sz="2215" dirty="0"/>
              <a:t> via </a:t>
            </a:r>
            <a:r>
              <a:rPr lang="en-US" sz="2215" dirty="0" err="1"/>
              <a:t>servicios</a:t>
            </a:r>
            <a:r>
              <a:rPr lang="en-US" sz="2215" dirty="0"/>
              <a:t>). El </a:t>
            </a:r>
            <a:r>
              <a:rPr lang="en-US" sz="2215" dirty="0" err="1"/>
              <a:t>reuso</a:t>
            </a:r>
            <a:r>
              <a:rPr lang="en-US" sz="2215" dirty="0"/>
              <a:t> </a:t>
            </a:r>
            <a:r>
              <a:rPr lang="en-US" sz="2215" dirty="0" err="1"/>
              <a:t>pasó</a:t>
            </a:r>
            <a:r>
              <a:rPr lang="en-US" sz="2215" dirty="0"/>
              <a:t> a ser </a:t>
            </a:r>
            <a:r>
              <a:rPr lang="en-US" sz="2215" dirty="0" err="1"/>
              <a:t>imprescindible</a:t>
            </a:r>
            <a:r>
              <a:rPr lang="en-US" sz="2215" dirty="0"/>
              <a:t>. Se </a:t>
            </a:r>
            <a:r>
              <a:rPr lang="en-US" sz="2215" dirty="0" err="1"/>
              <a:t>diseña</a:t>
            </a:r>
            <a:r>
              <a:rPr lang="en-US" sz="2215" dirty="0"/>
              <a:t> para </a:t>
            </a:r>
            <a:r>
              <a:rPr lang="en-US" sz="2215" dirty="0" err="1"/>
              <a:t>reusar</a:t>
            </a:r>
            <a:r>
              <a:rPr lang="en-US" sz="2215" dirty="0"/>
              <a:t>.</a:t>
            </a:r>
          </a:p>
          <a:p>
            <a:pPr>
              <a:buFont typeface="Arial" panose="020B0604020202020204" pitchFamily="34" charset="0"/>
              <a:buChar char="•"/>
            </a:pPr>
            <a:endParaRPr lang="en-US" sz="2215" dirty="0"/>
          </a:p>
          <a:p>
            <a:pPr>
              <a:buFont typeface="Arial" panose="020B0604020202020204" pitchFamily="34" charset="0"/>
              <a:buChar char="•"/>
            </a:pPr>
            <a:r>
              <a:rPr lang="en-US" sz="2215" dirty="0"/>
              <a:t>Que </a:t>
            </a:r>
            <a:r>
              <a:rPr lang="en-US" sz="2215" dirty="0" err="1"/>
              <a:t>pueden</a:t>
            </a:r>
            <a:r>
              <a:rPr lang="en-US" sz="2215" dirty="0"/>
              <a:t> </a:t>
            </a:r>
            <a:r>
              <a:rPr lang="en-US" sz="2215" dirty="0" err="1"/>
              <a:t>crecer</a:t>
            </a:r>
            <a:r>
              <a:rPr lang="en-US" sz="2215" dirty="0"/>
              <a:t> </a:t>
            </a:r>
            <a:r>
              <a:rPr lang="en-US" sz="2215" dirty="0" err="1"/>
              <a:t>en</a:t>
            </a:r>
            <a:r>
              <a:rPr lang="en-US" sz="2215" dirty="0"/>
              <a:t> forma </a:t>
            </a:r>
            <a:r>
              <a:rPr lang="en-US" sz="2215" dirty="0" err="1"/>
              <a:t>completamente</a:t>
            </a:r>
            <a:r>
              <a:rPr lang="en-US" sz="2215" dirty="0"/>
              <a:t> </a:t>
            </a:r>
            <a:r>
              <a:rPr lang="en-US" sz="2215" dirty="0" err="1"/>
              <a:t>ininmaginable</a:t>
            </a:r>
            <a:r>
              <a:rPr lang="en-US" sz="2215" dirty="0"/>
              <a:t>..</a:t>
            </a:r>
          </a:p>
          <a:p>
            <a:pPr>
              <a:buFont typeface="Arial" panose="020B0604020202020204" pitchFamily="34" charset="0"/>
              <a:buChar char="•"/>
            </a:pPr>
            <a:endParaRPr lang="en-US" sz="2215" dirty="0"/>
          </a:p>
          <a:p>
            <a:pPr>
              <a:buFont typeface="Arial" panose="020B0604020202020204" pitchFamily="34" charset="0"/>
              <a:buChar char="•"/>
            </a:pPr>
            <a:r>
              <a:rPr lang="en-US" sz="2215" dirty="0"/>
              <a:t>Que se </a:t>
            </a:r>
            <a:r>
              <a:rPr lang="en-US" sz="2215" dirty="0" err="1"/>
              <a:t>componen</a:t>
            </a:r>
            <a:r>
              <a:rPr lang="en-US" sz="2215" dirty="0"/>
              <a:t> y </a:t>
            </a:r>
            <a:r>
              <a:rPr lang="en-US" sz="2215" dirty="0" err="1"/>
              <a:t>descomponen</a:t>
            </a:r>
            <a:r>
              <a:rPr lang="en-US" sz="2215" dirty="0"/>
              <a:t> y </a:t>
            </a:r>
            <a:r>
              <a:rPr lang="en-US" sz="2215" dirty="0" err="1"/>
              <a:t>cuyas</a:t>
            </a:r>
            <a:r>
              <a:rPr lang="en-US" sz="2215" dirty="0"/>
              <a:t> </a:t>
            </a:r>
            <a:r>
              <a:rPr lang="en-US" sz="2215" dirty="0" err="1"/>
              <a:t>partes</a:t>
            </a:r>
            <a:r>
              <a:rPr lang="en-US" sz="2215" dirty="0"/>
              <a:t> son </a:t>
            </a:r>
            <a:r>
              <a:rPr lang="en-US" sz="2215" dirty="0" err="1"/>
              <a:t>usadas</a:t>
            </a:r>
            <a:r>
              <a:rPr lang="en-US" sz="2215" dirty="0"/>
              <a:t> por </a:t>
            </a:r>
            <a:r>
              <a:rPr lang="en-US" sz="2215" dirty="0" err="1"/>
              <a:t>otros</a:t>
            </a:r>
            <a:r>
              <a:rPr lang="en-US" sz="2215" dirty="0"/>
              <a:t>….</a:t>
            </a:r>
          </a:p>
          <a:p>
            <a:pPr>
              <a:buFont typeface="Arial" panose="020B0604020202020204" pitchFamily="34" charset="0"/>
              <a:buChar char="•"/>
            </a:pPr>
            <a:endParaRPr lang="en-US" sz="2215" dirty="0"/>
          </a:p>
          <a:p>
            <a:pPr>
              <a:buFont typeface="Arial" panose="020B0604020202020204" pitchFamily="34" charset="0"/>
              <a:buChar char="•"/>
            </a:pPr>
            <a:r>
              <a:rPr lang="en-US" sz="2215" dirty="0"/>
              <a:t>Con </a:t>
            </a:r>
            <a:r>
              <a:rPr lang="en-US" sz="2215" dirty="0" err="1"/>
              <a:t>Requerimientos</a:t>
            </a:r>
            <a:r>
              <a:rPr lang="en-US" sz="2215" dirty="0"/>
              <a:t> no-</a:t>
            </a:r>
            <a:r>
              <a:rPr lang="en-US" sz="2215" dirty="0" err="1"/>
              <a:t>funcionales</a:t>
            </a:r>
            <a:r>
              <a:rPr lang="en-US" sz="2215" dirty="0"/>
              <a:t> “</a:t>
            </a:r>
            <a:r>
              <a:rPr lang="en-US" sz="2215" dirty="0" err="1"/>
              <a:t>nuevos</a:t>
            </a:r>
            <a:r>
              <a:rPr lang="en-US" sz="2215" dirty="0"/>
              <a:t>”: </a:t>
            </a:r>
            <a:r>
              <a:rPr lang="en-US" sz="2215" dirty="0" err="1"/>
              <a:t>Escalabilidad</a:t>
            </a:r>
            <a:r>
              <a:rPr lang="en-US" sz="2215" dirty="0"/>
              <a:t>, </a:t>
            </a:r>
            <a:r>
              <a:rPr lang="en-US" sz="2215" dirty="0" err="1"/>
              <a:t>accesibilidad</a:t>
            </a:r>
            <a:r>
              <a:rPr lang="en-US" sz="2215" dirty="0"/>
              <a:t>, </a:t>
            </a:r>
            <a:r>
              <a:rPr lang="en-US" sz="2215" dirty="0" err="1"/>
              <a:t>usabilidad</a:t>
            </a:r>
            <a:r>
              <a:rPr lang="en-US" sz="2215" dirty="0"/>
              <a:t>, </a:t>
            </a:r>
            <a:r>
              <a:rPr lang="en-US" sz="2215" dirty="0" err="1"/>
              <a:t>disponibilidad</a:t>
            </a:r>
            <a:r>
              <a:rPr lang="en-US" sz="2215" dirty="0"/>
              <a:t>....</a:t>
            </a:r>
          </a:p>
          <a:p>
            <a:pPr>
              <a:buFont typeface="Arial" panose="020B0604020202020204" pitchFamily="34" charset="0"/>
              <a:buChar char="•"/>
            </a:pPr>
            <a:endParaRPr lang="en-US" sz="2215" dirty="0"/>
          </a:p>
          <a:p>
            <a:pPr>
              <a:buFont typeface="Arial" panose="020B0604020202020204" pitchFamily="34" charset="0"/>
              <a:buChar char="•"/>
            </a:pPr>
            <a:r>
              <a:rPr lang="en-US" sz="2215" dirty="0"/>
              <a:t>“</a:t>
            </a:r>
            <a:r>
              <a:rPr lang="en-US" sz="2215" dirty="0" err="1"/>
              <a:t>Nuevos</a:t>
            </a:r>
            <a:r>
              <a:rPr lang="en-US" sz="2215" dirty="0"/>
              <a:t>” </a:t>
            </a:r>
            <a:r>
              <a:rPr lang="en-US" sz="2215" dirty="0" err="1"/>
              <a:t>dominios</a:t>
            </a:r>
            <a:r>
              <a:rPr lang="en-US" sz="2215" dirty="0"/>
              <a:t> y </a:t>
            </a:r>
            <a:r>
              <a:rPr lang="en-US" sz="2215" dirty="0" err="1"/>
              <a:t>problemas</a:t>
            </a:r>
            <a:r>
              <a:rPr lang="en-US" sz="2215" dirty="0"/>
              <a:t>: </a:t>
            </a:r>
            <a:r>
              <a:rPr lang="en-US" sz="2215" dirty="0" err="1"/>
              <a:t>Aplicaciones</a:t>
            </a:r>
            <a:r>
              <a:rPr lang="en-US" sz="2215" dirty="0"/>
              <a:t> inter-</a:t>
            </a:r>
            <a:r>
              <a:rPr lang="en-US" sz="2215" dirty="0" err="1"/>
              <a:t>vehiculares</a:t>
            </a:r>
            <a:r>
              <a:rPr lang="en-US" sz="2215" dirty="0"/>
              <a:t>, </a:t>
            </a:r>
            <a:r>
              <a:rPr lang="en-US" sz="2215" dirty="0" err="1"/>
              <a:t>Integración</a:t>
            </a:r>
            <a:r>
              <a:rPr lang="en-US" sz="2215" dirty="0"/>
              <a:t> de Big Data e IA </a:t>
            </a:r>
            <a:r>
              <a:rPr lang="en-US" sz="2215" dirty="0" err="1"/>
              <a:t>en</a:t>
            </a:r>
            <a:r>
              <a:rPr lang="en-US" sz="2215" dirty="0"/>
              <a:t> software “</a:t>
            </a:r>
            <a:r>
              <a:rPr lang="en-US" sz="2215" dirty="0" err="1"/>
              <a:t>convencional</a:t>
            </a:r>
            <a:r>
              <a:rPr lang="en-US" sz="2215" dirty="0"/>
              <a:t>”, </a:t>
            </a:r>
            <a:r>
              <a:rPr lang="en-US" sz="2215" dirty="0" err="1"/>
              <a:t>etc</a:t>
            </a:r>
            <a:endParaRPr lang="en-GB" sz="2215" dirty="0"/>
          </a:p>
        </p:txBody>
      </p:sp>
    </p:spTree>
    <p:extLst>
      <p:ext uri="{BB962C8B-B14F-4D97-AF65-F5344CB8AC3E}">
        <p14:creationId xmlns:p14="http://schemas.microsoft.com/office/powerpoint/2010/main" val="404941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B89BB5-97F7-4FF0-BE36-781E1B79BA82}"/>
              </a:ext>
            </a:extLst>
          </p:cNvPr>
          <p:cNvSpPr>
            <a:spLocks noGrp="1"/>
          </p:cNvSpPr>
          <p:nvPr>
            <p:ph type="title"/>
          </p:nvPr>
        </p:nvSpPr>
        <p:spPr/>
        <p:txBody>
          <a:bodyPr/>
          <a:lstStyle/>
          <a:p>
            <a:r>
              <a:rPr lang="es-AR" dirty="0"/>
              <a:t>Que nuevos problemas nos generan?</a:t>
            </a:r>
            <a:endParaRPr lang="en-GB" dirty="0"/>
          </a:p>
        </p:txBody>
      </p:sp>
      <p:sp>
        <p:nvSpPr>
          <p:cNvPr id="3" name="Marcador de contenido 2">
            <a:extLst>
              <a:ext uri="{FF2B5EF4-FFF2-40B4-BE49-F238E27FC236}">
                <a16:creationId xmlns:a16="http://schemas.microsoft.com/office/drawing/2014/main" id="{41F55043-1F69-4D4F-AC7F-D9333F3A411A}"/>
              </a:ext>
            </a:extLst>
          </p:cNvPr>
          <p:cNvSpPr>
            <a:spLocks noGrp="1"/>
          </p:cNvSpPr>
          <p:nvPr>
            <p:ph idx="1"/>
          </p:nvPr>
        </p:nvSpPr>
        <p:spPr>
          <a:xfrm>
            <a:off x="289620" y="1188038"/>
            <a:ext cx="8640960" cy="4481924"/>
          </a:xfrm>
        </p:spPr>
        <p:txBody>
          <a:bodyPr/>
          <a:lstStyle/>
          <a:p>
            <a:pPr algn="just">
              <a:buFont typeface="Arial" panose="020B0604020202020204" pitchFamily="34" charset="0"/>
              <a:buChar char="•"/>
            </a:pPr>
            <a:r>
              <a:rPr lang="es-AR" sz="2215" dirty="0"/>
              <a:t>“Divide and </a:t>
            </a:r>
            <a:r>
              <a:rPr lang="es-AR" sz="2215" dirty="0" err="1"/>
              <a:t>Conquer</a:t>
            </a:r>
            <a:r>
              <a:rPr lang="es-AR" sz="2215" dirty="0"/>
              <a:t>” complejizado a niveles nunca </a:t>
            </a:r>
            <a:r>
              <a:rPr lang="es-AR" sz="2215" dirty="0" err="1"/>
              <a:t>inmaginados</a:t>
            </a:r>
            <a:endParaRPr lang="es-AR" sz="2215" dirty="0"/>
          </a:p>
          <a:p>
            <a:pPr algn="just">
              <a:buFont typeface="Arial" panose="020B0604020202020204" pitchFamily="34" charset="0"/>
              <a:buChar char="•"/>
            </a:pPr>
            <a:r>
              <a:rPr lang="es-AR" sz="2215" dirty="0"/>
              <a:t>Los módulos (componentes, clases, servicios, </a:t>
            </a:r>
            <a:r>
              <a:rPr lang="es-AR" sz="2215" dirty="0" err="1"/>
              <a:t>etc</a:t>
            </a:r>
            <a:r>
              <a:rPr lang="es-AR" sz="2215" dirty="0"/>
              <a:t>) de nuestra aplicación ya no </a:t>
            </a:r>
            <a:r>
              <a:rPr lang="es-AR" sz="2215" dirty="0" err="1"/>
              <a:t>co-existen</a:t>
            </a:r>
            <a:r>
              <a:rPr lang="es-AR" sz="2215" dirty="0"/>
              <a:t> (incluso ya no lo hacen “amigablemente”) en la misma plataforma</a:t>
            </a:r>
          </a:p>
          <a:p>
            <a:pPr algn="just">
              <a:buFont typeface="Arial" panose="020B0604020202020204" pitchFamily="34" charset="0"/>
              <a:buChar char="•"/>
            </a:pPr>
            <a:r>
              <a:rPr lang="es-AR" sz="2215" dirty="0"/>
              <a:t>Los módulos pueden estar desarrollados en diferentes lenguajes, comunicarse </a:t>
            </a:r>
            <a:r>
              <a:rPr lang="es-AR" sz="2215" dirty="0" err="1"/>
              <a:t>via</a:t>
            </a:r>
            <a:r>
              <a:rPr lang="es-AR" sz="2215" dirty="0"/>
              <a:t> diferentes mecanismos, obviamente estar desarrollados por equipos diferentes, quizás sin relación entre ellos.</a:t>
            </a:r>
          </a:p>
          <a:p>
            <a:pPr algn="just">
              <a:buFont typeface="Arial" panose="020B0604020202020204" pitchFamily="34" charset="0"/>
              <a:buChar char="•"/>
            </a:pPr>
            <a:r>
              <a:rPr lang="es-AR" sz="2215" dirty="0"/>
              <a:t>El problema de búsqueda de modularidad para asegurar mejor mantenimiento obviamente se complica</a:t>
            </a:r>
          </a:p>
          <a:p>
            <a:pPr algn="just">
              <a:buFont typeface="Arial" panose="020B0604020202020204" pitchFamily="34" charset="0"/>
              <a:buChar char="•"/>
            </a:pPr>
            <a:r>
              <a:rPr lang="es-AR" sz="2215" dirty="0"/>
              <a:t>Debemos preocuparnos por “nuevos” requerimientos no funcionales: escalabilidad, disponibilidad, usabilidad, seguridad, privacidad, performance, aspectos legales....</a:t>
            </a:r>
            <a:endParaRPr lang="en-GB" sz="2215" dirty="0"/>
          </a:p>
        </p:txBody>
      </p:sp>
    </p:spTree>
    <p:extLst>
      <p:ext uri="{BB962C8B-B14F-4D97-AF65-F5344CB8AC3E}">
        <p14:creationId xmlns:p14="http://schemas.microsoft.com/office/powerpoint/2010/main" val="4190963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222A8A-DD71-4895-8572-278D8D371137}"/>
              </a:ext>
            </a:extLst>
          </p:cNvPr>
          <p:cNvSpPr>
            <a:spLocks noGrp="1"/>
          </p:cNvSpPr>
          <p:nvPr>
            <p:ph type="title"/>
          </p:nvPr>
        </p:nvSpPr>
        <p:spPr/>
        <p:txBody>
          <a:bodyPr/>
          <a:lstStyle/>
          <a:p>
            <a:r>
              <a:rPr lang="es-AR" dirty="0"/>
              <a:t>Como los resolvemos?</a:t>
            </a:r>
            <a:endParaRPr lang="en-GB" dirty="0"/>
          </a:p>
        </p:txBody>
      </p:sp>
      <p:sp>
        <p:nvSpPr>
          <p:cNvPr id="3" name="Marcador de contenido 2">
            <a:extLst>
              <a:ext uri="{FF2B5EF4-FFF2-40B4-BE49-F238E27FC236}">
                <a16:creationId xmlns:a16="http://schemas.microsoft.com/office/drawing/2014/main" id="{B2218372-E153-4387-99C9-6E9B3CF44FC9}"/>
              </a:ext>
            </a:extLst>
          </p:cNvPr>
          <p:cNvSpPr>
            <a:spLocks noGrp="1"/>
          </p:cNvSpPr>
          <p:nvPr>
            <p:ph idx="1"/>
          </p:nvPr>
        </p:nvSpPr>
        <p:spPr>
          <a:xfrm>
            <a:off x="321125" y="1340768"/>
            <a:ext cx="8501749" cy="3851031"/>
          </a:xfrm>
        </p:spPr>
        <p:txBody>
          <a:bodyPr/>
          <a:lstStyle/>
          <a:p>
            <a:pPr algn="just">
              <a:buFont typeface="Arial" panose="020B0604020202020204" pitchFamily="34" charset="0"/>
              <a:buChar char="•"/>
            </a:pPr>
            <a:r>
              <a:rPr lang="es-AR" sz="2585" dirty="0"/>
              <a:t>Teniendo buenas estrategias de separación de </a:t>
            </a:r>
            <a:r>
              <a:rPr lang="es-AR" sz="2585" dirty="0" err="1"/>
              <a:t>concerns</a:t>
            </a:r>
            <a:r>
              <a:rPr lang="es-AR" sz="2585" dirty="0"/>
              <a:t> para atacar problemas diferentes en “capas” diferentes</a:t>
            </a:r>
          </a:p>
          <a:p>
            <a:pPr algn="just">
              <a:buFont typeface="Arial" panose="020B0604020202020204" pitchFamily="34" charset="0"/>
              <a:buChar char="•"/>
            </a:pPr>
            <a:r>
              <a:rPr lang="es-AR" sz="2585" dirty="0"/>
              <a:t>Aprendiendo los conceptos que nos permiten hacer “divide and </a:t>
            </a:r>
            <a:r>
              <a:rPr lang="es-AR" sz="2585" dirty="0" err="1"/>
              <a:t>conquer</a:t>
            </a:r>
            <a:r>
              <a:rPr lang="es-AR" sz="2585" dirty="0"/>
              <a:t>” (diseño) en diferentes niveles</a:t>
            </a:r>
          </a:p>
          <a:p>
            <a:pPr algn="just">
              <a:buFont typeface="Arial" panose="020B0604020202020204" pitchFamily="34" charset="0"/>
              <a:buChar char="•"/>
            </a:pPr>
            <a:r>
              <a:rPr lang="es-AR" sz="2585" dirty="0"/>
              <a:t>Aprendiendo mecanismos de interoperabilidad y “</a:t>
            </a:r>
            <a:r>
              <a:rPr lang="es-AR" sz="2585" dirty="0" err="1"/>
              <a:t>sharing</a:t>
            </a:r>
            <a:r>
              <a:rPr lang="es-AR" sz="2585" dirty="0"/>
              <a:t>” de información entre módulos y aplicaciones</a:t>
            </a:r>
          </a:p>
          <a:p>
            <a:pPr algn="just">
              <a:buFont typeface="Arial" panose="020B0604020202020204" pitchFamily="34" charset="0"/>
              <a:buChar char="•"/>
            </a:pPr>
            <a:r>
              <a:rPr lang="es-AR" sz="2585" dirty="0"/>
              <a:t>Conociendo los requerimientos no-funcionales mas usuales</a:t>
            </a:r>
          </a:p>
          <a:p>
            <a:pPr algn="just">
              <a:buFont typeface="Arial" panose="020B0604020202020204" pitchFamily="34" charset="0"/>
              <a:buChar char="•"/>
            </a:pPr>
            <a:r>
              <a:rPr lang="es-AR" sz="2585" dirty="0"/>
              <a:t>Conociendo patrones, estilos y ejemplos de arquitecturas exitosas</a:t>
            </a:r>
            <a:endParaRPr lang="en-GB" sz="2585" dirty="0"/>
          </a:p>
        </p:txBody>
      </p:sp>
    </p:spTree>
    <p:extLst>
      <p:ext uri="{BB962C8B-B14F-4D97-AF65-F5344CB8AC3E}">
        <p14:creationId xmlns:p14="http://schemas.microsoft.com/office/powerpoint/2010/main" val="267218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A3625C-8198-4F1C-B944-79269F4EFA8A}"/>
              </a:ext>
            </a:extLst>
          </p:cNvPr>
          <p:cNvSpPr>
            <a:spLocks noGrp="1"/>
          </p:cNvSpPr>
          <p:nvPr>
            <p:ph type="title"/>
          </p:nvPr>
        </p:nvSpPr>
        <p:spPr/>
        <p:txBody>
          <a:bodyPr/>
          <a:lstStyle/>
          <a:p>
            <a:r>
              <a:rPr lang="es-AR" dirty="0"/>
              <a:t>Tipo de aplicación “nueva”</a:t>
            </a:r>
            <a:endParaRPr lang="en-GB" dirty="0"/>
          </a:p>
        </p:txBody>
      </p:sp>
      <p:pic>
        <p:nvPicPr>
          <p:cNvPr id="20482" name="Picture 2">
            <a:extLst>
              <a:ext uri="{FF2B5EF4-FFF2-40B4-BE49-F238E27FC236}">
                <a16:creationId xmlns:a16="http://schemas.microsoft.com/office/drawing/2014/main" id="{E87684B3-0A29-4DEE-8DB0-837D11015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0763"/>
            <a:ext cx="9144000" cy="481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951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971849-271F-4D95-94F8-73367C840B48}"/>
              </a:ext>
            </a:extLst>
          </p:cNvPr>
          <p:cNvSpPr>
            <a:spLocks noGrp="1"/>
          </p:cNvSpPr>
          <p:nvPr>
            <p:ph type="title"/>
          </p:nvPr>
        </p:nvSpPr>
        <p:spPr/>
        <p:txBody>
          <a:bodyPr/>
          <a:lstStyle/>
          <a:p>
            <a:r>
              <a:rPr lang="es-AR" dirty="0"/>
              <a:t>Decisiones de diseño vs otras</a:t>
            </a:r>
            <a:endParaRPr lang="en-GB" dirty="0"/>
          </a:p>
        </p:txBody>
      </p:sp>
      <p:sp>
        <p:nvSpPr>
          <p:cNvPr id="3" name="Marcador de contenido 2">
            <a:extLst>
              <a:ext uri="{FF2B5EF4-FFF2-40B4-BE49-F238E27FC236}">
                <a16:creationId xmlns:a16="http://schemas.microsoft.com/office/drawing/2014/main" id="{D040C72B-79D2-4FC0-83F2-C5DC61C67074}"/>
              </a:ext>
            </a:extLst>
          </p:cNvPr>
          <p:cNvSpPr>
            <a:spLocks noGrp="1"/>
          </p:cNvSpPr>
          <p:nvPr>
            <p:ph idx="1"/>
          </p:nvPr>
        </p:nvSpPr>
        <p:spPr/>
        <p:txBody>
          <a:bodyPr/>
          <a:lstStyle/>
          <a:p>
            <a:r>
              <a:rPr lang="es-AR" dirty="0"/>
              <a:t>Que tipo de decisiones tenemos que tomar? Cuando las tomamos?</a:t>
            </a:r>
          </a:p>
          <a:p>
            <a:endParaRPr lang="es-AR" dirty="0"/>
          </a:p>
          <a:p>
            <a:r>
              <a:rPr lang="es-AR" dirty="0"/>
              <a:t>Arquitectura vs. Diseño vs. Programación</a:t>
            </a:r>
          </a:p>
          <a:p>
            <a:endParaRPr lang="es-AR" dirty="0"/>
          </a:p>
          <a:p>
            <a:r>
              <a:rPr lang="es-AR" dirty="0"/>
              <a:t>Donde quedan nuestros lenguajes?</a:t>
            </a:r>
            <a:endParaRPr lang="en-GB" dirty="0"/>
          </a:p>
        </p:txBody>
      </p:sp>
    </p:spTree>
    <p:extLst>
      <p:ext uri="{BB962C8B-B14F-4D97-AF65-F5344CB8AC3E}">
        <p14:creationId xmlns:p14="http://schemas.microsoft.com/office/powerpoint/2010/main" val="1071654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C80EEC-073F-4769-9F45-BB80819E44D4}"/>
              </a:ext>
            </a:extLst>
          </p:cNvPr>
          <p:cNvSpPr>
            <a:spLocks noGrp="1"/>
          </p:cNvSpPr>
          <p:nvPr>
            <p:ph type="title"/>
          </p:nvPr>
        </p:nvSpPr>
        <p:spPr/>
        <p:txBody>
          <a:bodyPr/>
          <a:lstStyle/>
          <a:p>
            <a:r>
              <a:rPr lang="es-AR" dirty="0"/>
              <a:t>Arquitectura?</a:t>
            </a:r>
            <a:endParaRPr lang="en-GB" dirty="0"/>
          </a:p>
        </p:txBody>
      </p:sp>
      <p:sp>
        <p:nvSpPr>
          <p:cNvPr id="3" name="Marcador de contenido 2">
            <a:extLst>
              <a:ext uri="{FF2B5EF4-FFF2-40B4-BE49-F238E27FC236}">
                <a16:creationId xmlns:a16="http://schemas.microsoft.com/office/drawing/2014/main" id="{92043911-D5C4-4F12-962B-F42A96D93F99}"/>
              </a:ext>
            </a:extLst>
          </p:cNvPr>
          <p:cNvSpPr>
            <a:spLocks noGrp="1"/>
          </p:cNvSpPr>
          <p:nvPr>
            <p:ph idx="1"/>
          </p:nvPr>
        </p:nvSpPr>
        <p:spPr>
          <a:xfrm>
            <a:off x="467544" y="1219200"/>
            <a:ext cx="8447856" cy="4724400"/>
          </a:xfrm>
        </p:spPr>
        <p:txBody>
          <a:bodyPr/>
          <a:lstStyle/>
          <a:p>
            <a:r>
              <a:rPr lang="es-AR" dirty="0"/>
              <a:t>Tenemos que construir un edificio:</a:t>
            </a:r>
          </a:p>
          <a:p>
            <a:pPr lvl="1"/>
            <a:r>
              <a:rPr lang="es-AR" dirty="0"/>
              <a:t>Cuan relevante en el proceso es la marca de los ladrillos? O donde compramos el cemento?</a:t>
            </a:r>
          </a:p>
          <a:p>
            <a:pPr lvl="1"/>
            <a:r>
              <a:rPr lang="es-AR" dirty="0"/>
              <a:t>Sin albañiles no hay edificio, pero quien lo “diseña”? Que habilidades requiere?</a:t>
            </a:r>
          </a:p>
          <a:p>
            <a:pPr lvl="1"/>
            <a:r>
              <a:rPr lang="es-AR" dirty="0"/>
              <a:t>Las “primeras” decisiones son críticas (aunque como en software, las últimas también pueden hacerlo inviable)</a:t>
            </a:r>
            <a:endParaRPr lang="en-GB" dirty="0"/>
          </a:p>
        </p:txBody>
      </p:sp>
    </p:spTree>
    <p:extLst>
      <p:ext uri="{BB962C8B-B14F-4D97-AF65-F5344CB8AC3E}">
        <p14:creationId xmlns:p14="http://schemas.microsoft.com/office/powerpoint/2010/main" val="1890050493"/>
      </p:ext>
    </p:extLst>
  </p:cSld>
  <p:clrMapOvr>
    <a:masterClrMapping/>
  </p:clrMapOvr>
</p:sld>
</file>

<file path=ppt/theme/theme1.xml><?xml version="1.0" encoding="utf-8"?>
<a:theme xmlns:a="http://schemas.openxmlformats.org/drawingml/2006/main" name="Java@Lifia2">
  <a:themeElements>
    <a:clrScheme name="Java@Lifia2 1">
      <a:dk1>
        <a:srgbClr val="333333"/>
      </a:dk1>
      <a:lt1>
        <a:srgbClr val="BAB9A0"/>
      </a:lt1>
      <a:dk2>
        <a:srgbClr val="000000"/>
      </a:dk2>
      <a:lt2>
        <a:srgbClr val="333329"/>
      </a:lt2>
      <a:accent1>
        <a:srgbClr val="F4F3D9"/>
      </a:accent1>
      <a:accent2>
        <a:srgbClr val="E09142"/>
      </a:accent2>
      <a:accent3>
        <a:srgbClr val="D9D9CD"/>
      </a:accent3>
      <a:accent4>
        <a:srgbClr val="2A2A2A"/>
      </a:accent4>
      <a:accent5>
        <a:srgbClr val="F8F8E9"/>
      </a:accent5>
      <a:accent6>
        <a:srgbClr val="CB833B"/>
      </a:accent6>
      <a:hlink>
        <a:srgbClr val="AE4828"/>
      </a:hlink>
      <a:folHlink>
        <a:srgbClr val="6A6954"/>
      </a:folHlink>
    </a:clrScheme>
    <a:fontScheme name="Java@Lifia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1"/>
            </a:solidFill>
            <a:effectLst/>
            <a:latin typeface="Arial" charset="0"/>
          </a:defRPr>
        </a:defPPr>
      </a:lstStyle>
    </a:lnDef>
  </a:objectDefaults>
  <a:extraClrSchemeLst>
    <a:extraClrScheme>
      <a:clrScheme name="Java@Lifia2 1">
        <a:dk1>
          <a:srgbClr val="333333"/>
        </a:dk1>
        <a:lt1>
          <a:srgbClr val="BAB9A0"/>
        </a:lt1>
        <a:dk2>
          <a:srgbClr val="000000"/>
        </a:dk2>
        <a:lt2>
          <a:srgbClr val="333329"/>
        </a:lt2>
        <a:accent1>
          <a:srgbClr val="F4F3D9"/>
        </a:accent1>
        <a:accent2>
          <a:srgbClr val="E09142"/>
        </a:accent2>
        <a:accent3>
          <a:srgbClr val="D9D9CD"/>
        </a:accent3>
        <a:accent4>
          <a:srgbClr val="2A2A2A"/>
        </a:accent4>
        <a:accent5>
          <a:srgbClr val="F8F8E9"/>
        </a:accent5>
        <a:accent6>
          <a:srgbClr val="CB833B"/>
        </a:accent6>
        <a:hlink>
          <a:srgbClr val="AE4828"/>
        </a:hlink>
        <a:folHlink>
          <a:srgbClr val="6A6954"/>
        </a:folHlink>
      </a:clrScheme>
      <a:clrMap bg1="lt1" tx1="dk1" bg2="lt2" tx2="dk2" accent1="accent1" accent2="accent2" accent3="accent3" accent4="accent4" accent5="accent5" accent6="accent6" hlink="hlink" folHlink="folHlink"/>
    </a:extraClrScheme>
    <a:extraClrScheme>
      <a:clrScheme name="Java@Lifia2 2">
        <a:dk1>
          <a:srgbClr val="333333"/>
        </a:dk1>
        <a:lt1>
          <a:srgbClr val="BDB9BF"/>
        </a:lt1>
        <a:dk2>
          <a:srgbClr val="000000"/>
        </a:dk2>
        <a:lt2>
          <a:srgbClr val="333329"/>
        </a:lt2>
        <a:accent1>
          <a:srgbClr val="F4F3D9"/>
        </a:accent1>
        <a:accent2>
          <a:srgbClr val="E09142"/>
        </a:accent2>
        <a:accent3>
          <a:srgbClr val="DBD9DC"/>
        </a:accent3>
        <a:accent4>
          <a:srgbClr val="2A2A2A"/>
        </a:accent4>
        <a:accent5>
          <a:srgbClr val="F8F8E9"/>
        </a:accent5>
        <a:accent6>
          <a:srgbClr val="CB833B"/>
        </a:accent6>
        <a:hlink>
          <a:srgbClr val="AE4828"/>
        </a:hlink>
        <a:folHlink>
          <a:srgbClr val="6A6954"/>
        </a:folHlink>
      </a:clrScheme>
      <a:clrMap bg1="lt1" tx1="dk1" bg2="lt2" tx2="dk2" accent1="accent1" accent2="accent2" accent3="accent3" accent4="accent4" accent5="accent5" accent6="accent6" hlink="hlink" folHlink="folHlink"/>
    </a:extraClrScheme>
    <a:extraClrScheme>
      <a:clrScheme name="Java@Lifia2 3">
        <a:dk1>
          <a:srgbClr val="3D3D3D"/>
        </a:dk1>
        <a:lt1>
          <a:srgbClr val="EAEAEA"/>
        </a:lt1>
        <a:dk2>
          <a:srgbClr val="000000"/>
        </a:dk2>
        <a:lt2>
          <a:srgbClr val="333333"/>
        </a:lt2>
        <a:accent1>
          <a:srgbClr val="FFFFFF"/>
        </a:accent1>
        <a:accent2>
          <a:srgbClr val="969696"/>
        </a:accent2>
        <a:accent3>
          <a:srgbClr val="F3F3F3"/>
        </a:accent3>
        <a:accent4>
          <a:srgbClr val="333333"/>
        </a:accent4>
        <a:accent5>
          <a:srgbClr val="FFFFFF"/>
        </a:accent5>
        <a:accent6>
          <a:srgbClr val="878787"/>
        </a:accent6>
        <a:hlink>
          <a:srgbClr val="4D4D4D"/>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Data\Microsoft\Plantillas\Java@Lifia2.pot</Template>
  <TotalTime>26156</TotalTime>
  <Words>2166</Words>
  <Application>Microsoft Office PowerPoint</Application>
  <PresentationFormat>Presentación en pantalla (4:3)</PresentationFormat>
  <Paragraphs>223</Paragraphs>
  <Slides>37</Slides>
  <Notes>7</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2</vt:i4>
      </vt:variant>
      <vt:variant>
        <vt:lpstr>Títulos de diapositiva</vt:lpstr>
      </vt:variant>
      <vt:variant>
        <vt:i4>37</vt:i4>
      </vt:variant>
    </vt:vector>
  </HeadingPairs>
  <TitlesOfParts>
    <vt:vector size="43" baseType="lpstr">
      <vt:lpstr>Arial</vt:lpstr>
      <vt:lpstr>Times New Roman</vt:lpstr>
      <vt:lpstr>Wingdings</vt:lpstr>
      <vt:lpstr>Java@Lifia2</vt:lpstr>
      <vt:lpstr>Imagen de mapa de bits</vt:lpstr>
      <vt:lpstr>Visio</vt:lpstr>
      <vt:lpstr>Orientacion a Objetos 2</vt:lpstr>
      <vt:lpstr>Práctica</vt:lpstr>
      <vt:lpstr>Contexto: Que software desarrollamos hoy</vt:lpstr>
      <vt:lpstr>Que tipo de aplicaciones</vt:lpstr>
      <vt:lpstr>Que nuevos problemas nos generan?</vt:lpstr>
      <vt:lpstr>Como los resolvemos?</vt:lpstr>
      <vt:lpstr>Tipo de aplicación “nueva”</vt:lpstr>
      <vt:lpstr>Decisiones de diseño vs otras</vt:lpstr>
      <vt:lpstr>Arquitectura?</vt:lpstr>
      <vt:lpstr>Arquitectura y Arquitectura de Software</vt:lpstr>
      <vt:lpstr>Aspectos a tener en cuenta</vt:lpstr>
      <vt:lpstr>Arquitectura en Capas</vt:lpstr>
      <vt:lpstr>Microkernel</vt:lpstr>
      <vt:lpstr>“Netflix” gratuito</vt:lpstr>
      <vt:lpstr>Presentación de PowerPoint</vt:lpstr>
      <vt:lpstr>Presentación de PowerPoint</vt:lpstr>
      <vt:lpstr>Presentación de PowerPoint</vt:lpstr>
      <vt:lpstr>Problemas </vt:lpstr>
      <vt:lpstr>Las aplicaciones son interactivas</vt:lpstr>
      <vt:lpstr>Como desarrollamos?</vt:lpstr>
      <vt:lpstr>Somos Agiles…y entonces?</vt:lpstr>
      <vt:lpstr>Que pasa con la “correctitud” del sistema</vt:lpstr>
      <vt:lpstr>Problemas en el diseño con objetos</vt:lpstr>
      <vt:lpstr>Ejemplo</vt:lpstr>
      <vt:lpstr>Evolución de la aplicación</vt:lpstr>
      <vt:lpstr>Solucion?</vt:lpstr>
      <vt:lpstr>Como estructuramos sistemas “grandes”?</vt:lpstr>
      <vt:lpstr>Interaccion, Interfaz </vt:lpstr>
      <vt:lpstr>Por ejemplo…</vt:lpstr>
      <vt:lpstr>Interfaz, interaccion…</vt:lpstr>
      <vt:lpstr>Interfaces, Persistencia…</vt:lpstr>
      <vt:lpstr>La importancia de la Experiencia de Diseño</vt:lpstr>
      <vt:lpstr>Ejercicio</vt:lpstr>
      <vt:lpstr>Problemas</vt:lpstr>
      <vt:lpstr>Design Patterns</vt:lpstr>
      <vt:lpstr>Patterns-Definiciones</vt:lpstr>
      <vt:lpstr>Patterns-Definiciones</vt:lpstr>
    </vt:vector>
  </TitlesOfParts>
  <Company>LIFIA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Introducción a Objetos</dc:subject>
  <dc:creator>Javier Bazzocco</dc:creator>
  <cp:lastModifiedBy>Gustavo Rossi</cp:lastModifiedBy>
  <cp:revision>946</cp:revision>
  <dcterms:created xsi:type="dcterms:W3CDTF">1999-10-30T13:34:48Z</dcterms:created>
  <dcterms:modified xsi:type="dcterms:W3CDTF">2021-03-06T16:32:05Z</dcterms:modified>
</cp:coreProperties>
</file>