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6" r:id="rId2"/>
    <p:sldId id="294" r:id="rId3"/>
    <p:sldId id="267" r:id="rId4"/>
    <p:sldId id="288" r:id="rId5"/>
    <p:sldId id="258" r:id="rId6"/>
    <p:sldId id="260" r:id="rId7"/>
    <p:sldId id="259" r:id="rId8"/>
    <p:sldId id="261" r:id="rId9"/>
    <p:sldId id="266" r:id="rId10"/>
    <p:sldId id="263" r:id="rId11"/>
    <p:sldId id="262" r:id="rId12"/>
    <p:sldId id="264" r:id="rId13"/>
    <p:sldId id="265" r:id="rId14"/>
    <p:sldId id="268" r:id="rId15"/>
    <p:sldId id="289" r:id="rId16"/>
    <p:sldId id="273" r:id="rId17"/>
    <p:sldId id="270" r:id="rId18"/>
    <p:sldId id="290" r:id="rId19"/>
    <p:sldId id="292" r:id="rId20"/>
    <p:sldId id="291" r:id="rId21"/>
    <p:sldId id="295" r:id="rId22"/>
    <p:sldId id="296" r:id="rId23"/>
    <p:sldId id="297" r:id="rId24"/>
    <p:sldId id="298" r:id="rId25"/>
    <p:sldId id="299" r:id="rId26"/>
    <p:sldId id="272" r:id="rId27"/>
    <p:sldId id="312" r:id="rId28"/>
    <p:sldId id="307" r:id="rId29"/>
    <p:sldId id="313" r:id="rId30"/>
    <p:sldId id="271" r:id="rId31"/>
    <p:sldId id="310" r:id="rId32"/>
    <p:sldId id="275" r:id="rId33"/>
    <p:sldId id="332" r:id="rId34"/>
    <p:sldId id="277" r:id="rId35"/>
    <p:sldId id="333" r:id="rId36"/>
    <p:sldId id="331" r:id="rId37"/>
    <p:sldId id="279" r:id="rId38"/>
    <p:sldId id="280" r:id="rId39"/>
    <p:sldId id="334" r:id="rId40"/>
    <p:sldId id="302" r:id="rId41"/>
    <p:sldId id="283" r:id="rId42"/>
    <p:sldId id="284" r:id="rId43"/>
    <p:sldId id="303" r:id="rId44"/>
    <p:sldId id="314" r:id="rId45"/>
    <p:sldId id="316" r:id="rId46"/>
    <p:sldId id="335" r:id="rId47"/>
    <p:sldId id="315" r:id="rId48"/>
    <p:sldId id="320" r:id="rId49"/>
    <p:sldId id="321" r:id="rId50"/>
    <p:sldId id="305" r:id="rId51"/>
    <p:sldId id="319" r:id="rId52"/>
    <p:sldId id="322" r:id="rId53"/>
    <p:sldId id="323" r:id="rId54"/>
    <p:sldId id="325" r:id="rId55"/>
    <p:sldId id="324" r:id="rId56"/>
    <p:sldId id="326" r:id="rId57"/>
    <p:sldId id="32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19"/>
    <p:restoredTop sz="94631"/>
  </p:normalViewPr>
  <p:slideViewPr>
    <p:cSldViewPr snapToGrid="0" snapToObjects="1">
      <p:cViewPr varScale="1">
        <p:scale>
          <a:sx n="77" d="100"/>
          <a:sy n="77" d="100"/>
        </p:scale>
        <p:origin x="216"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E08E1-9274-504A-8FCF-BA51325BDC2B}" type="datetimeFigureOut">
              <a:rPr lang="es-ES_tradnl" smtClean="0"/>
              <a:t>26/10/19</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413A0-A89F-8F4F-9C83-AD3342674857}" type="slidenum">
              <a:rPr lang="es-ES_tradnl" smtClean="0"/>
              <a:t>‹#›</a:t>
            </a:fld>
            <a:endParaRPr lang="es-ES_tradnl"/>
          </a:p>
        </p:txBody>
      </p:sp>
    </p:spTree>
    <p:extLst>
      <p:ext uri="{BB962C8B-B14F-4D97-AF65-F5344CB8AC3E}">
        <p14:creationId xmlns:p14="http://schemas.microsoft.com/office/powerpoint/2010/main" val="371658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F180A99-89B4-384D-88DC-AEA60A7A77D3}" type="datetimeFigureOut">
              <a:rPr lang="en-US" smtClean="0"/>
              <a:t>10/26/19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59876-7D3D-574D-B22C-43418E2CBC8C}" type="slidenum">
              <a:rPr lang="en-US" smtClean="0"/>
              <a:t>‹#›</a:t>
            </a:fld>
            <a:endParaRPr lang="en-US"/>
          </a:p>
        </p:txBody>
      </p:sp>
    </p:spTree>
    <p:extLst>
      <p:ext uri="{BB962C8B-B14F-4D97-AF65-F5344CB8AC3E}">
        <p14:creationId xmlns:p14="http://schemas.microsoft.com/office/powerpoint/2010/main" val="950696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180A99-89B4-384D-88DC-AEA60A7A77D3}" type="datetimeFigureOut">
              <a:rPr lang="en-US" smtClean="0"/>
              <a:t>10/26/19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59876-7D3D-574D-B22C-43418E2CBC8C}" type="slidenum">
              <a:rPr lang="en-US" smtClean="0"/>
              <a:t>‹#›</a:t>
            </a:fld>
            <a:endParaRPr lang="en-US"/>
          </a:p>
        </p:txBody>
      </p:sp>
    </p:spTree>
    <p:extLst>
      <p:ext uri="{BB962C8B-B14F-4D97-AF65-F5344CB8AC3E}">
        <p14:creationId xmlns:p14="http://schemas.microsoft.com/office/powerpoint/2010/main" val="1067011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180A99-89B4-384D-88DC-AEA60A7A77D3}" type="datetimeFigureOut">
              <a:rPr lang="en-US" smtClean="0"/>
              <a:t>10/26/19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59876-7D3D-574D-B22C-43418E2CBC8C}" type="slidenum">
              <a:rPr lang="en-US" smtClean="0"/>
              <a:t>‹#›</a:t>
            </a:fld>
            <a:endParaRPr lang="en-US"/>
          </a:p>
        </p:txBody>
      </p:sp>
    </p:spTree>
    <p:extLst>
      <p:ext uri="{BB962C8B-B14F-4D97-AF65-F5344CB8AC3E}">
        <p14:creationId xmlns:p14="http://schemas.microsoft.com/office/powerpoint/2010/main" val="176792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180A99-89B4-384D-88DC-AEA60A7A77D3}" type="datetimeFigureOut">
              <a:rPr lang="en-US" smtClean="0"/>
              <a:t>10/26/19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59876-7D3D-574D-B22C-43418E2CBC8C}" type="slidenum">
              <a:rPr lang="en-US" smtClean="0"/>
              <a:t>‹#›</a:t>
            </a:fld>
            <a:endParaRPr lang="en-US"/>
          </a:p>
        </p:txBody>
      </p:sp>
    </p:spTree>
    <p:extLst>
      <p:ext uri="{BB962C8B-B14F-4D97-AF65-F5344CB8AC3E}">
        <p14:creationId xmlns:p14="http://schemas.microsoft.com/office/powerpoint/2010/main" val="1079523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180A99-89B4-384D-88DC-AEA60A7A77D3}" type="datetimeFigureOut">
              <a:rPr lang="en-US" smtClean="0"/>
              <a:t>10/26/19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59876-7D3D-574D-B22C-43418E2CBC8C}" type="slidenum">
              <a:rPr lang="en-US" smtClean="0"/>
              <a:t>‹#›</a:t>
            </a:fld>
            <a:endParaRPr lang="en-US"/>
          </a:p>
        </p:txBody>
      </p:sp>
    </p:spTree>
    <p:extLst>
      <p:ext uri="{BB962C8B-B14F-4D97-AF65-F5344CB8AC3E}">
        <p14:creationId xmlns:p14="http://schemas.microsoft.com/office/powerpoint/2010/main" val="1607295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180A99-89B4-384D-88DC-AEA60A7A77D3}" type="datetimeFigureOut">
              <a:rPr lang="en-US" smtClean="0"/>
              <a:t>10/26/19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59876-7D3D-574D-B22C-43418E2CBC8C}" type="slidenum">
              <a:rPr lang="en-US" smtClean="0"/>
              <a:t>‹#›</a:t>
            </a:fld>
            <a:endParaRPr lang="en-US"/>
          </a:p>
        </p:txBody>
      </p:sp>
    </p:spTree>
    <p:extLst>
      <p:ext uri="{BB962C8B-B14F-4D97-AF65-F5344CB8AC3E}">
        <p14:creationId xmlns:p14="http://schemas.microsoft.com/office/powerpoint/2010/main" val="614941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180A99-89B4-384D-88DC-AEA60A7A77D3}" type="datetimeFigureOut">
              <a:rPr lang="en-US" smtClean="0"/>
              <a:t>10/26/19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659876-7D3D-574D-B22C-43418E2CBC8C}" type="slidenum">
              <a:rPr lang="en-US" smtClean="0"/>
              <a:t>‹#›</a:t>
            </a:fld>
            <a:endParaRPr lang="en-US"/>
          </a:p>
        </p:txBody>
      </p:sp>
    </p:spTree>
    <p:extLst>
      <p:ext uri="{BB962C8B-B14F-4D97-AF65-F5344CB8AC3E}">
        <p14:creationId xmlns:p14="http://schemas.microsoft.com/office/powerpoint/2010/main" val="1634397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180A99-89B4-384D-88DC-AEA60A7A77D3}" type="datetimeFigureOut">
              <a:rPr lang="en-US" smtClean="0"/>
              <a:t>10/26/19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659876-7D3D-574D-B22C-43418E2CBC8C}" type="slidenum">
              <a:rPr lang="en-US" smtClean="0"/>
              <a:t>‹#›</a:t>
            </a:fld>
            <a:endParaRPr lang="en-US"/>
          </a:p>
        </p:txBody>
      </p:sp>
    </p:spTree>
    <p:extLst>
      <p:ext uri="{BB962C8B-B14F-4D97-AF65-F5344CB8AC3E}">
        <p14:creationId xmlns:p14="http://schemas.microsoft.com/office/powerpoint/2010/main" val="849856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80A99-89B4-384D-88DC-AEA60A7A77D3}" type="datetimeFigureOut">
              <a:rPr lang="en-US" smtClean="0"/>
              <a:t>10/26/19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659876-7D3D-574D-B22C-43418E2CBC8C}" type="slidenum">
              <a:rPr lang="en-US" smtClean="0"/>
              <a:t>‹#›</a:t>
            </a:fld>
            <a:endParaRPr lang="en-US"/>
          </a:p>
        </p:txBody>
      </p:sp>
    </p:spTree>
    <p:extLst>
      <p:ext uri="{BB962C8B-B14F-4D97-AF65-F5344CB8AC3E}">
        <p14:creationId xmlns:p14="http://schemas.microsoft.com/office/powerpoint/2010/main" val="632728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80A99-89B4-384D-88DC-AEA60A7A77D3}" type="datetimeFigureOut">
              <a:rPr lang="en-US" smtClean="0"/>
              <a:t>10/26/19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59876-7D3D-574D-B22C-43418E2CBC8C}" type="slidenum">
              <a:rPr lang="en-US" smtClean="0"/>
              <a:t>‹#›</a:t>
            </a:fld>
            <a:endParaRPr lang="en-US"/>
          </a:p>
        </p:txBody>
      </p:sp>
    </p:spTree>
    <p:extLst>
      <p:ext uri="{BB962C8B-B14F-4D97-AF65-F5344CB8AC3E}">
        <p14:creationId xmlns:p14="http://schemas.microsoft.com/office/powerpoint/2010/main" val="2073791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80A99-89B4-384D-88DC-AEA60A7A77D3}" type="datetimeFigureOut">
              <a:rPr lang="en-US" smtClean="0"/>
              <a:t>10/26/19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59876-7D3D-574D-B22C-43418E2CBC8C}" type="slidenum">
              <a:rPr lang="en-US" smtClean="0"/>
              <a:t>‹#›</a:t>
            </a:fld>
            <a:endParaRPr lang="en-US"/>
          </a:p>
        </p:txBody>
      </p:sp>
    </p:spTree>
    <p:extLst>
      <p:ext uri="{BB962C8B-B14F-4D97-AF65-F5344CB8AC3E}">
        <p14:creationId xmlns:p14="http://schemas.microsoft.com/office/powerpoint/2010/main" val="558048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80A99-89B4-384D-88DC-AEA60A7A77D3}" type="datetimeFigureOut">
              <a:rPr lang="en-US" smtClean="0"/>
              <a:t>10/26/19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659876-7D3D-574D-B22C-43418E2CBC8C}" type="slidenum">
              <a:rPr lang="en-US" smtClean="0"/>
              <a:t>‹#›</a:t>
            </a:fld>
            <a:endParaRPr lang="en-US"/>
          </a:p>
        </p:txBody>
      </p:sp>
    </p:spTree>
    <p:extLst>
      <p:ext uri="{BB962C8B-B14F-4D97-AF65-F5344CB8AC3E}">
        <p14:creationId xmlns:p14="http://schemas.microsoft.com/office/powerpoint/2010/main" val="1581505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ES_tradnl" dirty="0"/>
              <a:t>Cronograma de lo que resta</a:t>
            </a:r>
          </a:p>
        </p:txBody>
      </p:sp>
      <p:sp>
        <p:nvSpPr>
          <p:cNvPr id="5" name="Content Placeholder 4"/>
          <p:cNvSpPr>
            <a:spLocks noGrp="1"/>
          </p:cNvSpPr>
          <p:nvPr>
            <p:ph idx="1"/>
          </p:nvPr>
        </p:nvSpPr>
        <p:spPr/>
        <p:txBody>
          <a:bodyPr>
            <a:normAutofit/>
          </a:bodyPr>
          <a:lstStyle/>
          <a:p>
            <a:r>
              <a:rPr lang="es-ES_tradnl" b="1" dirty="0"/>
              <a:t>Esta semana y las dos próximas</a:t>
            </a:r>
          </a:p>
          <a:p>
            <a:pPr lvl="1"/>
            <a:r>
              <a:rPr lang="es-ES_tradnl" b="1" dirty="0"/>
              <a:t>Ejercicios de diseño a partir de una especificación (18 al 23)</a:t>
            </a:r>
          </a:p>
          <a:p>
            <a:pPr lvl="1"/>
            <a:r>
              <a:rPr lang="es-ES_tradnl" b="1" dirty="0"/>
              <a:t>El parcial tendrá un estilo similar (acotado a la duración del mismo)</a:t>
            </a:r>
          </a:p>
          <a:p>
            <a:endParaRPr lang="es-ES_tradnl" b="1" dirty="0"/>
          </a:p>
          <a:p>
            <a:r>
              <a:rPr lang="es-ES_tradnl" b="1" dirty="0"/>
              <a:t>Parcial</a:t>
            </a:r>
          </a:p>
          <a:p>
            <a:pPr lvl="1"/>
            <a:r>
              <a:rPr lang="es-ES_tradnl" b="1" dirty="0"/>
              <a:t>Primera fecha: </a:t>
            </a:r>
            <a:r>
              <a:rPr lang="es-ES_tradnl" dirty="0"/>
              <a:t>Martes 12 de noviembre 14:30 </a:t>
            </a:r>
            <a:r>
              <a:rPr lang="es-ES_tradnl" dirty="0" err="1"/>
              <a:t>hs</a:t>
            </a:r>
            <a:r>
              <a:rPr lang="es-ES_tradnl" dirty="0"/>
              <a:t> (Aulas 5 y 11)</a:t>
            </a:r>
          </a:p>
          <a:p>
            <a:pPr lvl="1"/>
            <a:r>
              <a:rPr lang="es-ES_tradnl" b="1" dirty="0"/>
              <a:t>Primer </a:t>
            </a:r>
            <a:r>
              <a:rPr lang="es-ES_tradnl" b="1" dirty="0" err="1"/>
              <a:t>recuperatorio</a:t>
            </a:r>
            <a:r>
              <a:rPr lang="es-ES_tradnl" b="1" dirty="0"/>
              <a:t>: </a:t>
            </a:r>
            <a:r>
              <a:rPr lang="es-ES_tradnl" dirty="0"/>
              <a:t>Jueves 28 de noviembre a las 9:30 </a:t>
            </a:r>
            <a:r>
              <a:rPr lang="es-ES_tradnl" dirty="0" err="1"/>
              <a:t>hs</a:t>
            </a:r>
            <a:r>
              <a:rPr lang="es-ES_tradnl" dirty="0"/>
              <a:t> (aula 5)</a:t>
            </a:r>
          </a:p>
          <a:p>
            <a:pPr lvl="1"/>
            <a:r>
              <a:rPr lang="es-ES_tradnl" b="1" dirty="0"/>
              <a:t>Segundo </a:t>
            </a:r>
            <a:r>
              <a:rPr lang="es-ES_tradnl" b="1" dirty="0" err="1"/>
              <a:t>recuperatorio</a:t>
            </a:r>
            <a:r>
              <a:rPr lang="es-ES_tradnl" b="1" dirty="0"/>
              <a:t>: </a:t>
            </a:r>
            <a:r>
              <a:rPr lang="es-ES_tradnl" dirty="0"/>
              <a:t>Jueves 12 de diciembre a las 9:30 </a:t>
            </a:r>
            <a:r>
              <a:rPr lang="es-ES_tradnl" dirty="0" err="1"/>
              <a:t>hs</a:t>
            </a:r>
            <a:r>
              <a:rPr lang="es-ES_tradnl" dirty="0"/>
              <a:t> (aula 5)</a:t>
            </a:r>
          </a:p>
        </p:txBody>
      </p:sp>
    </p:spTree>
    <p:extLst>
      <p:ext uri="{BB962C8B-B14F-4D97-AF65-F5344CB8AC3E}">
        <p14:creationId xmlns:p14="http://schemas.microsoft.com/office/powerpoint/2010/main" val="995484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7469" y="238539"/>
            <a:ext cx="10515600" cy="5554111"/>
          </a:xfrm>
        </p:spPr>
        <p:txBody>
          <a:bodyPr/>
          <a:lstStyle/>
          <a:p>
            <a:pPr marL="0" indent="0">
              <a:buNone/>
            </a:pPr>
            <a:r>
              <a:rPr lang="es-ES_tradnl" b="1" dirty="0"/>
              <a:t>Encontrar películas similares: </a:t>
            </a:r>
            <a:r>
              <a:rPr lang="es-ES_tradnl" dirty="0"/>
              <a:t>Retornar todas las películas que son similares a una que se indique. Retorna todas las películas cuyo "índice de similitud" a la película indicada es menor a 6 (menor índice implica, más parecidas). La lista no está ordenada. La película indicada también está en la lista. </a:t>
            </a:r>
          </a:p>
        </p:txBody>
      </p:sp>
      <p:graphicFrame>
        <p:nvGraphicFramePr>
          <p:cNvPr id="4" name="Table 3"/>
          <p:cNvGraphicFramePr>
            <a:graphicFrameLocks noGrp="1"/>
          </p:cNvGraphicFramePr>
          <p:nvPr>
            <p:extLst>
              <p:ext uri="{D42A27DB-BD31-4B8C-83A1-F6EECF244321}">
                <p14:modId xmlns:p14="http://schemas.microsoft.com/office/powerpoint/2010/main" val="1510228498"/>
              </p:ext>
            </p:extLst>
          </p:nvPr>
        </p:nvGraphicFramePr>
        <p:xfrm>
          <a:off x="1064589" y="2487433"/>
          <a:ext cx="9868453" cy="1695469"/>
        </p:xfrm>
        <a:graphic>
          <a:graphicData uri="http://schemas.openxmlformats.org/drawingml/2006/table">
            <a:tbl>
              <a:tblPr firstRow="1" bandRow="1">
                <a:tableStyleId>{5C22544A-7EE6-4342-B048-85BDC9FD1C3A}</a:tableStyleId>
              </a:tblPr>
              <a:tblGrid>
                <a:gridCol w="1409779">
                  <a:extLst>
                    <a:ext uri="{9D8B030D-6E8A-4147-A177-3AD203B41FA5}">
                      <a16:colId xmlns:a16="http://schemas.microsoft.com/office/drawing/2014/main" val="20000"/>
                    </a:ext>
                  </a:extLst>
                </a:gridCol>
                <a:gridCol w="1409779">
                  <a:extLst>
                    <a:ext uri="{9D8B030D-6E8A-4147-A177-3AD203B41FA5}">
                      <a16:colId xmlns:a16="http://schemas.microsoft.com/office/drawing/2014/main" val="20001"/>
                    </a:ext>
                  </a:extLst>
                </a:gridCol>
                <a:gridCol w="1409779">
                  <a:extLst>
                    <a:ext uri="{9D8B030D-6E8A-4147-A177-3AD203B41FA5}">
                      <a16:colId xmlns:a16="http://schemas.microsoft.com/office/drawing/2014/main" val="20002"/>
                    </a:ext>
                  </a:extLst>
                </a:gridCol>
                <a:gridCol w="1409779">
                  <a:extLst>
                    <a:ext uri="{9D8B030D-6E8A-4147-A177-3AD203B41FA5}">
                      <a16:colId xmlns:a16="http://schemas.microsoft.com/office/drawing/2014/main" val="20003"/>
                    </a:ext>
                  </a:extLst>
                </a:gridCol>
                <a:gridCol w="1409779">
                  <a:extLst>
                    <a:ext uri="{9D8B030D-6E8A-4147-A177-3AD203B41FA5}">
                      <a16:colId xmlns:a16="http://schemas.microsoft.com/office/drawing/2014/main" val="20004"/>
                    </a:ext>
                  </a:extLst>
                </a:gridCol>
                <a:gridCol w="1409779">
                  <a:extLst>
                    <a:ext uri="{9D8B030D-6E8A-4147-A177-3AD203B41FA5}">
                      <a16:colId xmlns:a16="http://schemas.microsoft.com/office/drawing/2014/main" val="20005"/>
                    </a:ext>
                  </a:extLst>
                </a:gridCol>
                <a:gridCol w="1409779">
                  <a:extLst>
                    <a:ext uri="{9D8B030D-6E8A-4147-A177-3AD203B41FA5}">
                      <a16:colId xmlns:a16="http://schemas.microsoft.com/office/drawing/2014/main" val="20006"/>
                    </a:ext>
                  </a:extLst>
                </a:gridCol>
              </a:tblGrid>
              <a:tr h="595369">
                <a:tc>
                  <a:txBody>
                    <a:bodyPr/>
                    <a:lstStyle/>
                    <a:p>
                      <a:endParaRPr lang="es-ES_tradnl" dirty="0"/>
                    </a:p>
                  </a:txBody>
                  <a:tcPr/>
                </a:tc>
                <a:tc>
                  <a:txBody>
                    <a:bodyPr/>
                    <a:lstStyle/>
                    <a:p>
                      <a:pPr algn="ctr"/>
                      <a:r>
                        <a:rPr lang="es-ES_tradnl" dirty="0"/>
                        <a:t>horror</a:t>
                      </a:r>
                    </a:p>
                  </a:txBody>
                  <a:tcPr/>
                </a:tc>
                <a:tc>
                  <a:txBody>
                    <a:bodyPr/>
                    <a:lstStyle/>
                    <a:p>
                      <a:pPr algn="ctr"/>
                      <a:r>
                        <a:rPr lang="es-ES_tradnl" dirty="0" err="1"/>
                        <a:t>action</a:t>
                      </a:r>
                      <a:endParaRPr lang="es-ES_tradnl" dirty="0"/>
                    </a:p>
                  </a:txBody>
                  <a:tcPr/>
                </a:tc>
                <a:tc>
                  <a:txBody>
                    <a:bodyPr/>
                    <a:lstStyle/>
                    <a:p>
                      <a:pPr algn="ctr"/>
                      <a:r>
                        <a:rPr lang="es-ES_tradnl" dirty="0"/>
                        <a:t>romance</a:t>
                      </a:r>
                    </a:p>
                  </a:txBody>
                  <a:tcPr/>
                </a:tc>
                <a:tc>
                  <a:txBody>
                    <a:bodyPr/>
                    <a:lstStyle/>
                    <a:p>
                      <a:pPr algn="ctr"/>
                      <a:r>
                        <a:rPr lang="es-ES_tradnl" dirty="0"/>
                        <a:t>suspense</a:t>
                      </a:r>
                    </a:p>
                  </a:txBody>
                  <a:tcPr/>
                </a:tc>
                <a:tc>
                  <a:txBody>
                    <a:bodyPr/>
                    <a:lstStyle/>
                    <a:p>
                      <a:pPr algn="ctr"/>
                      <a:r>
                        <a:rPr lang="es-ES_tradnl" dirty="0" err="1"/>
                        <a:t>comedy</a:t>
                      </a:r>
                      <a:endParaRPr lang="es-ES_tradnl" dirty="0"/>
                    </a:p>
                  </a:txBody>
                  <a:tcPr/>
                </a:tc>
                <a:tc>
                  <a:txBody>
                    <a:bodyPr/>
                    <a:lstStyle/>
                    <a:p>
                      <a:pPr algn="ctr"/>
                      <a:r>
                        <a:rPr lang="es-ES_tradnl" dirty="0" err="1"/>
                        <a:t>sci</a:t>
                      </a:r>
                      <a:r>
                        <a:rPr lang="es-ES_tradnl" dirty="0"/>
                        <a:t>-fi</a:t>
                      </a:r>
                    </a:p>
                  </a:txBody>
                  <a:tcPr/>
                </a:tc>
                <a:extLst>
                  <a:ext uri="{0D108BD9-81ED-4DB2-BD59-A6C34878D82A}">
                    <a16:rowId xmlns:a16="http://schemas.microsoft.com/office/drawing/2014/main" val="10000"/>
                  </a:ext>
                </a:extLst>
              </a:tr>
              <a:tr h="550050">
                <a:tc>
                  <a:txBody>
                    <a:bodyPr/>
                    <a:lstStyle/>
                    <a:p>
                      <a:r>
                        <a:rPr lang="es-ES_tradnl" sz="2400" dirty="0"/>
                        <a:t>Película</a:t>
                      </a:r>
                      <a:r>
                        <a:rPr lang="es-ES_tradnl" sz="2400" baseline="0" dirty="0"/>
                        <a:t> 1</a:t>
                      </a:r>
                      <a:endParaRPr lang="es-ES_tradnl" sz="2400" dirty="0"/>
                    </a:p>
                  </a:txBody>
                  <a:tcPr/>
                </a:tc>
                <a:tc>
                  <a:txBody>
                    <a:bodyPr/>
                    <a:lstStyle/>
                    <a:p>
                      <a:pPr algn="ctr"/>
                      <a:r>
                        <a:rPr lang="es-ES_tradnl" sz="2400" dirty="0"/>
                        <a:t>9</a:t>
                      </a:r>
                    </a:p>
                  </a:txBody>
                  <a:tcPr/>
                </a:tc>
                <a:tc>
                  <a:txBody>
                    <a:bodyPr/>
                    <a:lstStyle/>
                    <a:p>
                      <a:pPr algn="ctr"/>
                      <a:r>
                        <a:rPr lang="es-ES_tradnl" sz="2400" dirty="0"/>
                        <a:t>0</a:t>
                      </a:r>
                    </a:p>
                  </a:txBody>
                  <a:tcPr/>
                </a:tc>
                <a:tc>
                  <a:txBody>
                    <a:bodyPr/>
                    <a:lstStyle/>
                    <a:p>
                      <a:pPr algn="ctr"/>
                      <a:r>
                        <a:rPr lang="es-ES_tradnl" sz="2400" dirty="0"/>
                        <a:t>0</a:t>
                      </a:r>
                    </a:p>
                  </a:txBody>
                  <a:tcPr/>
                </a:tc>
                <a:tc>
                  <a:txBody>
                    <a:bodyPr/>
                    <a:lstStyle/>
                    <a:p>
                      <a:pPr algn="ctr"/>
                      <a:r>
                        <a:rPr lang="es-ES_tradnl" sz="2400" dirty="0"/>
                        <a:t>5</a:t>
                      </a:r>
                    </a:p>
                  </a:txBody>
                  <a:tcPr/>
                </a:tc>
                <a:tc>
                  <a:txBody>
                    <a:bodyPr/>
                    <a:lstStyle/>
                    <a:p>
                      <a:pPr algn="ctr"/>
                      <a:r>
                        <a:rPr lang="es-ES_tradnl" sz="2400" dirty="0"/>
                        <a:t>0</a:t>
                      </a:r>
                    </a:p>
                  </a:txBody>
                  <a:tcPr/>
                </a:tc>
                <a:tc>
                  <a:txBody>
                    <a:bodyPr/>
                    <a:lstStyle/>
                    <a:p>
                      <a:pPr algn="ctr"/>
                      <a:r>
                        <a:rPr lang="es-ES_tradnl" sz="2400" dirty="0"/>
                        <a:t>0</a:t>
                      </a:r>
                    </a:p>
                  </a:txBody>
                  <a:tcPr/>
                </a:tc>
                <a:extLst>
                  <a:ext uri="{0D108BD9-81ED-4DB2-BD59-A6C34878D82A}">
                    <a16:rowId xmlns:a16="http://schemas.microsoft.com/office/drawing/2014/main" val="10001"/>
                  </a:ext>
                </a:extLst>
              </a:tr>
              <a:tr h="550050">
                <a:tc>
                  <a:txBody>
                    <a:bodyPr/>
                    <a:lstStyle/>
                    <a:p>
                      <a:r>
                        <a:rPr lang="es-ES_tradnl" sz="2400" dirty="0"/>
                        <a:t>Película 2</a:t>
                      </a:r>
                    </a:p>
                  </a:txBody>
                  <a:tcPr/>
                </a:tc>
                <a:tc>
                  <a:txBody>
                    <a:bodyPr/>
                    <a:lstStyle/>
                    <a:p>
                      <a:pPr algn="ctr"/>
                      <a:r>
                        <a:rPr lang="es-ES_tradnl" sz="2400" dirty="0"/>
                        <a:t>0</a:t>
                      </a:r>
                    </a:p>
                  </a:txBody>
                  <a:tcPr/>
                </a:tc>
                <a:tc>
                  <a:txBody>
                    <a:bodyPr/>
                    <a:lstStyle/>
                    <a:p>
                      <a:pPr algn="ctr"/>
                      <a:r>
                        <a:rPr lang="es-ES_tradnl" sz="2400" dirty="0"/>
                        <a:t>0</a:t>
                      </a:r>
                    </a:p>
                  </a:txBody>
                  <a:tcPr/>
                </a:tc>
                <a:tc>
                  <a:txBody>
                    <a:bodyPr/>
                    <a:lstStyle/>
                    <a:p>
                      <a:pPr algn="ctr"/>
                      <a:r>
                        <a:rPr lang="es-ES_tradnl" sz="2400" dirty="0"/>
                        <a:t>0</a:t>
                      </a:r>
                    </a:p>
                  </a:txBody>
                  <a:tcPr/>
                </a:tc>
                <a:tc>
                  <a:txBody>
                    <a:bodyPr/>
                    <a:lstStyle/>
                    <a:p>
                      <a:pPr algn="ctr"/>
                      <a:r>
                        <a:rPr lang="es-ES_tradnl" sz="2400" dirty="0"/>
                        <a:t>9</a:t>
                      </a:r>
                    </a:p>
                  </a:txBody>
                  <a:tcPr/>
                </a:tc>
                <a:tc>
                  <a:txBody>
                    <a:bodyPr/>
                    <a:lstStyle/>
                    <a:p>
                      <a:pPr algn="ctr"/>
                      <a:r>
                        <a:rPr lang="es-ES_tradnl" sz="2400" dirty="0"/>
                        <a:t>0</a:t>
                      </a:r>
                    </a:p>
                  </a:txBody>
                  <a:tcPr/>
                </a:tc>
                <a:tc>
                  <a:txBody>
                    <a:bodyPr/>
                    <a:lstStyle/>
                    <a:p>
                      <a:pPr algn="ctr"/>
                      <a:r>
                        <a:rPr lang="es-ES_tradnl" sz="2400" dirty="0"/>
                        <a:t>7</a:t>
                      </a:r>
                    </a:p>
                  </a:txBody>
                  <a:tcPr/>
                </a:tc>
                <a:extLst>
                  <a:ext uri="{0D108BD9-81ED-4DB2-BD59-A6C34878D82A}">
                    <a16:rowId xmlns:a16="http://schemas.microsoft.com/office/drawing/2014/main" val="10002"/>
                  </a:ext>
                </a:extLst>
              </a:tr>
            </a:tbl>
          </a:graphicData>
        </a:graphic>
      </p:graphicFrame>
      <p:sp>
        <p:nvSpPr>
          <p:cNvPr id="2" name="TextBox 1"/>
          <p:cNvSpPr txBox="1"/>
          <p:nvPr/>
        </p:nvSpPr>
        <p:spPr>
          <a:xfrm>
            <a:off x="1064589" y="4565335"/>
            <a:ext cx="7910820" cy="2246769"/>
          </a:xfrm>
          <a:prstGeom prst="rect">
            <a:avLst/>
          </a:prstGeom>
          <a:noFill/>
        </p:spPr>
        <p:txBody>
          <a:bodyPr wrap="none" rtlCol="0">
            <a:spAutoFit/>
          </a:bodyPr>
          <a:lstStyle/>
          <a:p>
            <a:r>
              <a:rPr lang="es-ES_tradnl" sz="2800" dirty="0"/>
              <a:t>Índice de similitud (mejor significa más parecidos):</a:t>
            </a:r>
          </a:p>
          <a:p>
            <a:pPr marL="457200" indent="-457200">
              <a:buFont typeface="Arial" charset="0"/>
              <a:buChar char="•"/>
            </a:pPr>
            <a:r>
              <a:rPr lang="es-ES_tradnl" sz="2800" dirty="0"/>
              <a:t>por cada género calculo la diferencia entre las dos</a:t>
            </a:r>
          </a:p>
          <a:p>
            <a:pPr marL="457200" indent="-457200">
              <a:buFont typeface="Arial" charset="0"/>
              <a:buChar char="•"/>
            </a:pPr>
            <a:r>
              <a:rPr lang="es-ES_tradnl" sz="2800" dirty="0"/>
              <a:t>sumo los valores absolutos</a:t>
            </a:r>
          </a:p>
          <a:p>
            <a:r>
              <a:rPr lang="es-ES_tradnl" sz="2800" dirty="0"/>
              <a:t>índice: </a:t>
            </a:r>
            <a:r>
              <a:rPr lang="es-ES_tradnl" sz="2800" dirty="0" err="1"/>
              <a:t>abs</a:t>
            </a:r>
            <a:r>
              <a:rPr lang="es-ES_tradnl" sz="2800" dirty="0"/>
              <a:t>(9-0)+0+0+abs(5-9)+0+abs(0-7) = 20</a:t>
            </a:r>
          </a:p>
          <a:p>
            <a:pPr marL="457200" indent="-457200">
              <a:buFont typeface="Arial" charset="0"/>
              <a:buChar char="•"/>
            </a:pPr>
            <a:endParaRPr lang="es-ES_tradnl" sz="2800" dirty="0"/>
          </a:p>
        </p:txBody>
      </p:sp>
    </p:spTree>
    <p:extLst>
      <p:ext uri="{BB962C8B-B14F-4D97-AF65-F5344CB8AC3E}">
        <p14:creationId xmlns:p14="http://schemas.microsoft.com/office/powerpoint/2010/main" val="1584216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2852"/>
            <a:ext cx="10515600" cy="5554111"/>
          </a:xfrm>
        </p:spPr>
        <p:txBody>
          <a:bodyPr>
            <a:normAutofit/>
          </a:bodyPr>
          <a:lstStyle/>
          <a:p>
            <a:pPr marL="0" indent="0">
              <a:buNone/>
            </a:pPr>
            <a:r>
              <a:rPr lang="es-ES_tradnl" b="1" dirty="0"/>
              <a:t>Obtener la preferencia de genero de cine de un cinéfilo:</a:t>
            </a:r>
            <a:r>
              <a:rPr lang="es-ES_tradnl" dirty="0"/>
              <a:t> Dado un cinéfilo retorna su preferencia de genero de cine (que tiene un número de 0 a 9 por cada género, al igual que las películas).</a:t>
            </a:r>
          </a:p>
          <a:p>
            <a:pPr marL="0" indent="0">
              <a:buNone/>
            </a:pPr>
            <a:r>
              <a:rPr lang="es-ES_tradnl" dirty="0"/>
              <a:t>La preferencia de género de cine de un cinéfilo se calcula a partir de las películas que vio (asumimos que le gustaron). </a:t>
            </a:r>
          </a:p>
          <a:p>
            <a:pPr marL="0" indent="0">
              <a:buNone/>
            </a:pPr>
            <a:r>
              <a:rPr lang="es-ES_tradnl" dirty="0"/>
              <a:t>Si no </a:t>
            </a:r>
            <a:r>
              <a:rPr lang="es-ES_tradnl" dirty="0" err="1"/>
              <a:t>vió</a:t>
            </a:r>
            <a:r>
              <a:rPr lang="es-ES_tradnl" dirty="0"/>
              <a:t> ninguna, se toma 4.5 para todos los géneros (ni muy muy, ni tan tan). Luego, toma el promedio entre esa base y todas las películas que vea. </a:t>
            </a:r>
          </a:p>
        </p:txBody>
      </p:sp>
      <p:graphicFrame>
        <p:nvGraphicFramePr>
          <p:cNvPr id="5" name="Table 4"/>
          <p:cNvGraphicFramePr>
            <a:graphicFrameLocks noGrp="1"/>
          </p:cNvGraphicFramePr>
          <p:nvPr>
            <p:extLst>
              <p:ext uri="{D42A27DB-BD31-4B8C-83A1-F6EECF244321}">
                <p14:modId xmlns:p14="http://schemas.microsoft.com/office/powerpoint/2010/main" val="717524743"/>
              </p:ext>
            </p:extLst>
          </p:nvPr>
        </p:nvGraphicFramePr>
        <p:xfrm>
          <a:off x="1128617" y="4198162"/>
          <a:ext cx="9696176" cy="2230194"/>
        </p:xfrm>
        <a:graphic>
          <a:graphicData uri="http://schemas.openxmlformats.org/drawingml/2006/table">
            <a:tbl>
              <a:tblPr firstRow="1" bandRow="1">
                <a:tableStyleId>{5C22544A-7EE6-4342-B048-85BDC9FD1C3A}</a:tableStyleId>
              </a:tblPr>
              <a:tblGrid>
                <a:gridCol w="1548482">
                  <a:extLst>
                    <a:ext uri="{9D8B030D-6E8A-4147-A177-3AD203B41FA5}">
                      <a16:colId xmlns:a16="http://schemas.microsoft.com/office/drawing/2014/main" val="20000"/>
                    </a:ext>
                  </a:extLst>
                </a:gridCol>
                <a:gridCol w="1221854">
                  <a:extLst>
                    <a:ext uri="{9D8B030D-6E8A-4147-A177-3AD203B41FA5}">
                      <a16:colId xmlns:a16="http://schemas.microsoft.com/office/drawing/2014/main" val="20001"/>
                    </a:ext>
                  </a:extLst>
                </a:gridCol>
                <a:gridCol w="1385168">
                  <a:extLst>
                    <a:ext uri="{9D8B030D-6E8A-4147-A177-3AD203B41FA5}">
                      <a16:colId xmlns:a16="http://schemas.microsoft.com/office/drawing/2014/main" val="20002"/>
                    </a:ext>
                  </a:extLst>
                </a:gridCol>
                <a:gridCol w="1385168">
                  <a:extLst>
                    <a:ext uri="{9D8B030D-6E8A-4147-A177-3AD203B41FA5}">
                      <a16:colId xmlns:a16="http://schemas.microsoft.com/office/drawing/2014/main" val="20003"/>
                    </a:ext>
                  </a:extLst>
                </a:gridCol>
                <a:gridCol w="1385168">
                  <a:extLst>
                    <a:ext uri="{9D8B030D-6E8A-4147-A177-3AD203B41FA5}">
                      <a16:colId xmlns:a16="http://schemas.microsoft.com/office/drawing/2014/main" val="20004"/>
                    </a:ext>
                  </a:extLst>
                </a:gridCol>
                <a:gridCol w="1385168">
                  <a:extLst>
                    <a:ext uri="{9D8B030D-6E8A-4147-A177-3AD203B41FA5}">
                      <a16:colId xmlns:a16="http://schemas.microsoft.com/office/drawing/2014/main" val="20005"/>
                    </a:ext>
                  </a:extLst>
                </a:gridCol>
                <a:gridCol w="1385168">
                  <a:extLst>
                    <a:ext uri="{9D8B030D-6E8A-4147-A177-3AD203B41FA5}">
                      <a16:colId xmlns:a16="http://schemas.microsoft.com/office/drawing/2014/main" val="20006"/>
                    </a:ext>
                  </a:extLst>
                </a:gridCol>
              </a:tblGrid>
              <a:tr h="401394">
                <a:tc>
                  <a:txBody>
                    <a:bodyPr/>
                    <a:lstStyle/>
                    <a:p>
                      <a:endParaRPr lang="es-ES_tradnl" dirty="0"/>
                    </a:p>
                  </a:txBody>
                  <a:tcPr/>
                </a:tc>
                <a:tc>
                  <a:txBody>
                    <a:bodyPr/>
                    <a:lstStyle/>
                    <a:p>
                      <a:pPr algn="ctr"/>
                      <a:r>
                        <a:rPr lang="es-ES_tradnl" dirty="0"/>
                        <a:t>horror</a:t>
                      </a:r>
                    </a:p>
                  </a:txBody>
                  <a:tcPr/>
                </a:tc>
                <a:tc>
                  <a:txBody>
                    <a:bodyPr/>
                    <a:lstStyle/>
                    <a:p>
                      <a:pPr algn="ctr"/>
                      <a:r>
                        <a:rPr lang="es-ES_tradnl" dirty="0" err="1"/>
                        <a:t>action</a:t>
                      </a:r>
                      <a:endParaRPr lang="es-ES_tradnl" dirty="0"/>
                    </a:p>
                  </a:txBody>
                  <a:tcPr/>
                </a:tc>
                <a:tc>
                  <a:txBody>
                    <a:bodyPr/>
                    <a:lstStyle/>
                    <a:p>
                      <a:pPr algn="ctr"/>
                      <a:r>
                        <a:rPr lang="es-ES_tradnl" dirty="0"/>
                        <a:t>romance</a:t>
                      </a:r>
                    </a:p>
                  </a:txBody>
                  <a:tcPr/>
                </a:tc>
                <a:tc>
                  <a:txBody>
                    <a:bodyPr/>
                    <a:lstStyle/>
                    <a:p>
                      <a:pPr algn="ctr"/>
                      <a:r>
                        <a:rPr lang="es-ES_tradnl" dirty="0"/>
                        <a:t>suspense</a:t>
                      </a:r>
                    </a:p>
                  </a:txBody>
                  <a:tcPr/>
                </a:tc>
                <a:tc>
                  <a:txBody>
                    <a:bodyPr/>
                    <a:lstStyle/>
                    <a:p>
                      <a:pPr algn="ctr"/>
                      <a:r>
                        <a:rPr lang="es-ES_tradnl" dirty="0" err="1"/>
                        <a:t>comedy</a:t>
                      </a:r>
                      <a:endParaRPr lang="es-ES_tradnl" dirty="0"/>
                    </a:p>
                  </a:txBody>
                  <a:tcPr/>
                </a:tc>
                <a:tc>
                  <a:txBody>
                    <a:bodyPr/>
                    <a:lstStyle/>
                    <a:p>
                      <a:pPr algn="ctr"/>
                      <a:r>
                        <a:rPr lang="es-ES_tradnl" dirty="0" err="1"/>
                        <a:t>sci</a:t>
                      </a:r>
                      <a:r>
                        <a:rPr lang="es-ES_tradnl" dirty="0"/>
                        <a:t>-fi</a:t>
                      </a:r>
                    </a:p>
                  </a:txBody>
                  <a:tcPr/>
                </a:tc>
                <a:extLst>
                  <a:ext uri="{0D108BD9-81ED-4DB2-BD59-A6C34878D82A}">
                    <a16:rowId xmlns:a16="http://schemas.microsoft.com/office/drawing/2014/main" val="10000"/>
                  </a:ext>
                </a:extLst>
              </a:tr>
              <a:tr h="370840">
                <a:tc>
                  <a:txBody>
                    <a:bodyPr/>
                    <a:lstStyle/>
                    <a:p>
                      <a:r>
                        <a:rPr lang="es-ES_tradnl" sz="2400" dirty="0"/>
                        <a:t>Base</a:t>
                      </a:r>
                    </a:p>
                  </a:txBody>
                  <a:tcPr/>
                </a:tc>
                <a:tc>
                  <a:txBody>
                    <a:bodyPr/>
                    <a:lstStyle/>
                    <a:p>
                      <a:pPr algn="ctr"/>
                      <a:r>
                        <a:rPr lang="es-ES_tradnl" sz="2400" dirty="0"/>
                        <a:t>4.5</a:t>
                      </a:r>
                    </a:p>
                  </a:txBody>
                  <a:tcPr/>
                </a:tc>
                <a:tc>
                  <a:txBody>
                    <a:bodyPr/>
                    <a:lstStyle/>
                    <a:p>
                      <a:pPr algn="ctr"/>
                      <a:r>
                        <a:rPr lang="es-ES_tradnl" sz="2400" dirty="0"/>
                        <a:t>4.5</a:t>
                      </a:r>
                    </a:p>
                  </a:txBody>
                  <a:tcPr/>
                </a:tc>
                <a:tc>
                  <a:txBody>
                    <a:bodyPr/>
                    <a:lstStyle/>
                    <a:p>
                      <a:pPr algn="ctr"/>
                      <a:r>
                        <a:rPr lang="es-ES_tradnl" sz="2400" dirty="0"/>
                        <a:t>4.5</a:t>
                      </a:r>
                    </a:p>
                  </a:txBody>
                  <a:tcPr/>
                </a:tc>
                <a:tc>
                  <a:txBody>
                    <a:bodyPr/>
                    <a:lstStyle/>
                    <a:p>
                      <a:pPr algn="ctr"/>
                      <a:r>
                        <a:rPr lang="es-ES_tradnl" sz="2400" dirty="0"/>
                        <a:t>4.5</a:t>
                      </a:r>
                    </a:p>
                  </a:txBody>
                  <a:tcPr/>
                </a:tc>
                <a:tc>
                  <a:txBody>
                    <a:bodyPr/>
                    <a:lstStyle/>
                    <a:p>
                      <a:pPr algn="ctr"/>
                      <a:r>
                        <a:rPr lang="es-ES_tradnl" sz="2400" dirty="0"/>
                        <a:t>4.5</a:t>
                      </a:r>
                    </a:p>
                  </a:txBody>
                  <a:tcPr/>
                </a:tc>
                <a:tc>
                  <a:txBody>
                    <a:bodyPr/>
                    <a:lstStyle/>
                    <a:p>
                      <a:pPr algn="ctr"/>
                      <a:r>
                        <a:rPr lang="es-ES_tradnl" sz="2400" dirty="0"/>
                        <a:t>4.5</a:t>
                      </a:r>
                    </a:p>
                  </a:txBody>
                  <a:tcPr/>
                </a:tc>
                <a:extLst>
                  <a:ext uri="{0D108BD9-81ED-4DB2-BD59-A6C34878D82A}">
                    <a16:rowId xmlns:a16="http://schemas.microsoft.com/office/drawing/2014/main" val="10001"/>
                  </a:ext>
                </a:extLst>
              </a:tr>
              <a:tr h="370840">
                <a:tc>
                  <a:txBody>
                    <a:bodyPr/>
                    <a:lstStyle/>
                    <a:p>
                      <a:r>
                        <a:rPr lang="es-ES_tradnl" sz="2400" dirty="0"/>
                        <a:t>Película</a:t>
                      </a:r>
                      <a:r>
                        <a:rPr lang="es-ES_tradnl" sz="2400" baseline="0" dirty="0"/>
                        <a:t> 1</a:t>
                      </a:r>
                      <a:endParaRPr lang="es-ES_tradnl" sz="2400" dirty="0"/>
                    </a:p>
                  </a:txBody>
                  <a:tcPr/>
                </a:tc>
                <a:tc>
                  <a:txBody>
                    <a:bodyPr/>
                    <a:lstStyle/>
                    <a:p>
                      <a:pPr algn="ctr"/>
                      <a:r>
                        <a:rPr lang="es-ES_tradnl" sz="2400" dirty="0"/>
                        <a:t>9</a:t>
                      </a:r>
                    </a:p>
                  </a:txBody>
                  <a:tcPr/>
                </a:tc>
                <a:tc>
                  <a:txBody>
                    <a:bodyPr/>
                    <a:lstStyle/>
                    <a:p>
                      <a:pPr algn="ctr"/>
                      <a:r>
                        <a:rPr lang="es-ES_tradnl" sz="2400" dirty="0"/>
                        <a:t>0</a:t>
                      </a:r>
                    </a:p>
                  </a:txBody>
                  <a:tcPr/>
                </a:tc>
                <a:tc>
                  <a:txBody>
                    <a:bodyPr/>
                    <a:lstStyle/>
                    <a:p>
                      <a:pPr algn="ctr"/>
                      <a:r>
                        <a:rPr lang="es-ES_tradnl" sz="2400" dirty="0"/>
                        <a:t>0</a:t>
                      </a:r>
                    </a:p>
                  </a:txBody>
                  <a:tcPr/>
                </a:tc>
                <a:tc>
                  <a:txBody>
                    <a:bodyPr/>
                    <a:lstStyle/>
                    <a:p>
                      <a:pPr algn="ctr"/>
                      <a:r>
                        <a:rPr lang="es-ES_tradnl" sz="2400" dirty="0"/>
                        <a:t>5</a:t>
                      </a:r>
                    </a:p>
                  </a:txBody>
                  <a:tcPr/>
                </a:tc>
                <a:tc>
                  <a:txBody>
                    <a:bodyPr/>
                    <a:lstStyle/>
                    <a:p>
                      <a:pPr algn="ctr"/>
                      <a:r>
                        <a:rPr lang="es-ES_tradnl" sz="2400" dirty="0"/>
                        <a:t>0</a:t>
                      </a:r>
                    </a:p>
                  </a:txBody>
                  <a:tcPr/>
                </a:tc>
                <a:tc>
                  <a:txBody>
                    <a:bodyPr/>
                    <a:lstStyle/>
                    <a:p>
                      <a:pPr algn="ctr"/>
                      <a:r>
                        <a:rPr lang="es-ES_tradnl" sz="2400" dirty="0"/>
                        <a:t>0</a:t>
                      </a:r>
                    </a:p>
                  </a:txBody>
                  <a:tcPr/>
                </a:tc>
                <a:extLst>
                  <a:ext uri="{0D108BD9-81ED-4DB2-BD59-A6C34878D82A}">
                    <a16:rowId xmlns:a16="http://schemas.microsoft.com/office/drawing/2014/main" val="10002"/>
                  </a:ext>
                </a:extLst>
              </a:tr>
              <a:tr h="370840">
                <a:tc>
                  <a:txBody>
                    <a:bodyPr/>
                    <a:lstStyle/>
                    <a:p>
                      <a:r>
                        <a:rPr lang="es-ES_tradnl" sz="2400" dirty="0"/>
                        <a:t>Película 2</a:t>
                      </a:r>
                    </a:p>
                  </a:txBody>
                  <a:tcPr/>
                </a:tc>
                <a:tc>
                  <a:txBody>
                    <a:bodyPr/>
                    <a:lstStyle/>
                    <a:p>
                      <a:pPr algn="ctr"/>
                      <a:r>
                        <a:rPr lang="es-ES_tradnl" sz="2400" dirty="0"/>
                        <a:t>6</a:t>
                      </a:r>
                      <a:r>
                        <a:rPr lang="es-ES_tradnl" sz="2400" baseline="0" dirty="0"/>
                        <a:t> </a:t>
                      </a:r>
                      <a:endParaRPr lang="es-ES_tradnl" sz="2400" dirty="0"/>
                    </a:p>
                  </a:txBody>
                  <a:tcPr/>
                </a:tc>
                <a:tc>
                  <a:txBody>
                    <a:bodyPr/>
                    <a:lstStyle/>
                    <a:p>
                      <a:pPr algn="ctr"/>
                      <a:r>
                        <a:rPr lang="es-ES_tradnl" sz="2400" dirty="0"/>
                        <a:t>0</a:t>
                      </a:r>
                    </a:p>
                  </a:txBody>
                  <a:tcPr/>
                </a:tc>
                <a:tc>
                  <a:txBody>
                    <a:bodyPr/>
                    <a:lstStyle/>
                    <a:p>
                      <a:pPr algn="ctr"/>
                      <a:r>
                        <a:rPr lang="es-ES_tradnl" sz="2400" dirty="0"/>
                        <a:t>0</a:t>
                      </a:r>
                    </a:p>
                  </a:txBody>
                  <a:tcPr/>
                </a:tc>
                <a:tc>
                  <a:txBody>
                    <a:bodyPr/>
                    <a:lstStyle/>
                    <a:p>
                      <a:pPr algn="ctr"/>
                      <a:r>
                        <a:rPr lang="es-ES_tradnl" sz="2400" dirty="0"/>
                        <a:t>9</a:t>
                      </a:r>
                    </a:p>
                  </a:txBody>
                  <a:tcPr/>
                </a:tc>
                <a:tc>
                  <a:txBody>
                    <a:bodyPr/>
                    <a:lstStyle/>
                    <a:p>
                      <a:pPr algn="ctr"/>
                      <a:r>
                        <a:rPr lang="es-ES_tradnl" sz="2400" dirty="0"/>
                        <a:t>0</a:t>
                      </a:r>
                    </a:p>
                  </a:txBody>
                  <a:tcPr/>
                </a:tc>
                <a:tc>
                  <a:txBody>
                    <a:bodyPr/>
                    <a:lstStyle/>
                    <a:p>
                      <a:pPr algn="ctr"/>
                      <a:r>
                        <a:rPr lang="es-ES_tradnl" sz="2400" dirty="0"/>
                        <a:t>2</a:t>
                      </a:r>
                    </a:p>
                  </a:txBody>
                  <a:tcPr/>
                </a:tc>
                <a:extLst>
                  <a:ext uri="{0D108BD9-81ED-4DB2-BD59-A6C34878D82A}">
                    <a16:rowId xmlns:a16="http://schemas.microsoft.com/office/drawing/2014/main" val="10003"/>
                  </a:ext>
                </a:extLst>
              </a:tr>
              <a:tr h="370840">
                <a:tc>
                  <a:txBody>
                    <a:bodyPr/>
                    <a:lstStyle/>
                    <a:p>
                      <a:r>
                        <a:rPr lang="es-ES_tradnl" sz="2400" dirty="0">
                          <a:solidFill>
                            <a:srgbClr val="FF0000"/>
                          </a:solidFill>
                        </a:rPr>
                        <a:t>Promedio</a:t>
                      </a:r>
                    </a:p>
                  </a:txBody>
                  <a:tcPr/>
                </a:tc>
                <a:tc>
                  <a:txBody>
                    <a:bodyPr/>
                    <a:lstStyle/>
                    <a:p>
                      <a:pPr algn="ctr"/>
                      <a:r>
                        <a:rPr lang="es-ES_tradnl" sz="2400" dirty="0">
                          <a:solidFill>
                            <a:srgbClr val="FF0000"/>
                          </a:solidFill>
                        </a:rPr>
                        <a:t>6.16</a:t>
                      </a:r>
                    </a:p>
                  </a:txBody>
                  <a:tcPr/>
                </a:tc>
                <a:tc>
                  <a:txBody>
                    <a:bodyPr/>
                    <a:lstStyle/>
                    <a:p>
                      <a:pPr algn="ctr"/>
                      <a:r>
                        <a:rPr lang="es-ES_tradnl" sz="2400" dirty="0">
                          <a:solidFill>
                            <a:srgbClr val="FF0000"/>
                          </a:solidFill>
                        </a:rPr>
                        <a:t>1.5</a:t>
                      </a:r>
                    </a:p>
                  </a:txBody>
                  <a:tcPr/>
                </a:tc>
                <a:tc>
                  <a:txBody>
                    <a:bodyPr/>
                    <a:lstStyle/>
                    <a:p>
                      <a:pPr algn="ctr"/>
                      <a:r>
                        <a:rPr lang="es-ES_tradnl" sz="2400" dirty="0">
                          <a:solidFill>
                            <a:srgbClr val="FF0000"/>
                          </a:solidFill>
                        </a:rPr>
                        <a:t>1.5</a:t>
                      </a:r>
                    </a:p>
                  </a:txBody>
                  <a:tcPr/>
                </a:tc>
                <a:tc>
                  <a:txBody>
                    <a:bodyPr/>
                    <a:lstStyle/>
                    <a:p>
                      <a:pPr algn="ctr"/>
                      <a:r>
                        <a:rPr lang="es-ES_tradnl" sz="2400" dirty="0">
                          <a:solidFill>
                            <a:srgbClr val="FF0000"/>
                          </a:solidFill>
                        </a:rPr>
                        <a:t>6.1</a:t>
                      </a:r>
                    </a:p>
                  </a:txBody>
                  <a:tcPr/>
                </a:tc>
                <a:tc>
                  <a:txBody>
                    <a:bodyPr/>
                    <a:lstStyle/>
                    <a:p>
                      <a:pPr algn="ctr"/>
                      <a:r>
                        <a:rPr lang="es-ES_tradnl" sz="2400" dirty="0">
                          <a:solidFill>
                            <a:srgbClr val="FF0000"/>
                          </a:solidFill>
                        </a:rPr>
                        <a:t>1.5</a:t>
                      </a:r>
                    </a:p>
                  </a:txBody>
                  <a:tcPr/>
                </a:tc>
                <a:tc>
                  <a:txBody>
                    <a:bodyPr/>
                    <a:lstStyle/>
                    <a:p>
                      <a:pPr algn="ctr"/>
                      <a:r>
                        <a:rPr lang="es-ES_tradnl" sz="2400" dirty="0">
                          <a:solidFill>
                            <a:srgbClr val="FF0000"/>
                          </a:solidFill>
                        </a:rPr>
                        <a:t>2.1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77543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2852"/>
            <a:ext cx="10515600" cy="5554111"/>
          </a:xfrm>
        </p:spPr>
        <p:txBody>
          <a:bodyPr/>
          <a:lstStyle/>
          <a:p>
            <a:pPr marL="0" indent="0">
              <a:buNone/>
            </a:pPr>
            <a:r>
              <a:rPr lang="es-ES_tradnl" b="1" dirty="0"/>
              <a:t>Encontrar cinéfilos con gustos similares: </a:t>
            </a:r>
            <a:r>
              <a:rPr lang="es-ES_tradnl" dirty="0"/>
              <a:t>Dado un cinéfilo, encontrar todos aquellos que tienen preferencias de género de cine parecidas. Para calcular la similitud entre dos cinéfilos, se toman las preferencias de género de cine de cada uno. </a:t>
            </a:r>
          </a:p>
          <a:p>
            <a:pPr marL="0" indent="0">
              <a:buNone/>
            </a:pPr>
            <a:r>
              <a:rPr lang="es-ES_tradnl" dirty="0"/>
              <a:t>Retorna todos los cinéfilos cuyo "índice de similitud" al indicado es menor a 6 (menor índice significa más parecido). La lista no está ordenada. El cinéfilo está en la lista también. </a:t>
            </a:r>
          </a:p>
          <a:p>
            <a:pPr marL="0" indent="0">
              <a:buNone/>
            </a:pPr>
            <a:r>
              <a:rPr lang="es-ES_tradnl" dirty="0"/>
              <a:t>El cálculo es idéntico al de similitud entre películas</a:t>
            </a:r>
          </a:p>
        </p:txBody>
      </p:sp>
    </p:spTree>
    <p:extLst>
      <p:ext uri="{BB962C8B-B14F-4D97-AF65-F5344CB8AC3E}">
        <p14:creationId xmlns:p14="http://schemas.microsoft.com/office/powerpoint/2010/main" val="1418779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2852"/>
            <a:ext cx="10515600" cy="5554111"/>
          </a:xfrm>
        </p:spPr>
        <p:txBody>
          <a:bodyPr/>
          <a:lstStyle/>
          <a:p>
            <a:pPr marL="0" indent="0">
              <a:buNone/>
            </a:pPr>
            <a:r>
              <a:rPr lang="es-ES_tradnl" b="1" dirty="0"/>
              <a:t>Encontrar películas que pueden gustar, no vistas: </a:t>
            </a:r>
            <a:r>
              <a:rPr lang="es-ES_tradnl" dirty="0"/>
              <a:t>Dado un cinéfilo, retorna todas las películas cuyo "índice de similitud" a la preferencia del cinéfilo es menor a 6, y que el cinéfilo no vio. La lista no está ordenada.</a:t>
            </a:r>
          </a:p>
          <a:p>
            <a:pPr marL="0" indent="0">
              <a:buNone/>
            </a:pPr>
            <a:r>
              <a:rPr lang="es-ES_tradnl" dirty="0"/>
              <a:t>El cálculo es idéntico al de similitud entre películas.</a:t>
            </a:r>
          </a:p>
        </p:txBody>
      </p:sp>
    </p:spTree>
    <p:extLst>
      <p:ext uri="{BB962C8B-B14F-4D97-AF65-F5344CB8AC3E}">
        <p14:creationId xmlns:p14="http://schemas.microsoft.com/office/powerpoint/2010/main" val="1911552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a:t>De la especificación al diseño y el código </a:t>
            </a:r>
            <a:br>
              <a:rPr lang="es-ES_tradnl" dirty="0"/>
            </a:br>
            <a:r>
              <a:rPr lang="es-ES_tradnl" b="1" dirty="0"/>
              <a:t>(</a:t>
            </a:r>
            <a:r>
              <a:rPr lang="es-ES_tradnl" b="1" dirty="0">
                <a:solidFill>
                  <a:srgbClr val="FF0000"/>
                </a:solidFill>
              </a:rPr>
              <a:t>pasada 1 – sin Genero</a:t>
            </a:r>
            <a:r>
              <a:rPr lang="es-ES_tradnl" b="1" dirty="0"/>
              <a:t>)</a:t>
            </a:r>
          </a:p>
        </p:txBody>
      </p:sp>
      <p:sp>
        <p:nvSpPr>
          <p:cNvPr id="3" name="Content Placeholder 2"/>
          <p:cNvSpPr>
            <a:spLocks noGrp="1"/>
          </p:cNvSpPr>
          <p:nvPr>
            <p:ph idx="1"/>
          </p:nvPr>
        </p:nvSpPr>
        <p:spPr/>
        <p:txBody>
          <a:bodyPr/>
          <a:lstStyle/>
          <a:p>
            <a:pPr marL="0" indent="0">
              <a:buNone/>
            </a:pPr>
            <a:r>
              <a:rPr lang="es-ES_tradnl" dirty="0"/>
              <a:t>Nuestra tarea como diseñadores/programadores orientados a objetos, por lo general, implicará:</a:t>
            </a:r>
          </a:p>
          <a:p>
            <a:pPr fontAlgn="base"/>
            <a:r>
              <a:rPr lang="es-ES_tradnl" dirty="0"/>
              <a:t>Entender qué debe hacer el sistema (los casos de uso)</a:t>
            </a:r>
          </a:p>
          <a:p>
            <a:pPr fontAlgn="base"/>
            <a:r>
              <a:rPr lang="es-ES_tradnl" b="1" dirty="0">
                <a:solidFill>
                  <a:srgbClr val="FF0000"/>
                </a:solidFill>
              </a:rPr>
              <a:t>Identificar potenciales objetos, propiedades, relaciones  </a:t>
            </a:r>
          </a:p>
          <a:p>
            <a:pPr fontAlgn="base"/>
            <a:r>
              <a:rPr lang="es-ES_tradnl" dirty="0"/>
              <a:t>Por cada caso de uso, determinar cuales son los objetos involucrados y que debe hacer cada uno (asignar responsabilidades). </a:t>
            </a:r>
          </a:p>
          <a:p>
            <a:pPr fontAlgn="base"/>
            <a:r>
              <a:rPr lang="es-ES_tradnl" dirty="0"/>
              <a:t>Implementar las responsabilidades individuales de los objetos y escribir los </a:t>
            </a:r>
            <a:r>
              <a:rPr lang="es-ES_tradnl" dirty="0" err="1"/>
              <a:t>tests</a:t>
            </a:r>
            <a:r>
              <a:rPr lang="es-ES_tradnl" dirty="0"/>
              <a:t> que aseguran que el objeto hace lo que se supone que haga</a:t>
            </a:r>
          </a:p>
        </p:txBody>
      </p:sp>
    </p:spTree>
    <p:extLst>
      <p:ext uri="{BB962C8B-B14F-4D97-AF65-F5344CB8AC3E}">
        <p14:creationId xmlns:p14="http://schemas.microsoft.com/office/powerpoint/2010/main" val="1222256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b="1"/>
              <a:t>Identificar potenciales objetos, propiedades, relaciones</a:t>
            </a:r>
            <a:endParaRPr lang="es-ES_tradnl" b="1" dirty="0"/>
          </a:p>
        </p:txBody>
      </p:sp>
      <p:sp>
        <p:nvSpPr>
          <p:cNvPr id="4" name="Content Placeholder 3"/>
          <p:cNvSpPr>
            <a:spLocks noGrp="1"/>
          </p:cNvSpPr>
          <p:nvPr>
            <p:ph idx="1"/>
          </p:nvPr>
        </p:nvSpPr>
        <p:spPr/>
        <p:txBody>
          <a:bodyPr>
            <a:normAutofit fontScale="92500" lnSpcReduction="10000"/>
          </a:bodyPr>
          <a:lstStyle/>
          <a:p>
            <a:r>
              <a:rPr lang="es-ES_tradnl" dirty="0"/>
              <a:t>En la especificación (los casos de uso) intentamos identificar los conceptos que hacen al dominio (buscamos sustantivos)</a:t>
            </a:r>
          </a:p>
          <a:p>
            <a:pPr lvl="1"/>
            <a:r>
              <a:rPr lang="es-ES_tradnl" dirty="0"/>
              <a:t>De esos, algunos serán potenciales clases (comenzamos con las más obvias)</a:t>
            </a:r>
          </a:p>
          <a:p>
            <a:pPr lvl="1"/>
            <a:r>
              <a:rPr lang="es-ES_tradnl" dirty="0"/>
              <a:t>Otros serán atributos de esas clases (nuevamente, comenzamos con los mas obvios)</a:t>
            </a:r>
          </a:p>
          <a:p>
            <a:pPr lvl="1"/>
            <a:r>
              <a:rPr lang="es-ES_tradnl" dirty="0"/>
              <a:t>Otros serán relaciones </a:t>
            </a:r>
          </a:p>
          <a:p>
            <a:r>
              <a:rPr lang="es-ES_tradnl" dirty="0"/>
              <a:t>Presto atención a posibles sinónimos</a:t>
            </a:r>
          </a:p>
          <a:p>
            <a:r>
              <a:rPr lang="es-ES_tradnl" dirty="0"/>
              <a:t>Describo el dominio en voz alta y me escucho (para intentar identificar conceptos que no estén escritos, o encontrar términos más descriptivos).</a:t>
            </a:r>
          </a:p>
          <a:p>
            <a:r>
              <a:rPr lang="es-ES_tradnl" dirty="0"/>
              <a:t>Itero hasta que ya no me queden el la lista de cosas, elementos que esté seguro como agregar</a:t>
            </a:r>
          </a:p>
          <a:p>
            <a:r>
              <a:rPr lang="es-ES_tradnl" dirty="0"/>
              <a:t>Obtengo un modelo conceptual (clases candidatas)</a:t>
            </a:r>
          </a:p>
          <a:p>
            <a:endParaRPr lang="es-ES_tradnl" dirty="0"/>
          </a:p>
        </p:txBody>
      </p:sp>
    </p:spTree>
    <p:extLst>
      <p:ext uri="{BB962C8B-B14F-4D97-AF65-F5344CB8AC3E}">
        <p14:creationId xmlns:p14="http://schemas.microsoft.com/office/powerpoint/2010/main" val="999640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37779" y="2620370"/>
            <a:ext cx="3333157" cy="1200329"/>
          </a:xfrm>
          <a:prstGeom prst="rect">
            <a:avLst/>
          </a:prstGeom>
          <a:noFill/>
        </p:spPr>
        <p:txBody>
          <a:bodyPr wrap="none" rtlCol="0">
            <a:spAutoFit/>
          </a:bodyPr>
          <a:lstStyle/>
          <a:p>
            <a:r>
              <a:rPr lang="es-ES_tradnl" sz="3600" i="1" dirty="0"/>
              <a:t>Cópienlo así lo </a:t>
            </a:r>
          </a:p>
          <a:p>
            <a:r>
              <a:rPr lang="es-ES_tradnl" sz="3600" i="1" dirty="0"/>
              <a:t>tenemos a mano</a:t>
            </a:r>
          </a:p>
        </p:txBody>
      </p:sp>
      <p:pic>
        <p:nvPicPr>
          <p:cNvPr id="3" name="Picture 2"/>
          <p:cNvPicPr>
            <a:picLocks noChangeAspect="1"/>
          </p:cNvPicPr>
          <p:nvPr/>
        </p:nvPicPr>
        <p:blipFill>
          <a:blip r:embed="rId2"/>
          <a:stretch>
            <a:fillRect/>
          </a:stretch>
        </p:blipFill>
        <p:spPr>
          <a:xfrm>
            <a:off x="304264" y="623970"/>
            <a:ext cx="6318645" cy="5501407"/>
          </a:xfrm>
          <a:prstGeom prst="rect">
            <a:avLst/>
          </a:prstGeom>
        </p:spPr>
      </p:pic>
    </p:spTree>
    <p:extLst>
      <p:ext uri="{BB962C8B-B14F-4D97-AF65-F5344CB8AC3E}">
        <p14:creationId xmlns:p14="http://schemas.microsoft.com/office/powerpoint/2010/main" val="138936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a:t>De la especificación al diseño y el código </a:t>
            </a:r>
            <a:br>
              <a:rPr lang="es-ES_tradnl" dirty="0"/>
            </a:br>
            <a:r>
              <a:rPr lang="es-ES_tradnl" b="1" dirty="0"/>
              <a:t>(pasada 1 – sin Genero)</a:t>
            </a:r>
          </a:p>
        </p:txBody>
      </p:sp>
      <p:sp>
        <p:nvSpPr>
          <p:cNvPr id="3" name="Content Placeholder 2"/>
          <p:cNvSpPr>
            <a:spLocks noGrp="1"/>
          </p:cNvSpPr>
          <p:nvPr>
            <p:ph idx="1"/>
          </p:nvPr>
        </p:nvSpPr>
        <p:spPr/>
        <p:txBody>
          <a:bodyPr>
            <a:normAutofit lnSpcReduction="10000"/>
          </a:bodyPr>
          <a:lstStyle/>
          <a:p>
            <a:pPr marL="0" indent="0">
              <a:buNone/>
            </a:pPr>
            <a:r>
              <a:rPr lang="es-ES_tradnl" dirty="0"/>
              <a:t>Nuestra tarea como diseñadores/programadores orientados a objetos, por lo general, implicará:</a:t>
            </a:r>
          </a:p>
          <a:p>
            <a:pPr fontAlgn="base"/>
            <a:r>
              <a:rPr lang="es-ES_tradnl" dirty="0"/>
              <a:t>Entender qué debe hacer el sistema (los casos de uso)</a:t>
            </a:r>
          </a:p>
          <a:p>
            <a:pPr fontAlgn="base"/>
            <a:r>
              <a:rPr lang="es-ES_tradnl" dirty="0"/>
              <a:t>Identificar potenciales objetos, propiedades, relaciones  </a:t>
            </a:r>
          </a:p>
          <a:p>
            <a:pPr fontAlgn="base"/>
            <a:r>
              <a:rPr lang="es-ES_tradnl" b="1" dirty="0">
                <a:solidFill>
                  <a:srgbClr val="FF0000"/>
                </a:solidFill>
              </a:rPr>
              <a:t>Por cada caso de uso, determinar cuales son los objetos involucrados y que debe hacer cada uno (asignar responsabilidades). </a:t>
            </a:r>
          </a:p>
          <a:p>
            <a:pPr fontAlgn="base"/>
            <a:r>
              <a:rPr lang="es-ES_tradnl" dirty="0"/>
              <a:t>Implementar las responsabilidades individuales de los objetos y escribir los </a:t>
            </a:r>
            <a:r>
              <a:rPr lang="es-ES_tradnl" dirty="0" err="1"/>
              <a:t>tests</a:t>
            </a:r>
            <a:r>
              <a:rPr lang="es-ES_tradnl" dirty="0"/>
              <a:t> que aseguran que el objeto hace lo que se supone que haga</a:t>
            </a:r>
          </a:p>
        </p:txBody>
      </p:sp>
    </p:spTree>
    <p:extLst>
      <p:ext uri="{BB962C8B-B14F-4D97-AF65-F5344CB8AC3E}">
        <p14:creationId xmlns:p14="http://schemas.microsoft.com/office/powerpoint/2010/main" val="1977876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s-ES_tradnl" b="1" dirty="0"/>
              <a:t>Asignar responsabilidades</a:t>
            </a:r>
            <a:endParaRPr lang="es-ES_tradnl" dirty="0"/>
          </a:p>
        </p:txBody>
      </p:sp>
      <p:sp>
        <p:nvSpPr>
          <p:cNvPr id="8" name="Content Placeholder 7"/>
          <p:cNvSpPr>
            <a:spLocks noGrp="1"/>
          </p:cNvSpPr>
          <p:nvPr>
            <p:ph idx="1"/>
          </p:nvPr>
        </p:nvSpPr>
        <p:spPr>
          <a:xfrm>
            <a:off x="838200" y="1542361"/>
            <a:ext cx="10515600" cy="4634602"/>
          </a:xfrm>
        </p:spPr>
        <p:txBody>
          <a:bodyPr>
            <a:normAutofit fontScale="92500" lnSpcReduction="10000"/>
          </a:bodyPr>
          <a:lstStyle/>
          <a:p>
            <a:r>
              <a:rPr lang="es-ES_tradnl" dirty="0"/>
              <a:t>¿Pre-condiciones?</a:t>
            </a:r>
          </a:p>
          <a:p>
            <a:pPr lvl="1"/>
            <a:r>
              <a:rPr lang="es-ES_tradnl" dirty="0"/>
              <a:t>¿qué objetos deben existir?</a:t>
            </a:r>
          </a:p>
          <a:p>
            <a:pPr lvl="1"/>
            <a:r>
              <a:rPr lang="es-ES_tradnl" dirty="0"/>
              <a:t>¿en que estado tienen que estar, qué objetos?	</a:t>
            </a:r>
          </a:p>
          <a:p>
            <a:r>
              <a:rPr lang="es-ES_tradnl" dirty="0"/>
              <a:t>¿Post-condiciones?</a:t>
            </a:r>
          </a:p>
          <a:p>
            <a:pPr lvl="1"/>
            <a:r>
              <a:rPr lang="es-ES_tradnl" dirty="0"/>
              <a:t>¿qué objetos nuevos aparecen?</a:t>
            </a:r>
          </a:p>
          <a:p>
            <a:pPr lvl="1"/>
            <a:r>
              <a:rPr lang="es-ES_tradnl" dirty="0"/>
              <a:t>¿a que objetos les cambia su estado / atributos?</a:t>
            </a:r>
          </a:p>
          <a:p>
            <a:pPr lvl="1"/>
            <a:r>
              <a:rPr lang="es-ES_tradnl" dirty="0"/>
              <a:t>¿qué relaciones cambian?</a:t>
            </a:r>
          </a:p>
          <a:p>
            <a:r>
              <a:rPr lang="es-ES_tradnl" dirty="0"/>
              <a:t>Diferencia entre pre y post condiciones → ¿qué objeto hace que parte?</a:t>
            </a:r>
          </a:p>
          <a:p>
            <a:pPr lvl="1"/>
            <a:r>
              <a:rPr lang="es-ES_tradnl" dirty="0"/>
              <a:t>Para esto me ayuda construir diagramas de secuencia, comenzando con los objetos que existen (pre-condiciones)</a:t>
            </a:r>
          </a:p>
          <a:p>
            <a:pPr lvl="1"/>
            <a:r>
              <a:rPr lang="es-ES_tradnl" dirty="0"/>
              <a:t>Para asignar bien responsabilidades me sirven las heurísticas (y la práctica)</a:t>
            </a:r>
          </a:p>
          <a:p>
            <a:pPr lvl="1"/>
            <a:r>
              <a:rPr lang="es-ES_tradnl" dirty="0"/>
              <a:t>No hay respuestas absolutas</a:t>
            </a:r>
            <a:r>
              <a:rPr lang="mr-IN" dirty="0"/>
              <a:t>…</a:t>
            </a:r>
            <a:r>
              <a:rPr lang="es-ES" dirty="0"/>
              <a:t> lo importante en este punto es conocer los criterios</a:t>
            </a:r>
            <a:endParaRPr lang="es-ES_tradnl" dirty="0"/>
          </a:p>
        </p:txBody>
      </p:sp>
    </p:spTree>
    <p:extLst>
      <p:ext uri="{BB962C8B-B14F-4D97-AF65-F5344CB8AC3E}">
        <p14:creationId xmlns:p14="http://schemas.microsoft.com/office/powerpoint/2010/main" val="114981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Heurística</a:t>
            </a:r>
            <a:r>
              <a:rPr lang="en-US" b="1" dirty="0"/>
              <a:t>: </a:t>
            </a:r>
            <a:r>
              <a:rPr lang="es-ES_tradnl" dirty="0"/>
              <a:t>Identificar creadores</a:t>
            </a:r>
          </a:p>
        </p:txBody>
      </p:sp>
      <p:sp>
        <p:nvSpPr>
          <p:cNvPr id="3" name="Content Placeholder 2"/>
          <p:cNvSpPr>
            <a:spLocks noGrp="1"/>
          </p:cNvSpPr>
          <p:nvPr>
            <p:ph idx="1"/>
          </p:nvPr>
        </p:nvSpPr>
        <p:spPr/>
        <p:txBody>
          <a:bodyPr/>
          <a:lstStyle/>
          <a:p>
            <a:r>
              <a:rPr lang="en-US" dirty="0" err="1"/>
              <a:t>Asignar</a:t>
            </a:r>
            <a:r>
              <a:rPr lang="en-US" dirty="0"/>
              <a:t> a la </a:t>
            </a:r>
            <a:r>
              <a:rPr lang="en-US" dirty="0" err="1"/>
              <a:t>clase</a:t>
            </a:r>
            <a:r>
              <a:rPr lang="en-US" dirty="0"/>
              <a:t> B la </a:t>
            </a:r>
            <a:r>
              <a:rPr lang="en-US" dirty="0" err="1"/>
              <a:t>responsabilidad</a:t>
            </a:r>
            <a:r>
              <a:rPr lang="en-US" dirty="0"/>
              <a:t> de </a:t>
            </a:r>
            <a:r>
              <a:rPr lang="en-US" dirty="0" err="1"/>
              <a:t>crear</a:t>
            </a:r>
            <a:r>
              <a:rPr lang="en-US" dirty="0"/>
              <a:t> </a:t>
            </a:r>
            <a:r>
              <a:rPr lang="en-US" dirty="0" err="1"/>
              <a:t>una</a:t>
            </a:r>
            <a:r>
              <a:rPr lang="en-US" dirty="0"/>
              <a:t> </a:t>
            </a:r>
            <a:r>
              <a:rPr lang="en-US" dirty="0" err="1"/>
              <a:t>instancia</a:t>
            </a:r>
            <a:r>
              <a:rPr lang="en-US" dirty="0"/>
              <a:t> de la </a:t>
            </a:r>
            <a:r>
              <a:rPr lang="en-US" dirty="0" err="1"/>
              <a:t>clase</a:t>
            </a:r>
            <a:r>
              <a:rPr lang="en-US" dirty="0"/>
              <a:t> A </a:t>
            </a:r>
            <a:r>
              <a:rPr lang="en-US" dirty="0" err="1"/>
              <a:t>si</a:t>
            </a:r>
            <a:r>
              <a:rPr lang="en-US" dirty="0"/>
              <a:t>:</a:t>
            </a:r>
          </a:p>
          <a:p>
            <a:pPr lvl="1" fontAlgn="base"/>
            <a:r>
              <a:rPr lang="en-US" dirty="0"/>
              <a:t>B </a:t>
            </a:r>
            <a:r>
              <a:rPr lang="en-US" dirty="0" err="1"/>
              <a:t>contiene</a:t>
            </a:r>
            <a:r>
              <a:rPr lang="en-US" dirty="0"/>
              <a:t> </a:t>
            </a:r>
            <a:r>
              <a:rPr lang="en-US" dirty="0" err="1"/>
              <a:t>objetos</a:t>
            </a:r>
            <a:r>
              <a:rPr lang="en-US" dirty="0"/>
              <a:t> A (</a:t>
            </a:r>
            <a:r>
              <a:rPr lang="en-US" dirty="0" err="1"/>
              <a:t>agregación</a:t>
            </a:r>
            <a:r>
              <a:rPr lang="en-US" dirty="0"/>
              <a:t>, </a:t>
            </a:r>
            <a:r>
              <a:rPr lang="en-US" dirty="0" err="1"/>
              <a:t>composición</a:t>
            </a:r>
            <a:r>
              <a:rPr lang="en-US" dirty="0"/>
              <a:t>).</a:t>
            </a:r>
          </a:p>
          <a:p>
            <a:pPr lvl="1" fontAlgn="base"/>
            <a:r>
              <a:rPr lang="en-US" dirty="0"/>
              <a:t>B </a:t>
            </a:r>
            <a:r>
              <a:rPr lang="en-US" dirty="0" err="1"/>
              <a:t>registra</a:t>
            </a:r>
            <a:r>
              <a:rPr lang="en-US" dirty="0"/>
              <a:t> </a:t>
            </a:r>
            <a:r>
              <a:rPr lang="en-US" dirty="0" err="1"/>
              <a:t>instancias</a:t>
            </a:r>
            <a:r>
              <a:rPr lang="en-US" dirty="0"/>
              <a:t> de A.</a:t>
            </a:r>
          </a:p>
          <a:p>
            <a:pPr lvl="1" fontAlgn="base"/>
            <a:r>
              <a:rPr lang="en-US" dirty="0"/>
              <a:t>B </a:t>
            </a:r>
            <a:r>
              <a:rPr lang="en-US" dirty="0" err="1"/>
              <a:t>tiene</a:t>
            </a:r>
            <a:r>
              <a:rPr lang="en-US" dirty="0"/>
              <a:t> </a:t>
            </a:r>
            <a:r>
              <a:rPr lang="en-US" dirty="0" err="1"/>
              <a:t>los</a:t>
            </a:r>
            <a:r>
              <a:rPr lang="en-US" dirty="0"/>
              <a:t> </a:t>
            </a:r>
            <a:r>
              <a:rPr lang="en-US" dirty="0" err="1"/>
              <a:t>datos</a:t>
            </a:r>
            <a:r>
              <a:rPr lang="en-US" dirty="0"/>
              <a:t> para </a:t>
            </a:r>
            <a:r>
              <a:rPr lang="en-US" dirty="0" err="1"/>
              <a:t>inicializar</a:t>
            </a:r>
            <a:r>
              <a:rPr lang="en-US" dirty="0"/>
              <a:t> </a:t>
            </a:r>
            <a:r>
              <a:rPr lang="en-US" dirty="0" err="1"/>
              <a:t>objetos</a:t>
            </a:r>
            <a:r>
              <a:rPr lang="en-US" dirty="0"/>
              <a:t> A.</a:t>
            </a:r>
          </a:p>
          <a:p>
            <a:pPr lvl="1" fontAlgn="base"/>
            <a:r>
              <a:rPr lang="en-US" dirty="0"/>
              <a:t>B </a:t>
            </a:r>
            <a:r>
              <a:rPr lang="en-US" dirty="0" err="1"/>
              <a:t>usa</a:t>
            </a:r>
            <a:r>
              <a:rPr lang="en-US" dirty="0"/>
              <a:t> a </a:t>
            </a:r>
            <a:r>
              <a:rPr lang="en-US" dirty="0" err="1"/>
              <a:t>objetos</a:t>
            </a:r>
            <a:r>
              <a:rPr lang="en-US" dirty="0"/>
              <a:t> A </a:t>
            </a:r>
            <a:r>
              <a:rPr lang="en-US" dirty="0" err="1"/>
              <a:t>en</a:t>
            </a:r>
            <a:r>
              <a:rPr lang="en-US" dirty="0"/>
              <a:t> forma </a:t>
            </a:r>
            <a:r>
              <a:rPr lang="en-US" dirty="0" err="1"/>
              <a:t>exclusiva</a:t>
            </a:r>
            <a:r>
              <a:rPr lang="en-US" dirty="0"/>
              <a:t>.</a:t>
            </a:r>
          </a:p>
        </p:txBody>
      </p:sp>
    </p:spTree>
    <p:extLst>
      <p:ext uri="{BB962C8B-B14F-4D97-AF65-F5344CB8AC3E}">
        <p14:creationId xmlns:p14="http://schemas.microsoft.com/office/powerpoint/2010/main" val="67333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Contexto</a:t>
            </a:r>
            <a:r>
              <a:rPr lang="mr-IN" dirty="0"/>
              <a:t>…</a:t>
            </a:r>
            <a:endParaRPr lang="es-ES_tradnl" dirty="0"/>
          </a:p>
        </p:txBody>
      </p:sp>
      <p:sp>
        <p:nvSpPr>
          <p:cNvPr id="4" name="Rectangle 3"/>
          <p:cNvSpPr/>
          <p:nvPr/>
        </p:nvSpPr>
        <p:spPr>
          <a:xfrm>
            <a:off x="4423353" y="3346311"/>
            <a:ext cx="3572754" cy="966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800" dirty="0"/>
              <a:t>Modelo del dominio</a:t>
            </a:r>
          </a:p>
        </p:txBody>
      </p:sp>
      <p:sp>
        <p:nvSpPr>
          <p:cNvPr id="5" name="Rectangle 4"/>
          <p:cNvSpPr/>
          <p:nvPr/>
        </p:nvSpPr>
        <p:spPr>
          <a:xfrm>
            <a:off x="592540" y="1782517"/>
            <a:ext cx="3572754" cy="9666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_tradnl" sz="2800"/>
              <a:t>Interfaz Web</a:t>
            </a:r>
            <a:endParaRPr lang="es-ES_tradnl" sz="2800" dirty="0"/>
          </a:p>
        </p:txBody>
      </p:sp>
      <p:sp>
        <p:nvSpPr>
          <p:cNvPr id="6" name="Rectangle 5"/>
          <p:cNvSpPr/>
          <p:nvPr/>
        </p:nvSpPr>
        <p:spPr>
          <a:xfrm>
            <a:off x="4423353" y="1782517"/>
            <a:ext cx="3572754" cy="9666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_tradnl" sz="2800" dirty="0"/>
              <a:t>Interfaz Móvil</a:t>
            </a:r>
          </a:p>
        </p:txBody>
      </p:sp>
      <p:sp>
        <p:nvSpPr>
          <p:cNvPr id="7" name="Rectangle 6"/>
          <p:cNvSpPr/>
          <p:nvPr/>
        </p:nvSpPr>
        <p:spPr>
          <a:xfrm>
            <a:off x="8248137" y="1782516"/>
            <a:ext cx="3572754" cy="9666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_tradnl" sz="2800" dirty="0"/>
              <a:t>API</a:t>
            </a:r>
          </a:p>
        </p:txBody>
      </p:sp>
      <p:sp>
        <p:nvSpPr>
          <p:cNvPr id="8" name="Rectangle 7"/>
          <p:cNvSpPr/>
          <p:nvPr/>
        </p:nvSpPr>
        <p:spPr>
          <a:xfrm>
            <a:off x="4423353" y="4888174"/>
            <a:ext cx="3572754" cy="9666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_tradnl" sz="2800" dirty="0"/>
              <a:t>Persistencia</a:t>
            </a:r>
          </a:p>
        </p:txBody>
      </p:sp>
      <p:cxnSp>
        <p:nvCxnSpPr>
          <p:cNvPr id="10" name="Straight Arrow Connector 9"/>
          <p:cNvCxnSpPr>
            <a:stCxn id="5" idx="2"/>
          </p:cNvCxnSpPr>
          <p:nvPr/>
        </p:nvCxnSpPr>
        <p:spPr>
          <a:xfrm>
            <a:off x="2378917" y="2749206"/>
            <a:ext cx="2038407" cy="57517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4" idx="0"/>
          </p:cNvCxnSpPr>
          <p:nvPr/>
        </p:nvCxnSpPr>
        <p:spPr>
          <a:xfrm>
            <a:off x="6209730" y="2749206"/>
            <a:ext cx="0" cy="59710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p:cNvCxnSpPr>
          <p:nvPr/>
        </p:nvCxnSpPr>
        <p:spPr>
          <a:xfrm flipH="1">
            <a:off x="7996107" y="2749205"/>
            <a:ext cx="2038407" cy="61903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198356" y="4313000"/>
            <a:ext cx="0" cy="59710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9" name="Notched Right Arrow 18"/>
          <p:cNvSpPr/>
          <p:nvPr/>
        </p:nvSpPr>
        <p:spPr>
          <a:xfrm>
            <a:off x="1087416" y="3431536"/>
            <a:ext cx="2930711" cy="881464"/>
          </a:xfrm>
          <a:prstGeom prst="notch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3200">
                <a:solidFill>
                  <a:schemeClr val="tx1"/>
                </a:solidFill>
              </a:rPr>
              <a:t>Nuestro foco</a:t>
            </a:r>
          </a:p>
        </p:txBody>
      </p:sp>
      <p:sp>
        <p:nvSpPr>
          <p:cNvPr id="20" name="Rectangle 19"/>
          <p:cNvSpPr/>
          <p:nvPr/>
        </p:nvSpPr>
        <p:spPr>
          <a:xfrm>
            <a:off x="8806559" y="3346311"/>
            <a:ext cx="1623740" cy="966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800"/>
              <a:t>Tests</a:t>
            </a:r>
            <a:endParaRPr lang="es-ES_tradnl" sz="2800" dirty="0"/>
          </a:p>
        </p:txBody>
      </p:sp>
      <p:cxnSp>
        <p:nvCxnSpPr>
          <p:cNvPr id="21" name="Straight Arrow Connector 20"/>
          <p:cNvCxnSpPr>
            <a:stCxn id="20" idx="1"/>
            <a:endCxn id="4" idx="3"/>
          </p:cNvCxnSpPr>
          <p:nvPr/>
        </p:nvCxnSpPr>
        <p:spPr>
          <a:xfrm flipH="1">
            <a:off x="7996107" y="3829656"/>
            <a:ext cx="810452"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020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a:t>Heurística</a:t>
            </a:r>
            <a:r>
              <a:rPr lang="en-US" sz="4000" b="1" dirty="0"/>
              <a:t>: </a:t>
            </a:r>
            <a:r>
              <a:rPr lang="en-US" sz="4000" b="1" dirty="0" err="1"/>
              <a:t>Identificar</a:t>
            </a:r>
            <a:r>
              <a:rPr lang="en-US" sz="4000" b="1" dirty="0"/>
              <a:t> </a:t>
            </a:r>
            <a:r>
              <a:rPr lang="en-US" sz="4000" b="1" dirty="0" err="1"/>
              <a:t>expertos</a:t>
            </a:r>
            <a:r>
              <a:rPr lang="en-US" sz="4000" b="1" dirty="0"/>
              <a:t> </a:t>
            </a:r>
            <a:r>
              <a:rPr lang="en-US" sz="4000" b="1" dirty="0" err="1"/>
              <a:t>en</a:t>
            </a:r>
            <a:r>
              <a:rPr lang="en-US" sz="4000" b="1" dirty="0"/>
              <a:t> </a:t>
            </a:r>
            <a:r>
              <a:rPr lang="en-US" sz="4000" b="1" dirty="0" err="1"/>
              <a:t>Información</a:t>
            </a:r>
            <a:endParaRPr lang="es-ES_tradnl" sz="4000" dirty="0"/>
          </a:p>
        </p:txBody>
      </p:sp>
      <p:sp>
        <p:nvSpPr>
          <p:cNvPr id="3" name="Content Placeholder 2"/>
          <p:cNvSpPr>
            <a:spLocks noGrp="1"/>
          </p:cNvSpPr>
          <p:nvPr>
            <p:ph idx="1"/>
          </p:nvPr>
        </p:nvSpPr>
        <p:spPr/>
        <p:txBody>
          <a:bodyPr/>
          <a:lstStyle/>
          <a:p>
            <a:r>
              <a:rPr lang="en-US" dirty="0" err="1"/>
              <a:t>Asignar</a:t>
            </a:r>
            <a:r>
              <a:rPr lang="en-US" dirty="0"/>
              <a:t> </a:t>
            </a:r>
            <a:r>
              <a:rPr lang="en-US" dirty="0" err="1"/>
              <a:t>una</a:t>
            </a:r>
            <a:r>
              <a:rPr lang="en-US" dirty="0"/>
              <a:t> </a:t>
            </a:r>
            <a:r>
              <a:rPr lang="en-US" dirty="0" err="1"/>
              <a:t>responsabilidad</a:t>
            </a:r>
            <a:r>
              <a:rPr lang="en-US" dirty="0"/>
              <a:t> al </a:t>
            </a:r>
            <a:r>
              <a:rPr lang="en-US" dirty="0" err="1"/>
              <a:t>experto</a:t>
            </a:r>
            <a:r>
              <a:rPr lang="en-US" dirty="0"/>
              <a:t> </a:t>
            </a:r>
            <a:r>
              <a:rPr lang="en-US" dirty="0" err="1"/>
              <a:t>en</a:t>
            </a:r>
            <a:r>
              <a:rPr lang="en-US" dirty="0"/>
              <a:t> </a:t>
            </a:r>
            <a:r>
              <a:rPr lang="en-US" dirty="0" err="1"/>
              <a:t>información</a:t>
            </a:r>
            <a:r>
              <a:rPr lang="en-US" dirty="0"/>
              <a:t> (la </a:t>
            </a:r>
            <a:r>
              <a:rPr lang="en-US" dirty="0" err="1"/>
              <a:t>clase</a:t>
            </a:r>
            <a:r>
              <a:rPr lang="en-US" dirty="0"/>
              <a:t> que </a:t>
            </a:r>
            <a:r>
              <a:rPr lang="en-US" dirty="0" err="1"/>
              <a:t>tiene</a:t>
            </a:r>
            <a:r>
              <a:rPr lang="en-US" dirty="0"/>
              <a:t> la </a:t>
            </a:r>
            <a:r>
              <a:rPr lang="en-US" dirty="0" err="1"/>
              <a:t>información</a:t>
            </a:r>
            <a:r>
              <a:rPr lang="en-US" dirty="0"/>
              <a:t> </a:t>
            </a:r>
            <a:r>
              <a:rPr lang="en-US" dirty="0" err="1"/>
              <a:t>necesaria</a:t>
            </a:r>
            <a:r>
              <a:rPr lang="en-US" dirty="0"/>
              <a:t> para </a:t>
            </a:r>
            <a:r>
              <a:rPr lang="en-US" dirty="0" err="1"/>
              <a:t>realizar</a:t>
            </a:r>
            <a:r>
              <a:rPr lang="en-US" dirty="0"/>
              <a:t> la </a:t>
            </a:r>
            <a:r>
              <a:rPr lang="en-US" dirty="0" err="1"/>
              <a:t>responsabilidad</a:t>
            </a:r>
            <a:r>
              <a:rPr lang="en-US" dirty="0"/>
              <a:t>). </a:t>
            </a:r>
          </a:p>
          <a:p>
            <a:r>
              <a:rPr lang="en-US" dirty="0" err="1"/>
              <a:t>Expresa</a:t>
            </a:r>
            <a:r>
              <a:rPr lang="en-US" dirty="0"/>
              <a:t> la </a:t>
            </a:r>
            <a:r>
              <a:rPr lang="en-US" dirty="0" err="1"/>
              <a:t>intuición</a:t>
            </a:r>
            <a:r>
              <a:rPr lang="en-US" dirty="0"/>
              <a:t> de que </a:t>
            </a:r>
            <a:r>
              <a:rPr lang="en-US" dirty="0" err="1"/>
              <a:t>los</a:t>
            </a:r>
            <a:r>
              <a:rPr lang="en-US" dirty="0"/>
              <a:t> </a:t>
            </a:r>
            <a:r>
              <a:rPr lang="en-US" dirty="0" err="1"/>
              <a:t>objetos</a:t>
            </a:r>
            <a:r>
              <a:rPr lang="en-US" dirty="0"/>
              <a:t> </a:t>
            </a:r>
            <a:r>
              <a:rPr lang="en-US" dirty="0" err="1"/>
              <a:t>hacen</a:t>
            </a:r>
            <a:r>
              <a:rPr lang="en-US" dirty="0"/>
              <a:t> </a:t>
            </a:r>
            <a:r>
              <a:rPr lang="en-US" dirty="0" err="1"/>
              <a:t>cosas</a:t>
            </a:r>
            <a:r>
              <a:rPr lang="en-US" dirty="0"/>
              <a:t> </a:t>
            </a:r>
            <a:r>
              <a:rPr lang="en-US" dirty="0" err="1"/>
              <a:t>relacionadas</a:t>
            </a:r>
            <a:r>
              <a:rPr lang="en-US" dirty="0"/>
              <a:t> con la </a:t>
            </a:r>
            <a:r>
              <a:rPr lang="en-US" dirty="0" err="1"/>
              <a:t>información</a:t>
            </a:r>
            <a:r>
              <a:rPr lang="en-US" dirty="0"/>
              <a:t> que </a:t>
            </a:r>
            <a:r>
              <a:rPr lang="en-US" dirty="0" err="1"/>
              <a:t>tienen</a:t>
            </a:r>
            <a:r>
              <a:rPr lang="en-US" dirty="0"/>
              <a:t>. </a:t>
            </a:r>
          </a:p>
          <a:p>
            <a:r>
              <a:rPr lang="en-US" dirty="0"/>
              <a:t>Para </a:t>
            </a:r>
            <a:r>
              <a:rPr lang="en-US" dirty="0" err="1"/>
              <a:t>cumplir</a:t>
            </a:r>
            <a:r>
              <a:rPr lang="en-US" dirty="0"/>
              <a:t> con </a:t>
            </a:r>
            <a:r>
              <a:rPr lang="en-US" dirty="0" err="1"/>
              <a:t>su</a:t>
            </a:r>
            <a:r>
              <a:rPr lang="en-US" dirty="0"/>
              <a:t> </a:t>
            </a:r>
            <a:r>
              <a:rPr lang="en-US" dirty="0" err="1"/>
              <a:t>responsabilidad</a:t>
            </a:r>
            <a:r>
              <a:rPr lang="en-US" dirty="0"/>
              <a:t>, un </a:t>
            </a:r>
            <a:r>
              <a:rPr lang="en-US" dirty="0" err="1"/>
              <a:t>objeto</a:t>
            </a:r>
            <a:r>
              <a:rPr lang="en-US" dirty="0"/>
              <a:t> </a:t>
            </a:r>
            <a:r>
              <a:rPr lang="en-US" dirty="0" err="1"/>
              <a:t>puede</a:t>
            </a:r>
            <a:r>
              <a:rPr lang="en-US" dirty="0"/>
              <a:t> </a:t>
            </a:r>
            <a:r>
              <a:rPr lang="en-US" dirty="0" err="1"/>
              <a:t>requerir</a:t>
            </a:r>
            <a:r>
              <a:rPr lang="en-US" dirty="0"/>
              <a:t> de </a:t>
            </a:r>
            <a:r>
              <a:rPr lang="en-US" dirty="0" err="1"/>
              <a:t>información</a:t>
            </a:r>
            <a:r>
              <a:rPr lang="en-US" dirty="0"/>
              <a:t> que se </a:t>
            </a:r>
            <a:r>
              <a:rPr lang="en-US" dirty="0" err="1"/>
              <a:t>encuentra</a:t>
            </a:r>
            <a:r>
              <a:rPr lang="en-US" dirty="0"/>
              <a:t> </a:t>
            </a:r>
            <a:r>
              <a:rPr lang="en-US" dirty="0" err="1"/>
              <a:t>dispersa</a:t>
            </a:r>
            <a:r>
              <a:rPr lang="en-US" dirty="0"/>
              <a:t> </a:t>
            </a:r>
            <a:r>
              <a:rPr lang="en-US" dirty="0" err="1"/>
              <a:t>en</a:t>
            </a:r>
            <a:r>
              <a:rPr lang="en-US" dirty="0"/>
              <a:t> </a:t>
            </a:r>
            <a:r>
              <a:rPr lang="en-US" dirty="0" err="1"/>
              <a:t>diferentes</a:t>
            </a:r>
            <a:r>
              <a:rPr lang="en-US" dirty="0"/>
              <a:t> </a:t>
            </a:r>
            <a:r>
              <a:rPr lang="en-US" dirty="0" err="1"/>
              <a:t>clases</a:t>
            </a:r>
            <a:r>
              <a:rPr lang="en-US" dirty="0"/>
              <a:t> </a:t>
            </a:r>
            <a:r>
              <a:rPr lang="en-US" dirty="0" err="1"/>
              <a:t>expertas</a:t>
            </a:r>
            <a:r>
              <a:rPr lang="en-US" dirty="0"/>
              <a:t> “</a:t>
            </a:r>
            <a:r>
              <a:rPr lang="en-US" dirty="0" err="1"/>
              <a:t>parciales</a:t>
            </a:r>
            <a:r>
              <a:rPr lang="en-US" dirty="0"/>
              <a:t>” </a:t>
            </a:r>
            <a:r>
              <a:rPr lang="en-US" dirty="0" err="1"/>
              <a:t>información</a:t>
            </a:r>
            <a:br>
              <a:rPr lang="en-US" dirty="0"/>
            </a:br>
            <a:endParaRPr lang="es-ES_tradnl" dirty="0"/>
          </a:p>
        </p:txBody>
      </p:sp>
    </p:spTree>
    <p:extLst>
      <p:ext uri="{BB962C8B-B14F-4D97-AF65-F5344CB8AC3E}">
        <p14:creationId xmlns:p14="http://schemas.microsoft.com/office/powerpoint/2010/main" val="2003694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Heurística: Aprovecha el polimorfismo</a:t>
            </a:r>
          </a:p>
        </p:txBody>
      </p:sp>
      <p:sp>
        <p:nvSpPr>
          <p:cNvPr id="3" name="Content Placeholder 2"/>
          <p:cNvSpPr>
            <a:spLocks noGrp="1"/>
          </p:cNvSpPr>
          <p:nvPr>
            <p:ph idx="1"/>
          </p:nvPr>
        </p:nvSpPr>
        <p:spPr/>
        <p:txBody>
          <a:bodyPr/>
          <a:lstStyle/>
          <a:p>
            <a:r>
              <a:rPr lang="en-US" dirty="0" err="1"/>
              <a:t>cuando</a:t>
            </a:r>
            <a:r>
              <a:rPr lang="en-US" dirty="0"/>
              <a:t> el </a:t>
            </a:r>
            <a:r>
              <a:rPr lang="en-US" dirty="0" err="1"/>
              <a:t>comportamiento</a:t>
            </a:r>
            <a:r>
              <a:rPr lang="en-US" dirty="0"/>
              <a:t> </a:t>
            </a:r>
            <a:r>
              <a:rPr lang="en-US" dirty="0" err="1"/>
              <a:t>varía</a:t>
            </a:r>
            <a:r>
              <a:rPr lang="en-US" dirty="0"/>
              <a:t> </a:t>
            </a:r>
            <a:r>
              <a:rPr lang="en-US" dirty="0" err="1"/>
              <a:t>según</a:t>
            </a:r>
            <a:r>
              <a:rPr lang="en-US" dirty="0"/>
              <a:t> el </a:t>
            </a:r>
            <a:r>
              <a:rPr lang="en-US" dirty="0" err="1"/>
              <a:t>tipo</a:t>
            </a:r>
            <a:r>
              <a:rPr lang="en-US" dirty="0"/>
              <a:t>, </a:t>
            </a:r>
            <a:r>
              <a:rPr lang="en-US" dirty="0" err="1"/>
              <a:t>modele</a:t>
            </a:r>
            <a:r>
              <a:rPr lang="en-US" dirty="0"/>
              <a:t> </a:t>
            </a:r>
            <a:r>
              <a:rPr lang="en-US" dirty="0" err="1"/>
              <a:t>los</a:t>
            </a:r>
            <a:r>
              <a:rPr lang="en-US" dirty="0"/>
              <a:t> </a:t>
            </a:r>
            <a:r>
              <a:rPr lang="en-US" dirty="0" err="1"/>
              <a:t>distintos</a:t>
            </a:r>
            <a:r>
              <a:rPr lang="en-US" dirty="0"/>
              <a:t> </a:t>
            </a:r>
            <a:r>
              <a:rPr lang="en-US" dirty="0" err="1"/>
              <a:t>tipos</a:t>
            </a:r>
            <a:r>
              <a:rPr lang="en-US" dirty="0"/>
              <a:t> </a:t>
            </a:r>
            <a:r>
              <a:rPr lang="en-US" dirty="0" err="1"/>
              <a:t>como</a:t>
            </a:r>
            <a:r>
              <a:rPr lang="en-US" dirty="0"/>
              <a:t> </a:t>
            </a:r>
            <a:r>
              <a:rPr lang="en-US" dirty="0" err="1"/>
              <a:t>clases</a:t>
            </a:r>
            <a:r>
              <a:rPr lang="en-US" dirty="0"/>
              <a:t> (</a:t>
            </a:r>
            <a:r>
              <a:rPr lang="en-US" dirty="0" err="1"/>
              <a:t>si</a:t>
            </a:r>
            <a:r>
              <a:rPr lang="en-US" dirty="0"/>
              <a:t> </a:t>
            </a:r>
            <a:r>
              <a:rPr lang="en-US" dirty="0" err="1"/>
              <a:t>es</a:t>
            </a:r>
            <a:r>
              <a:rPr lang="en-US" dirty="0"/>
              <a:t> que no </a:t>
            </a:r>
            <a:r>
              <a:rPr lang="en-US" dirty="0" err="1"/>
              <a:t>existen</a:t>
            </a:r>
            <a:r>
              <a:rPr lang="en-US" dirty="0"/>
              <a:t>) </a:t>
            </a:r>
            <a:r>
              <a:rPr lang="en-US" dirty="0" err="1"/>
              <a:t>asigne</a:t>
            </a:r>
            <a:r>
              <a:rPr lang="en-US" dirty="0"/>
              <a:t> la </a:t>
            </a:r>
            <a:r>
              <a:rPr lang="en-US" dirty="0" err="1"/>
              <a:t>responsabilidad</a:t>
            </a:r>
            <a:r>
              <a:rPr lang="en-US" dirty="0"/>
              <a:t> a la </a:t>
            </a:r>
            <a:r>
              <a:rPr lang="en-US" dirty="0" err="1"/>
              <a:t>clases</a:t>
            </a:r>
            <a:r>
              <a:rPr lang="en-US" dirty="0"/>
              <a:t> para las que </a:t>
            </a:r>
            <a:r>
              <a:rPr lang="en-US" dirty="0" err="1"/>
              <a:t>varía</a:t>
            </a:r>
            <a:r>
              <a:rPr lang="en-US" dirty="0"/>
              <a:t> el </a:t>
            </a:r>
            <a:r>
              <a:rPr lang="en-US" dirty="0" err="1"/>
              <a:t>comportamiento</a:t>
            </a:r>
            <a:r>
              <a:rPr lang="en-US" dirty="0"/>
              <a:t>. Nos </a:t>
            </a:r>
            <a:r>
              <a:rPr lang="en-US" dirty="0" err="1"/>
              <a:t>permite</a:t>
            </a:r>
            <a:r>
              <a:rPr lang="en-US" dirty="0"/>
              <a:t> </a:t>
            </a:r>
            <a:r>
              <a:rPr lang="en-US" dirty="0" err="1"/>
              <a:t>sustituir</a:t>
            </a:r>
            <a:r>
              <a:rPr lang="en-US" dirty="0"/>
              <a:t> </a:t>
            </a:r>
            <a:r>
              <a:rPr lang="en-US" dirty="0" err="1"/>
              <a:t>objetos</a:t>
            </a:r>
            <a:r>
              <a:rPr lang="en-US" dirty="0"/>
              <a:t> que </a:t>
            </a:r>
            <a:r>
              <a:rPr lang="en-US" dirty="0" err="1"/>
              <a:t>tienen</a:t>
            </a:r>
            <a:r>
              <a:rPr lang="en-US" dirty="0"/>
              <a:t> </a:t>
            </a:r>
            <a:r>
              <a:rPr lang="en-US" dirty="0" err="1"/>
              <a:t>idéntica</a:t>
            </a:r>
            <a:r>
              <a:rPr lang="en-US" dirty="0"/>
              <a:t> </a:t>
            </a:r>
            <a:r>
              <a:rPr lang="en-US" dirty="0" err="1"/>
              <a:t>interfaz</a:t>
            </a:r>
            <a:r>
              <a:rPr lang="en-US" dirty="0"/>
              <a:t>.</a:t>
            </a:r>
            <a:endParaRPr lang="es-ES_tradnl" dirty="0"/>
          </a:p>
        </p:txBody>
      </p:sp>
    </p:spTree>
    <p:extLst>
      <p:ext uri="{BB962C8B-B14F-4D97-AF65-F5344CB8AC3E}">
        <p14:creationId xmlns:p14="http://schemas.microsoft.com/office/powerpoint/2010/main" val="1689781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Heurística: No hables con extraños</a:t>
            </a:r>
          </a:p>
        </p:txBody>
      </p:sp>
      <p:sp>
        <p:nvSpPr>
          <p:cNvPr id="3" name="Content Placeholder 2"/>
          <p:cNvSpPr>
            <a:spLocks noGrp="1"/>
          </p:cNvSpPr>
          <p:nvPr>
            <p:ph idx="1"/>
          </p:nvPr>
        </p:nvSpPr>
        <p:spPr/>
        <p:txBody>
          <a:bodyPr>
            <a:normAutofit/>
          </a:bodyPr>
          <a:lstStyle/>
          <a:p>
            <a:r>
              <a:rPr lang="en-US" dirty="0"/>
              <a:t>Evite </a:t>
            </a:r>
            <a:r>
              <a:rPr lang="en-US" dirty="0" err="1"/>
              <a:t>diseñar</a:t>
            </a:r>
            <a:r>
              <a:rPr lang="en-US" dirty="0"/>
              <a:t> </a:t>
            </a:r>
            <a:r>
              <a:rPr lang="en-US" dirty="0" err="1"/>
              <a:t>objetos</a:t>
            </a:r>
            <a:r>
              <a:rPr lang="en-US" dirty="0"/>
              <a:t> que </a:t>
            </a:r>
            <a:r>
              <a:rPr lang="en-US" dirty="0" err="1"/>
              <a:t>recorren</a:t>
            </a:r>
            <a:r>
              <a:rPr lang="en-US" dirty="0"/>
              <a:t> largos </a:t>
            </a:r>
            <a:r>
              <a:rPr lang="en-US" dirty="0" err="1"/>
              <a:t>caminos</a:t>
            </a:r>
            <a:r>
              <a:rPr lang="en-US" dirty="0"/>
              <a:t> de </a:t>
            </a:r>
            <a:r>
              <a:rPr lang="en-US" dirty="0" err="1"/>
              <a:t>estructura</a:t>
            </a:r>
            <a:r>
              <a:rPr lang="en-US" dirty="0"/>
              <a:t> y </a:t>
            </a:r>
            <a:r>
              <a:rPr lang="en-US" dirty="0" err="1"/>
              <a:t>envían</a:t>
            </a:r>
            <a:r>
              <a:rPr lang="en-US" dirty="0"/>
              <a:t> </a:t>
            </a:r>
            <a:r>
              <a:rPr lang="en-US" dirty="0" err="1"/>
              <a:t>mensajes</a:t>
            </a:r>
            <a:r>
              <a:rPr lang="en-US" dirty="0"/>
              <a:t> (</a:t>
            </a:r>
            <a:r>
              <a:rPr lang="en-US" dirty="0" err="1"/>
              <a:t>hablan</a:t>
            </a:r>
            <a:r>
              <a:rPr lang="en-US" dirty="0"/>
              <a:t>) a </a:t>
            </a:r>
            <a:r>
              <a:rPr lang="en-US" dirty="0" err="1"/>
              <a:t>objetos</a:t>
            </a:r>
            <a:r>
              <a:rPr lang="en-US" dirty="0"/>
              <a:t> </a:t>
            </a:r>
            <a:r>
              <a:rPr lang="en-US" dirty="0" err="1"/>
              <a:t>distantes</a:t>
            </a:r>
            <a:r>
              <a:rPr lang="en-US" dirty="0"/>
              <a:t> o </a:t>
            </a:r>
            <a:r>
              <a:rPr lang="en-US" dirty="0" err="1"/>
              <a:t>indirectos</a:t>
            </a:r>
            <a:r>
              <a:rPr lang="en-US" dirty="0"/>
              <a:t> (</a:t>
            </a:r>
            <a:r>
              <a:rPr lang="en-US" dirty="0" err="1"/>
              <a:t>extraños</a:t>
            </a:r>
            <a:r>
              <a:rPr lang="en-US" dirty="0"/>
              <a:t>). </a:t>
            </a:r>
            <a:r>
              <a:rPr lang="en-US" dirty="0" err="1"/>
              <a:t>Dentro</a:t>
            </a:r>
            <a:r>
              <a:rPr lang="en-US" dirty="0"/>
              <a:t> de un </a:t>
            </a:r>
            <a:r>
              <a:rPr lang="en-US" dirty="0" err="1"/>
              <a:t>método</a:t>
            </a:r>
            <a:r>
              <a:rPr lang="en-US" dirty="0"/>
              <a:t> </a:t>
            </a:r>
            <a:r>
              <a:rPr lang="en-US" dirty="0" err="1"/>
              <a:t>sólo</a:t>
            </a:r>
            <a:r>
              <a:rPr lang="en-US" dirty="0"/>
              <a:t> </a:t>
            </a:r>
            <a:r>
              <a:rPr lang="en-US" dirty="0" err="1"/>
              <a:t>pueden</a:t>
            </a:r>
            <a:r>
              <a:rPr lang="en-US" dirty="0"/>
              <a:t> </a:t>
            </a:r>
            <a:r>
              <a:rPr lang="en-US" dirty="0" err="1"/>
              <a:t>enviarse</a:t>
            </a:r>
            <a:r>
              <a:rPr lang="en-US" dirty="0"/>
              <a:t> </a:t>
            </a:r>
            <a:r>
              <a:rPr lang="en-US" dirty="0" err="1"/>
              <a:t>mensajes</a:t>
            </a:r>
            <a:r>
              <a:rPr lang="en-US" dirty="0"/>
              <a:t> a </a:t>
            </a:r>
            <a:r>
              <a:rPr lang="en-US" dirty="0" err="1"/>
              <a:t>objetos</a:t>
            </a:r>
            <a:r>
              <a:rPr lang="en-US" dirty="0"/>
              <a:t> </a:t>
            </a:r>
            <a:r>
              <a:rPr lang="en-US" dirty="0" err="1"/>
              <a:t>conocidos</a:t>
            </a:r>
            <a:r>
              <a:rPr lang="en-US" dirty="0"/>
              <a:t>:</a:t>
            </a:r>
          </a:p>
          <a:p>
            <a:pPr lvl="1" fontAlgn="base"/>
            <a:r>
              <a:rPr lang="en-US" dirty="0"/>
              <a:t>self</a:t>
            </a:r>
          </a:p>
          <a:p>
            <a:pPr lvl="1" fontAlgn="base"/>
            <a:r>
              <a:rPr lang="en-US" dirty="0"/>
              <a:t>un </a:t>
            </a:r>
            <a:r>
              <a:rPr lang="en-US" dirty="0" err="1"/>
              <a:t>parámetro</a:t>
            </a:r>
            <a:r>
              <a:rPr lang="en-US" dirty="0"/>
              <a:t> del </a:t>
            </a:r>
            <a:r>
              <a:rPr lang="en-US" dirty="0" err="1"/>
              <a:t>método</a:t>
            </a:r>
            <a:endParaRPr lang="en-US" dirty="0"/>
          </a:p>
          <a:p>
            <a:pPr lvl="1" fontAlgn="base"/>
            <a:r>
              <a:rPr lang="en-US" dirty="0"/>
              <a:t>un </a:t>
            </a:r>
            <a:r>
              <a:rPr lang="en-US" dirty="0" err="1"/>
              <a:t>objeto</a:t>
            </a:r>
            <a:r>
              <a:rPr lang="en-US" dirty="0"/>
              <a:t> que </a:t>
            </a:r>
            <a:r>
              <a:rPr lang="en-US" dirty="0" err="1"/>
              <a:t>esté</a:t>
            </a:r>
            <a:r>
              <a:rPr lang="en-US" dirty="0"/>
              <a:t> </a:t>
            </a:r>
            <a:r>
              <a:rPr lang="en-US" dirty="0" err="1"/>
              <a:t>directamente</a:t>
            </a:r>
            <a:r>
              <a:rPr lang="en-US" dirty="0"/>
              <a:t> </a:t>
            </a:r>
            <a:r>
              <a:rPr lang="en-US" dirty="0" err="1"/>
              <a:t>asociado</a:t>
            </a:r>
            <a:r>
              <a:rPr lang="en-US" dirty="0"/>
              <a:t> a self</a:t>
            </a:r>
          </a:p>
          <a:p>
            <a:pPr lvl="1" fontAlgn="base"/>
            <a:r>
              <a:rPr lang="en-US" dirty="0"/>
              <a:t>un </a:t>
            </a:r>
            <a:r>
              <a:rPr lang="en-US" dirty="0" err="1"/>
              <a:t>miembro</a:t>
            </a:r>
            <a:r>
              <a:rPr lang="en-US" dirty="0"/>
              <a:t> de </a:t>
            </a:r>
            <a:r>
              <a:rPr lang="en-US" dirty="0" err="1"/>
              <a:t>una</a:t>
            </a:r>
            <a:r>
              <a:rPr lang="en-US" dirty="0"/>
              <a:t> </a:t>
            </a:r>
            <a:r>
              <a:rPr lang="en-US" dirty="0" err="1"/>
              <a:t>colección</a:t>
            </a:r>
            <a:r>
              <a:rPr lang="en-US" dirty="0"/>
              <a:t> que sea </a:t>
            </a:r>
            <a:r>
              <a:rPr lang="en-US" dirty="0" err="1"/>
              <a:t>atributo</a:t>
            </a:r>
            <a:r>
              <a:rPr lang="en-US" dirty="0"/>
              <a:t> de self</a:t>
            </a:r>
          </a:p>
          <a:p>
            <a:pPr lvl="1" fontAlgn="base"/>
            <a:r>
              <a:rPr lang="en-US" dirty="0"/>
              <a:t>un </a:t>
            </a:r>
            <a:r>
              <a:rPr lang="en-US" dirty="0" err="1"/>
              <a:t>objeto</a:t>
            </a:r>
            <a:r>
              <a:rPr lang="en-US" dirty="0"/>
              <a:t> </a:t>
            </a:r>
            <a:r>
              <a:rPr lang="en-US" dirty="0" err="1"/>
              <a:t>creado</a:t>
            </a:r>
            <a:r>
              <a:rPr lang="en-US" dirty="0"/>
              <a:t> </a:t>
            </a:r>
            <a:r>
              <a:rPr lang="en-US" dirty="0" err="1"/>
              <a:t>dentro</a:t>
            </a:r>
            <a:r>
              <a:rPr lang="en-US" dirty="0"/>
              <a:t> del </a:t>
            </a:r>
            <a:r>
              <a:rPr lang="en-US" dirty="0" err="1"/>
              <a:t>método</a:t>
            </a:r>
            <a:endParaRPr lang="en-US" dirty="0"/>
          </a:p>
          <a:p>
            <a:pPr lvl="1"/>
            <a:r>
              <a:rPr lang="en-US" dirty="0"/>
              <a:t>Los </a:t>
            </a:r>
            <a:r>
              <a:rPr lang="en-US" dirty="0" err="1"/>
              <a:t>demás</a:t>
            </a:r>
            <a:r>
              <a:rPr lang="en-US" dirty="0"/>
              <a:t> </a:t>
            </a:r>
            <a:r>
              <a:rPr lang="en-US" dirty="0" err="1"/>
              <a:t>objetos</a:t>
            </a:r>
            <a:r>
              <a:rPr lang="en-US" dirty="0"/>
              <a:t> son </a:t>
            </a:r>
            <a:r>
              <a:rPr lang="en-US" dirty="0" err="1"/>
              <a:t>extraños</a:t>
            </a:r>
            <a:r>
              <a:rPr lang="en-US" dirty="0"/>
              <a:t>.</a:t>
            </a:r>
            <a:endParaRPr lang="es-ES_tradnl" dirty="0"/>
          </a:p>
        </p:txBody>
      </p:sp>
    </p:spTree>
    <p:extLst>
      <p:ext uri="{BB962C8B-B14F-4D97-AF65-F5344CB8AC3E}">
        <p14:creationId xmlns:p14="http://schemas.microsoft.com/office/powerpoint/2010/main" val="822820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Heurística: Bajo acoplamiento</a:t>
            </a:r>
          </a:p>
        </p:txBody>
      </p:sp>
      <p:sp>
        <p:nvSpPr>
          <p:cNvPr id="3" name="Content Placeholder 2"/>
          <p:cNvSpPr>
            <a:spLocks noGrp="1"/>
          </p:cNvSpPr>
          <p:nvPr>
            <p:ph idx="1"/>
          </p:nvPr>
        </p:nvSpPr>
        <p:spPr/>
        <p:txBody>
          <a:bodyPr>
            <a:normAutofit/>
          </a:bodyPr>
          <a:lstStyle/>
          <a:p>
            <a:r>
              <a:rPr lang="en-US" dirty="0" err="1"/>
              <a:t>Asignar</a:t>
            </a:r>
            <a:r>
              <a:rPr lang="en-US" dirty="0"/>
              <a:t> </a:t>
            </a:r>
            <a:r>
              <a:rPr lang="en-US" dirty="0" err="1"/>
              <a:t>responsabilidades</a:t>
            </a:r>
            <a:r>
              <a:rPr lang="en-US" dirty="0"/>
              <a:t> de </a:t>
            </a:r>
            <a:r>
              <a:rPr lang="en-US" dirty="0" err="1"/>
              <a:t>manera</a:t>
            </a:r>
            <a:r>
              <a:rPr lang="en-US" dirty="0"/>
              <a:t> que el </a:t>
            </a:r>
            <a:r>
              <a:rPr lang="en-US" dirty="0" err="1"/>
              <a:t>acoplamiento</a:t>
            </a:r>
            <a:r>
              <a:rPr lang="en-US" dirty="0"/>
              <a:t> </a:t>
            </a:r>
            <a:r>
              <a:rPr lang="en-US" dirty="0" err="1"/>
              <a:t>permanezca</a:t>
            </a:r>
            <a:r>
              <a:rPr lang="en-US" dirty="0"/>
              <a:t> lo </a:t>
            </a:r>
            <a:r>
              <a:rPr lang="en-US" dirty="0" err="1"/>
              <a:t>más</a:t>
            </a:r>
            <a:r>
              <a:rPr lang="en-US" dirty="0"/>
              <a:t> </a:t>
            </a:r>
            <a:r>
              <a:rPr lang="en-US" dirty="0" err="1"/>
              <a:t>bajo</a:t>
            </a:r>
            <a:r>
              <a:rPr lang="en-US" dirty="0"/>
              <a:t> </a:t>
            </a:r>
            <a:r>
              <a:rPr lang="en-US" dirty="0" err="1"/>
              <a:t>posible</a:t>
            </a:r>
            <a:r>
              <a:rPr lang="en-US" dirty="0"/>
              <a:t>. El </a:t>
            </a:r>
            <a:r>
              <a:rPr lang="en-US" dirty="0" err="1"/>
              <a:t>acoplamiento</a:t>
            </a:r>
            <a:r>
              <a:rPr lang="en-US" dirty="0"/>
              <a:t> </a:t>
            </a:r>
            <a:r>
              <a:rPr lang="en-US" dirty="0" err="1"/>
              <a:t>es</a:t>
            </a:r>
            <a:r>
              <a:rPr lang="en-US" dirty="0"/>
              <a:t> </a:t>
            </a:r>
            <a:r>
              <a:rPr lang="en-US" dirty="0" err="1"/>
              <a:t>una</a:t>
            </a:r>
            <a:r>
              <a:rPr lang="en-US" dirty="0"/>
              <a:t> </a:t>
            </a:r>
            <a:r>
              <a:rPr lang="en-US" dirty="0" err="1"/>
              <a:t>medida</a:t>
            </a:r>
            <a:r>
              <a:rPr lang="en-US" dirty="0"/>
              <a:t> de </a:t>
            </a:r>
            <a:r>
              <a:rPr lang="en-US" dirty="0" err="1"/>
              <a:t>dependencia</a:t>
            </a:r>
            <a:r>
              <a:rPr lang="en-US" dirty="0"/>
              <a:t> de un </a:t>
            </a:r>
            <a:r>
              <a:rPr lang="en-US" dirty="0" err="1"/>
              <a:t>objeto</a:t>
            </a:r>
            <a:r>
              <a:rPr lang="en-US" dirty="0"/>
              <a:t> con </a:t>
            </a:r>
            <a:r>
              <a:rPr lang="en-US" dirty="0" err="1"/>
              <a:t>otros</a:t>
            </a:r>
            <a:r>
              <a:rPr lang="en-US" dirty="0"/>
              <a:t>. </a:t>
            </a:r>
            <a:r>
              <a:rPr lang="en-US" dirty="0" err="1"/>
              <a:t>Es</a:t>
            </a:r>
            <a:r>
              <a:rPr lang="en-US" dirty="0"/>
              <a:t> </a:t>
            </a:r>
            <a:r>
              <a:rPr lang="en-US" dirty="0" err="1"/>
              <a:t>bajo</a:t>
            </a:r>
            <a:r>
              <a:rPr lang="en-US" dirty="0"/>
              <a:t> </a:t>
            </a:r>
            <a:r>
              <a:rPr lang="en-US" dirty="0" err="1"/>
              <a:t>si</a:t>
            </a:r>
            <a:r>
              <a:rPr lang="en-US" dirty="0"/>
              <a:t> </a:t>
            </a:r>
            <a:r>
              <a:rPr lang="en-US" dirty="0" err="1"/>
              <a:t>mantiene</a:t>
            </a:r>
            <a:r>
              <a:rPr lang="en-US" dirty="0"/>
              <a:t> </a:t>
            </a:r>
            <a:r>
              <a:rPr lang="en-US" dirty="0" err="1"/>
              <a:t>pocas</a:t>
            </a:r>
            <a:r>
              <a:rPr lang="en-US" dirty="0"/>
              <a:t> </a:t>
            </a:r>
            <a:r>
              <a:rPr lang="en-US" dirty="0" err="1"/>
              <a:t>relaciones</a:t>
            </a:r>
            <a:r>
              <a:rPr lang="en-US" dirty="0"/>
              <a:t> con </a:t>
            </a:r>
            <a:r>
              <a:rPr lang="en-US" dirty="0" err="1"/>
              <a:t>otros</a:t>
            </a:r>
            <a:r>
              <a:rPr lang="en-US" dirty="0"/>
              <a:t> </a:t>
            </a:r>
            <a:r>
              <a:rPr lang="en-US" dirty="0" err="1"/>
              <a:t>objetos</a:t>
            </a:r>
            <a:r>
              <a:rPr lang="en-US" dirty="0"/>
              <a:t>. El alto </a:t>
            </a:r>
            <a:r>
              <a:rPr lang="en-US" dirty="0" err="1"/>
              <a:t>acoplamiento</a:t>
            </a:r>
            <a:r>
              <a:rPr lang="en-US" dirty="0"/>
              <a:t> </a:t>
            </a:r>
            <a:r>
              <a:rPr lang="en-US" dirty="0" err="1"/>
              <a:t>dificulta</a:t>
            </a:r>
            <a:r>
              <a:rPr lang="en-US" dirty="0"/>
              <a:t> el </a:t>
            </a:r>
            <a:r>
              <a:rPr lang="en-US" dirty="0" err="1"/>
              <a:t>entendimiento</a:t>
            </a:r>
            <a:r>
              <a:rPr lang="en-US" dirty="0"/>
              <a:t> y </a:t>
            </a:r>
            <a:r>
              <a:rPr lang="en-US" dirty="0" err="1"/>
              <a:t>complica</a:t>
            </a:r>
            <a:r>
              <a:rPr lang="en-US" dirty="0"/>
              <a:t> la </a:t>
            </a:r>
            <a:r>
              <a:rPr lang="en-US" dirty="0" err="1"/>
              <a:t>propagación</a:t>
            </a:r>
            <a:r>
              <a:rPr lang="en-US" dirty="0"/>
              <a:t> de </a:t>
            </a:r>
            <a:r>
              <a:rPr lang="en-US" dirty="0" err="1"/>
              <a:t>cambios</a:t>
            </a:r>
            <a:r>
              <a:rPr lang="en-US" dirty="0"/>
              <a:t> </a:t>
            </a:r>
            <a:r>
              <a:rPr lang="en-US" dirty="0" err="1"/>
              <a:t>en</a:t>
            </a:r>
            <a:r>
              <a:rPr lang="en-US" dirty="0"/>
              <a:t> el </a:t>
            </a:r>
            <a:r>
              <a:rPr lang="en-US" dirty="0" err="1"/>
              <a:t>diseño</a:t>
            </a:r>
            <a:r>
              <a:rPr lang="en-US" dirty="0"/>
              <a:t>.</a:t>
            </a:r>
          </a:p>
          <a:p>
            <a:r>
              <a:rPr lang="en-US" dirty="0"/>
              <a:t>No se </a:t>
            </a:r>
            <a:r>
              <a:rPr lang="en-US" dirty="0" err="1"/>
              <a:t>puede</a:t>
            </a:r>
            <a:r>
              <a:rPr lang="en-US" dirty="0"/>
              <a:t> </a:t>
            </a:r>
            <a:r>
              <a:rPr lang="en-US" dirty="0" err="1"/>
              <a:t>considerar</a:t>
            </a:r>
            <a:r>
              <a:rPr lang="en-US" dirty="0"/>
              <a:t> de </a:t>
            </a:r>
            <a:r>
              <a:rPr lang="en-US" dirty="0" err="1"/>
              <a:t>manera</a:t>
            </a:r>
            <a:r>
              <a:rPr lang="en-US" dirty="0"/>
              <a:t> </a:t>
            </a:r>
            <a:r>
              <a:rPr lang="en-US" dirty="0" err="1"/>
              <a:t>aislada</a:t>
            </a:r>
            <a:r>
              <a:rPr lang="en-US" dirty="0"/>
              <a:t> a </a:t>
            </a:r>
            <a:r>
              <a:rPr lang="en-US" dirty="0" err="1"/>
              <a:t>otras</a:t>
            </a:r>
            <a:r>
              <a:rPr lang="en-US" dirty="0"/>
              <a:t> </a:t>
            </a:r>
            <a:r>
              <a:rPr lang="en-US" dirty="0" err="1"/>
              <a:t>heurísticas</a:t>
            </a:r>
            <a:r>
              <a:rPr lang="en-US" dirty="0"/>
              <a:t>, </a:t>
            </a:r>
            <a:r>
              <a:rPr lang="en-US" dirty="0" err="1"/>
              <a:t>sino</a:t>
            </a:r>
            <a:r>
              <a:rPr lang="en-US" dirty="0"/>
              <a:t> que </a:t>
            </a:r>
            <a:r>
              <a:rPr lang="en-US" dirty="0" err="1"/>
              <a:t>debe</a:t>
            </a:r>
            <a:r>
              <a:rPr lang="en-US" dirty="0"/>
              <a:t> </a:t>
            </a:r>
            <a:r>
              <a:rPr lang="en-US" dirty="0" err="1"/>
              <a:t>incluirse</a:t>
            </a:r>
            <a:r>
              <a:rPr lang="en-US" dirty="0"/>
              <a:t> </a:t>
            </a:r>
            <a:r>
              <a:rPr lang="en-US" dirty="0" err="1"/>
              <a:t>como</a:t>
            </a:r>
            <a:r>
              <a:rPr lang="en-US" dirty="0"/>
              <a:t> principio de </a:t>
            </a:r>
            <a:r>
              <a:rPr lang="en-US" dirty="0" err="1"/>
              <a:t>diseño</a:t>
            </a:r>
            <a:r>
              <a:rPr lang="en-US" dirty="0"/>
              <a:t> que </a:t>
            </a:r>
            <a:r>
              <a:rPr lang="en-US" dirty="0" err="1"/>
              <a:t>influye</a:t>
            </a:r>
            <a:r>
              <a:rPr lang="en-US" dirty="0"/>
              <a:t> </a:t>
            </a:r>
            <a:r>
              <a:rPr lang="en-US" dirty="0" err="1"/>
              <a:t>en</a:t>
            </a:r>
            <a:r>
              <a:rPr lang="en-US" dirty="0"/>
              <a:t> la </a:t>
            </a:r>
            <a:r>
              <a:rPr lang="en-US" dirty="0" err="1"/>
              <a:t>elección</a:t>
            </a:r>
            <a:r>
              <a:rPr lang="en-US" dirty="0"/>
              <a:t> de la </a:t>
            </a:r>
            <a:r>
              <a:rPr lang="en-US" dirty="0" err="1"/>
              <a:t>asignación</a:t>
            </a:r>
            <a:r>
              <a:rPr lang="en-US" dirty="0"/>
              <a:t> de </a:t>
            </a:r>
            <a:r>
              <a:rPr lang="en-US" dirty="0" err="1"/>
              <a:t>responsabilidad</a:t>
            </a:r>
            <a:r>
              <a:rPr lang="en-US" dirty="0"/>
              <a:t>.</a:t>
            </a:r>
            <a:endParaRPr lang="es-ES_tradnl" dirty="0"/>
          </a:p>
        </p:txBody>
      </p:sp>
    </p:spTree>
    <p:extLst>
      <p:ext uri="{BB962C8B-B14F-4D97-AF65-F5344CB8AC3E}">
        <p14:creationId xmlns:p14="http://schemas.microsoft.com/office/powerpoint/2010/main" val="1472914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Heurística: Alta cohesión</a:t>
            </a:r>
          </a:p>
        </p:txBody>
      </p:sp>
      <p:sp>
        <p:nvSpPr>
          <p:cNvPr id="3" name="Content Placeholder 2"/>
          <p:cNvSpPr>
            <a:spLocks noGrp="1"/>
          </p:cNvSpPr>
          <p:nvPr>
            <p:ph idx="1"/>
          </p:nvPr>
        </p:nvSpPr>
        <p:spPr/>
        <p:txBody>
          <a:bodyPr/>
          <a:lstStyle/>
          <a:p>
            <a:r>
              <a:rPr lang="en-US" dirty="0" err="1"/>
              <a:t>Asignar</a:t>
            </a:r>
            <a:r>
              <a:rPr lang="en-US" dirty="0"/>
              <a:t> </a:t>
            </a:r>
            <a:r>
              <a:rPr lang="en-US" dirty="0" err="1"/>
              <a:t>responsabilidades</a:t>
            </a:r>
            <a:r>
              <a:rPr lang="en-US" dirty="0"/>
              <a:t> de </a:t>
            </a:r>
            <a:r>
              <a:rPr lang="en-US" dirty="0" err="1"/>
              <a:t>manera</a:t>
            </a:r>
            <a:r>
              <a:rPr lang="en-US" dirty="0"/>
              <a:t> que la </a:t>
            </a:r>
            <a:r>
              <a:rPr lang="en-US" dirty="0" err="1"/>
              <a:t>cohesión</a:t>
            </a:r>
            <a:r>
              <a:rPr lang="en-US" dirty="0"/>
              <a:t> </a:t>
            </a:r>
            <a:r>
              <a:rPr lang="en-US" dirty="0" err="1"/>
              <a:t>permanezca</a:t>
            </a:r>
            <a:r>
              <a:rPr lang="en-US" dirty="0"/>
              <a:t> lo </a:t>
            </a:r>
            <a:r>
              <a:rPr lang="en-US" dirty="0" err="1"/>
              <a:t>más</a:t>
            </a:r>
            <a:r>
              <a:rPr lang="en-US" dirty="0"/>
              <a:t> </a:t>
            </a:r>
            <a:r>
              <a:rPr lang="en-US" dirty="0" err="1"/>
              <a:t>fuerte</a:t>
            </a:r>
            <a:r>
              <a:rPr lang="en-US" dirty="0"/>
              <a:t> </a:t>
            </a:r>
            <a:r>
              <a:rPr lang="en-US" dirty="0" err="1"/>
              <a:t>posible</a:t>
            </a:r>
            <a:r>
              <a:rPr lang="en-US" dirty="0"/>
              <a:t>. La </a:t>
            </a:r>
            <a:r>
              <a:rPr lang="en-US" dirty="0" err="1"/>
              <a:t>cohesión</a:t>
            </a:r>
            <a:r>
              <a:rPr lang="en-US" dirty="0"/>
              <a:t> </a:t>
            </a:r>
            <a:r>
              <a:rPr lang="en-US" dirty="0" err="1"/>
              <a:t>es</a:t>
            </a:r>
            <a:r>
              <a:rPr lang="en-US" dirty="0"/>
              <a:t> </a:t>
            </a:r>
            <a:r>
              <a:rPr lang="en-US" dirty="0" err="1"/>
              <a:t>una</a:t>
            </a:r>
            <a:r>
              <a:rPr lang="en-US" dirty="0"/>
              <a:t> </a:t>
            </a:r>
            <a:r>
              <a:rPr lang="en-US" dirty="0" err="1"/>
              <a:t>medida</a:t>
            </a:r>
            <a:r>
              <a:rPr lang="en-US" dirty="0"/>
              <a:t> de la </a:t>
            </a:r>
            <a:r>
              <a:rPr lang="en-US" b="1" dirty="0" err="1"/>
              <a:t>fuerza</a:t>
            </a:r>
            <a:r>
              <a:rPr lang="en-US" b="1" dirty="0"/>
              <a:t> con la que se </a:t>
            </a:r>
            <a:r>
              <a:rPr lang="en-US" b="1" dirty="0" err="1"/>
              <a:t>relacionan</a:t>
            </a:r>
            <a:r>
              <a:rPr lang="en-US" b="1" dirty="0"/>
              <a:t> las </a:t>
            </a:r>
            <a:r>
              <a:rPr lang="en-US" b="1" dirty="0" err="1"/>
              <a:t>responsabilidades</a:t>
            </a:r>
            <a:r>
              <a:rPr lang="en-US" b="1" dirty="0"/>
              <a:t> de un </a:t>
            </a:r>
            <a:r>
              <a:rPr lang="en-US" b="1" dirty="0" err="1"/>
              <a:t>objeto</a:t>
            </a:r>
            <a:r>
              <a:rPr lang="en-US" dirty="0"/>
              <a:t>, y la </a:t>
            </a:r>
            <a:r>
              <a:rPr lang="en-US" b="1" dirty="0" err="1"/>
              <a:t>cantidad</a:t>
            </a:r>
            <a:r>
              <a:rPr lang="en-US" dirty="0"/>
              <a:t> de </a:t>
            </a:r>
            <a:r>
              <a:rPr lang="en-US" dirty="0" err="1"/>
              <a:t>ellas</a:t>
            </a:r>
            <a:r>
              <a:rPr lang="en-US" dirty="0"/>
              <a:t>. </a:t>
            </a:r>
            <a:r>
              <a:rPr lang="en-US" dirty="0" err="1"/>
              <a:t>Resulta</a:t>
            </a:r>
            <a:r>
              <a:rPr lang="en-US" dirty="0"/>
              <a:t> </a:t>
            </a:r>
            <a:r>
              <a:rPr lang="en-US" dirty="0" err="1"/>
              <a:t>en</a:t>
            </a:r>
            <a:r>
              <a:rPr lang="en-US" dirty="0"/>
              <a:t> </a:t>
            </a:r>
            <a:r>
              <a:rPr lang="en-US" dirty="0" err="1"/>
              <a:t>clases</a:t>
            </a:r>
            <a:r>
              <a:rPr lang="en-US" dirty="0"/>
              <a:t> </a:t>
            </a:r>
            <a:r>
              <a:rPr lang="en-US" dirty="0" err="1"/>
              <a:t>más</a:t>
            </a:r>
            <a:r>
              <a:rPr lang="en-US" dirty="0"/>
              <a:t> </a:t>
            </a:r>
            <a:r>
              <a:rPr lang="en-US" dirty="0" err="1"/>
              <a:t>fáciles</a:t>
            </a:r>
            <a:r>
              <a:rPr lang="en-US" dirty="0"/>
              <a:t> de </a:t>
            </a:r>
            <a:r>
              <a:rPr lang="en-US" dirty="0" err="1"/>
              <a:t>mantener</a:t>
            </a:r>
            <a:r>
              <a:rPr lang="en-US" dirty="0"/>
              <a:t>, </a:t>
            </a:r>
            <a:r>
              <a:rPr lang="en-US" dirty="0" err="1"/>
              <a:t>entender</a:t>
            </a:r>
            <a:r>
              <a:rPr lang="en-US" dirty="0"/>
              <a:t> y </a:t>
            </a:r>
            <a:r>
              <a:rPr lang="en-US" dirty="0" err="1"/>
              <a:t>reutilizar</a:t>
            </a:r>
            <a:r>
              <a:rPr lang="en-US" dirty="0"/>
              <a:t>. </a:t>
            </a:r>
          </a:p>
          <a:p>
            <a:r>
              <a:rPr lang="en-US" dirty="0"/>
              <a:t>El </a:t>
            </a:r>
            <a:r>
              <a:rPr lang="en-US" dirty="0" err="1"/>
              <a:t>nivel</a:t>
            </a:r>
            <a:r>
              <a:rPr lang="en-US" dirty="0"/>
              <a:t> de </a:t>
            </a:r>
            <a:r>
              <a:rPr lang="en-US" dirty="0" err="1"/>
              <a:t>cohesión</a:t>
            </a:r>
            <a:r>
              <a:rPr lang="en-US" dirty="0"/>
              <a:t> no se </a:t>
            </a:r>
            <a:r>
              <a:rPr lang="en-US" dirty="0" err="1"/>
              <a:t>puede</a:t>
            </a:r>
            <a:r>
              <a:rPr lang="en-US" dirty="0"/>
              <a:t> </a:t>
            </a:r>
            <a:r>
              <a:rPr lang="en-US" dirty="0" err="1"/>
              <a:t>considerar</a:t>
            </a:r>
            <a:r>
              <a:rPr lang="en-US" dirty="0"/>
              <a:t> de </a:t>
            </a:r>
            <a:r>
              <a:rPr lang="en-US" dirty="0" err="1"/>
              <a:t>manera</a:t>
            </a:r>
            <a:r>
              <a:rPr lang="en-US" dirty="0"/>
              <a:t> </a:t>
            </a:r>
            <a:r>
              <a:rPr lang="en-US" dirty="0" err="1"/>
              <a:t>aislada</a:t>
            </a:r>
            <a:r>
              <a:rPr lang="en-US" dirty="0"/>
              <a:t> a </a:t>
            </a:r>
            <a:r>
              <a:rPr lang="en-US" dirty="0" err="1"/>
              <a:t>otras</a:t>
            </a:r>
            <a:r>
              <a:rPr lang="en-US" dirty="0"/>
              <a:t> </a:t>
            </a:r>
            <a:r>
              <a:rPr lang="en-US" dirty="0" err="1"/>
              <a:t>responsabilidades</a:t>
            </a:r>
            <a:r>
              <a:rPr lang="en-US" dirty="0"/>
              <a:t> y </a:t>
            </a:r>
            <a:r>
              <a:rPr lang="en-US" dirty="0" err="1"/>
              <a:t>otras</a:t>
            </a:r>
            <a:r>
              <a:rPr lang="en-US" dirty="0"/>
              <a:t> </a:t>
            </a:r>
            <a:r>
              <a:rPr lang="en-US" dirty="0" err="1"/>
              <a:t>heurísticas</a:t>
            </a:r>
            <a:r>
              <a:rPr lang="en-US" dirty="0"/>
              <a:t>, </a:t>
            </a:r>
            <a:r>
              <a:rPr lang="en-US" dirty="0" err="1"/>
              <a:t>como</a:t>
            </a:r>
            <a:r>
              <a:rPr lang="en-US" dirty="0"/>
              <a:t> </a:t>
            </a:r>
            <a:r>
              <a:rPr lang="en-US" dirty="0" err="1"/>
              <a:t>Experto</a:t>
            </a:r>
            <a:r>
              <a:rPr lang="en-US" dirty="0"/>
              <a:t> y </a:t>
            </a:r>
            <a:r>
              <a:rPr lang="en-US" dirty="0" err="1"/>
              <a:t>Bajo</a:t>
            </a:r>
            <a:r>
              <a:rPr lang="en-US" dirty="0"/>
              <a:t> </a:t>
            </a:r>
            <a:r>
              <a:rPr lang="en-US" dirty="0" err="1"/>
              <a:t>Acoplamiento</a:t>
            </a:r>
            <a:r>
              <a:rPr lang="en-US" dirty="0"/>
              <a:t>.</a:t>
            </a:r>
            <a:endParaRPr lang="es-ES_tradnl" dirty="0"/>
          </a:p>
        </p:txBody>
      </p:sp>
    </p:spTree>
    <p:extLst>
      <p:ext uri="{BB962C8B-B14F-4D97-AF65-F5344CB8AC3E}">
        <p14:creationId xmlns:p14="http://schemas.microsoft.com/office/powerpoint/2010/main" val="557850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Heurística: Delegar, delegar, delegar</a:t>
            </a:r>
          </a:p>
        </p:txBody>
      </p:sp>
      <p:sp>
        <p:nvSpPr>
          <p:cNvPr id="3" name="Content Placeholder 2"/>
          <p:cNvSpPr>
            <a:spLocks noGrp="1"/>
          </p:cNvSpPr>
          <p:nvPr>
            <p:ph idx="1"/>
          </p:nvPr>
        </p:nvSpPr>
        <p:spPr/>
        <p:txBody>
          <a:bodyPr/>
          <a:lstStyle/>
          <a:p>
            <a:r>
              <a:rPr lang="es-ES_tradnl" dirty="0"/>
              <a:t>Un objeto no hace nada que pueda delegar a otro que conoce</a:t>
            </a:r>
          </a:p>
          <a:p>
            <a:r>
              <a:rPr lang="es-ES_tradnl" dirty="0"/>
              <a:t>Siempre que vea que un objeto pide cosas a otro para hacer algo me pregunto: no podré delegárselo a el (no será el el “experto”)</a:t>
            </a:r>
          </a:p>
        </p:txBody>
      </p:sp>
    </p:spTree>
    <p:extLst>
      <p:ext uri="{BB962C8B-B14F-4D97-AF65-F5344CB8AC3E}">
        <p14:creationId xmlns:p14="http://schemas.microsoft.com/office/powerpoint/2010/main" val="722050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7809"/>
            <a:ext cx="10515600" cy="5819154"/>
          </a:xfrm>
        </p:spPr>
        <p:txBody>
          <a:bodyPr>
            <a:normAutofit/>
          </a:bodyPr>
          <a:lstStyle/>
          <a:p>
            <a:pPr marL="0" indent="0">
              <a:buNone/>
            </a:pPr>
            <a:r>
              <a:rPr lang="es-ES_tradnl" b="1" dirty="0"/>
              <a:t>Registrar un cinéfilos: </a:t>
            </a:r>
            <a:r>
              <a:rPr lang="es-ES_tradnl" dirty="0"/>
              <a:t>el cinéfilo ingresa su nombre completo, y su email. El sistema registra al cinéfilo y lo retorna. </a:t>
            </a:r>
          </a:p>
          <a:p>
            <a:pPr marL="0" indent="0">
              <a:buNone/>
            </a:pPr>
            <a:endParaRPr lang="es-ES_tradnl" dirty="0"/>
          </a:p>
          <a:p>
            <a:pPr marL="0" indent="0">
              <a:buNone/>
            </a:pPr>
            <a:r>
              <a:rPr lang="es-ES_tradnl" dirty="0"/>
              <a:t>¿Pre-condiciones?</a:t>
            </a:r>
          </a:p>
          <a:p>
            <a:pPr marL="0" indent="0">
              <a:buNone/>
            </a:pPr>
            <a:r>
              <a:rPr lang="es-ES_tradnl" dirty="0"/>
              <a:t>¿Post-condiciones?</a:t>
            </a:r>
          </a:p>
          <a:p>
            <a:pPr marL="0" indent="0">
              <a:buNone/>
            </a:pPr>
            <a:r>
              <a:rPr lang="es-ES_tradnl" dirty="0"/>
              <a:t>¿Qué hay que hacer?</a:t>
            </a:r>
          </a:p>
          <a:p>
            <a:pPr marL="0" indent="0">
              <a:buNone/>
            </a:pPr>
            <a:endParaRPr lang="es-ES_tradnl" dirty="0"/>
          </a:p>
        </p:txBody>
      </p:sp>
    </p:spTree>
    <p:extLst>
      <p:ext uri="{BB962C8B-B14F-4D97-AF65-F5344CB8AC3E}">
        <p14:creationId xmlns:p14="http://schemas.microsoft.com/office/powerpoint/2010/main" val="1733367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7809"/>
            <a:ext cx="10515600" cy="5819154"/>
          </a:xfrm>
        </p:spPr>
        <p:txBody>
          <a:bodyPr>
            <a:normAutofit fontScale="92500" lnSpcReduction="10000"/>
          </a:bodyPr>
          <a:lstStyle/>
          <a:p>
            <a:pPr marL="0" indent="0">
              <a:buNone/>
            </a:pPr>
            <a:r>
              <a:rPr lang="es-ES_tradnl" b="1" dirty="0"/>
              <a:t>Registrar un cinéfilos: </a:t>
            </a:r>
            <a:r>
              <a:rPr lang="es-ES_tradnl" dirty="0"/>
              <a:t>el cinéfilo ingresa su nombre completo, y su email. El sistema registra al cinéfilo y lo retorna. </a:t>
            </a:r>
          </a:p>
          <a:p>
            <a:pPr marL="0" indent="0">
              <a:buNone/>
            </a:pPr>
            <a:endParaRPr lang="es-ES_tradnl" dirty="0"/>
          </a:p>
          <a:p>
            <a:pPr marL="0" indent="0">
              <a:buNone/>
            </a:pPr>
            <a:r>
              <a:rPr lang="es-ES_tradnl" dirty="0"/>
              <a:t>Pre-condiciones</a:t>
            </a:r>
          </a:p>
          <a:p>
            <a:pPr lvl="1"/>
            <a:r>
              <a:rPr lang="es-ES_tradnl" dirty="0"/>
              <a:t>La colección de cinéfilos existe.</a:t>
            </a:r>
          </a:p>
          <a:p>
            <a:pPr marL="0" indent="0">
              <a:buNone/>
            </a:pPr>
            <a:r>
              <a:rPr lang="es-ES_tradnl" dirty="0"/>
              <a:t>Post-condiciones</a:t>
            </a:r>
          </a:p>
          <a:p>
            <a:pPr lvl="1"/>
            <a:r>
              <a:rPr lang="es-ES_tradnl" dirty="0"/>
              <a:t>Hay una nueva instancia de </a:t>
            </a:r>
            <a:r>
              <a:rPr lang="es-ES_tradnl" dirty="0" err="1"/>
              <a:t>Cinephile</a:t>
            </a:r>
            <a:endParaRPr lang="es-ES_tradnl" dirty="0"/>
          </a:p>
          <a:p>
            <a:pPr lvl="1"/>
            <a:r>
              <a:rPr lang="es-ES_tradnl" dirty="0"/>
              <a:t>Se establece nombre e email para el cinéfilo</a:t>
            </a:r>
          </a:p>
          <a:p>
            <a:pPr lvl="1"/>
            <a:r>
              <a:rPr lang="es-ES_tradnl" dirty="0"/>
              <a:t>El cinéfilo no se relaciona con ninguna película.</a:t>
            </a:r>
          </a:p>
          <a:p>
            <a:pPr lvl="1"/>
            <a:r>
              <a:rPr lang="es-ES_tradnl" dirty="0"/>
              <a:t>El cinéfilo está en la colección de cinéfilos</a:t>
            </a:r>
          </a:p>
          <a:p>
            <a:pPr lvl="1"/>
            <a:r>
              <a:rPr lang="es-ES_tradnl" dirty="0"/>
              <a:t>Se devolvió el cinéfilo</a:t>
            </a:r>
          </a:p>
          <a:p>
            <a:pPr marL="0" indent="0">
              <a:buNone/>
            </a:pPr>
            <a:r>
              <a:rPr lang="es-ES_tradnl" dirty="0"/>
              <a:t>Qué hay que hacer</a:t>
            </a:r>
          </a:p>
          <a:p>
            <a:pPr lvl="1"/>
            <a:r>
              <a:rPr lang="es-ES_tradnl" dirty="0"/>
              <a:t>Crear e inicializar el cinéfilo</a:t>
            </a:r>
          </a:p>
          <a:p>
            <a:pPr lvl="1"/>
            <a:r>
              <a:rPr lang="es-ES_tradnl" dirty="0"/>
              <a:t>Agregar el cinéfilo a la colección</a:t>
            </a:r>
          </a:p>
          <a:p>
            <a:pPr lvl="1"/>
            <a:r>
              <a:rPr lang="es-ES_tradnl" dirty="0"/>
              <a:t>Devolver el cinéfilo</a:t>
            </a:r>
          </a:p>
          <a:p>
            <a:pPr marL="0" indent="0">
              <a:buNone/>
            </a:pPr>
            <a:endParaRPr lang="es-ES_tradnl" dirty="0"/>
          </a:p>
        </p:txBody>
      </p:sp>
    </p:spTree>
    <p:extLst>
      <p:ext uri="{BB962C8B-B14F-4D97-AF65-F5344CB8AC3E}">
        <p14:creationId xmlns:p14="http://schemas.microsoft.com/office/powerpoint/2010/main" val="967702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7809"/>
            <a:ext cx="10515600" cy="5819154"/>
          </a:xfrm>
        </p:spPr>
        <p:txBody>
          <a:bodyPr>
            <a:normAutofit/>
          </a:bodyPr>
          <a:lstStyle/>
          <a:p>
            <a:pPr marL="0" indent="0">
              <a:buNone/>
            </a:pPr>
            <a:r>
              <a:rPr lang="es-ES_tradnl" b="1" dirty="0"/>
              <a:t>Registrar un cinéfilos: </a:t>
            </a:r>
            <a:r>
              <a:rPr lang="es-ES_tradnl" dirty="0"/>
              <a:t>el cinéfilo ingresa su nombre completo, y su email. El sistema registra al cinéfilo y lo retorna. </a:t>
            </a:r>
          </a:p>
          <a:p>
            <a:pPr marL="0" indent="0">
              <a:buNone/>
            </a:pPr>
            <a:endParaRPr lang="es-ES_tradnl" dirty="0"/>
          </a:p>
          <a:p>
            <a:pPr marL="0" indent="0">
              <a:buNone/>
            </a:pPr>
            <a:r>
              <a:rPr lang="es-ES_tradnl" dirty="0"/>
              <a:t>Qué hay que hacer</a:t>
            </a:r>
          </a:p>
          <a:p>
            <a:pPr lvl="1"/>
            <a:r>
              <a:rPr lang="es-ES_tradnl" dirty="0"/>
              <a:t>Crear e inicializar el cinéfilo</a:t>
            </a:r>
          </a:p>
          <a:p>
            <a:pPr lvl="1"/>
            <a:r>
              <a:rPr lang="es-ES_tradnl" dirty="0"/>
              <a:t>Agregar el cinéfilo a la colección</a:t>
            </a:r>
          </a:p>
          <a:p>
            <a:pPr lvl="1"/>
            <a:r>
              <a:rPr lang="es-ES_tradnl" dirty="0"/>
              <a:t>Devolver el cinéfilo</a:t>
            </a:r>
          </a:p>
          <a:p>
            <a:pPr marL="0" indent="0">
              <a:buNone/>
            </a:pPr>
            <a:endParaRPr lang="es-ES_tradnl" dirty="0"/>
          </a:p>
        </p:txBody>
      </p:sp>
      <p:pic>
        <p:nvPicPr>
          <p:cNvPr id="4" name="Picture 3">
            <a:extLst>
              <a:ext uri="{FF2B5EF4-FFF2-40B4-BE49-F238E27FC236}">
                <a16:creationId xmlns:a16="http://schemas.microsoft.com/office/drawing/2014/main" id="{A86D40F0-4797-4B47-809C-11A9E6A3EF08}"/>
              </a:ext>
            </a:extLst>
          </p:cNvPr>
          <p:cNvPicPr>
            <a:picLocks noChangeAspect="1"/>
          </p:cNvPicPr>
          <p:nvPr/>
        </p:nvPicPr>
        <p:blipFill>
          <a:blip r:embed="rId2"/>
          <a:stretch>
            <a:fillRect/>
          </a:stretch>
        </p:blipFill>
        <p:spPr>
          <a:xfrm>
            <a:off x="467967" y="3967163"/>
            <a:ext cx="11468100" cy="2209800"/>
          </a:xfrm>
          <a:prstGeom prst="rect">
            <a:avLst/>
          </a:prstGeom>
        </p:spPr>
      </p:pic>
    </p:spTree>
    <p:extLst>
      <p:ext uri="{BB962C8B-B14F-4D97-AF65-F5344CB8AC3E}">
        <p14:creationId xmlns:p14="http://schemas.microsoft.com/office/powerpoint/2010/main" val="1622924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7809"/>
            <a:ext cx="10515600" cy="5819154"/>
          </a:xfrm>
        </p:spPr>
        <p:txBody>
          <a:bodyPr>
            <a:normAutofit/>
          </a:bodyPr>
          <a:lstStyle/>
          <a:p>
            <a:pPr marL="0" indent="0">
              <a:buNone/>
            </a:pPr>
            <a:r>
              <a:rPr lang="es-ES_tradnl" b="1" dirty="0"/>
              <a:t>Cargar película: </a:t>
            </a:r>
            <a:r>
              <a:rPr lang="es-ES_tradnl" dirty="0"/>
              <a:t>Se ingresa título, la URL de la película en IMDB, y la URL de la imagen de portada de la película (también tomada de IMDB). </a:t>
            </a:r>
            <a:r>
              <a:rPr lang="es-ES_tradnl" dirty="0" err="1"/>
              <a:t>Cinefiloos</a:t>
            </a:r>
            <a:r>
              <a:rPr lang="es-ES_tradnl" dirty="0"/>
              <a:t> (el sistema) registra la película.</a:t>
            </a:r>
          </a:p>
          <a:p>
            <a:pPr marL="0" indent="0">
              <a:buNone/>
            </a:pPr>
            <a:endParaRPr lang="es-ES_tradnl" dirty="0"/>
          </a:p>
          <a:p>
            <a:pPr marL="0" indent="0">
              <a:buNone/>
            </a:pPr>
            <a:r>
              <a:rPr lang="es-ES_tradnl" dirty="0"/>
              <a:t>¿Pre-condiciones?</a:t>
            </a:r>
          </a:p>
          <a:p>
            <a:pPr marL="0" indent="0">
              <a:buNone/>
            </a:pPr>
            <a:r>
              <a:rPr lang="es-ES_tradnl" dirty="0"/>
              <a:t>¿Post-condiciones?</a:t>
            </a:r>
          </a:p>
          <a:p>
            <a:pPr marL="0" indent="0">
              <a:buNone/>
            </a:pPr>
            <a:r>
              <a:rPr lang="es-ES_tradnl" dirty="0"/>
              <a:t>¿Qué hay que hacer?</a:t>
            </a:r>
          </a:p>
          <a:p>
            <a:pPr marL="0" indent="0">
              <a:buNone/>
            </a:pPr>
            <a:endParaRPr lang="es-ES_tradnl" dirty="0"/>
          </a:p>
        </p:txBody>
      </p:sp>
    </p:spTree>
    <p:extLst>
      <p:ext uri="{BB962C8B-B14F-4D97-AF65-F5344CB8AC3E}">
        <p14:creationId xmlns:p14="http://schemas.microsoft.com/office/powerpoint/2010/main" val="181608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De la especificación al diseño y el código</a:t>
            </a:r>
          </a:p>
        </p:txBody>
      </p:sp>
      <p:sp>
        <p:nvSpPr>
          <p:cNvPr id="3" name="Content Placeholder 2"/>
          <p:cNvSpPr>
            <a:spLocks noGrp="1"/>
          </p:cNvSpPr>
          <p:nvPr>
            <p:ph idx="1"/>
          </p:nvPr>
        </p:nvSpPr>
        <p:spPr/>
        <p:txBody>
          <a:bodyPr/>
          <a:lstStyle/>
          <a:p>
            <a:pPr marL="0" indent="0">
              <a:buNone/>
            </a:pPr>
            <a:r>
              <a:rPr lang="es-ES_tradnl" dirty="0"/>
              <a:t>Nuestra tarea como diseñadores/programadores orientados a objetos, por lo general, implicará:</a:t>
            </a:r>
          </a:p>
          <a:p>
            <a:pPr fontAlgn="base"/>
            <a:r>
              <a:rPr lang="es-ES_tradnl" dirty="0"/>
              <a:t>Entender qué debe hacer el sistema (los casos de uso)</a:t>
            </a:r>
          </a:p>
          <a:p>
            <a:pPr fontAlgn="base"/>
            <a:r>
              <a:rPr lang="es-ES_tradnl" dirty="0"/>
              <a:t>Identificar potenciales objetos, propiedades, relaciones  </a:t>
            </a:r>
          </a:p>
          <a:p>
            <a:pPr fontAlgn="base"/>
            <a:r>
              <a:rPr lang="es-ES_tradnl" dirty="0"/>
              <a:t>Por cada caso de uso, determinar cuales son los objetos involucrados y que debe hacer cada uno (asignar responsabilidades). </a:t>
            </a:r>
          </a:p>
          <a:p>
            <a:pPr fontAlgn="base"/>
            <a:r>
              <a:rPr lang="es-ES_tradnl" dirty="0"/>
              <a:t>Implementar las responsabilidades individuales de los objetos y escribir los </a:t>
            </a:r>
            <a:r>
              <a:rPr lang="es-ES_tradnl" dirty="0" err="1"/>
              <a:t>tests</a:t>
            </a:r>
            <a:r>
              <a:rPr lang="es-ES_tradnl" dirty="0"/>
              <a:t> que aseguran que el objeto hace lo que se supone que haga</a:t>
            </a:r>
          </a:p>
        </p:txBody>
      </p:sp>
    </p:spTree>
    <p:extLst>
      <p:ext uri="{BB962C8B-B14F-4D97-AF65-F5344CB8AC3E}">
        <p14:creationId xmlns:p14="http://schemas.microsoft.com/office/powerpoint/2010/main" val="134725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7809"/>
            <a:ext cx="10515600" cy="5819154"/>
          </a:xfrm>
        </p:spPr>
        <p:txBody>
          <a:bodyPr>
            <a:normAutofit/>
          </a:bodyPr>
          <a:lstStyle/>
          <a:p>
            <a:pPr marL="0" indent="0">
              <a:buNone/>
            </a:pPr>
            <a:r>
              <a:rPr lang="es-ES_tradnl" b="1" dirty="0"/>
              <a:t>Cargar película: </a:t>
            </a:r>
            <a:r>
              <a:rPr lang="es-ES_tradnl" dirty="0"/>
              <a:t>Se ingresa título, la URL de la película en IMDB, y la URL de la imagen de portada de la película (también tomada de IMDB). </a:t>
            </a:r>
            <a:r>
              <a:rPr lang="es-ES_tradnl" dirty="0" err="1"/>
              <a:t>Cinefiloos</a:t>
            </a:r>
            <a:r>
              <a:rPr lang="es-ES_tradnl" dirty="0"/>
              <a:t> (el sistema) registra la película.</a:t>
            </a:r>
          </a:p>
          <a:p>
            <a:pPr marL="0" indent="0">
              <a:buNone/>
            </a:pPr>
            <a:endParaRPr lang="es-ES_tradnl" dirty="0"/>
          </a:p>
          <a:p>
            <a:pPr marL="0" indent="0">
              <a:buNone/>
            </a:pPr>
            <a:r>
              <a:rPr lang="es-ES_tradnl" dirty="0"/>
              <a:t>¿Pre-condiciones?</a:t>
            </a:r>
          </a:p>
          <a:p>
            <a:pPr marL="0" indent="0">
              <a:buNone/>
            </a:pPr>
            <a:r>
              <a:rPr lang="es-ES_tradnl" dirty="0"/>
              <a:t>¿Post-condiciones?</a:t>
            </a:r>
          </a:p>
          <a:p>
            <a:pPr marL="0" indent="0">
              <a:buNone/>
            </a:pPr>
            <a:r>
              <a:rPr lang="es-ES_tradnl" dirty="0"/>
              <a:t>¿Qué hay que hacer?</a:t>
            </a:r>
          </a:p>
          <a:p>
            <a:pPr marL="0" indent="0">
              <a:buNone/>
            </a:pPr>
            <a:endParaRPr lang="es-ES_tradnl" dirty="0"/>
          </a:p>
        </p:txBody>
      </p:sp>
      <p:pic>
        <p:nvPicPr>
          <p:cNvPr id="5" name="Picture 4">
            <a:extLst>
              <a:ext uri="{FF2B5EF4-FFF2-40B4-BE49-F238E27FC236}">
                <a16:creationId xmlns:a16="http://schemas.microsoft.com/office/drawing/2014/main" id="{9A9F8586-2337-3D4A-8B7B-029D618DC96A}"/>
              </a:ext>
            </a:extLst>
          </p:cNvPr>
          <p:cNvPicPr>
            <a:picLocks noChangeAspect="1"/>
          </p:cNvPicPr>
          <p:nvPr/>
        </p:nvPicPr>
        <p:blipFill>
          <a:blip r:embed="rId2"/>
          <a:stretch>
            <a:fillRect/>
          </a:stretch>
        </p:blipFill>
        <p:spPr>
          <a:xfrm>
            <a:off x="254000" y="3970598"/>
            <a:ext cx="11684000" cy="2374900"/>
          </a:xfrm>
          <a:prstGeom prst="rect">
            <a:avLst/>
          </a:prstGeom>
        </p:spPr>
      </p:pic>
    </p:spTree>
    <p:extLst>
      <p:ext uri="{BB962C8B-B14F-4D97-AF65-F5344CB8AC3E}">
        <p14:creationId xmlns:p14="http://schemas.microsoft.com/office/powerpoint/2010/main" val="1267719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3B00BC9-9988-2744-BDD6-626314A1563B}"/>
              </a:ext>
            </a:extLst>
          </p:cNvPr>
          <p:cNvPicPr>
            <a:picLocks noChangeAspect="1"/>
          </p:cNvPicPr>
          <p:nvPr/>
        </p:nvPicPr>
        <p:blipFill>
          <a:blip r:embed="rId2"/>
          <a:stretch>
            <a:fillRect/>
          </a:stretch>
        </p:blipFill>
        <p:spPr>
          <a:xfrm>
            <a:off x="-203" y="503287"/>
            <a:ext cx="12103735" cy="5602066"/>
          </a:xfrm>
          <a:prstGeom prst="rect">
            <a:avLst/>
          </a:prstGeom>
        </p:spPr>
      </p:pic>
      <p:sp>
        <p:nvSpPr>
          <p:cNvPr id="3" name="Rectangle 2"/>
          <p:cNvSpPr/>
          <p:nvPr/>
        </p:nvSpPr>
        <p:spPr>
          <a:xfrm>
            <a:off x="163054" y="2942708"/>
            <a:ext cx="5788860" cy="4322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A5C314-F44C-774E-A4FF-6DB5CC1E1194}"/>
              </a:ext>
            </a:extLst>
          </p:cNvPr>
          <p:cNvSpPr/>
          <p:nvPr/>
        </p:nvSpPr>
        <p:spPr>
          <a:xfrm>
            <a:off x="166255" y="3391593"/>
            <a:ext cx="2427316" cy="44888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s-ES_tradnl"/>
          </a:p>
        </p:txBody>
      </p:sp>
      <p:sp>
        <p:nvSpPr>
          <p:cNvPr id="10" name="Rectangle 9">
            <a:extLst>
              <a:ext uri="{FF2B5EF4-FFF2-40B4-BE49-F238E27FC236}">
                <a16:creationId xmlns:a16="http://schemas.microsoft.com/office/drawing/2014/main" id="{E0E91625-FA03-2B47-A704-477AC97117D3}"/>
              </a:ext>
            </a:extLst>
          </p:cNvPr>
          <p:cNvSpPr/>
          <p:nvPr/>
        </p:nvSpPr>
        <p:spPr>
          <a:xfrm>
            <a:off x="7583978" y="5306291"/>
            <a:ext cx="2427316" cy="4128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s-ES_tradnl"/>
          </a:p>
        </p:txBody>
      </p:sp>
    </p:spTree>
    <p:extLst>
      <p:ext uri="{BB962C8B-B14F-4D97-AF65-F5344CB8AC3E}">
        <p14:creationId xmlns:p14="http://schemas.microsoft.com/office/powerpoint/2010/main" val="2041059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7809"/>
            <a:ext cx="10515600" cy="5819154"/>
          </a:xfrm>
        </p:spPr>
        <p:txBody>
          <a:bodyPr>
            <a:normAutofit/>
          </a:bodyPr>
          <a:lstStyle/>
          <a:p>
            <a:pPr marL="0" indent="0">
              <a:buNone/>
            </a:pPr>
            <a:r>
              <a:rPr lang="es-ES_tradnl" b="1" dirty="0"/>
              <a:t>Obtener películas: </a:t>
            </a:r>
            <a:r>
              <a:rPr lang="es-ES_tradnl" dirty="0"/>
              <a:t>El sistema retorna la lista de películas.</a:t>
            </a:r>
          </a:p>
          <a:p>
            <a:pPr marL="0" indent="0">
              <a:buNone/>
            </a:pPr>
            <a:endParaRPr lang="es-ES_tradnl" dirty="0"/>
          </a:p>
          <a:p>
            <a:pPr marL="0" indent="0">
              <a:buNone/>
            </a:pPr>
            <a:r>
              <a:rPr lang="es-ES_tradnl" dirty="0"/>
              <a:t>¿Pre-condiciones?</a:t>
            </a:r>
          </a:p>
          <a:p>
            <a:pPr lvl="1"/>
            <a:r>
              <a:rPr lang="es-ES_tradnl" dirty="0"/>
              <a:t>La colección de películas existe (puede estar vacía o tener películas)</a:t>
            </a:r>
          </a:p>
          <a:p>
            <a:pPr marL="0" indent="0">
              <a:buNone/>
            </a:pPr>
            <a:r>
              <a:rPr lang="es-ES_tradnl" dirty="0"/>
              <a:t>¿Post-condiciones?</a:t>
            </a:r>
          </a:p>
          <a:p>
            <a:pPr lvl="1"/>
            <a:r>
              <a:rPr lang="es-ES_tradnl" dirty="0"/>
              <a:t>Nada cambia, solo se devuelve la colección. </a:t>
            </a:r>
          </a:p>
          <a:p>
            <a:pPr marL="0" indent="0">
              <a:buNone/>
            </a:pPr>
            <a:r>
              <a:rPr lang="es-ES_tradnl" dirty="0"/>
              <a:t>¿Qué hay que hacer?</a:t>
            </a:r>
          </a:p>
          <a:p>
            <a:pPr marL="0" indent="0">
              <a:buNone/>
            </a:pPr>
            <a:endParaRPr lang="es-ES_tradnl" dirty="0"/>
          </a:p>
          <a:p>
            <a:pPr marL="0" indent="0">
              <a:buNone/>
            </a:pPr>
            <a:endParaRPr lang="es-ES_tradnl" dirty="0"/>
          </a:p>
          <a:p>
            <a:pPr marL="0" indent="0">
              <a:buNone/>
            </a:pPr>
            <a:r>
              <a:rPr lang="es-ES_tradnl" b="1" dirty="0"/>
              <a:t>Obtener cinéfilos: </a:t>
            </a:r>
            <a:r>
              <a:rPr lang="es-ES_tradnl" dirty="0"/>
              <a:t>El sistema retorna la lista de cinéfilos (sería similar)</a:t>
            </a:r>
          </a:p>
        </p:txBody>
      </p:sp>
    </p:spTree>
    <p:extLst>
      <p:ext uri="{BB962C8B-B14F-4D97-AF65-F5344CB8AC3E}">
        <p14:creationId xmlns:p14="http://schemas.microsoft.com/office/powerpoint/2010/main" val="715884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3B00BC9-9988-2744-BDD6-626314A1563B}"/>
              </a:ext>
            </a:extLst>
          </p:cNvPr>
          <p:cNvPicPr>
            <a:picLocks noChangeAspect="1"/>
          </p:cNvPicPr>
          <p:nvPr/>
        </p:nvPicPr>
        <p:blipFill>
          <a:blip r:embed="rId2"/>
          <a:stretch>
            <a:fillRect/>
          </a:stretch>
        </p:blipFill>
        <p:spPr>
          <a:xfrm>
            <a:off x="-203" y="503287"/>
            <a:ext cx="12103735" cy="5602066"/>
          </a:xfrm>
          <a:prstGeom prst="rect">
            <a:avLst/>
          </a:prstGeom>
        </p:spPr>
      </p:pic>
      <p:sp>
        <p:nvSpPr>
          <p:cNvPr id="3" name="Rectangle 2"/>
          <p:cNvSpPr/>
          <p:nvPr/>
        </p:nvSpPr>
        <p:spPr>
          <a:xfrm>
            <a:off x="179679" y="3354195"/>
            <a:ext cx="2364016" cy="4322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6B7736E-0321-F147-9F1E-23650D9AC8D6}"/>
              </a:ext>
            </a:extLst>
          </p:cNvPr>
          <p:cNvSpPr/>
          <p:nvPr/>
        </p:nvSpPr>
        <p:spPr>
          <a:xfrm>
            <a:off x="7583978" y="5306291"/>
            <a:ext cx="2427316" cy="4128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s-ES_tradnl"/>
          </a:p>
        </p:txBody>
      </p:sp>
    </p:spTree>
    <p:extLst>
      <p:ext uri="{BB962C8B-B14F-4D97-AF65-F5344CB8AC3E}">
        <p14:creationId xmlns:p14="http://schemas.microsoft.com/office/powerpoint/2010/main" val="792697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2852"/>
            <a:ext cx="10515600" cy="5554111"/>
          </a:xfrm>
        </p:spPr>
        <p:txBody>
          <a:bodyPr>
            <a:normAutofit lnSpcReduction="10000"/>
          </a:bodyPr>
          <a:lstStyle/>
          <a:p>
            <a:pPr marL="0" indent="0">
              <a:buNone/>
            </a:pPr>
            <a:r>
              <a:rPr lang="es-ES_tradnl" b="1" dirty="0"/>
              <a:t>Marcar una película como vista: </a:t>
            </a:r>
            <a:r>
              <a:rPr lang="es-ES_tradnl" dirty="0"/>
              <a:t>Se indica un cinéfilo y una película. El sistema registra la película, como vista por el cinéfilo. </a:t>
            </a:r>
          </a:p>
          <a:p>
            <a:pPr marL="0" indent="0">
              <a:buNone/>
            </a:pPr>
            <a:r>
              <a:rPr lang="es-ES_tradnl" dirty="0"/>
              <a:t>¿Pre-condiciones?</a:t>
            </a:r>
          </a:p>
          <a:p>
            <a:pPr lvl="1"/>
            <a:r>
              <a:rPr lang="es-ES_tradnl" dirty="0"/>
              <a:t>El cinéfilo existe y está en la colección de cinéfilos</a:t>
            </a:r>
          </a:p>
          <a:p>
            <a:pPr lvl="1"/>
            <a:r>
              <a:rPr lang="es-ES_tradnl" dirty="0"/>
              <a:t>La película existe y está en la colección de películas</a:t>
            </a:r>
          </a:p>
          <a:p>
            <a:pPr lvl="1"/>
            <a:r>
              <a:rPr lang="es-ES_tradnl" dirty="0"/>
              <a:t>El cinéfilo no tiene a la película entre la lista de las que </a:t>
            </a:r>
            <a:r>
              <a:rPr lang="es-ES_tradnl" dirty="0" err="1"/>
              <a:t>vió</a:t>
            </a:r>
            <a:endParaRPr lang="es-ES_tradnl" dirty="0"/>
          </a:p>
          <a:p>
            <a:pPr marL="0" indent="0">
              <a:buNone/>
            </a:pPr>
            <a:r>
              <a:rPr lang="es-ES_tradnl" dirty="0"/>
              <a:t>¿Post-condiciones?</a:t>
            </a:r>
          </a:p>
          <a:p>
            <a:pPr lvl="1"/>
            <a:r>
              <a:rPr lang="es-ES_tradnl" dirty="0"/>
              <a:t>El cinéfilo tiene a la película entre la lista de las que </a:t>
            </a:r>
            <a:r>
              <a:rPr lang="es-ES_tradnl" dirty="0" err="1"/>
              <a:t>vió</a:t>
            </a:r>
            <a:endParaRPr lang="es-ES_tradnl" dirty="0"/>
          </a:p>
          <a:p>
            <a:pPr marL="0" indent="0">
              <a:buNone/>
            </a:pPr>
            <a:r>
              <a:rPr lang="es-ES_tradnl" dirty="0"/>
              <a:t>¿Qué hay que hacer?</a:t>
            </a:r>
          </a:p>
          <a:p>
            <a:pPr lvl="1"/>
            <a:r>
              <a:rPr lang="es-ES_tradnl" dirty="0"/>
              <a:t>Agregar la película a la lista de las que </a:t>
            </a:r>
            <a:r>
              <a:rPr lang="es-ES_tradnl" dirty="0" err="1"/>
              <a:t>vió</a:t>
            </a:r>
            <a:r>
              <a:rPr lang="es-ES_tradnl" dirty="0"/>
              <a:t> el cinéfilo</a:t>
            </a:r>
          </a:p>
          <a:p>
            <a:pPr marL="0" indent="0">
              <a:buNone/>
            </a:pPr>
            <a:endParaRPr lang="es-ES_tradnl" dirty="0"/>
          </a:p>
          <a:p>
            <a:pPr marL="0" indent="0">
              <a:buNone/>
            </a:pPr>
            <a:r>
              <a:rPr lang="es-ES_tradnl" b="1" dirty="0"/>
              <a:t>¿Obtener películas vistas por un cinéfilo?:</a:t>
            </a:r>
            <a:r>
              <a:rPr lang="es-ES_tradnl" dirty="0"/>
              <a:t> Dado un cinéfilo, el sistema retorna la lista de películas vistas por el cinéfilo. </a:t>
            </a:r>
          </a:p>
          <a:p>
            <a:pPr marL="0" indent="0">
              <a:buNone/>
            </a:pPr>
            <a:endParaRPr lang="es-ES_tradnl" dirty="0"/>
          </a:p>
          <a:p>
            <a:pPr marL="0" indent="0">
              <a:buNone/>
            </a:pPr>
            <a:endParaRPr lang="es-ES_tradnl" dirty="0"/>
          </a:p>
        </p:txBody>
      </p:sp>
    </p:spTree>
    <p:extLst>
      <p:ext uri="{BB962C8B-B14F-4D97-AF65-F5344CB8AC3E}">
        <p14:creationId xmlns:p14="http://schemas.microsoft.com/office/powerpoint/2010/main" val="736437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3B00BC9-9988-2744-BDD6-626314A1563B}"/>
              </a:ext>
            </a:extLst>
          </p:cNvPr>
          <p:cNvPicPr>
            <a:picLocks noChangeAspect="1"/>
          </p:cNvPicPr>
          <p:nvPr/>
        </p:nvPicPr>
        <p:blipFill>
          <a:blip r:embed="rId2"/>
          <a:stretch>
            <a:fillRect/>
          </a:stretch>
        </p:blipFill>
        <p:spPr>
          <a:xfrm>
            <a:off x="-203" y="503287"/>
            <a:ext cx="12103735" cy="5602066"/>
          </a:xfrm>
          <a:prstGeom prst="rect">
            <a:avLst/>
          </a:prstGeom>
        </p:spPr>
      </p:pic>
      <p:sp>
        <p:nvSpPr>
          <p:cNvPr id="3" name="Rectangle 2"/>
          <p:cNvSpPr/>
          <p:nvPr/>
        </p:nvSpPr>
        <p:spPr>
          <a:xfrm>
            <a:off x="7594632" y="5299373"/>
            <a:ext cx="2364016" cy="4322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472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DF2193-361D-AD4B-99B3-13F2FF194253}"/>
              </a:ext>
            </a:extLst>
          </p:cNvPr>
          <p:cNvPicPr>
            <a:picLocks noChangeAspect="1"/>
          </p:cNvPicPr>
          <p:nvPr/>
        </p:nvPicPr>
        <p:blipFill>
          <a:blip r:embed="rId2"/>
          <a:stretch>
            <a:fillRect/>
          </a:stretch>
        </p:blipFill>
        <p:spPr>
          <a:xfrm>
            <a:off x="0" y="0"/>
            <a:ext cx="1786622" cy="940954"/>
          </a:xfrm>
          <a:prstGeom prst="rect">
            <a:avLst/>
          </a:prstGeom>
        </p:spPr>
      </p:pic>
      <p:sp>
        <p:nvSpPr>
          <p:cNvPr id="3" name="Content Placeholder 2"/>
          <p:cNvSpPr>
            <a:spLocks noGrp="1"/>
          </p:cNvSpPr>
          <p:nvPr>
            <p:ph idx="1"/>
          </p:nvPr>
        </p:nvSpPr>
        <p:spPr>
          <a:xfrm>
            <a:off x="838200" y="622852"/>
            <a:ext cx="10515600" cy="5554111"/>
          </a:xfrm>
        </p:spPr>
        <p:txBody>
          <a:bodyPr>
            <a:normAutofit/>
          </a:bodyPr>
          <a:lstStyle/>
          <a:p>
            <a:pPr marL="0" indent="0">
              <a:buNone/>
            </a:pPr>
            <a:r>
              <a:rPr lang="es-ES_tradnl" b="1" dirty="0">
                <a:solidFill>
                  <a:srgbClr val="FF0000"/>
                </a:solidFill>
              </a:rPr>
              <a:t>Obtener cinéfilos que vieron una película: </a:t>
            </a:r>
            <a:r>
              <a:rPr lang="es-ES_tradnl" dirty="0">
                <a:solidFill>
                  <a:srgbClr val="FF0000"/>
                </a:solidFill>
              </a:rPr>
              <a:t>Dada una película, el sistema retorna la lista de cinéfilos que la vieron</a:t>
            </a:r>
            <a:r>
              <a:rPr lang="es-ES_tradnl" b="1" dirty="0">
                <a:solidFill>
                  <a:srgbClr val="FF0000"/>
                </a:solidFill>
              </a:rPr>
              <a:t>.</a:t>
            </a:r>
            <a:r>
              <a:rPr lang="es-ES_tradnl" dirty="0">
                <a:solidFill>
                  <a:srgbClr val="FF0000"/>
                </a:solidFill>
              </a:rPr>
              <a:t> </a:t>
            </a:r>
          </a:p>
          <a:p>
            <a:pPr marL="0" indent="0">
              <a:buNone/>
            </a:pPr>
            <a:r>
              <a:rPr lang="es-ES_tradnl" dirty="0"/>
              <a:t>¿Pre-condiciones?</a:t>
            </a:r>
          </a:p>
          <a:p>
            <a:pPr lvl="1"/>
            <a:r>
              <a:rPr lang="es-ES_tradnl" dirty="0"/>
              <a:t>La película existe y está en la colección de películas</a:t>
            </a:r>
          </a:p>
          <a:p>
            <a:pPr lvl="1"/>
            <a:r>
              <a:rPr lang="es-ES_tradnl" dirty="0"/>
              <a:t>Dos cinéfilos existen y están en la colección de cinéfilos</a:t>
            </a:r>
          </a:p>
          <a:p>
            <a:pPr lvl="1"/>
            <a:r>
              <a:rPr lang="es-ES_tradnl" dirty="0"/>
              <a:t>Los dos cinéfilos tienen a la película entre la lista de películas que vieron</a:t>
            </a:r>
          </a:p>
          <a:p>
            <a:pPr marL="0" indent="0">
              <a:buNone/>
            </a:pPr>
            <a:r>
              <a:rPr lang="es-ES_tradnl" dirty="0"/>
              <a:t>¿Post-condiciones?</a:t>
            </a:r>
          </a:p>
          <a:p>
            <a:pPr marL="0" indent="0">
              <a:buNone/>
            </a:pPr>
            <a:r>
              <a:rPr lang="es-ES_tradnl" dirty="0"/>
              <a:t>¿Qué hay que hacer?</a:t>
            </a:r>
          </a:p>
          <a:p>
            <a:pPr marL="0" indent="0">
              <a:buNone/>
            </a:pPr>
            <a:endParaRPr lang="es-ES_tradnl" dirty="0"/>
          </a:p>
          <a:p>
            <a:r>
              <a:rPr lang="es-ES_tradnl" dirty="0"/>
              <a:t>¿Como nos afectan las decisiones de diseño que ya tomamos? (</a:t>
            </a:r>
            <a:r>
              <a:rPr lang="es-ES_tradnl" dirty="0" err="1"/>
              <a:t>p.e</a:t>
            </a:r>
            <a:r>
              <a:rPr lang="es-ES_tradnl" dirty="0"/>
              <a:t>., el cinéfilo conoce las películas que vio y no al revés)</a:t>
            </a:r>
          </a:p>
          <a:p>
            <a:r>
              <a:rPr lang="es-ES_tradnl" dirty="0"/>
              <a:t>¿Qué podríamos hacer diferente? ¿Se justifica?</a:t>
            </a:r>
          </a:p>
          <a:p>
            <a:endParaRPr lang="es-ES_tradnl" dirty="0"/>
          </a:p>
          <a:p>
            <a:pPr marL="0" indent="0">
              <a:buNone/>
            </a:pPr>
            <a:endParaRPr lang="es-ES_tradnl" dirty="0"/>
          </a:p>
        </p:txBody>
      </p:sp>
    </p:spTree>
    <p:extLst>
      <p:ext uri="{BB962C8B-B14F-4D97-AF65-F5344CB8AC3E}">
        <p14:creationId xmlns:p14="http://schemas.microsoft.com/office/powerpoint/2010/main" val="2227762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a:t>De la especificación al diseño y el código </a:t>
            </a:r>
            <a:br>
              <a:rPr lang="es-ES_tradnl" dirty="0"/>
            </a:br>
            <a:r>
              <a:rPr lang="es-ES_tradnl" b="1" dirty="0"/>
              <a:t>(pasada 2 – </a:t>
            </a:r>
            <a:r>
              <a:rPr lang="es-ES_tradnl" b="1" dirty="0">
                <a:solidFill>
                  <a:srgbClr val="FF0000"/>
                </a:solidFill>
              </a:rPr>
              <a:t>CON</a:t>
            </a:r>
            <a:r>
              <a:rPr lang="es-ES_tradnl" b="1" dirty="0"/>
              <a:t> Genero)</a:t>
            </a:r>
          </a:p>
        </p:txBody>
      </p:sp>
      <p:sp>
        <p:nvSpPr>
          <p:cNvPr id="3" name="Content Placeholder 2"/>
          <p:cNvSpPr>
            <a:spLocks noGrp="1"/>
          </p:cNvSpPr>
          <p:nvPr>
            <p:ph idx="1"/>
          </p:nvPr>
        </p:nvSpPr>
        <p:spPr/>
        <p:txBody>
          <a:bodyPr>
            <a:normAutofit/>
          </a:bodyPr>
          <a:lstStyle/>
          <a:p>
            <a:pPr marL="0" indent="0">
              <a:buNone/>
            </a:pPr>
            <a:r>
              <a:rPr lang="es-ES_tradnl" dirty="0"/>
              <a:t>Nuestra tarea como diseñadores/programadores orientados a objetos, por lo general, implicará:</a:t>
            </a:r>
          </a:p>
          <a:p>
            <a:pPr fontAlgn="base"/>
            <a:r>
              <a:rPr lang="es-ES_tradnl" dirty="0"/>
              <a:t>Entender qué debe hacer el sistema (los casos de uso)</a:t>
            </a:r>
          </a:p>
          <a:p>
            <a:pPr fontAlgn="base"/>
            <a:r>
              <a:rPr lang="es-ES_tradnl" b="1" dirty="0">
                <a:solidFill>
                  <a:srgbClr val="FF0000"/>
                </a:solidFill>
              </a:rPr>
              <a:t>Identificar potenciales objetos, propiedades, relaciones  </a:t>
            </a:r>
          </a:p>
          <a:p>
            <a:pPr fontAlgn="base"/>
            <a:r>
              <a:rPr lang="es-ES_tradnl" dirty="0"/>
              <a:t>Por cada caso de uso, determinar cuales son los objetos involucrados y que debe hacer cada uno (asignar responsabilidades). </a:t>
            </a:r>
          </a:p>
          <a:p>
            <a:pPr fontAlgn="base"/>
            <a:r>
              <a:rPr lang="es-ES_tradnl" dirty="0"/>
              <a:t>Implementar las responsabilidades individuales de los objetos y escribir los </a:t>
            </a:r>
            <a:r>
              <a:rPr lang="es-ES_tradnl" dirty="0" err="1"/>
              <a:t>tests</a:t>
            </a:r>
            <a:r>
              <a:rPr lang="es-ES_tradnl" dirty="0"/>
              <a:t> que aseguran que el objeto hace lo que se supone que haga</a:t>
            </a:r>
          </a:p>
        </p:txBody>
      </p:sp>
    </p:spTree>
    <p:extLst>
      <p:ext uri="{BB962C8B-B14F-4D97-AF65-F5344CB8AC3E}">
        <p14:creationId xmlns:p14="http://schemas.microsoft.com/office/powerpoint/2010/main" val="1289012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7809"/>
            <a:ext cx="10515600" cy="5819154"/>
          </a:xfrm>
        </p:spPr>
        <p:txBody>
          <a:bodyPr>
            <a:normAutofit/>
          </a:bodyPr>
          <a:lstStyle/>
          <a:p>
            <a:pPr marL="0" indent="0">
              <a:buNone/>
            </a:pPr>
            <a:r>
              <a:rPr lang="es-ES_tradnl" b="1" dirty="0"/>
              <a:t>Cargar película: </a:t>
            </a:r>
            <a:r>
              <a:rPr lang="es-ES_tradnl" dirty="0"/>
              <a:t>Se ingresa título, la URL de la película en IMDB, y la URL de la imagen de portada de la película (también tomada de IMDB). Adicionalmente indica el "perfil de género" de la película. </a:t>
            </a:r>
            <a:r>
              <a:rPr lang="es-ES_tradnl" dirty="0" err="1"/>
              <a:t>Cinefiloos</a:t>
            </a:r>
            <a:r>
              <a:rPr lang="es-ES_tradnl" dirty="0"/>
              <a:t> (el sistema) registra la película.</a:t>
            </a:r>
          </a:p>
          <a:p>
            <a:endParaRPr lang="es-ES_tradnl" dirty="0"/>
          </a:p>
          <a:p>
            <a:pPr marL="0" indent="0">
              <a:buNone/>
            </a:pPr>
            <a:r>
              <a:rPr lang="es-ES_tradnl" i="1" dirty="0"/>
              <a:t>El perfil de género indica en una escala de 0 a 9, cuánto de cada género tiene una película. Los géneros que se consideran son: horror, </a:t>
            </a:r>
            <a:r>
              <a:rPr lang="es-ES_tradnl" i="1" dirty="0" err="1"/>
              <a:t>action</a:t>
            </a:r>
            <a:r>
              <a:rPr lang="es-ES_tradnl" i="1" dirty="0"/>
              <a:t>, romance, suspense, </a:t>
            </a:r>
            <a:r>
              <a:rPr lang="es-ES_tradnl" i="1" dirty="0" err="1"/>
              <a:t>comedy</a:t>
            </a:r>
            <a:r>
              <a:rPr lang="es-ES_tradnl" i="1" dirty="0"/>
              <a:t>, y </a:t>
            </a:r>
            <a:r>
              <a:rPr lang="es-ES_tradnl" i="1" dirty="0" err="1"/>
              <a:t>sci</a:t>
            </a:r>
            <a:r>
              <a:rPr lang="es-ES_tradnl" i="1" dirty="0"/>
              <a:t>-fi. </a:t>
            </a:r>
          </a:p>
          <a:p>
            <a:pPr marL="0" indent="0">
              <a:buNone/>
            </a:pPr>
            <a:r>
              <a:rPr lang="es-ES_tradnl" i="1" dirty="0"/>
              <a:t>Si no se indica perfil de género, tomará 0 para todos los </a:t>
            </a:r>
            <a:r>
              <a:rPr lang="es-ES_tradnl" i="1" dirty="0" err="1"/>
              <a:t>generos</a:t>
            </a:r>
            <a:r>
              <a:rPr lang="es-ES_tradnl" i="1" dirty="0"/>
              <a:t> (sin género definido). </a:t>
            </a:r>
          </a:p>
          <a:p>
            <a:pPr marL="0" indent="0">
              <a:buNone/>
            </a:pPr>
            <a:endParaRPr lang="es-ES_tradnl" i="1" dirty="0"/>
          </a:p>
        </p:txBody>
      </p:sp>
      <p:graphicFrame>
        <p:nvGraphicFramePr>
          <p:cNvPr id="4" name="Table 3"/>
          <p:cNvGraphicFramePr>
            <a:graphicFrameLocks noGrp="1"/>
          </p:cNvGraphicFramePr>
          <p:nvPr>
            <p:extLst>
              <p:ext uri="{D42A27DB-BD31-4B8C-83A1-F6EECF244321}">
                <p14:modId xmlns:p14="http://schemas.microsoft.com/office/powerpoint/2010/main" val="1430412926"/>
              </p:ext>
            </p:extLst>
          </p:nvPr>
        </p:nvGraphicFramePr>
        <p:xfrm>
          <a:off x="1700694" y="5031544"/>
          <a:ext cx="8458674" cy="1145419"/>
        </p:xfrm>
        <a:graphic>
          <a:graphicData uri="http://schemas.openxmlformats.org/drawingml/2006/table">
            <a:tbl>
              <a:tblPr firstRow="1" bandRow="1">
                <a:tableStyleId>{5C22544A-7EE6-4342-B048-85BDC9FD1C3A}</a:tableStyleId>
              </a:tblPr>
              <a:tblGrid>
                <a:gridCol w="1409779">
                  <a:extLst>
                    <a:ext uri="{9D8B030D-6E8A-4147-A177-3AD203B41FA5}">
                      <a16:colId xmlns:a16="http://schemas.microsoft.com/office/drawing/2014/main" val="20000"/>
                    </a:ext>
                  </a:extLst>
                </a:gridCol>
                <a:gridCol w="1409779">
                  <a:extLst>
                    <a:ext uri="{9D8B030D-6E8A-4147-A177-3AD203B41FA5}">
                      <a16:colId xmlns:a16="http://schemas.microsoft.com/office/drawing/2014/main" val="20001"/>
                    </a:ext>
                  </a:extLst>
                </a:gridCol>
                <a:gridCol w="1409779">
                  <a:extLst>
                    <a:ext uri="{9D8B030D-6E8A-4147-A177-3AD203B41FA5}">
                      <a16:colId xmlns:a16="http://schemas.microsoft.com/office/drawing/2014/main" val="20002"/>
                    </a:ext>
                  </a:extLst>
                </a:gridCol>
                <a:gridCol w="1409779">
                  <a:extLst>
                    <a:ext uri="{9D8B030D-6E8A-4147-A177-3AD203B41FA5}">
                      <a16:colId xmlns:a16="http://schemas.microsoft.com/office/drawing/2014/main" val="20003"/>
                    </a:ext>
                  </a:extLst>
                </a:gridCol>
                <a:gridCol w="1409779">
                  <a:extLst>
                    <a:ext uri="{9D8B030D-6E8A-4147-A177-3AD203B41FA5}">
                      <a16:colId xmlns:a16="http://schemas.microsoft.com/office/drawing/2014/main" val="20004"/>
                    </a:ext>
                  </a:extLst>
                </a:gridCol>
                <a:gridCol w="1409779">
                  <a:extLst>
                    <a:ext uri="{9D8B030D-6E8A-4147-A177-3AD203B41FA5}">
                      <a16:colId xmlns:a16="http://schemas.microsoft.com/office/drawing/2014/main" val="20005"/>
                    </a:ext>
                  </a:extLst>
                </a:gridCol>
              </a:tblGrid>
              <a:tr h="595369">
                <a:tc>
                  <a:txBody>
                    <a:bodyPr/>
                    <a:lstStyle/>
                    <a:p>
                      <a:pPr algn="ctr"/>
                      <a:r>
                        <a:rPr lang="es-ES_tradnl" dirty="0"/>
                        <a:t>horror</a:t>
                      </a:r>
                    </a:p>
                  </a:txBody>
                  <a:tcPr/>
                </a:tc>
                <a:tc>
                  <a:txBody>
                    <a:bodyPr/>
                    <a:lstStyle/>
                    <a:p>
                      <a:pPr algn="ctr"/>
                      <a:r>
                        <a:rPr lang="es-ES_tradnl" dirty="0" err="1"/>
                        <a:t>action</a:t>
                      </a:r>
                      <a:endParaRPr lang="es-ES_tradnl" dirty="0"/>
                    </a:p>
                  </a:txBody>
                  <a:tcPr/>
                </a:tc>
                <a:tc>
                  <a:txBody>
                    <a:bodyPr/>
                    <a:lstStyle/>
                    <a:p>
                      <a:pPr algn="ctr"/>
                      <a:r>
                        <a:rPr lang="es-ES_tradnl" dirty="0"/>
                        <a:t>romance</a:t>
                      </a:r>
                    </a:p>
                  </a:txBody>
                  <a:tcPr/>
                </a:tc>
                <a:tc>
                  <a:txBody>
                    <a:bodyPr/>
                    <a:lstStyle/>
                    <a:p>
                      <a:pPr algn="ctr"/>
                      <a:r>
                        <a:rPr lang="es-ES_tradnl" dirty="0"/>
                        <a:t>suspense</a:t>
                      </a:r>
                    </a:p>
                  </a:txBody>
                  <a:tcPr/>
                </a:tc>
                <a:tc>
                  <a:txBody>
                    <a:bodyPr/>
                    <a:lstStyle/>
                    <a:p>
                      <a:pPr algn="ctr"/>
                      <a:r>
                        <a:rPr lang="es-ES_tradnl" dirty="0" err="1"/>
                        <a:t>comedy</a:t>
                      </a:r>
                      <a:endParaRPr lang="es-ES_tradnl" dirty="0"/>
                    </a:p>
                  </a:txBody>
                  <a:tcPr/>
                </a:tc>
                <a:tc>
                  <a:txBody>
                    <a:bodyPr/>
                    <a:lstStyle/>
                    <a:p>
                      <a:pPr algn="ctr"/>
                      <a:r>
                        <a:rPr lang="es-ES_tradnl" dirty="0" err="1"/>
                        <a:t>sci</a:t>
                      </a:r>
                      <a:r>
                        <a:rPr lang="es-ES_tradnl" dirty="0"/>
                        <a:t>-fi</a:t>
                      </a:r>
                    </a:p>
                  </a:txBody>
                  <a:tcPr/>
                </a:tc>
                <a:extLst>
                  <a:ext uri="{0D108BD9-81ED-4DB2-BD59-A6C34878D82A}">
                    <a16:rowId xmlns:a16="http://schemas.microsoft.com/office/drawing/2014/main" val="10000"/>
                  </a:ext>
                </a:extLst>
              </a:tr>
              <a:tr h="550050">
                <a:tc>
                  <a:txBody>
                    <a:bodyPr/>
                    <a:lstStyle/>
                    <a:p>
                      <a:pPr algn="ctr"/>
                      <a:r>
                        <a:rPr lang="es-ES_tradnl" sz="2400" dirty="0"/>
                        <a:t>9</a:t>
                      </a:r>
                    </a:p>
                  </a:txBody>
                  <a:tcPr/>
                </a:tc>
                <a:tc>
                  <a:txBody>
                    <a:bodyPr/>
                    <a:lstStyle/>
                    <a:p>
                      <a:pPr algn="ctr"/>
                      <a:r>
                        <a:rPr lang="es-ES_tradnl" sz="2400" dirty="0"/>
                        <a:t>0</a:t>
                      </a:r>
                    </a:p>
                  </a:txBody>
                  <a:tcPr/>
                </a:tc>
                <a:tc>
                  <a:txBody>
                    <a:bodyPr/>
                    <a:lstStyle/>
                    <a:p>
                      <a:pPr algn="ctr"/>
                      <a:r>
                        <a:rPr lang="es-ES_tradnl" sz="2400" dirty="0"/>
                        <a:t>0</a:t>
                      </a:r>
                    </a:p>
                  </a:txBody>
                  <a:tcPr/>
                </a:tc>
                <a:tc>
                  <a:txBody>
                    <a:bodyPr/>
                    <a:lstStyle/>
                    <a:p>
                      <a:pPr algn="ctr"/>
                      <a:r>
                        <a:rPr lang="es-ES_tradnl" sz="2400" dirty="0"/>
                        <a:t>5</a:t>
                      </a:r>
                    </a:p>
                  </a:txBody>
                  <a:tcPr/>
                </a:tc>
                <a:tc>
                  <a:txBody>
                    <a:bodyPr/>
                    <a:lstStyle/>
                    <a:p>
                      <a:pPr algn="ctr"/>
                      <a:r>
                        <a:rPr lang="es-ES_tradnl" sz="2400" dirty="0"/>
                        <a:t>0</a:t>
                      </a:r>
                    </a:p>
                  </a:txBody>
                  <a:tcPr/>
                </a:tc>
                <a:tc>
                  <a:txBody>
                    <a:bodyPr/>
                    <a:lstStyle/>
                    <a:p>
                      <a:pPr algn="ctr"/>
                      <a:r>
                        <a:rPr lang="es-ES_tradnl" sz="2400" dirty="0"/>
                        <a:t>0</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83037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2852"/>
            <a:ext cx="10515600" cy="5554111"/>
          </a:xfrm>
        </p:spPr>
        <p:txBody>
          <a:bodyPr>
            <a:normAutofit/>
          </a:bodyPr>
          <a:lstStyle/>
          <a:p>
            <a:pPr marL="0" indent="0">
              <a:buNone/>
            </a:pPr>
            <a:r>
              <a:rPr lang="es-ES_tradnl" b="1" dirty="0"/>
              <a:t>Obtener la preferencia de genero de cine de un cinéfilo:</a:t>
            </a:r>
            <a:r>
              <a:rPr lang="es-ES_tradnl" dirty="0"/>
              <a:t> Dado un cinéfilo retorna su preferencia de genero de cine (que tiene un número de 0 a 9 por cada género, al igual que las películas).</a:t>
            </a:r>
          </a:p>
          <a:p>
            <a:pPr marL="0" indent="0">
              <a:buNone/>
            </a:pPr>
            <a:r>
              <a:rPr lang="es-ES_tradnl" dirty="0"/>
              <a:t>La preferencia de género de cine de un cinéfilo se calcula a partir de las películas que vio (asumimos que le gustaron). </a:t>
            </a:r>
          </a:p>
          <a:p>
            <a:pPr marL="0" indent="0">
              <a:buNone/>
            </a:pPr>
            <a:r>
              <a:rPr lang="es-ES_tradnl" dirty="0"/>
              <a:t>Si no </a:t>
            </a:r>
            <a:r>
              <a:rPr lang="es-ES_tradnl" dirty="0" err="1"/>
              <a:t>vió</a:t>
            </a:r>
            <a:r>
              <a:rPr lang="es-ES_tradnl" dirty="0"/>
              <a:t> ninguna, se toma 4.5 para todos los géneros (ni muy muy, ni tan tan). Luego, toma el promedio entre esa base y todas las películas que vea. </a:t>
            </a:r>
          </a:p>
        </p:txBody>
      </p:sp>
      <p:graphicFrame>
        <p:nvGraphicFramePr>
          <p:cNvPr id="5" name="Table 4"/>
          <p:cNvGraphicFramePr>
            <a:graphicFrameLocks noGrp="1"/>
          </p:cNvGraphicFramePr>
          <p:nvPr>
            <p:extLst/>
          </p:nvPr>
        </p:nvGraphicFramePr>
        <p:xfrm>
          <a:off x="1128617" y="4198162"/>
          <a:ext cx="9696176" cy="2230194"/>
        </p:xfrm>
        <a:graphic>
          <a:graphicData uri="http://schemas.openxmlformats.org/drawingml/2006/table">
            <a:tbl>
              <a:tblPr firstRow="1" bandRow="1">
                <a:tableStyleId>{5C22544A-7EE6-4342-B048-85BDC9FD1C3A}</a:tableStyleId>
              </a:tblPr>
              <a:tblGrid>
                <a:gridCol w="1548482">
                  <a:extLst>
                    <a:ext uri="{9D8B030D-6E8A-4147-A177-3AD203B41FA5}">
                      <a16:colId xmlns:a16="http://schemas.microsoft.com/office/drawing/2014/main" val="20000"/>
                    </a:ext>
                  </a:extLst>
                </a:gridCol>
                <a:gridCol w="1221854">
                  <a:extLst>
                    <a:ext uri="{9D8B030D-6E8A-4147-A177-3AD203B41FA5}">
                      <a16:colId xmlns:a16="http://schemas.microsoft.com/office/drawing/2014/main" val="20001"/>
                    </a:ext>
                  </a:extLst>
                </a:gridCol>
                <a:gridCol w="1385168">
                  <a:extLst>
                    <a:ext uri="{9D8B030D-6E8A-4147-A177-3AD203B41FA5}">
                      <a16:colId xmlns:a16="http://schemas.microsoft.com/office/drawing/2014/main" val="20002"/>
                    </a:ext>
                  </a:extLst>
                </a:gridCol>
                <a:gridCol w="1385168">
                  <a:extLst>
                    <a:ext uri="{9D8B030D-6E8A-4147-A177-3AD203B41FA5}">
                      <a16:colId xmlns:a16="http://schemas.microsoft.com/office/drawing/2014/main" val="20003"/>
                    </a:ext>
                  </a:extLst>
                </a:gridCol>
                <a:gridCol w="1385168">
                  <a:extLst>
                    <a:ext uri="{9D8B030D-6E8A-4147-A177-3AD203B41FA5}">
                      <a16:colId xmlns:a16="http://schemas.microsoft.com/office/drawing/2014/main" val="20004"/>
                    </a:ext>
                  </a:extLst>
                </a:gridCol>
                <a:gridCol w="1385168">
                  <a:extLst>
                    <a:ext uri="{9D8B030D-6E8A-4147-A177-3AD203B41FA5}">
                      <a16:colId xmlns:a16="http://schemas.microsoft.com/office/drawing/2014/main" val="20005"/>
                    </a:ext>
                  </a:extLst>
                </a:gridCol>
                <a:gridCol w="1385168">
                  <a:extLst>
                    <a:ext uri="{9D8B030D-6E8A-4147-A177-3AD203B41FA5}">
                      <a16:colId xmlns:a16="http://schemas.microsoft.com/office/drawing/2014/main" val="20006"/>
                    </a:ext>
                  </a:extLst>
                </a:gridCol>
              </a:tblGrid>
              <a:tr h="401394">
                <a:tc>
                  <a:txBody>
                    <a:bodyPr/>
                    <a:lstStyle/>
                    <a:p>
                      <a:endParaRPr lang="es-ES_tradnl" dirty="0"/>
                    </a:p>
                  </a:txBody>
                  <a:tcPr/>
                </a:tc>
                <a:tc>
                  <a:txBody>
                    <a:bodyPr/>
                    <a:lstStyle/>
                    <a:p>
                      <a:pPr algn="ctr"/>
                      <a:r>
                        <a:rPr lang="es-ES_tradnl" dirty="0"/>
                        <a:t>horror</a:t>
                      </a:r>
                    </a:p>
                  </a:txBody>
                  <a:tcPr/>
                </a:tc>
                <a:tc>
                  <a:txBody>
                    <a:bodyPr/>
                    <a:lstStyle/>
                    <a:p>
                      <a:pPr algn="ctr"/>
                      <a:r>
                        <a:rPr lang="es-ES_tradnl" dirty="0" err="1"/>
                        <a:t>action</a:t>
                      </a:r>
                      <a:endParaRPr lang="es-ES_tradnl" dirty="0"/>
                    </a:p>
                  </a:txBody>
                  <a:tcPr/>
                </a:tc>
                <a:tc>
                  <a:txBody>
                    <a:bodyPr/>
                    <a:lstStyle/>
                    <a:p>
                      <a:pPr algn="ctr"/>
                      <a:r>
                        <a:rPr lang="es-ES_tradnl" dirty="0"/>
                        <a:t>romance</a:t>
                      </a:r>
                    </a:p>
                  </a:txBody>
                  <a:tcPr/>
                </a:tc>
                <a:tc>
                  <a:txBody>
                    <a:bodyPr/>
                    <a:lstStyle/>
                    <a:p>
                      <a:pPr algn="ctr"/>
                      <a:r>
                        <a:rPr lang="es-ES_tradnl" dirty="0"/>
                        <a:t>suspense</a:t>
                      </a:r>
                    </a:p>
                  </a:txBody>
                  <a:tcPr/>
                </a:tc>
                <a:tc>
                  <a:txBody>
                    <a:bodyPr/>
                    <a:lstStyle/>
                    <a:p>
                      <a:pPr algn="ctr"/>
                      <a:r>
                        <a:rPr lang="es-ES_tradnl" dirty="0" err="1"/>
                        <a:t>comedy</a:t>
                      </a:r>
                      <a:endParaRPr lang="es-ES_tradnl" dirty="0"/>
                    </a:p>
                  </a:txBody>
                  <a:tcPr/>
                </a:tc>
                <a:tc>
                  <a:txBody>
                    <a:bodyPr/>
                    <a:lstStyle/>
                    <a:p>
                      <a:pPr algn="ctr"/>
                      <a:r>
                        <a:rPr lang="es-ES_tradnl" dirty="0" err="1"/>
                        <a:t>sci</a:t>
                      </a:r>
                      <a:r>
                        <a:rPr lang="es-ES_tradnl" dirty="0"/>
                        <a:t>-fi</a:t>
                      </a:r>
                    </a:p>
                  </a:txBody>
                  <a:tcPr/>
                </a:tc>
                <a:extLst>
                  <a:ext uri="{0D108BD9-81ED-4DB2-BD59-A6C34878D82A}">
                    <a16:rowId xmlns:a16="http://schemas.microsoft.com/office/drawing/2014/main" val="10000"/>
                  </a:ext>
                </a:extLst>
              </a:tr>
              <a:tr h="370840">
                <a:tc>
                  <a:txBody>
                    <a:bodyPr/>
                    <a:lstStyle/>
                    <a:p>
                      <a:r>
                        <a:rPr lang="es-ES_tradnl" sz="2400" dirty="0"/>
                        <a:t>Base</a:t>
                      </a:r>
                    </a:p>
                  </a:txBody>
                  <a:tcPr/>
                </a:tc>
                <a:tc>
                  <a:txBody>
                    <a:bodyPr/>
                    <a:lstStyle/>
                    <a:p>
                      <a:pPr algn="ctr"/>
                      <a:r>
                        <a:rPr lang="es-ES_tradnl" sz="2400" dirty="0"/>
                        <a:t>4.5</a:t>
                      </a:r>
                    </a:p>
                  </a:txBody>
                  <a:tcPr/>
                </a:tc>
                <a:tc>
                  <a:txBody>
                    <a:bodyPr/>
                    <a:lstStyle/>
                    <a:p>
                      <a:pPr algn="ctr"/>
                      <a:r>
                        <a:rPr lang="es-ES_tradnl" sz="2400" dirty="0"/>
                        <a:t>4.5</a:t>
                      </a:r>
                    </a:p>
                  </a:txBody>
                  <a:tcPr/>
                </a:tc>
                <a:tc>
                  <a:txBody>
                    <a:bodyPr/>
                    <a:lstStyle/>
                    <a:p>
                      <a:pPr algn="ctr"/>
                      <a:r>
                        <a:rPr lang="es-ES_tradnl" sz="2400" dirty="0"/>
                        <a:t>4.5</a:t>
                      </a:r>
                    </a:p>
                  </a:txBody>
                  <a:tcPr/>
                </a:tc>
                <a:tc>
                  <a:txBody>
                    <a:bodyPr/>
                    <a:lstStyle/>
                    <a:p>
                      <a:pPr algn="ctr"/>
                      <a:r>
                        <a:rPr lang="es-ES_tradnl" sz="2400" dirty="0"/>
                        <a:t>4.5</a:t>
                      </a:r>
                    </a:p>
                  </a:txBody>
                  <a:tcPr/>
                </a:tc>
                <a:tc>
                  <a:txBody>
                    <a:bodyPr/>
                    <a:lstStyle/>
                    <a:p>
                      <a:pPr algn="ctr"/>
                      <a:r>
                        <a:rPr lang="es-ES_tradnl" sz="2400" dirty="0"/>
                        <a:t>4.5</a:t>
                      </a:r>
                    </a:p>
                  </a:txBody>
                  <a:tcPr/>
                </a:tc>
                <a:tc>
                  <a:txBody>
                    <a:bodyPr/>
                    <a:lstStyle/>
                    <a:p>
                      <a:pPr algn="ctr"/>
                      <a:r>
                        <a:rPr lang="es-ES_tradnl" sz="2400" dirty="0"/>
                        <a:t>4.5</a:t>
                      </a:r>
                    </a:p>
                  </a:txBody>
                  <a:tcPr/>
                </a:tc>
                <a:extLst>
                  <a:ext uri="{0D108BD9-81ED-4DB2-BD59-A6C34878D82A}">
                    <a16:rowId xmlns:a16="http://schemas.microsoft.com/office/drawing/2014/main" val="10001"/>
                  </a:ext>
                </a:extLst>
              </a:tr>
              <a:tr h="370840">
                <a:tc>
                  <a:txBody>
                    <a:bodyPr/>
                    <a:lstStyle/>
                    <a:p>
                      <a:r>
                        <a:rPr lang="es-ES_tradnl" sz="2400" dirty="0"/>
                        <a:t>Película</a:t>
                      </a:r>
                      <a:r>
                        <a:rPr lang="es-ES_tradnl" sz="2400" baseline="0" dirty="0"/>
                        <a:t> 1</a:t>
                      </a:r>
                      <a:endParaRPr lang="es-ES_tradnl" sz="2400" dirty="0"/>
                    </a:p>
                  </a:txBody>
                  <a:tcPr/>
                </a:tc>
                <a:tc>
                  <a:txBody>
                    <a:bodyPr/>
                    <a:lstStyle/>
                    <a:p>
                      <a:pPr algn="ctr"/>
                      <a:r>
                        <a:rPr lang="es-ES_tradnl" sz="2400" dirty="0"/>
                        <a:t>9</a:t>
                      </a:r>
                    </a:p>
                  </a:txBody>
                  <a:tcPr/>
                </a:tc>
                <a:tc>
                  <a:txBody>
                    <a:bodyPr/>
                    <a:lstStyle/>
                    <a:p>
                      <a:pPr algn="ctr"/>
                      <a:r>
                        <a:rPr lang="es-ES_tradnl" sz="2400" dirty="0"/>
                        <a:t>0</a:t>
                      </a:r>
                    </a:p>
                  </a:txBody>
                  <a:tcPr/>
                </a:tc>
                <a:tc>
                  <a:txBody>
                    <a:bodyPr/>
                    <a:lstStyle/>
                    <a:p>
                      <a:pPr algn="ctr"/>
                      <a:r>
                        <a:rPr lang="es-ES_tradnl" sz="2400" dirty="0"/>
                        <a:t>0</a:t>
                      </a:r>
                    </a:p>
                  </a:txBody>
                  <a:tcPr/>
                </a:tc>
                <a:tc>
                  <a:txBody>
                    <a:bodyPr/>
                    <a:lstStyle/>
                    <a:p>
                      <a:pPr algn="ctr"/>
                      <a:r>
                        <a:rPr lang="es-ES_tradnl" sz="2400" dirty="0"/>
                        <a:t>5</a:t>
                      </a:r>
                    </a:p>
                  </a:txBody>
                  <a:tcPr/>
                </a:tc>
                <a:tc>
                  <a:txBody>
                    <a:bodyPr/>
                    <a:lstStyle/>
                    <a:p>
                      <a:pPr algn="ctr"/>
                      <a:r>
                        <a:rPr lang="es-ES_tradnl" sz="2400" dirty="0"/>
                        <a:t>0</a:t>
                      </a:r>
                    </a:p>
                  </a:txBody>
                  <a:tcPr/>
                </a:tc>
                <a:tc>
                  <a:txBody>
                    <a:bodyPr/>
                    <a:lstStyle/>
                    <a:p>
                      <a:pPr algn="ctr"/>
                      <a:r>
                        <a:rPr lang="es-ES_tradnl" sz="2400" dirty="0"/>
                        <a:t>0</a:t>
                      </a:r>
                    </a:p>
                  </a:txBody>
                  <a:tcPr/>
                </a:tc>
                <a:extLst>
                  <a:ext uri="{0D108BD9-81ED-4DB2-BD59-A6C34878D82A}">
                    <a16:rowId xmlns:a16="http://schemas.microsoft.com/office/drawing/2014/main" val="10002"/>
                  </a:ext>
                </a:extLst>
              </a:tr>
              <a:tr h="370840">
                <a:tc>
                  <a:txBody>
                    <a:bodyPr/>
                    <a:lstStyle/>
                    <a:p>
                      <a:r>
                        <a:rPr lang="es-ES_tradnl" sz="2400" dirty="0"/>
                        <a:t>Película 2</a:t>
                      </a:r>
                    </a:p>
                  </a:txBody>
                  <a:tcPr/>
                </a:tc>
                <a:tc>
                  <a:txBody>
                    <a:bodyPr/>
                    <a:lstStyle/>
                    <a:p>
                      <a:pPr algn="ctr"/>
                      <a:r>
                        <a:rPr lang="es-ES_tradnl" sz="2400" dirty="0"/>
                        <a:t>6</a:t>
                      </a:r>
                      <a:r>
                        <a:rPr lang="es-ES_tradnl" sz="2400" baseline="0" dirty="0"/>
                        <a:t> </a:t>
                      </a:r>
                      <a:endParaRPr lang="es-ES_tradnl" sz="2400" dirty="0"/>
                    </a:p>
                  </a:txBody>
                  <a:tcPr/>
                </a:tc>
                <a:tc>
                  <a:txBody>
                    <a:bodyPr/>
                    <a:lstStyle/>
                    <a:p>
                      <a:pPr algn="ctr"/>
                      <a:r>
                        <a:rPr lang="es-ES_tradnl" sz="2400" dirty="0"/>
                        <a:t>0</a:t>
                      </a:r>
                    </a:p>
                  </a:txBody>
                  <a:tcPr/>
                </a:tc>
                <a:tc>
                  <a:txBody>
                    <a:bodyPr/>
                    <a:lstStyle/>
                    <a:p>
                      <a:pPr algn="ctr"/>
                      <a:r>
                        <a:rPr lang="es-ES_tradnl" sz="2400" dirty="0"/>
                        <a:t>0</a:t>
                      </a:r>
                    </a:p>
                  </a:txBody>
                  <a:tcPr/>
                </a:tc>
                <a:tc>
                  <a:txBody>
                    <a:bodyPr/>
                    <a:lstStyle/>
                    <a:p>
                      <a:pPr algn="ctr"/>
                      <a:r>
                        <a:rPr lang="es-ES_tradnl" sz="2400" dirty="0"/>
                        <a:t>9</a:t>
                      </a:r>
                    </a:p>
                  </a:txBody>
                  <a:tcPr/>
                </a:tc>
                <a:tc>
                  <a:txBody>
                    <a:bodyPr/>
                    <a:lstStyle/>
                    <a:p>
                      <a:pPr algn="ctr"/>
                      <a:r>
                        <a:rPr lang="es-ES_tradnl" sz="2400" dirty="0"/>
                        <a:t>0</a:t>
                      </a:r>
                    </a:p>
                  </a:txBody>
                  <a:tcPr/>
                </a:tc>
                <a:tc>
                  <a:txBody>
                    <a:bodyPr/>
                    <a:lstStyle/>
                    <a:p>
                      <a:pPr algn="ctr"/>
                      <a:r>
                        <a:rPr lang="es-ES_tradnl" sz="2400" dirty="0"/>
                        <a:t>2</a:t>
                      </a:r>
                    </a:p>
                  </a:txBody>
                  <a:tcPr/>
                </a:tc>
                <a:extLst>
                  <a:ext uri="{0D108BD9-81ED-4DB2-BD59-A6C34878D82A}">
                    <a16:rowId xmlns:a16="http://schemas.microsoft.com/office/drawing/2014/main" val="10003"/>
                  </a:ext>
                </a:extLst>
              </a:tr>
              <a:tr h="370840">
                <a:tc>
                  <a:txBody>
                    <a:bodyPr/>
                    <a:lstStyle/>
                    <a:p>
                      <a:r>
                        <a:rPr lang="es-ES_tradnl" sz="2400" dirty="0">
                          <a:solidFill>
                            <a:srgbClr val="FF0000"/>
                          </a:solidFill>
                        </a:rPr>
                        <a:t>Promedio</a:t>
                      </a:r>
                    </a:p>
                  </a:txBody>
                  <a:tcPr/>
                </a:tc>
                <a:tc>
                  <a:txBody>
                    <a:bodyPr/>
                    <a:lstStyle/>
                    <a:p>
                      <a:pPr algn="ctr"/>
                      <a:r>
                        <a:rPr lang="es-ES_tradnl" sz="2400" dirty="0">
                          <a:solidFill>
                            <a:srgbClr val="FF0000"/>
                          </a:solidFill>
                        </a:rPr>
                        <a:t>6.16</a:t>
                      </a:r>
                    </a:p>
                  </a:txBody>
                  <a:tcPr/>
                </a:tc>
                <a:tc>
                  <a:txBody>
                    <a:bodyPr/>
                    <a:lstStyle/>
                    <a:p>
                      <a:pPr algn="ctr"/>
                      <a:r>
                        <a:rPr lang="es-ES_tradnl" sz="2400" dirty="0">
                          <a:solidFill>
                            <a:srgbClr val="FF0000"/>
                          </a:solidFill>
                        </a:rPr>
                        <a:t>1.5</a:t>
                      </a:r>
                    </a:p>
                  </a:txBody>
                  <a:tcPr/>
                </a:tc>
                <a:tc>
                  <a:txBody>
                    <a:bodyPr/>
                    <a:lstStyle/>
                    <a:p>
                      <a:pPr algn="ctr"/>
                      <a:r>
                        <a:rPr lang="es-ES_tradnl" sz="2400" dirty="0">
                          <a:solidFill>
                            <a:srgbClr val="FF0000"/>
                          </a:solidFill>
                        </a:rPr>
                        <a:t>1.5</a:t>
                      </a:r>
                    </a:p>
                  </a:txBody>
                  <a:tcPr/>
                </a:tc>
                <a:tc>
                  <a:txBody>
                    <a:bodyPr/>
                    <a:lstStyle/>
                    <a:p>
                      <a:pPr algn="ctr"/>
                      <a:r>
                        <a:rPr lang="es-ES_tradnl" sz="2400" dirty="0">
                          <a:solidFill>
                            <a:srgbClr val="FF0000"/>
                          </a:solidFill>
                        </a:rPr>
                        <a:t>6.1</a:t>
                      </a:r>
                    </a:p>
                  </a:txBody>
                  <a:tcPr/>
                </a:tc>
                <a:tc>
                  <a:txBody>
                    <a:bodyPr/>
                    <a:lstStyle/>
                    <a:p>
                      <a:pPr algn="ctr"/>
                      <a:r>
                        <a:rPr lang="es-ES_tradnl" sz="2400" dirty="0">
                          <a:solidFill>
                            <a:srgbClr val="FF0000"/>
                          </a:solidFill>
                        </a:rPr>
                        <a:t>1.5</a:t>
                      </a:r>
                    </a:p>
                  </a:txBody>
                  <a:tcPr/>
                </a:tc>
                <a:tc>
                  <a:txBody>
                    <a:bodyPr/>
                    <a:lstStyle/>
                    <a:p>
                      <a:pPr algn="ctr"/>
                      <a:r>
                        <a:rPr lang="es-ES_tradnl" sz="2400" dirty="0">
                          <a:solidFill>
                            <a:srgbClr val="FF0000"/>
                          </a:solidFill>
                        </a:rPr>
                        <a:t>2.1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4950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De la especificación al diseño y el código</a:t>
            </a:r>
          </a:p>
        </p:txBody>
      </p:sp>
      <p:sp>
        <p:nvSpPr>
          <p:cNvPr id="3" name="Content Placeholder 2"/>
          <p:cNvSpPr>
            <a:spLocks noGrp="1"/>
          </p:cNvSpPr>
          <p:nvPr>
            <p:ph idx="1"/>
          </p:nvPr>
        </p:nvSpPr>
        <p:spPr/>
        <p:txBody>
          <a:bodyPr/>
          <a:lstStyle/>
          <a:p>
            <a:pPr marL="0" indent="0">
              <a:buNone/>
            </a:pPr>
            <a:r>
              <a:rPr lang="es-ES_tradnl" dirty="0"/>
              <a:t>Nuestra tarea como diseñadores/programadores orientados a objetos, por lo general, implicará:</a:t>
            </a:r>
          </a:p>
          <a:p>
            <a:pPr fontAlgn="base"/>
            <a:r>
              <a:rPr lang="es-ES_tradnl" b="1" dirty="0">
                <a:solidFill>
                  <a:srgbClr val="FF0000"/>
                </a:solidFill>
              </a:rPr>
              <a:t>Entender qué debe hacer el sistema (los casos de uso)</a:t>
            </a:r>
          </a:p>
          <a:p>
            <a:pPr fontAlgn="base"/>
            <a:r>
              <a:rPr lang="es-ES_tradnl" dirty="0"/>
              <a:t>Identificar potenciales objetos, propiedades, relaciones  </a:t>
            </a:r>
          </a:p>
          <a:p>
            <a:pPr fontAlgn="base"/>
            <a:r>
              <a:rPr lang="es-ES_tradnl" dirty="0"/>
              <a:t>Por cada caso de uso, determinar cuales son los objetos involucrados y que debe hacer cada uno (asignar responsabilidades). </a:t>
            </a:r>
          </a:p>
          <a:p>
            <a:pPr fontAlgn="base"/>
            <a:r>
              <a:rPr lang="es-ES_tradnl" dirty="0"/>
              <a:t>Implementar las responsabilidades individuales de los objetos y escribir los </a:t>
            </a:r>
            <a:r>
              <a:rPr lang="es-ES_tradnl" dirty="0" err="1"/>
              <a:t>tests</a:t>
            </a:r>
            <a:r>
              <a:rPr lang="es-ES_tradnl" dirty="0"/>
              <a:t> que aseguran que el objeto hace lo que se supone que haga</a:t>
            </a:r>
          </a:p>
        </p:txBody>
      </p:sp>
    </p:spTree>
    <p:extLst>
      <p:ext uri="{BB962C8B-B14F-4D97-AF65-F5344CB8AC3E}">
        <p14:creationId xmlns:p14="http://schemas.microsoft.com/office/powerpoint/2010/main" val="1290583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4980" y="263856"/>
            <a:ext cx="5321300" cy="6248400"/>
          </a:xfrm>
          <a:prstGeom prst="rect">
            <a:avLst/>
          </a:prstGeom>
        </p:spPr>
      </p:pic>
      <p:sp>
        <p:nvSpPr>
          <p:cNvPr id="5" name="TextBox 4"/>
          <p:cNvSpPr txBox="1"/>
          <p:nvPr/>
        </p:nvSpPr>
        <p:spPr>
          <a:xfrm>
            <a:off x="6728347" y="409433"/>
            <a:ext cx="4722126" cy="5632311"/>
          </a:xfrm>
          <a:prstGeom prst="rect">
            <a:avLst/>
          </a:prstGeom>
          <a:noFill/>
        </p:spPr>
        <p:txBody>
          <a:bodyPr wrap="square" rtlCol="0">
            <a:spAutoFit/>
          </a:bodyPr>
          <a:lstStyle/>
          <a:p>
            <a:pPr marL="285750" indent="-285750">
              <a:buFont typeface="Arial" charset="0"/>
              <a:buChar char="•"/>
            </a:pPr>
            <a:r>
              <a:rPr lang="es-ES_tradnl" sz="3600" dirty="0"/>
              <a:t>Primer intento de extender el modelo conceptual para incluir el perfil de genero de la película, y las preferencias de genero de cine del cinéfilo</a:t>
            </a:r>
          </a:p>
          <a:p>
            <a:pPr marL="285750" indent="-285750">
              <a:buFont typeface="Arial" charset="0"/>
              <a:buChar char="•"/>
            </a:pPr>
            <a:endParaRPr lang="es-ES_tradnl" sz="3600" dirty="0"/>
          </a:p>
          <a:p>
            <a:pPr marL="285750" indent="-285750">
              <a:buFont typeface="Arial" charset="0"/>
              <a:buChar char="•"/>
            </a:pPr>
            <a:r>
              <a:rPr lang="es-ES_tradnl" sz="3600" dirty="0"/>
              <a:t>¿Qué le ven de malo?</a:t>
            </a:r>
          </a:p>
        </p:txBody>
      </p:sp>
      <p:sp>
        <p:nvSpPr>
          <p:cNvPr id="2" name="TextBox 1"/>
          <p:cNvSpPr txBox="1"/>
          <p:nvPr/>
        </p:nvSpPr>
        <p:spPr>
          <a:xfrm>
            <a:off x="5343181" y="3117773"/>
            <a:ext cx="417102" cy="276999"/>
          </a:xfrm>
          <a:prstGeom prst="rect">
            <a:avLst/>
          </a:prstGeom>
          <a:noFill/>
        </p:spPr>
        <p:txBody>
          <a:bodyPr wrap="none" rtlCol="0">
            <a:spAutoFit/>
          </a:bodyPr>
          <a:lstStyle/>
          <a:p>
            <a:r>
              <a:rPr lang="es-ES_tradnl" sz="1200"/>
              <a:t>0..*</a:t>
            </a:r>
          </a:p>
        </p:txBody>
      </p:sp>
      <p:sp>
        <p:nvSpPr>
          <p:cNvPr id="6" name="TextBox 5"/>
          <p:cNvSpPr txBox="1"/>
          <p:nvPr/>
        </p:nvSpPr>
        <p:spPr>
          <a:xfrm>
            <a:off x="5343181" y="3611696"/>
            <a:ext cx="417102" cy="276999"/>
          </a:xfrm>
          <a:prstGeom prst="rect">
            <a:avLst/>
          </a:prstGeom>
          <a:noFill/>
        </p:spPr>
        <p:txBody>
          <a:bodyPr wrap="none" rtlCol="0">
            <a:spAutoFit/>
          </a:bodyPr>
          <a:lstStyle/>
          <a:p>
            <a:r>
              <a:rPr lang="es-ES_tradnl" sz="1200"/>
              <a:t>0..*</a:t>
            </a:r>
          </a:p>
        </p:txBody>
      </p:sp>
      <p:sp>
        <p:nvSpPr>
          <p:cNvPr id="7" name="TextBox 6"/>
          <p:cNvSpPr txBox="1"/>
          <p:nvPr/>
        </p:nvSpPr>
        <p:spPr>
          <a:xfrm>
            <a:off x="3942202" y="3537461"/>
            <a:ext cx="417102" cy="276999"/>
          </a:xfrm>
          <a:prstGeom prst="rect">
            <a:avLst/>
          </a:prstGeom>
          <a:noFill/>
        </p:spPr>
        <p:txBody>
          <a:bodyPr wrap="none" rtlCol="0">
            <a:spAutoFit/>
          </a:bodyPr>
          <a:lstStyle/>
          <a:p>
            <a:r>
              <a:rPr lang="es-ES_tradnl" sz="1200"/>
              <a:t>0..*</a:t>
            </a:r>
          </a:p>
        </p:txBody>
      </p:sp>
      <p:sp>
        <p:nvSpPr>
          <p:cNvPr id="8" name="TextBox 7"/>
          <p:cNvSpPr txBox="1"/>
          <p:nvPr/>
        </p:nvSpPr>
        <p:spPr>
          <a:xfrm>
            <a:off x="3699062" y="978665"/>
            <a:ext cx="417102" cy="276999"/>
          </a:xfrm>
          <a:prstGeom prst="rect">
            <a:avLst/>
          </a:prstGeom>
          <a:noFill/>
        </p:spPr>
        <p:txBody>
          <a:bodyPr wrap="none" rtlCol="0">
            <a:spAutoFit/>
          </a:bodyPr>
          <a:lstStyle/>
          <a:p>
            <a:r>
              <a:rPr lang="es-ES_tradnl" sz="1200"/>
              <a:t>0..*</a:t>
            </a:r>
          </a:p>
        </p:txBody>
      </p:sp>
    </p:spTree>
    <p:extLst>
      <p:ext uri="{BB962C8B-B14F-4D97-AF65-F5344CB8AC3E}">
        <p14:creationId xmlns:p14="http://schemas.microsoft.com/office/powerpoint/2010/main" val="1342254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22735" y="1473147"/>
            <a:ext cx="8941394" cy="4890724"/>
          </a:xfrm>
          <a:prstGeom prst="rect">
            <a:avLst/>
          </a:prstGeom>
        </p:spPr>
      </p:pic>
      <p:sp>
        <p:nvSpPr>
          <p:cNvPr id="5" name="TextBox 4"/>
          <p:cNvSpPr txBox="1"/>
          <p:nvPr/>
        </p:nvSpPr>
        <p:spPr>
          <a:xfrm>
            <a:off x="8176590" y="575353"/>
            <a:ext cx="3864721" cy="5632311"/>
          </a:xfrm>
          <a:prstGeom prst="rect">
            <a:avLst/>
          </a:prstGeom>
          <a:noFill/>
        </p:spPr>
        <p:txBody>
          <a:bodyPr wrap="square" rtlCol="0">
            <a:spAutoFit/>
          </a:bodyPr>
          <a:lstStyle/>
          <a:p>
            <a:endParaRPr lang="es-ES_tradnl" sz="2400" dirty="0"/>
          </a:p>
          <a:p>
            <a:r>
              <a:rPr lang="es-ES_tradnl" sz="2400" dirty="0"/>
              <a:t>Leo, y releo el enunciado para ver si aparece algún concepto del dominio que pueda modelar lo que veo en común (o lo que creo que quita cohesión a mis objetos)</a:t>
            </a:r>
          </a:p>
          <a:p>
            <a:endParaRPr lang="es-ES_tradnl" sz="2400" dirty="0"/>
          </a:p>
          <a:p>
            <a:r>
              <a:rPr lang="es-ES_tradnl" sz="2400" dirty="0"/>
              <a:t>Aplico composición para extraer</a:t>
            </a:r>
          </a:p>
          <a:p>
            <a:r>
              <a:rPr lang="es-ES_tradnl" sz="2400" dirty="0"/>
              <a:t> los aspectos en común a un nuevo objeto</a:t>
            </a:r>
          </a:p>
          <a:p>
            <a:endParaRPr lang="es-ES_tradnl" sz="2400" dirty="0"/>
          </a:p>
          <a:p>
            <a:r>
              <a:rPr lang="es-ES_tradnl" sz="2400" dirty="0"/>
              <a:t>Ahora tengo un objeto mas para delegar trabajo</a:t>
            </a:r>
          </a:p>
        </p:txBody>
      </p:sp>
      <p:sp>
        <p:nvSpPr>
          <p:cNvPr id="3" name="TextBox 2"/>
          <p:cNvSpPr txBox="1"/>
          <p:nvPr/>
        </p:nvSpPr>
        <p:spPr>
          <a:xfrm>
            <a:off x="635530" y="575353"/>
            <a:ext cx="7242367" cy="523220"/>
          </a:xfrm>
          <a:prstGeom prst="rect">
            <a:avLst/>
          </a:prstGeom>
          <a:noFill/>
        </p:spPr>
        <p:txBody>
          <a:bodyPr wrap="none" rtlCol="0">
            <a:spAutoFit/>
          </a:bodyPr>
          <a:lstStyle/>
          <a:p>
            <a:r>
              <a:rPr lang="en-US" sz="2800" dirty="0"/>
              <a:t>Nueva </a:t>
            </a:r>
            <a:r>
              <a:rPr lang="en-US" sz="2800" dirty="0" err="1"/>
              <a:t>iteración</a:t>
            </a:r>
            <a:r>
              <a:rPr lang="en-US" sz="2800" dirty="0"/>
              <a:t> del </a:t>
            </a:r>
            <a:r>
              <a:rPr lang="en-US" sz="2800" dirty="0" err="1"/>
              <a:t>modelo</a:t>
            </a:r>
            <a:r>
              <a:rPr lang="en-US" sz="2800" dirty="0"/>
              <a:t> de </a:t>
            </a:r>
            <a:r>
              <a:rPr lang="en-US" sz="2800" dirty="0" err="1"/>
              <a:t>clases</a:t>
            </a:r>
            <a:r>
              <a:rPr lang="en-US" sz="2800" dirty="0"/>
              <a:t> </a:t>
            </a:r>
            <a:r>
              <a:rPr lang="en-US" sz="2800" dirty="0" err="1"/>
              <a:t>candidatas</a:t>
            </a:r>
            <a:endParaRPr lang="en-US" sz="2800" dirty="0"/>
          </a:p>
        </p:txBody>
      </p:sp>
      <p:sp>
        <p:nvSpPr>
          <p:cNvPr id="6" name="TextBox 5"/>
          <p:cNvSpPr txBox="1"/>
          <p:nvPr/>
        </p:nvSpPr>
        <p:spPr>
          <a:xfrm>
            <a:off x="4753537" y="4014769"/>
            <a:ext cx="421910" cy="707886"/>
          </a:xfrm>
          <a:prstGeom prst="rect">
            <a:avLst/>
          </a:prstGeom>
          <a:noFill/>
        </p:spPr>
        <p:txBody>
          <a:bodyPr wrap="none" rtlCol="0">
            <a:spAutoFit/>
          </a:bodyPr>
          <a:lstStyle/>
          <a:p>
            <a:r>
              <a:rPr lang="en-US" sz="4000">
                <a:solidFill>
                  <a:srgbClr val="FF0000"/>
                </a:solidFill>
              </a:rPr>
              <a:t>?</a:t>
            </a:r>
          </a:p>
        </p:txBody>
      </p:sp>
    </p:spTree>
    <p:extLst>
      <p:ext uri="{BB962C8B-B14F-4D97-AF65-F5344CB8AC3E}">
        <p14:creationId xmlns:p14="http://schemas.microsoft.com/office/powerpoint/2010/main" val="13680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a:t>De la especificación al diseño y el código </a:t>
            </a:r>
            <a:br>
              <a:rPr lang="es-ES_tradnl" dirty="0"/>
            </a:br>
            <a:r>
              <a:rPr lang="es-ES_tradnl" b="1" dirty="0"/>
              <a:t>(pasada 2 – </a:t>
            </a:r>
            <a:r>
              <a:rPr lang="es-ES_tradnl" b="1" dirty="0">
                <a:solidFill>
                  <a:srgbClr val="FF0000"/>
                </a:solidFill>
              </a:rPr>
              <a:t>CON</a:t>
            </a:r>
            <a:r>
              <a:rPr lang="es-ES_tradnl" b="1" dirty="0"/>
              <a:t> Género)</a:t>
            </a:r>
          </a:p>
        </p:txBody>
      </p:sp>
      <p:sp>
        <p:nvSpPr>
          <p:cNvPr id="3" name="Content Placeholder 2"/>
          <p:cNvSpPr>
            <a:spLocks noGrp="1"/>
          </p:cNvSpPr>
          <p:nvPr>
            <p:ph idx="1"/>
          </p:nvPr>
        </p:nvSpPr>
        <p:spPr/>
        <p:txBody>
          <a:bodyPr>
            <a:normAutofit lnSpcReduction="10000"/>
          </a:bodyPr>
          <a:lstStyle/>
          <a:p>
            <a:pPr marL="0" indent="0">
              <a:buNone/>
            </a:pPr>
            <a:r>
              <a:rPr lang="es-ES_tradnl" dirty="0"/>
              <a:t>Nuestra tarea como diseñadores/programadores orientados a objetos, por lo general, implicará:</a:t>
            </a:r>
          </a:p>
          <a:p>
            <a:pPr fontAlgn="base"/>
            <a:r>
              <a:rPr lang="es-ES_tradnl" dirty="0"/>
              <a:t>Entender qué debe hacer el sistema (los casos de uso)</a:t>
            </a:r>
          </a:p>
          <a:p>
            <a:pPr fontAlgn="base"/>
            <a:r>
              <a:rPr lang="es-ES_tradnl" dirty="0"/>
              <a:t>Identificar potenciales objetos, propiedades, relaciones  </a:t>
            </a:r>
          </a:p>
          <a:p>
            <a:pPr fontAlgn="base"/>
            <a:r>
              <a:rPr lang="es-ES_tradnl" b="1" dirty="0">
                <a:solidFill>
                  <a:srgbClr val="FF0000"/>
                </a:solidFill>
              </a:rPr>
              <a:t>Por cada caso de uso, determinar cuales son los objetos involucrados y que debe hacer cada uno (asignar responsabilidades). </a:t>
            </a:r>
          </a:p>
          <a:p>
            <a:pPr fontAlgn="base"/>
            <a:r>
              <a:rPr lang="es-ES_tradnl" dirty="0"/>
              <a:t>Implementar las responsabilidades individuales de los objetos y escribir los </a:t>
            </a:r>
            <a:r>
              <a:rPr lang="es-ES_tradnl" dirty="0" err="1"/>
              <a:t>tests</a:t>
            </a:r>
            <a:r>
              <a:rPr lang="es-ES_tradnl" dirty="0"/>
              <a:t> que aseguran que el objeto hace lo que se supone que haga</a:t>
            </a:r>
          </a:p>
        </p:txBody>
      </p:sp>
    </p:spTree>
    <p:extLst>
      <p:ext uri="{BB962C8B-B14F-4D97-AF65-F5344CB8AC3E}">
        <p14:creationId xmlns:p14="http://schemas.microsoft.com/office/powerpoint/2010/main" val="741666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7809"/>
            <a:ext cx="10515600" cy="5819154"/>
          </a:xfrm>
        </p:spPr>
        <p:txBody>
          <a:bodyPr>
            <a:normAutofit/>
          </a:bodyPr>
          <a:lstStyle/>
          <a:p>
            <a:pPr marL="0" indent="0">
              <a:buNone/>
            </a:pPr>
            <a:r>
              <a:rPr lang="es-ES_tradnl" b="1" dirty="0"/>
              <a:t>Cargar película: </a:t>
            </a:r>
            <a:r>
              <a:rPr lang="es-ES_tradnl" dirty="0"/>
              <a:t>Se ingresa título, la URL de la película en IMDB, y la URL de la imagen de portada de la película (también tomada de IMDB). Adicionalmente indica el "perfil de género" de la película. </a:t>
            </a:r>
            <a:r>
              <a:rPr lang="es-ES_tradnl" dirty="0" err="1"/>
              <a:t>Cinefiloos</a:t>
            </a:r>
            <a:r>
              <a:rPr lang="es-ES_tradnl" dirty="0"/>
              <a:t> (el sistema) registra la película.</a:t>
            </a:r>
          </a:p>
          <a:p>
            <a:pPr marL="0" indent="0">
              <a:buNone/>
            </a:pPr>
            <a:endParaRPr lang="es-ES_tradnl" dirty="0"/>
          </a:p>
          <a:p>
            <a:pPr marL="0" indent="0">
              <a:buNone/>
            </a:pPr>
            <a:r>
              <a:rPr lang="es-ES_tradnl" dirty="0"/>
              <a:t>¿Post-condiciones (adicionales)?</a:t>
            </a:r>
          </a:p>
          <a:p>
            <a:pPr lvl="1"/>
            <a:r>
              <a:rPr lang="es-ES_tradnl" dirty="0"/>
              <a:t>...	</a:t>
            </a:r>
          </a:p>
          <a:p>
            <a:pPr lvl="1"/>
            <a:r>
              <a:rPr lang="es-ES_tradnl" dirty="0"/>
              <a:t>la película tiene el perfil de género indicado</a:t>
            </a:r>
          </a:p>
          <a:p>
            <a:pPr marL="0" indent="0">
              <a:buNone/>
            </a:pPr>
            <a:r>
              <a:rPr lang="es-ES_tradnl" dirty="0"/>
              <a:t>¿Qué hay que hacer (adicionalmente)?</a:t>
            </a:r>
          </a:p>
          <a:p>
            <a:pPr lvl="1"/>
            <a:r>
              <a:rPr lang="es-ES_tradnl" dirty="0"/>
              <a:t>crear un perfil de genero</a:t>
            </a:r>
          </a:p>
          <a:p>
            <a:pPr lvl="1"/>
            <a:r>
              <a:rPr lang="es-ES_tradnl" dirty="0"/>
              <a:t>asociar la película con ese perfil de género</a:t>
            </a:r>
          </a:p>
          <a:p>
            <a:pPr marL="0" indent="0">
              <a:buNone/>
            </a:pPr>
            <a:r>
              <a:rPr lang="es-ES_tradnl" dirty="0"/>
              <a:t>	</a:t>
            </a:r>
          </a:p>
          <a:p>
            <a:pPr marL="0" indent="0">
              <a:buNone/>
            </a:pPr>
            <a:endParaRPr lang="es-ES_tradnl" dirty="0"/>
          </a:p>
        </p:txBody>
      </p:sp>
    </p:spTree>
    <p:extLst>
      <p:ext uri="{BB962C8B-B14F-4D97-AF65-F5344CB8AC3E}">
        <p14:creationId xmlns:p14="http://schemas.microsoft.com/office/powerpoint/2010/main" val="1355489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7809"/>
            <a:ext cx="10515600" cy="5819154"/>
          </a:xfrm>
        </p:spPr>
        <p:txBody>
          <a:bodyPr>
            <a:normAutofit fontScale="92500" lnSpcReduction="10000"/>
          </a:bodyPr>
          <a:lstStyle/>
          <a:p>
            <a:pPr marL="0" indent="0">
              <a:buNone/>
            </a:pPr>
            <a:r>
              <a:rPr lang="es-ES_tradnl" b="1" dirty="0"/>
              <a:t>Cargar película (¿qué nos falta? ¿quién lo hace?)</a:t>
            </a:r>
            <a:endParaRPr lang="es-ES_tradnl" dirty="0"/>
          </a:p>
          <a:p>
            <a:pPr marL="0" indent="0">
              <a:buNone/>
            </a:pPr>
            <a:endParaRPr lang="es-ES_tradnl" dirty="0"/>
          </a:p>
          <a:p>
            <a:pPr marL="0" indent="0">
              <a:buNone/>
            </a:pPr>
            <a:endParaRPr lang="es-ES_tradnl" dirty="0"/>
          </a:p>
          <a:p>
            <a:pPr marL="0" indent="0">
              <a:buNone/>
            </a:pPr>
            <a:endParaRPr lang="es-ES_tradnl" dirty="0"/>
          </a:p>
          <a:p>
            <a:pPr marL="0" indent="0">
              <a:buNone/>
            </a:pPr>
            <a:endParaRPr lang="es-ES_tradnl" dirty="0"/>
          </a:p>
          <a:p>
            <a:pPr marL="0" indent="0">
              <a:buNone/>
            </a:pPr>
            <a:endParaRPr lang="es-ES_tradnl" dirty="0"/>
          </a:p>
          <a:p>
            <a:pPr marL="0" indent="0">
              <a:buNone/>
            </a:pPr>
            <a:endParaRPr lang="es-ES_tradnl" dirty="0"/>
          </a:p>
          <a:p>
            <a:pPr marL="0" indent="0">
              <a:buNone/>
            </a:pPr>
            <a:r>
              <a:rPr lang="es-ES_tradnl" dirty="0"/>
              <a:t>¿Post-condiciones (adicionales)?</a:t>
            </a:r>
          </a:p>
          <a:p>
            <a:pPr lvl="1"/>
            <a:r>
              <a:rPr lang="es-ES_tradnl" dirty="0"/>
              <a:t>...	</a:t>
            </a:r>
          </a:p>
          <a:p>
            <a:pPr lvl="1"/>
            <a:r>
              <a:rPr lang="es-ES_tradnl" dirty="0"/>
              <a:t>la película tiene el perfil de género indicado</a:t>
            </a:r>
          </a:p>
          <a:p>
            <a:pPr marL="0" indent="0">
              <a:buNone/>
            </a:pPr>
            <a:r>
              <a:rPr lang="es-ES_tradnl" dirty="0"/>
              <a:t>¿Qué hay que hacer (adicionalmente)?</a:t>
            </a:r>
          </a:p>
          <a:p>
            <a:pPr lvl="1"/>
            <a:r>
              <a:rPr lang="es-ES_tradnl" dirty="0"/>
              <a:t>crear un perfil de genero (quien lo hace? alternativas?)</a:t>
            </a:r>
          </a:p>
          <a:p>
            <a:pPr lvl="1"/>
            <a:r>
              <a:rPr lang="es-ES_tradnl" dirty="0"/>
              <a:t>asociar la película con ese perfil de género (cómo? quien lo hace?)</a:t>
            </a:r>
          </a:p>
          <a:p>
            <a:pPr marL="0" indent="0">
              <a:buNone/>
            </a:pPr>
            <a:r>
              <a:rPr lang="es-ES_tradnl" dirty="0"/>
              <a:t>	</a:t>
            </a:r>
          </a:p>
          <a:p>
            <a:pPr marL="0" indent="0">
              <a:buNone/>
            </a:pPr>
            <a:endParaRPr lang="es-ES_tradnl" dirty="0"/>
          </a:p>
        </p:txBody>
      </p:sp>
      <p:pic>
        <p:nvPicPr>
          <p:cNvPr id="5" name="Picture 4">
            <a:extLst>
              <a:ext uri="{FF2B5EF4-FFF2-40B4-BE49-F238E27FC236}">
                <a16:creationId xmlns:a16="http://schemas.microsoft.com/office/drawing/2014/main" id="{D8BD8FCF-AC53-3D47-90FC-16088DB83235}"/>
              </a:ext>
            </a:extLst>
          </p:cNvPr>
          <p:cNvPicPr>
            <a:picLocks noChangeAspect="1"/>
          </p:cNvPicPr>
          <p:nvPr/>
        </p:nvPicPr>
        <p:blipFill>
          <a:blip r:embed="rId2"/>
          <a:stretch>
            <a:fillRect/>
          </a:stretch>
        </p:blipFill>
        <p:spPr>
          <a:xfrm>
            <a:off x="254000" y="761885"/>
            <a:ext cx="11684000" cy="2374900"/>
          </a:xfrm>
          <a:prstGeom prst="rect">
            <a:avLst/>
          </a:prstGeom>
        </p:spPr>
      </p:pic>
    </p:spTree>
    <p:extLst>
      <p:ext uri="{BB962C8B-B14F-4D97-AF65-F5344CB8AC3E}">
        <p14:creationId xmlns:p14="http://schemas.microsoft.com/office/powerpoint/2010/main" val="5646530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1480" y="2221376"/>
            <a:ext cx="11414760" cy="4164183"/>
          </a:xfrm>
          <a:prstGeom prst="rect">
            <a:avLst/>
          </a:prstGeom>
        </p:spPr>
      </p:pic>
      <p:sp>
        <p:nvSpPr>
          <p:cNvPr id="3" name="TextBox 2"/>
          <p:cNvSpPr txBox="1"/>
          <p:nvPr/>
        </p:nvSpPr>
        <p:spPr>
          <a:xfrm>
            <a:off x="3169920" y="670560"/>
            <a:ext cx="5926879" cy="769441"/>
          </a:xfrm>
          <a:prstGeom prst="rect">
            <a:avLst/>
          </a:prstGeom>
          <a:noFill/>
        </p:spPr>
        <p:txBody>
          <a:bodyPr wrap="none" rtlCol="0">
            <a:spAutoFit/>
          </a:bodyPr>
          <a:lstStyle/>
          <a:p>
            <a:r>
              <a:rPr lang="en-US" sz="4400" dirty="0"/>
              <a:t>¿</a:t>
            </a:r>
            <a:r>
              <a:rPr lang="en-US" sz="4400" dirty="0" err="1"/>
              <a:t>Qué</a:t>
            </a:r>
            <a:r>
              <a:rPr lang="en-US" sz="4400" dirty="0"/>
              <a:t> </a:t>
            </a:r>
            <a:r>
              <a:rPr lang="en-US" sz="4400" dirty="0" err="1"/>
              <a:t>tal</a:t>
            </a:r>
            <a:r>
              <a:rPr lang="en-US" sz="4400" dirty="0"/>
              <a:t> les </a:t>
            </a:r>
            <a:r>
              <a:rPr lang="en-US" sz="4400" dirty="0" err="1"/>
              <a:t>parece</a:t>
            </a:r>
            <a:r>
              <a:rPr lang="en-US" sz="4400" dirty="0"/>
              <a:t> </a:t>
            </a:r>
            <a:r>
              <a:rPr lang="en-US" sz="4400" dirty="0" err="1"/>
              <a:t>esto</a:t>
            </a:r>
            <a:r>
              <a:rPr lang="en-US" sz="4400" dirty="0"/>
              <a:t>?</a:t>
            </a:r>
          </a:p>
        </p:txBody>
      </p:sp>
    </p:spTree>
    <p:extLst>
      <p:ext uri="{BB962C8B-B14F-4D97-AF65-F5344CB8AC3E}">
        <p14:creationId xmlns:p14="http://schemas.microsoft.com/office/powerpoint/2010/main" val="5104210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2852"/>
            <a:ext cx="10515600" cy="5554111"/>
          </a:xfrm>
        </p:spPr>
        <p:txBody>
          <a:bodyPr>
            <a:normAutofit/>
          </a:bodyPr>
          <a:lstStyle/>
          <a:p>
            <a:pPr marL="0" indent="0">
              <a:buNone/>
            </a:pPr>
            <a:r>
              <a:rPr lang="es-ES_tradnl" b="1" dirty="0"/>
              <a:t>Obtener la preferencia de genero de cine de un cinéfilo:</a:t>
            </a:r>
            <a:r>
              <a:rPr lang="es-ES_tradnl" dirty="0"/>
              <a:t> Dado un cinéfilo retorna su preferencia de genero de cine (que tiene un número de 0 a 9 por cada género, al igual que las películas).</a:t>
            </a:r>
          </a:p>
          <a:p>
            <a:pPr marL="0" indent="0">
              <a:buNone/>
            </a:pPr>
            <a:r>
              <a:rPr lang="es-ES_tradnl" dirty="0"/>
              <a:t>La preferencia de género de cine de un cinéfilo se calcula a partir de las películas que vio (asumimos que le gustaron). </a:t>
            </a:r>
          </a:p>
          <a:p>
            <a:pPr marL="0" indent="0">
              <a:buNone/>
            </a:pPr>
            <a:r>
              <a:rPr lang="es-ES_tradnl" dirty="0"/>
              <a:t>Si no </a:t>
            </a:r>
            <a:r>
              <a:rPr lang="es-ES_tradnl" dirty="0" err="1"/>
              <a:t>vió</a:t>
            </a:r>
            <a:r>
              <a:rPr lang="es-ES_tradnl" dirty="0"/>
              <a:t> ninguna, se toma 4.5 para todos los géneros (ni muy muy, ni tan tan). Luego, toma el promedio entre esa base y todas las películas que vea. </a:t>
            </a:r>
          </a:p>
        </p:txBody>
      </p:sp>
      <p:graphicFrame>
        <p:nvGraphicFramePr>
          <p:cNvPr id="5" name="Table 4"/>
          <p:cNvGraphicFramePr>
            <a:graphicFrameLocks noGrp="1"/>
          </p:cNvGraphicFramePr>
          <p:nvPr>
            <p:extLst/>
          </p:nvPr>
        </p:nvGraphicFramePr>
        <p:xfrm>
          <a:off x="1128617" y="4198162"/>
          <a:ext cx="9696176" cy="2230194"/>
        </p:xfrm>
        <a:graphic>
          <a:graphicData uri="http://schemas.openxmlformats.org/drawingml/2006/table">
            <a:tbl>
              <a:tblPr firstRow="1" bandRow="1">
                <a:tableStyleId>{5C22544A-7EE6-4342-B048-85BDC9FD1C3A}</a:tableStyleId>
              </a:tblPr>
              <a:tblGrid>
                <a:gridCol w="1548482">
                  <a:extLst>
                    <a:ext uri="{9D8B030D-6E8A-4147-A177-3AD203B41FA5}">
                      <a16:colId xmlns:a16="http://schemas.microsoft.com/office/drawing/2014/main" val="20000"/>
                    </a:ext>
                  </a:extLst>
                </a:gridCol>
                <a:gridCol w="1221854">
                  <a:extLst>
                    <a:ext uri="{9D8B030D-6E8A-4147-A177-3AD203B41FA5}">
                      <a16:colId xmlns:a16="http://schemas.microsoft.com/office/drawing/2014/main" val="20001"/>
                    </a:ext>
                  </a:extLst>
                </a:gridCol>
                <a:gridCol w="1385168">
                  <a:extLst>
                    <a:ext uri="{9D8B030D-6E8A-4147-A177-3AD203B41FA5}">
                      <a16:colId xmlns:a16="http://schemas.microsoft.com/office/drawing/2014/main" val="20002"/>
                    </a:ext>
                  </a:extLst>
                </a:gridCol>
                <a:gridCol w="1385168">
                  <a:extLst>
                    <a:ext uri="{9D8B030D-6E8A-4147-A177-3AD203B41FA5}">
                      <a16:colId xmlns:a16="http://schemas.microsoft.com/office/drawing/2014/main" val="20003"/>
                    </a:ext>
                  </a:extLst>
                </a:gridCol>
                <a:gridCol w="1385168">
                  <a:extLst>
                    <a:ext uri="{9D8B030D-6E8A-4147-A177-3AD203B41FA5}">
                      <a16:colId xmlns:a16="http://schemas.microsoft.com/office/drawing/2014/main" val="20004"/>
                    </a:ext>
                  </a:extLst>
                </a:gridCol>
                <a:gridCol w="1385168">
                  <a:extLst>
                    <a:ext uri="{9D8B030D-6E8A-4147-A177-3AD203B41FA5}">
                      <a16:colId xmlns:a16="http://schemas.microsoft.com/office/drawing/2014/main" val="20005"/>
                    </a:ext>
                  </a:extLst>
                </a:gridCol>
                <a:gridCol w="1385168">
                  <a:extLst>
                    <a:ext uri="{9D8B030D-6E8A-4147-A177-3AD203B41FA5}">
                      <a16:colId xmlns:a16="http://schemas.microsoft.com/office/drawing/2014/main" val="20006"/>
                    </a:ext>
                  </a:extLst>
                </a:gridCol>
              </a:tblGrid>
              <a:tr h="401394">
                <a:tc>
                  <a:txBody>
                    <a:bodyPr/>
                    <a:lstStyle/>
                    <a:p>
                      <a:endParaRPr lang="es-ES_tradnl" dirty="0"/>
                    </a:p>
                  </a:txBody>
                  <a:tcPr/>
                </a:tc>
                <a:tc>
                  <a:txBody>
                    <a:bodyPr/>
                    <a:lstStyle/>
                    <a:p>
                      <a:pPr algn="ctr"/>
                      <a:r>
                        <a:rPr lang="es-ES_tradnl" dirty="0"/>
                        <a:t>horror</a:t>
                      </a:r>
                    </a:p>
                  </a:txBody>
                  <a:tcPr/>
                </a:tc>
                <a:tc>
                  <a:txBody>
                    <a:bodyPr/>
                    <a:lstStyle/>
                    <a:p>
                      <a:pPr algn="ctr"/>
                      <a:r>
                        <a:rPr lang="es-ES_tradnl" dirty="0" err="1"/>
                        <a:t>action</a:t>
                      </a:r>
                      <a:endParaRPr lang="es-ES_tradnl" dirty="0"/>
                    </a:p>
                  </a:txBody>
                  <a:tcPr/>
                </a:tc>
                <a:tc>
                  <a:txBody>
                    <a:bodyPr/>
                    <a:lstStyle/>
                    <a:p>
                      <a:pPr algn="ctr"/>
                      <a:r>
                        <a:rPr lang="es-ES_tradnl" dirty="0"/>
                        <a:t>romance</a:t>
                      </a:r>
                    </a:p>
                  </a:txBody>
                  <a:tcPr/>
                </a:tc>
                <a:tc>
                  <a:txBody>
                    <a:bodyPr/>
                    <a:lstStyle/>
                    <a:p>
                      <a:pPr algn="ctr"/>
                      <a:r>
                        <a:rPr lang="es-ES_tradnl" dirty="0"/>
                        <a:t>suspense</a:t>
                      </a:r>
                    </a:p>
                  </a:txBody>
                  <a:tcPr/>
                </a:tc>
                <a:tc>
                  <a:txBody>
                    <a:bodyPr/>
                    <a:lstStyle/>
                    <a:p>
                      <a:pPr algn="ctr"/>
                      <a:r>
                        <a:rPr lang="es-ES_tradnl" dirty="0" err="1"/>
                        <a:t>comedy</a:t>
                      </a:r>
                      <a:endParaRPr lang="es-ES_tradnl" dirty="0"/>
                    </a:p>
                  </a:txBody>
                  <a:tcPr/>
                </a:tc>
                <a:tc>
                  <a:txBody>
                    <a:bodyPr/>
                    <a:lstStyle/>
                    <a:p>
                      <a:pPr algn="ctr"/>
                      <a:r>
                        <a:rPr lang="es-ES_tradnl" dirty="0" err="1"/>
                        <a:t>sci</a:t>
                      </a:r>
                      <a:r>
                        <a:rPr lang="es-ES_tradnl" dirty="0"/>
                        <a:t>-fi</a:t>
                      </a:r>
                    </a:p>
                  </a:txBody>
                  <a:tcPr/>
                </a:tc>
                <a:extLst>
                  <a:ext uri="{0D108BD9-81ED-4DB2-BD59-A6C34878D82A}">
                    <a16:rowId xmlns:a16="http://schemas.microsoft.com/office/drawing/2014/main" val="10000"/>
                  </a:ext>
                </a:extLst>
              </a:tr>
              <a:tr h="370840">
                <a:tc>
                  <a:txBody>
                    <a:bodyPr/>
                    <a:lstStyle/>
                    <a:p>
                      <a:r>
                        <a:rPr lang="es-ES_tradnl" sz="2400" dirty="0"/>
                        <a:t>Base</a:t>
                      </a:r>
                    </a:p>
                  </a:txBody>
                  <a:tcPr/>
                </a:tc>
                <a:tc>
                  <a:txBody>
                    <a:bodyPr/>
                    <a:lstStyle/>
                    <a:p>
                      <a:pPr algn="ctr"/>
                      <a:r>
                        <a:rPr lang="es-ES_tradnl" sz="2400" dirty="0"/>
                        <a:t>4.5</a:t>
                      </a:r>
                    </a:p>
                  </a:txBody>
                  <a:tcPr/>
                </a:tc>
                <a:tc>
                  <a:txBody>
                    <a:bodyPr/>
                    <a:lstStyle/>
                    <a:p>
                      <a:pPr algn="ctr"/>
                      <a:r>
                        <a:rPr lang="es-ES_tradnl" sz="2400" dirty="0"/>
                        <a:t>4.5</a:t>
                      </a:r>
                    </a:p>
                  </a:txBody>
                  <a:tcPr/>
                </a:tc>
                <a:tc>
                  <a:txBody>
                    <a:bodyPr/>
                    <a:lstStyle/>
                    <a:p>
                      <a:pPr algn="ctr"/>
                      <a:r>
                        <a:rPr lang="es-ES_tradnl" sz="2400" dirty="0"/>
                        <a:t>4.5</a:t>
                      </a:r>
                    </a:p>
                  </a:txBody>
                  <a:tcPr/>
                </a:tc>
                <a:tc>
                  <a:txBody>
                    <a:bodyPr/>
                    <a:lstStyle/>
                    <a:p>
                      <a:pPr algn="ctr"/>
                      <a:r>
                        <a:rPr lang="es-ES_tradnl" sz="2400" dirty="0"/>
                        <a:t>4.5</a:t>
                      </a:r>
                    </a:p>
                  </a:txBody>
                  <a:tcPr/>
                </a:tc>
                <a:tc>
                  <a:txBody>
                    <a:bodyPr/>
                    <a:lstStyle/>
                    <a:p>
                      <a:pPr algn="ctr"/>
                      <a:r>
                        <a:rPr lang="es-ES_tradnl" sz="2400" dirty="0"/>
                        <a:t>4.5</a:t>
                      </a:r>
                    </a:p>
                  </a:txBody>
                  <a:tcPr/>
                </a:tc>
                <a:tc>
                  <a:txBody>
                    <a:bodyPr/>
                    <a:lstStyle/>
                    <a:p>
                      <a:pPr algn="ctr"/>
                      <a:r>
                        <a:rPr lang="es-ES_tradnl" sz="2400" dirty="0"/>
                        <a:t>4.5</a:t>
                      </a:r>
                    </a:p>
                  </a:txBody>
                  <a:tcPr/>
                </a:tc>
                <a:extLst>
                  <a:ext uri="{0D108BD9-81ED-4DB2-BD59-A6C34878D82A}">
                    <a16:rowId xmlns:a16="http://schemas.microsoft.com/office/drawing/2014/main" val="10001"/>
                  </a:ext>
                </a:extLst>
              </a:tr>
              <a:tr h="370840">
                <a:tc>
                  <a:txBody>
                    <a:bodyPr/>
                    <a:lstStyle/>
                    <a:p>
                      <a:r>
                        <a:rPr lang="es-ES_tradnl" sz="2400" dirty="0"/>
                        <a:t>Película</a:t>
                      </a:r>
                      <a:r>
                        <a:rPr lang="es-ES_tradnl" sz="2400" baseline="0" dirty="0"/>
                        <a:t> 1</a:t>
                      </a:r>
                      <a:endParaRPr lang="es-ES_tradnl" sz="2400" dirty="0"/>
                    </a:p>
                  </a:txBody>
                  <a:tcPr/>
                </a:tc>
                <a:tc>
                  <a:txBody>
                    <a:bodyPr/>
                    <a:lstStyle/>
                    <a:p>
                      <a:pPr algn="ctr"/>
                      <a:r>
                        <a:rPr lang="es-ES_tradnl" sz="2400" dirty="0"/>
                        <a:t>9</a:t>
                      </a:r>
                    </a:p>
                  </a:txBody>
                  <a:tcPr/>
                </a:tc>
                <a:tc>
                  <a:txBody>
                    <a:bodyPr/>
                    <a:lstStyle/>
                    <a:p>
                      <a:pPr algn="ctr"/>
                      <a:r>
                        <a:rPr lang="es-ES_tradnl" sz="2400" dirty="0"/>
                        <a:t>0</a:t>
                      </a:r>
                    </a:p>
                  </a:txBody>
                  <a:tcPr/>
                </a:tc>
                <a:tc>
                  <a:txBody>
                    <a:bodyPr/>
                    <a:lstStyle/>
                    <a:p>
                      <a:pPr algn="ctr"/>
                      <a:r>
                        <a:rPr lang="es-ES_tradnl" sz="2400" dirty="0"/>
                        <a:t>0</a:t>
                      </a:r>
                    </a:p>
                  </a:txBody>
                  <a:tcPr/>
                </a:tc>
                <a:tc>
                  <a:txBody>
                    <a:bodyPr/>
                    <a:lstStyle/>
                    <a:p>
                      <a:pPr algn="ctr"/>
                      <a:r>
                        <a:rPr lang="es-ES_tradnl" sz="2400" dirty="0"/>
                        <a:t>5</a:t>
                      </a:r>
                    </a:p>
                  </a:txBody>
                  <a:tcPr/>
                </a:tc>
                <a:tc>
                  <a:txBody>
                    <a:bodyPr/>
                    <a:lstStyle/>
                    <a:p>
                      <a:pPr algn="ctr"/>
                      <a:r>
                        <a:rPr lang="es-ES_tradnl" sz="2400" dirty="0"/>
                        <a:t>0</a:t>
                      </a:r>
                    </a:p>
                  </a:txBody>
                  <a:tcPr/>
                </a:tc>
                <a:tc>
                  <a:txBody>
                    <a:bodyPr/>
                    <a:lstStyle/>
                    <a:p>
                      <a:pPr algn="ctr"/>
                      <a:r>
                        <a:rPr lang="es-ES_tradnl" sz="2400" dirty="0"/>
                        <a:t>0</a:t>
                      </a:r>
                    </a:p>
                  </a:txBody>
                  <a:tcPr/>
                </a:tc>
                <a:extLst>
                  <a:ext uri="{0D108BD9-81ED-4DB2-BD59-A6C34878D82A}">
                    <a16:rowId xmlns:a16="http://schemas.microsoft.com/office/drawing/2014/main" val="10002"/>
                  </a:ext>
                </a:extLst>
              </a:tr>
              <a:tr h="370840">
                <a:tc>
                  <a:txBody>
                    <a:bodyPr/>
                    <a:lstStyle/>
                    <a:p>
                      <a:r>
                        <a:rPr lang="es-ES_tradnl" sz="2400" dirty="0"/>
                        <a:t>Película 2</a:t>
                      </a:r>
                    </a:p>
                  </a:txBody>
                  <a:tcPr/>
                </a:tc>
                <a:tc>
                  <a:txBody>
                    <a:bodyPr/>
                    <a:lstStyle/>
                    <a:p>
                      <a:pPr algn="ctr"/>
                      <a:r>
                        <a:rPr lang="es-ES_tradnl" sz="2400" dirty="0"/>
                        <a:t>6</a:t>
                      </a:r>
                      <a:r>
                        <a:rPr lang="es-ES_tradnl" sz="2400" baseline="0" dirty="0"/>
                        <a:t> </a:t>
                      </a:r>
                      <a:endParaRPr lang="es-ES_tradnl" sz="2400" dirty="0"/>
                    </a:p>
                  </a:txBody>
                  <a:tcPr/>
                </a:tc>
                <a:tc>
                  <a:txBody>
                    <a:bodyPr/>
                    <a:lstStyle/>
                    <a:p>
                      <a:pPr algn="ctr"/>
                      <a:r>
                        <a:rPr lang="es-ES_tradnl" sz="2400" dirty="0"/>
                        <a:t>0</a:t>
                      </a:r>
                    </a:p>
                  </a:txBody>
                  <a:tcPr/>
                </a:tc>
                <a:tc>
                  <a:txBody>
                    <a:bodyPr/>
                    <a:lstStyle/>
                    <a:p>
                      <a:pPr algn="ctr"/>
                      <a:r>
                        <a:rPr lang="es-ES_tradnl" sz="2400" dirty="0"/>
                        <a:t>0</a:t>
                      </a:r>
                    </a:p>
                  </a:txBody>
                  <a:tcPr/>
                </a:tc>
                <a:tc>
                  <a:txBody>
                    <a:bodyPr/>
                    <a:lstStyle/>
                    <a:p>
                      <a:pPr algn="ctr"/>
                      <a:r>
                        <a:rPr lang="es-ES_tradnl" sz="2400" dirty="0"/>
                        <a:t>9</a:t>
                      </a:r>
                    </a:p>
                  </a:txBody>
                  <a:tcPr/>
                </a:tc>
                <a:tc>
                  <a:txBody>
                    <a:bodyPr/>
                    <a:lstStyle/>
                    <a:p>
                      <a:pPr algn="ctr"/>
                      <a:r>
                        <a:rPr lang="es-ES_tradnl" sz="2400" dirty="0"/>
                        <a:t>0</a:t>
                      </a:r>
                    </a:p>
                  </a:txBody>
                  <a:tcPr/>
                </a:tc>
                <a:tc>
                  <a:txBody>
                    <a:bodyPr/>
                    <a:lstStyle/>
                    <a:p>
                      <a:pPr algn="ctr"/>
                      <a:r>
                        <a:rPr lang="es-ES_tradnl" sz="2400" dirty="0"/>
                        <a:t>2</a:t>
                      </a:r>
                    </a:p>
                  </a:txBody>
                  <a:tcPr/>
                </a:tc>
                <a:extLst>
                  <a:ext uri="{0D108BD9-81ED-4DB2-BD59-A6C34878D82A}">
                    <a16:rowId xmlns:a16="http://schemas.microsoft.com/office/drawing/2014/main" val="10003"/>
                  </a:ext>
                </a:extLst>
              </a:tr>
              <a:tr h="370840">
                <a:tc>
                  <a:txBody>
                    <a:bodyPr/>
                    <a:lstStyle/>
                    <a:p>
                      <a:r>
                        <a:rPr lang="es-ES_tradnl" sz="2400" dirty="0">
                          <a:solidFill>
                            <a:srgbClr val="FF0000"/>
                          </a:solidFill>
                        </a:rPr>
                        <a:t>Promedio</a:t>
                      </a:r>
                    </a:p>
                  </a:txBody>
                  <a:tcPr/>
                </a:tc>
                <a:tc>
                  <a:txBody>
                    <a:bodyPr/>
                    <a:lstStyle/>
                    <a:p>
                      <a:pPr algn="ctr"/>
                      <a:r>
                        <a:rPr lang="es-ES_tradnl" sz="2400" dirty="0">
                          <a:solidFill>
                            <a:srgbClr val="FF0000"/>
                          </a:solidFill>
                        </a:rPr>
                        <a:t>6.16</a:t>
                      </a:r>
                    </a:p>
                  </a:txBody>
                  <a:tcPr/>
                </a:tc>
                <a:tc>
                  <a:txBody>
                    <a:bodyPr/>
                    <a:lstStyle/>
                    <a:p>
                      <a:pPr algn="ctr"/>
                      <a:r>
                        <a:rPr lang="es-ES_tradnl" sz="2400" dirty="0">
                          <a:solidFill>
                            <a:srgbClr val="FF0000"/>
                          </a:solidFill>
                        </a:rPr>
                        <a:t>1.5</a:t>
                      </a:r>
                    </a:p>
                  </a:txBody>
                  <a:tcPr/>
                </a:tc>
                <a:tc>
                  <a:txBody>
                    <a:bodyPr/>
                    <a:lstStyle/>
                    <a:p>
                      <a:pPr algn="ctr"/>
                      <a:r>
                        <a:rPr lang="es-ES_tradnl" sz="2400" dirty="0">
                          <a:solidFill>
                            <a:srgbClr val="FF0000"/>
                          </a:solidFill>
                        </a:rPr>
                        <a:t>1.5</a:t>
                      </a:r>
                    </a:p>
                  </a:txBody>
                  <a:tcPr/>
                </a:tc>
                <a:tc>
                  <a:txBody>
                    <a:bodyPr/>
                    <a:lstStyle/>
                    <a:p>
                      <a:pPr algn="ctr"/>
                      <a:r>
                        <a:rPr lang="es-ES_tradnl" sz="2400" dirty="0">
                          <a:solidFill>
                            <a:srgbClr val="FF0000"/>
                          </a:solidFill>
                        </a:rPr>
                        <a:t>6.1</a:t>
                      </a:r>
                    </a:p>
                  </a:txBody>
                  <a:tcPr/>
                </a:tc>
                <a:tc>
                  <a:txBody>
                    <a:bodyPr/>
                    <a:lstStyle/>
                    <a:p>
                      <a:pPr algn="ctr"/>
                      <a:r>
                        <a:rPr lang="es-ES_tradnl" sz="2400" dirty="0">
                          <a:solidFill>
                            <a:srgbClr val="FF0000"/>
                          </a:solidFill>
                        </a:rPr>
                        <a:t>1.5</a:t>
                      </a:r>
                    </a:p>
                  </a:txBody>
                  <a:tcPr/>
                </a:tc>
                <a:tc>
                  <a:txBody>
                    <a:bodyPr/>
                    <a:lstStyle/>
                    <a:p>
                      <a:pPr algn="ctr"/>
                      <a:r>
                        <a:rPr lang="es-ES_tradnl" sz="2400" dirty="0">
                          <a:solidFill>
                            <a:srgbClr val="FF0000"/>
                          </a:solidFill>
                        </a:rPr>
                        <a:t>2.1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012734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2852"/>
            <a:ext cx="10515600" cy="5554111"/>
          </a:xfrm>
        </p:spPr>
        <p:txBody>
          <a:bodyPr>
            <a:normAutofit/>
          </a:bodyPr>
          <a:lstStyle/>
          <a:p>
            <a:pPr marL="0" indent="0">
              <a:buNone/>
            </a:pPr>
            <a:r>
              <a:rPr lang="es-ES_tradnl" b="1" dirty="0"/>
              <a:t>Obtener la preferencia de un cinéfilo respecto a un género:</a:t>
            </a:r>
            <a:r>
              <a:rPr lang="es-ES_tradnl" dirty="0"/>
              <a:t> Dado un cinéfilo y un género (</a:t>
            </a:r>
            <a:r>
              <a:rPr lang="es-ES_tradnl" dirty="0" err="1"/>
              <a:t>p.e</a:t>
            </a:r>
            <a:r>
              <a:rPr lang="es-ES_tradnl" dirty="0"/>
              <a:t>., horror) se retorna su preferencia para ese  género de cine (un número de 0 a 9).</a:t>
            </a:r>
          </a:p>
          <a:p>
            <a:pPr marL="0" indent="0">
              <a:buNone/>
            </a:pPr>
            <a:endParaRPr lang="es-ES_tradnl" dirty="0"/>
          </a:p>
          <a:p>
            <a:pPr marL="0" indent="0">
              <a:buNone/>
            </a:pPr>
            <a:r>
              <a:rPr lang="es-ES_tradnl" dirty="0"/>
              <a:t>¿Pre-condiciones (adicionales)?</a:t>
            </a:r>
          </a:p>
          <a:p>
            <a:pPr lvl="1"/>
            <a:r>
              <a:rPr lang="es-ES_tradnl" dirty="0"/>
              <a:t>Asumimos que </a:t>
            </a:r>
            <a:r>
              <a:rPr lang="es-ES_tradnl" dirty="0" err="1"/>
              <a:t>vió</a:t>
            </a:r>
            <a:r>
              <a:rPr lang="es-ES_tradnl" dirty="0"/>
              <a:t> alguna película (hay películas en su colección de películas vistas)</a:t>
            </a:r>
          </a:p>
          <a:p>
            <a:pPr marL="0" indent="0">
              <a:buNone/>
            </a:pPr>
            <a:r>
              <a:rPr lang="es-ES_tradnl" dirty="0"/>
              <a:t>¿Post-condiciones?</a:t>
            </a:r>
          </a:p>
          <a:p>
            <a:pPr lvl="1"/>
            <a:r>
              <a:rPr lang="es-ES_tradnl" dirty="0"/>
              <a:t>Se devuelve el valor de </a:t>
            </a:r>
            <a:r>
              <a:rPr lang="es-ES_tradnl" dirty="0" err="1"/>
              <a:t>genreProfile</a:t>
            </a:r>
            <a:r>
              <a:rPr lang="es-ES_tradnl" dirty="0"/>
              <a:t> para el genero indicado</a:t>
            </a:r>
          </a:p>
          <a:p>
            <a:pPr marL="0" indent="0">
              <a:buNone/>
            </a:pPr>
            <a:r>
              <a:rPr lang="es-ES_tradnl" dirty="0"/>
              <a:t>¿Qué hay que hacer?</a:t>
            </a:r>
          </a:p>
          <a:p>
            <a:pPr lvl="1"/>
            <a:r>
              <a:rPr lang="es-ES_tradnl" dirty="0"/>
              <a:t>Paso 1: Calcular/obtener el </a:t>
            </a:r>
            <a:r>
              <a:rPr lang="es-ES_tradnl" dirty="0" err="1"/>
              <a:t>genre</a:t>
            </a:r>
            <a:r>
              <a:rPr lang="es-ES_tradnl" dirty="0"/>
              <a:t> </a:t>
            </a:r>
            <a:r>
              <a:rPr lang="es-ES_tradnl" dirty="0" err="1"/>
              <a:t>profile</a:t>
            </a:r>
            <a:r>
              <a:rPr lang="es-ES_tradnl" dirty="0"/>
              <a:t> del cinéfilo</a:t>
            </a:r>
          </a:p>
          <a:p>
            <a:pPr lvl="1"/>
            <a:r>
              <a:rPr lang="es-ES_tradnl" dirty="0"/>
              <a:t>Paso 2: Obtener el valor que corresponda al género solicitado</a:t>
            </a:r>
          </a:p>
          <a:p>
            <a:pPr marL="0" indent="0">
              <a:buNone/>
            </a:pPr>
            <a:endParaRPr lang="es-ES_tradnl" dirty="0"/>
          </a:p>
          <a:p>
            <a:pPr marL="0" indent="0">
              <a:buNone/>
            </a:pPr>
            <a:endParaRPr lang="es-ES_tradnl" dirty="0"/>
          </a:p>
        </p:txBody>
      </p:sp>
      <p:sp>
        <p:nvSpPr>
          <p:cNvPr id="4" name="TextBox 3"/>
          <p:cNvSpPr txBox="1"/>
          <p:nvPr/>
        </p:nvSpPr>
        <p:spPr>
          <a:xfrm>
            <a:off x="699363" y="5946130"/>
            <a:ext cx="10352386" cy="461665"/>
          </a:xfrm>
          <a:prstGeom prst="rect">
            <a:avLst/>
          </a:prstGeom>
          <a:noFill/>
        </p:spPr>
        <p:txBody>
          <a:bodyPr wrap="none" rtlCol="0">
            <a:spAutoFit/>
          </a:bodyPr>
          <a:lstStyle/>
          <a:p>
            <a:r>
              <a:rPr lang="es-ES_tradnl" sz="2400" dirty="0">
                <a:solidFill>
                  <a:srgbClr val="FF0000"/>
                </a:solidFill>
              </a:rPr>
              <a:t>¿por donde empezamos? ¿Que podríamos hacer ahora y que podríamos delegar?</a:t>
            </a:r>
          </a:p>
        </p:txBody>
      </p:sp>
    </p:spTree>
    <p:extLst>
      <p:ext uri="{BB962C8B-B14F-4D97-AF65-F5344CB8AC3E}">
        <p14:creationId xmlns:p14="http://schemas.microsoft.com/office/powerpoint/2010/main" val="53003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70814"/>
            <a:ext cx="10515600" cy="1325563"/>
          </a:xfrm>
        </p:spPr>
        <p:txBody>
          <a:bodyPr>
            <a:normAutofit/>
          </a:bodyPr>
          <a:lstStyle/>
          <a:p>
            <a:r>
              <a:rPr lang="es-ES_tradnl" sz="3600" b="1" dirty="0"/>
              <a:t>Obtener el </a:t>
            </a:r>
            <a:r>
              <a:rPr lang="es-ES_tradnl" sz="3600" b="1" dirty="0" err="1"/>
              <a:t>genreProfile</a:t>
            </a:r>
            <a:r>
              <a:rPr lang="es-ES_tradnl" sz="3600" b="1" dirty="0"/>
              <a:t> de un cinéfilo</a:t>
            </a:r>
            <a:br>
              <a:rPr lang="es-ES_tradnl" sz="3600" b="1" dirty="0"/>
            </a:br>
            <a:r>
              <a:rPr lang="es-ES_tradnl" sz="3600" dirty="0"/>
              <a:t>¿Qué hay que hacer?</a:t>
            </a:r>
            <a:endParaRPr lang="en-US" sz="3600" dirty="0"/>
          </a:p>
        </p:txBody>
      </p:sp>
      <p:sp>
        <p:nvSpPr>
          <p:cNvPr id="3" name="Content Placeholder 2"/>
          <p:cNvSpPr>
            <a:spLocks noGrp="1"/>
          </p:cNvSpPr>
          <p:nvPr>
            <p:ph idx="1"/>
          </p:nvPr>
        </p:nvSpPr>
        <p:spPr>
          <a:xfrm>
            <a:off x="838200" y="1496377"/>
            <a:ext cx="10515600" cy="4351338"/>
          </a:xfrm>
        </p:spPr>
        <p:txBody>
          <a:bodyPr>
            <a:normAutofit/>
          </a:bodyPr>
          <a:lstStyle/>
          <a:p>
            <a:r>
              <a:rPr lang="es-ES_tradnl" sz="2400" dirty="0"/>
              <a:t>Hay que calcular el promedio entre los </a:t>
            </a:r>
            <a:r>
              <a:rPr lang="es-ES_tradnl" sz="2400" dirty="0" err="1"/>
              <a:t>genre</a:t>
            </a:r>
            <a:r>
              <a:rPr lang="es-ES_tradnl" sz="2400" dirty="0"/>
              <a:t> </a:t>
            </a:r>
            <a:r>
              <a:rPr lang="es-ES_tradnl" sz="2400" dirty="0" err="1"/>
              <a:t>profiles</a:t>
            </a:r>
            <a:r>
              <a:rPr lang="es-ES_tradnl" sz="2400" dirty="0"/>
              <a:t> de las películas que </a:t>
            </a:r>
            <a:r>
              <a:rPr lang="es-ES_tradnl" sz="2400" dirty="0" err="1"/>
              <a:t>vió</a:t>
            </a:r>
            <a:r>
              <a:rPr lang="es-ES_tradnl" sz="2400" dirty="0"/>
              <a:t> y uno base</a:t>
            </a:r>
          </a:p>
          <a:p>
            <a:r>
              <a:rPr lang="es-ES_tradnl" sz="2400" dirty="0"/>
              <a:t>Habría que crear una instancia nueva de </a:t>
            </a:r>
            <a:r>
              <a:rPr lang="es-ES_tradnl" sz="2400" dirty="0" err="1"/>
              <a:t>GenreProfile</a:t>
            </a:r>
            <a:r>
              <a:rPr lang="es-ES_tradnl" sz="2400" dirty="0"/>
              <a:t> y cargarla con esos promedios </a:t>
            </a:r>
          </a:p>
          <a:p>
            <a:r>
              <a:rPr lang="es-ES_tradnl" sz="2400" dirty="0"/>
              <a:t>Tenemos: la plataforma, el cinéfilo, películas que </a:t>
            </a:r>
            <a:r>
              <a:rPr lang="es-ES_tradnl" sz="2400" dirty="0" err="1"/>
              <a:t>vió</a:t>
            </a:r>
            <a:r>
              <a:rPr lang="es-ES_tradnl" sz="2400" dirty="0"/>
              <a:t>, los perfiles de esas películas.</a:t>
            </a:r>
          </a:p>
          <a:p>
            <a:r>
              <a:rPr lang="es-ES_tradnl" sz="2400" dirty="0"/>
              <a:t>Necesitamos un perfil base (todos 4.5)</a:t>
            </a:r>
          </a:p>
          <a:p>
            <a:pPr lvl="1"/>
            <a:endParaRPr lang="es-ES_tradnl" dirty="0"/>
          </a:p>
          <a:p>
            <a:pPr lvl="1"/>
            <a:endParaRPr lang="es-ES_tradnl" dirty="0"/>
          </a:p>
          <a:p>
            <a:pPr marL="0" indent="0">
              <a:buNone/>
            </a:pPr>
            <a:endParaRPr lang="es-ES_tradnl" dirty="0"/>
          </a:p>
          <a:p>
            <a:pPr marL="0" indent="0">
              <a:buNone/>
            </a:pPr>
            <a:endParaRPr lang="es-ES_tradnl" dirty="0"/>
          </a:p>
        </p:txBody>
      </p:sp>
      <p:sp>
        <p:nvSpPr>
          <p:cNvPr id="2" name="TextBox 1"/>
          <p:cNvSpPr txBox="1"/>
          <p:nvPr/>
        </p:nvSpPr>
        <p:spPr>
          <a:xfrm>
            <a:off x="1402080" y="2484120"/>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2"/>
          <a:stretch>
            <a:fillRect/>
          </a:stretch>
        </p:blipFill>
        <p:spPr>
          <a:xfrm>
            <a:off x="0" y="4537513"/>
            <a:ext cx="12192000" cy="2620403"/>
          </a:xfrm>
          <a:prstGeom prst="rect">
            <a:avLst/>
          </a:prstGeom>
        </p:spPr>
      </p:pic>
    </p:spTree>
    <p:extLst>
      <p:ext uri="{BB962C8B-B14F-4D97-AF65-F5344CB8AC3E}">
        <p14:creationId xmlns:p14="http://schemas.microsoft.com/office/powerpoint/2010/main" val="1763990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a:t>Paso 1: Calcular el </a:t>
            </a:r>
            <a:r>
              <a:rPr lang="es-ES_tradnl" dirty="0" err="1"/>
              <a:t>genreProfile</a:t>
            </a:r>
            <a:endParaRPr lang="es-ES_tradnl" dirty="0"/>
          </a:p>
        </p:txBody>
      </p:sp>
      <p:pic>
        <p:nvPicPr>
          <p:cNvPr id="6" name="Picture 5"/>
          <p:cNvPicPr>
            <a:picLocks noChangeAspect="1"/>
          </p:cNvPicPr>
          <p:nvPr/>
        </p:nvPicPr>
        <p:blipFill>
          <a:blip r:embed="rId2"/>
          <a:stretch>
            <a:fillRect/>
          </a:stretch>
        </p:blipFill>
        <p:spPr>
          <a:xfrm>
            <a:off x="463550" y="1519238"/>
            <a:ext cx="11264900" cy="3949700"/>
          </a:xfrm>
          <a:prstGeom prst="rect">
            <a:avLst/>
          </a:prstGeom>
        </p:spPr>
      </p:pic>
      <p:sp>
        <p:nvSpPr>
          <p:cNvPr id="8" name="TextBox 7"/>
          <p:cNvSpPr txBox="1"/>
          <p:nvPr/>
        </p:nvSpPr>
        <p:spPr>
          <a:xfrm>
            <a:off x="2628159" y="5896362"/>
            <a:ext cx="6935681" cy="461665"/>
          </a:xfrm>
          <a:prstGeom prst="rect">
            <a:avLst/>
          </a:prstGeom>
          <a:noFill/>
        </p:spPr>
        <p:txBody>
          <a:bodyPr wrap="none" rtlCol="0">
            <a:spAutoFit/>
          </a:bodyPr>
          <a:lstStyle/>
          <a:p>
            <a:r>
              <a:rPr lang="es-ES_tradnl" sz="2400">
                <a:solidFill>
                  <a:srgbClr val="FF0000"/>
                </a:solidFill>
              </a:rPr>
              <a:t>¿tenemos que guardarlo en una variable de instancia?</a:t>
            </a:r>
            <a:endParaRPr lang="es-ES_tradnl" sz="2400" dirty="0">
              <a:solidFill>
                <a:srgbClr val="FF0000"/>
              </a:solidFill>
            </a:endParaRPr>
          </a:p>
        </p:txBody>
      </p:sp>
    </p:spTree>
    <p:extLst>
      <p:ext uri="{BB962C8B-B14F-4D97-AF65-F5344CB8AC3E}">
        <p14:creationId xmlns:p14="http://schemas.microsoft.com/office/powerpoint/2010/main" val="98820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79085" y="1496936"/>
            <a:ext cx="9144000" cy="2387600"/>
          </a:xfrm>
        </p:spPr>
        <p:txBody>
          <a:bodyPr/>
          <a:lstStyle/>
          <a:p>
            <a:r>
              <a:rPr lang="es-ES_tradnl" dirty="0" err="1"/>
              <a:t>Cinéfiloos</a:t>
            </a:r>
            <a:endParaRPr lang="es-ES_tradnl" dirty="0"/>
          </a:p>
        </p:txBody>
      </p:sp>
      <p:sp>
        <p:nvSpPr>
          <p:cNvPr id="5" name="Subtitle 4"/>
          <p:cNvSpPr>
            <a:spLocks noGrp="1"/>
          </p:cNvSpPr>
          <p:nvPr>
            <p:ph type="subTitle" idx="1"/>
          </p:nvPr>
        </p:nvSpPr>
        <p:spPr>
          <a:xfrm>
            <a:off x="1579085" y="3976611"/>
            <a:ext cx="9144000" cy="1655762"/>
          </a:xfrm>
        </p:spPr>
        <p:txBody>
          <a:bodyPr/>
          <a:lstStyle/>
          <a:p>
            <a:r>
              <a:rPr lang="es-ES_tradnl" dirty="0"/>
              <a:t>Un sitio para encontrar películas que nos puedan gustar, y gente con gustos como los nuestros </a:t>
            </a:r>
          </a:p>
        </p:txBody>
      </p:sp>
      <p:sp>
        <p:nvSpPr>
          <p:cNvPr id="6" name="TextBox 5"/>
          <p:cNvSpPr txBox="1"/>
          <p:nvPr/>
        </p:nvSpPr>
        <p:spPr>
          <a:xfrm>
            <a:off x="1828800" y="6135757"/>
            <a:ext cx="9429248" cy="369332"/>
          </a:xfrm>
          <a:prstGeom prst="rect">
            <a:avLst/>
          </a:prstGeom>
          <a:noFill/>
        </p:spPr>
        <p:txBody>
          <a:bodyPr wrap="none" rtlCol="0">
            <a:spAutoFit/>
          </a:bodyPr>
          <a:lstStyle/>
          <a:p>
            <a:r>
              <a:rPr lang="es-ES_tradnl" dirty="0"/>
              <a:t>Cinéfilo: El </a:t>
            </a:r>
            <a:r>
              <a:rPr lang="es-ES_tradnl" b="1" dirty="0"/>
              <a:t>cinéfilo</a:t>
            </a:r>
            <a:r>
              <a:rPr lang="es-ES_tradnl" dirty="0"/>
              <a:t>, en términos generales, es una persona que tiene un gusto especial por el cine.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152" y="371118"/>
            <a:ext cx="4011211" cy="1946342"/>
          </a:xfrm>
          <a:prstGeom prst="rect">
            <a:avLst/>
          </a:prstGeom>
        </p:spPr>
      </p:pic>
    </p:spTree>
    <p:extLst>
      <p:ext uri="{BB962C8B-B14F-4D97-AF65-F5344CB8AC3E}">
        <p14:creationId xmlns:p14="http://schemas.microsoft.com/office/powerpoint/2010/main" val="2539614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7469" y="238539"/>
            <a:ext cx="10515600" cy="5554111"/>
          </a:xfrm>
        </p:spPr>
        <p:txBody>
          <a:bodyPr/>
          <a:lstStyle/>
          <a:p>
            <a:pPr marL="0" indent="0">
              <a:buNone/>
            </a:pPr>
            <a:r>
              <a:rPr lang="es-ES_tradnl" b="1" dirty="0"/>
              <a:t>Encontrar películas similares: </a:t>
            </a:r>
            <a:r>
              <a:rPr lang="es-ES_tradnl" dirty="0"/>
              <a:t>Retornar todas las películas que son similares a una que se indique. Retorna todas las películas cuyo "índice de similitud" a la película indicada es menor a 6 (menor índice implica, más parecidas). La lista no está ordenada. La película indicada también está en la lista. </a:t>
            </a:r>
          </a:p>
        </p:txBody>
      </p:sp>
      <p:graphicFrame>
        <p:nvGraphicFramePr>
          <p:cNvPr id="4" name="Table 3"/>
          <p:cNvGraphicFramePr>
            <a:graphicFrameLocks noGrp="1"/>
          </p:cNvGraphicFramePr>
          <p:nvPr>
            <p:extLst/>
          </p:nvPr>
        </p:nvGraphicFramePr>
        <p:xfrm>
          <a:off x="1064589" y="2487433"/>
          <a:ext cx="9868453" cy="1695469"/>
        </p:xfrm>
        <a:graphic>
          <a:graphicData uri="http://schemas.openxmlformats.org/drawingml/2006/table">
            <a:tbl>
              <a:tblPr firstRow="1" bandRow="1">
                <a:tableStyleId>{5C22544A-7EE6-4342-B048-85BDC9FD1C3A}</a:tableStyleId>
              </a:tblPr>
              <a:tblGrid>
                <a:gridCol w="1409779">
                  <a:extLst>
                    <a:ext uri="{9D8B030D-6E8A-4147-A177-3AD203B41FA5}">
                      <a16:colId xmlns:a16="http://schemas.microsoft.com/office/drawing/2014/main" val="20000"/>
                    </a:ext>
                  </a:extLst>
                </a:gridCol>
                <a:gridCol w="1409779">
                  <a:extLst>
                    <a:ext uri="{9D8B030D-6E8A-4147-A177-3AD203B41FA5}">
                      <a16:colId xmlns:a16="http://schemas.microsoft.com/office/drawing/2014/main" val="20001"/>
                    </a:ext>
                  </a:extLst>
                </a:gridCol>
                <a:gridCol w="1409779">
                  <a:extLst>
                    <a:ext uri="{9D8B030D-6E8A-4147-A177-3AD203B41FA5}">
                      <a16:colId xmlns:a16="http://schemas.microsoft.com/office/drawing/2014/main" val="20002"/>
                    </a:ext>
                  </a:extLst>
                </a:gridCol>
                <a:gridCol w="1409779">
                  <a:extLst>
                    <a:ext uri="{9D8B030D-6E8A-4147-A177-3AD203B41FA5}">
                      <a16:colId xmlns:a16="http://schemas.microsoft.com/office/drawing/2014/main" val="20003"/>
                    </a:ext>
                  </a:extLst>
                </a:gridCol>
                <a:gridCol w="1409779">
                  <a:extLst>
                    <a:ext uri="{9D8B030D-6E8A-4147-A177-3AD203B41FA5}">
                      <a16:colId xmlns:a16="http://schemas.microsoft.com/office/drawing/2014/main" val="20004"/>
                    </a:ext>
                  </a:extLst>
                </a:gridCol>
                <a:gridCol w="1409779">
                  <a:extLst>
                    <a:ext uri="{9D8B030D-6E8A-4147-A177-3AD203B41FA5}">
                      <a16:colId xmlns:a16="http://schemas.microsoft.com/office/drawing/2014/main" val="20005"/>
                    </a:ext>
                  </a:extLst>
                </a:gridCol>
                <a:gridCol w="1409779">
                  <a:extLst>
                    <a:ext uri="{9D8B030D-6E8A-4147-A177-3AD203B41FA5}">
                      <a16:colId xmlns:a16="http://schemas.microsoft.com/office/drawing/2014/main" val="20006"/>
                    </a:ext>
                  </a:extLst>
                </a:gridCol>
              </a:tblGrid>
              <a:tr h="595369">
                <a:tc>
                  <a:txBody>
                    <a:bodyPr/>
                    <a:lstStyle/>
                    <a:p>
                      <a:endParaRPr lang="es-ES_tradnl" dirty="0"/>
                    </a:p>
                  </a:txBody>
                  <a:tcPr/>
                </a:tc>
                <a:tc>
                  <a:txBody>
                    <a:bodyPr/>
                    <a:lstStyle/>
                    <a:p>
                      <a:pPr algn="ctr"/>
                      <a:r>
                        <a:rPr lang="es-ES_tradnl" dirty="0"/>
                        <a:t>horror</a:t>
                      </a:r>
                    </a:p>
                  </a:txBody>
                  <a:tcPr/>
                </a:tc>
                <a:tc>
                  <a:txBody>
                    <a:bodyPr/>
                    <a:lstStyle/>
                    <a:p>
                      <a:pPr algn="ctr"/>
                      <a:r>
                        <a:rPr lang="es-ES_tradnl" dirty="0" err="1"/>
                        <a:t>action</a:t>
                      </a:r>
                      <a:endParaRPr lang="es-ES_tradnl" dirty="0"/>
                    </a:p>
                  </a:txBody>
                  <a:tcPr/>
                </a:tc>
                <a:tc>
                  <a:txBody>
                    <a:bodyPr/>
                    <a:lstStyle/>
                    <a:p>
                      <a:pPr algn="ctr"/>
                      <a:r>
                        <a:rPr lang="es-ES_tradnl" dirty="0"/>
                        <a:t>romance</a:t>
                      </a:r>
                    </a:p>
                  </a:txBody>
                  <a:tcPr/>
                </a:tc>
                <a:tc>
                  <a:txBody>
                    <a:bodyPr/>
                    <a:lstStyle/>
                    <a:p>
                      <a:pPr algn="ctr"/>
                      <a:r>
                        <a:rPr lang="es-ES_tradnl" dirty="0"/>
                        <a:t>suspense</a:t>
                      </a:r>
                    </a:p>
                  </a:txBody>
                  <a:tcPr/>
                </a:tc>
                <a:tc>
                  <a:txBody>
                    <a:bodyPr/>
                    <a:lstStyle/>
                    <a:p>
                      <a:pPr algn="ctr"/>
                      <a:r>
                        <a:rPr lang="es-ES_tradnl" dirty="0" err="1"/>
                        <a:t>comedy</a:t>
                      </a:r>
                      <a:endParaRPr lang="es-ES_tradnl" dirty="0"/>
                    </a:p>
                  </a:txBody>
                  <a:tcPr/>
                </a:tc>
                <a:tc>
                  <a:txBody>
                    <a:bodyPr/>
                    <a:lstStyle/>
                    <a:p>
                      <a:pPr algn="ctr"/>
                      <a:r>
                        <a:rPr lang="es-ES_tradnl" dirty="0" err="1"/>
                        <a:t>sci</a:t>
                      </a:r>
                      <a:r>
                        <a:rPr lang="es-ES_tradnl" dirty="0"/>
                        <a:t>-fi</a:t>
                      </a:r>
                    </a:p>
                  </a:txBody>
                  <a:tcPr/>
                </a:tc>
                <a:extLst>
                  <a:ext uri="{0D108BD9-81ED-4DB2-BD59-A6C34878D82A}">
                    <a16:rowId xmlns:a16="http://schemas.microsoft.com/office/drawing/2014/main" val="10000"/>
                  </a:ext>
                </a:extLst>
              </a:tr>
              <a:tr h="550050">
                <a:tc>
                  <a:txBody>
                    <a:bodyPr/>
                    <a:lstStyle/>
                    <a:p>
                      <a:r>
                        <a:rPr lang="es-ES_tradnl" sz="2400" dirty="0"/>
                        <a:t>Película</a:t>
                      </a:r>
                      <a:r>
                        <a:rPr lang="es-ES_tradnl" sz="2400" baseline="0" dirty="0"/>
                        <a:t> 1</a:t>
                      </a:r>
                      <a:endParaRPr lang="es-ES_tradnl" sz="2400" dirty="0"/>
                    </a:p>
                  </a:txBody>
                  <a:tcPr/>
                </a:tc>
                <a:tc>
                  <a:txBody>
                    <a:bodyPr/>
                    <a:lstStyle/>
                    <a:p>
                      <a:pPr algn="ctr"/>
                      <a:r>
                        <a:rPr lang="es-ES_tradnl" sz="2400" dirty="0"/>
                        <a:t>9</a:t>
                      </a:r>
                    </a:p>
                  </a:txBody>
                  <a:tcPr/>
                </a:tc>
                <a:tc>
                  <a:txBody>
                    <a:bodyPr/>
                    <a:lstStyle/>
                    <a:p>
                      <a:pPr algn="ctr"/>
                      <a:r>
                        <a:rPr lang="es-ES_tradnl" sz="2400" dirty="0"/>
                        <a:t>0</a:t>
                      </a:r>
                    </a:p>
                  </a:txBody>
                  <a:tcPr/>
                </a:tc>
                <a:tc>
                  <a:txBody>
                    <a:bodyPr/>
                    <a:lstStyle/>
                    <a:p>
                      <a:pPr algn="ctr"/>
                      <a:r>
                        <a:rPr lang="es-ES_tradnl" sz="2400" dirty="0"/>
                        <a:t>0</a:t>
                      </a:r>
                    </a:p>
                  </a:txBody>
                  <a:tcPr/>
                </a:tc>
                <a:tc>
                  <a:txBody>
                    <a:bodyPr/>
                    <a:lstStyle/>
                    <a:p>
                      <a:pPr algn="ctr"/>
                      <a:r>
                        <a:rPr lang="es-ES_tradnl" sz="2400" dirty="0"/>
                        <a:t>5</a:t>
                      </a:r>
                    </a:p>
                  </a:txBody>
                  <a:tcPr/>
                </a:tc>
                <a:tc>
                  <a:txBody>
                    <a:bodyPr/>
                    <a:lstStyle/>
                    <a:p>
                      <a:pPr algn="ctr"/>
                      <a:r>
                        <a:rPr lang="es-ES_tradnl" sz="2400" dirty="0"/>
                        <a:t>0</a:t>
                      </a:r>
                    </a:p>
                  </a:txBody>
                  <a:tcPr/>
                </a:tc>
                <a:tc>
                  <a:txBody>
                    <a:bodyPr/>
                    <a:lstStyle/>
                    <a:p>
                      <a:pPr algn="ctr"/>
                      <a:r>
                        <a:rPr lang="es-ES_tradnl" sz="2400" dirty="0"/>
                        <a:t>0</a:t>
                      </a:r>
                    </a:p>
                  </a:txBody>
                  <a:tcPr/>
                </a:tc>
                <a:extLst>
                  <a:ext uri="{0D108BD9-81ED-4DB2-BD59-A6C34878D82A}">
                    <a16:rowId xmlns:a16="http://schemas.microsoft.com/office/drawing/2014/main" val="10001"/>
                  </a:ext>
                </a:extLst>
              </a:tr>
              <a:tr h="550050">
                <a:tc>
                  <a:txBody>
                    <a:bodyPr/>
                    <a:lstStyle/>
                    <a:p>
                      <a:r>
                        <a:rPr lang="es-ES_tradnl" sz="2400" dirty="0"/>
                        <a:t>Película 2</a:t>
                      </a:r>
                    </a:p>
                  </a:txBody>
                  <a:tcPr/>
                </a:tc>
                <a:tc>
                  <a:txBody>
                    <a:bodyPr/>
                    <a:lstStyle/>
                    <a:p>
                      <a:pPr algn="ctr"/>
                      <a:r>
                        <a:rPr lang="es-ES_tradnl" sz="2400" dirty="0"/>
                        <a:t>0</a:t>
                      </a:r>
                    </a:p>
                  </a:txBody>
                  <a:tcPr/>
                </a:tc>
                <a:tc>
                  <a:txBody>
                    <a:bodyPr/>
                    <a:lstStyle/>
                    <a:p>
                      <a:pPr algn="ctr"/>
                      <a:r>
                        <a:rPr lang="es-ES_tradnl" sz="2400" dirty="0"/>
                        <a:t>0</a:t>
                      </a:r>
                    </a:p>
                  </a:txBody>
                  <a:tcPr/>
                </a:tc>
                <a:tc>
                  <a:txBody>
                    <a:bodyPr/>
                    <a:lstStyle/>
                    <a:p>
                      <a:pPr algn="ctr"/>
                      <a:r>
                        <a:rPr lang="es-ES_tradnl" sz="2400" dirty="0"/>
                        <a:t>0</a:t>
                      </a:r>
                    </a:p>
                  </a:txBody>
                  <a:tcPr/>
                </a:tc>
                <a:tc>
                  <a:txBody>
                    <a:bodyPr/>
                    <a:lstStyle/>
                    <a:p>
                      <a:pPr algn="ctr"/>
                      <a:r>
                        <a:rPr lang="es-ES_tradnl" sz="2400" dirty="0"/>
                        <a:t>9</a:t>
                      </a:r>
                    </a:p>
                  </a:txBody>
                  <a:tcPr/>
                </a:tc>
                <a:tc>
                  <a:txBody>
                    <a:bodyPr/>
                    <a:lstStyle/>
                    <a:p>
                      <a:pPr algn="ctr"/>
                      <a:r>
                        <a:rPr lang="es-ES_tradnl" sz="2400" dirty="0"/>
                        <a:t>0</a:t>
                      </a:r>
                    </a:p>
                  </a:txBody>
                  <a:tcPr/>
                </a:tc>
                <a:tc>
                  <a:txBody>
                    <a:bodyPr/>
                    <a:lstStyle/>
                    <a:p>
                      <a:pPr algn="ctr"/>
                      <a:r>
                        <a:rPr lang="es-ES_tradnl" sz="2400" dirty="0"/>
                        <a:t>7</a:t>
                      </a:r>
                    </a:p>
                  </a:txBody>
                  <a:tcPr/>
                </a:tc>
                <a:extLst>
                  <a:ext uri="{0D108BD9-81ED-4DB2-BD59-A6C34878D82A}">
                    <a16:rowId xmlns:a16="http://schemas.microsoft.com/office/drawing/2014/main" val="10002"/>
                  </a:ext>
                </a:extLst>
              </a:tr>
            </a:tbl>
          </a:graphicData>
        </a:graphic>
      </p:graphicFrame>
      <p:sp>
        <p:nvSpPr>
          <p:cNvPr id="2" name="TextBox 1"/>
          <p:cNvSpPr txBox="1"/>
          <p:nvPr/>
        </p:nvSpPr>
        <p:spPr>
          <a:xfrm>
            <a:off x="1064589" y="4565335"/>
            <a:ext cx="7910820" cy="2246769"/>
          </a:xfrm>
          <a:prstGeom prst="rect">
            <a:avLst/>
          </a:prstGeom>
          <a:noFill/>
        </p:spPr>
        <p:txBody>
          <a:bodyPr wrap="none" rtlCol="0">
            <a:spAutoFit/>
          </a:bodyPr>
          <a:lstStyle/>
          <a:p>
            <a:r>
              <a:rPr lang="es-ES_tradnl" sz="2800" dirty="0"/>
              <a:t>Índice de similitud (mejor significa más parecidos):</a:t>
            </a:r>
          </a:p>
          <a:p>
            <a:pPr marL="457200" indent="-457200">
              <a:buFont typeface="Arial" charset="0"/>
              <a:buChar char="•"/>
            </a:pPr>
            <a:r>
              <a:rPr lang="es-ES_tradnl" sz="2800" dirty="0"/>
              <a:t>por cada género calculo la diferencia entre las dos</a:t>
            </a:r>
          </a:p>
          <a:p>
            <a:pPr marL="457200" indent="-457200">
              <a:buFont typeface="Arial" charset="0"/>
              <a:buChar char="•"/>
            </a:pPr>
            <a:r>
              <a:rPr lang="es-ES_tradnl" sz="2800" dirty="0"/>
              <a:t>sumo los valores absolutos</a:t>
            </a:r>
          </a:p>
          <a:p>
            <a:r>
              <a:rPr lang="es-ES_tradnl" sz="2800" dirty="0"/>
              <a:t>índice: </a:t>
            </a:r>
            <a:r>
              <a:rPr lang="es-ES_tradnl" sz="2800" dirty="0" err="1"/>
              <a:t>abs</a:t>
            </a:r>
            <a:r>
              <a:rPr lang="es-ES_tradnl" sz="2800" dirty="0"/>
              <a:t>(9-0)+0+0+abs(5-9)+0+abs(0-7) = 20</a:t>
            </a:r>
          </a:p>
          <a:p>
            <a:pPr marL="457200" indent="-457200">
              <a:buFont typeface="Arial" charset="0"/>
              <a:buChar char="•"/>
            </a:pPr>
            <a:endParaRPr lang="es-ES_tradnl" sz="2800" dirty="0"/>
          </a:p>
        </p:txBody>
      </p:sp>
    </p:spTree>
    <p:extLst>
      <p:ext uri="{BB962C8B-B14F-4D97-AF65-F5344CB8AC3E}">
        <p14:creationId xmlns:p14="http://schemas.microsoft.com/office/powerpoint/2010/main" val="17731144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9591" y="583096"/>
            <a:ext cx="7601380" cy="954107"/>
          </a:xfrm>
          <a:prstGeom prst="rect">
            <a:avLst/>
          </a:prstGeom>
          <a:noFill/>
        </p:spPr>
        <p:txBody>
          <a:bodyPr wrap="square" rtlCol="0">
            <a:spAutoFit/>
          </a:bodyPr>
          <a:lstStyle/>
          <a:p>
            <a:pPr algn="ctr"/>
            <a:r>
              <a:rPr lang="en-US" sz="2800" dirty="0"/>
              <a:t>Paso 1: </a:t>
            </a:r>
            <a:r>
              <a:rPr lang="en-US" sz="2800" dirty="0" err="1"/>
              <a:t>Delegar</a:t>
            </a:r>
            <a:r>
              <a:rPr lang="en-US" sz="2800" dirty="0"/>
              <a:t> </a:t>
            </a:r>
            <a:r>
              <a:rPr lang="en-US" sz="2800" dirty="0" err="1"/>
              <a:t>en</a:t>
            </a:r>
            <a:r>
              <a:rPr lang="en-US" sz="2800" dirty="0"/>
              <a:t> las </a:t>
            </a:r>
            <a:r>
              <a:rPr lang="en-US" sz="2800" dirty="0" err="1"/>
              <a:t>películas</a:t>
            </a:r>
            <a:r>
              <a:rPr lang="en-US" sz="2800" dirty="0"/>
              <a:t> el </a:t>
            </a:r>
            <a:r>
              <a:rPr lang="en-US" sz="2800" dirty="0" err="1"/>
              <a:t>cálculo</a:t>
            </a:r>
            <a:r>
              <a:rPr lang="en-US" sz="2800" dirty="0"/>
              <a:t> del </a:t>
            </a:r>
            <a:r>
              <a:rPr lang="en-US" sz="2800" dirty="0" err="1"/>
              <a:t>índice</a:t>
            </a:r>
            <a:endParaRPr lang="en-US" sz="2800" dirty="0"/>
          </a:p>
          <a:p>
            <a:pPr algn="ctr"/>
            <a:r>
              <a:rPr lang="en-US" sz="2800" dirty="0"/>
              <a:t>(</a:t>
            </a:r>
            <a:r>
              <a:rPr lang="en-US" sz="2800" dirty="0" err="1"/>
              <a:t>ellas</a:t>
            </a:r>
            <a:r>
              <a:rPr lang="en-US" sz="2800" dirty="0"/>
              <a:t> son </a:t>
            </a:r>
            <a:r>
              <a:rPr lang="en-US" sz="2800" dirty="0" err="1"/>
              <a:t>quienes</a:t>
            </a:r>
            <a:r>
              <a:rPr lang="en-US" sz="2800" dirty="0"/>
              <a:t> </a:t>
            </a:r>
            <a:r>
              <a:rPr lang="en-US" sz="2800" dirty="0" err="1"/>
              <a:t>tienen</a:t>
            </a:r>
            <a:r>
              <a:rPr lang="en-US" sz="2800" dirty="0"/>
              <a:t> la </a:t>
            </a:r>
            <a:r>
              <a:rPr lang="en-US" sz="2800" dirty="0" err="1"/>
              <a:t>información</a:t>
            </a:r>
            <a:r>
              <a:rPr lang="en-US" sz="2800" dirty="0"/>
              <a:t> - </a:t>
            </a:r>
            <a:r>
              <a:rPr lang="en-US" sz="2800" dirty="0" err="1"/>
              <a:t>expertas</a:t>
            </a:r>
            <a:r>
              <a:rPr lang="en-US" sz="2800" dirty="0"/>
              <a:t>)</a:t>
            </a:r>
          </a:p>
        </p:txBody>
      </p:sp>
      <p:pic>
        <p:nvPicPr>
          <p:cNvPr id="2" name="Picture 1"/>
          <p:cNvPicPr>
            <a:picLocks noChangeAspect="1"/>
          </p:cNvPicPr>
          <p:nvPr/>
        </p:nvPicPr>
        <p:blipFill>
          <a:blip r:embed="rId2"/>
          <a:stretch>
            <a:fillRect/>
          </a:stretch>
        </p:blipFill>
        <p:spPr>
          <a:xfrm>
            <a:off x="1192761" y="1785937"/>
            <a:ext cx="9835040" cy="4586288"/>
          </a:xfrm>
          <a:prstGeom prst="rect">
            <a:avLst/>
          </a:prstGeom>
        </p:spPr>
      </p:pic>
    </p:spTree>
    <p:extLst>
      <p:ext uri="{BB962C8B-B14F-4D97-AF65-F5344CB8AC3E}">
        <p14:creationId xmlns:p14="http://schemas.microsoft.com/office/powerpoint/2010/main" val="11889435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71648" y="649116"/>
            <a:ext cx="11820352" cy="3576638"/>
          </a:xfrm>
          <a:prstGeom prst="rect">
            <a:avLst/>
          </a:prstGeom>
        </p:spPr>
      </p:pic>
      <p:sp>
        <p:nvSpPr>
          <p:cNvPr id="4" name="TextBox 3"/>
          <p:cNvSpPr txBox="1"/>
          <p:nvPr/>
        </p:nvSpPr>
        <p:spPr>
          <a:xfrm>
            <a:off x="-1" y="125896"/>
            <a:ext cx="12030075" cy="523220"/>
          </a:xfrm>
          <a:prstGeom prst="rect">
            <a:avLst/>
          </a:prstGeom>
          <a:noFill/>
        </p:spPr>
        <p:txBody>
          <a:bodyPr wrap="square" rtlCol="0">
            <a:spAutoFit/>
          </a:bodyPr>
          <a:lstStyle/>
          <a:p>
            <a:pPr algn="ctr"/>
            <a:r>
              <a:rPr lang="es-ES_tradnl" sz="2800" dirty="0"/>
              <a:t>Paso 2: Delegar el cálculo de similitud entre perfiles a ellos</a:t>
            </a:r>
          </a:p>
        </p:txBody>
      </p:sp>
      <p:pic>
        <p:nvPicPr>
          <p:cNvPr id="5" name="Picture 4"/>
          <p:cNvPicPr>
            <a:picLocks noChangeAspect="1"/>
          </p:cNvPicPr>
          <p:nvPr/>
        </p:nvPicPr>
        <p:blipFill>
          <a:blip r:embed="rId3"/>
          <a:stretch>
            <a:fillRect/>
          </a:stretch>
        </p:blipFill>
        <p:spPr>
          <a:xfrm>
            <a:off x="371648" y="5000625"/>
            <a:ext cx="11416926" cy="1486935"/>
          </a:xfrm>
          <a:prstGeom prst="rect">
            <a:avLst/>
          </a:prstGeom>
          <a:ln>
            <a:solidFill>
              <a:schemeClr val="accent1"/>
            </a:solidFill>
          </a:ln>
        </p:spPr>
      </p:pic>
      <p:cxnSp>
        <p:nvCxnSpPr>
          <p:cNvPr id="7" name="Straight Connector 6"/>
          <p:cNvCxnSpPr/>
          <p:nvPr/>
        </p:nvCxnSpPr>
        <p:spPr>
          <a:xfrm flipV="1">
            <a:off x="8872538" y="2900363"/>
            <a:ext cx="1600200" cy="2100262"/>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71648" y="5000625"/>
            <a:ext cx="11416926" cy="14869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86262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2852"/>
            <a:ext cx="10515600" cy="5554111"/>
          </a:xfrm>
        </p:spPr>
        <p:txBody>
          <a:bodyPr/>
          <a:lstStyle/>
          <a:p>
            <a:pPr marL="0" indent="0">
              <a:buNone/>
            </a:pPr>
            <a:r>
              <a:rPr lang="es-ES_tradnl" b="1" dirty="0"/>
              <a:t>Encontrar cinéfilos con gustos similares: </a:t>
            </a:r>
            <a:r>
              <a:rPr lang="es-ES_tradnl" dirty="0"/>
              <a:t>Dado un cinéfilo, encontrar todos aquellos que tienen preferencias de género parecidas. Para calcular la similitud entre dos cinéfilos, se toman las preferencias de género de cine de cada uno. </a:t>
            </a:r>
          </a:p>
          <a:p>
            <a:pPr marL="0" indent="0">
              <a:buNone/>
            </a:pPr>
            <a:r>
              <a:rPr lang="es-ES_tradnl" dirty="0"/>
              <a:t>Retorna todos los cinéfilos cuyo "índice de similitud" al indicado es menor a 6 (menor índice significa más parecido). La lista no está ordenada. El cinéfilo está en la lista también. </a:t>
            </a:r>
          </a:p>
          <a:p>
            <a:pPr marL="0" indent="0">
              <a:buNone/>
            </a:pPr>
            <a:r>
              <a:rPr lang="es-ES_tradnl" dirty="0"/>
              <a:t>El cálculo es idéntico al de similitud entre películas</a:t>
            </a:r>
          </a:p>
        </p:txBody>
      </p:sp>
    </p:spTree>
    <p:extLst>
      <p:ext uri="{BB962C8B-B14F-4D97-AF65-F5344CB8AC3E}">
        <p14:creationId xmlns:p14="http://schemas.microsoft.com/office/powerpoint/2010/main" val="10956063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39762" y="457199"/>
            <a:ext cx="11140556" cy="528638"/>
          </a:xfrm>
          <a:prstGeom prst="rect">
            <a:avLst/>
          </a:prstGeom>
          <a:solidFill>
            <a:schemeClr val="bg1"/>
          </a:solidFill>
          <a:ln>
            <a:solidFill>
              <a:schemeClr val="accent1">
                <a:shade val="50000"/>
              </a:schemeClr>
            </a:solidFill>
          </a:ln>
        </p:spPr>
      </p:pic>
      <p:pic>
        <p:nvPicPr>
          <p:cNvPr id="6" name="Picture 5"/>
          <p:cNvPicPr>
            <a:picLocks noChangeAspect="1"/>
          </p:cNvPicPr>
          <p:nvPr/>
        </p:nvPicPr>
        <p:blipFill>
          <a:blip r:embed="rId3"/>
          <a:stretch>
            <a:fillRect/>
          </a:stretch>
        </p:blipFill>
        <p:spPr>
          <a:xfrm>
            <a:off x="794806" y="1293018"/>
            <a:ext cx="10830467" cy="3660530"/>
          </a:xfrm>
          <a:prstGeom prst="rect">
            <a:avLst/>
          </a:prstGeom>
        </p:spPr>
      </p:pic>
      <p:pic>
        <p:nvPicPr>
          <p:cNvPr id="7" name="Picture 6"/>
          <p:cNvPicPr>
            <a:picLocks noChangeAspect="1"/>
          </p:cNvPicPr>
          <p:nvPr/>
        </p:nvPicPr>
        <p:blipFill>
          <a:blip r:embed="rId4"/>
          <a:stretch>
            <a:fillRect/>
          </a:stretch>
        </p:blipFill>
        <p:spPr>
          <a:xfrm>
            <a:off x="2772911" y="5260730"/>
            <a:ext cx="9007407" cy="1289296"/>
          </a:xfrm>
          <a:prstGeom prst="rect">
            <a:avLst/>
          </a:prstGeom>
          <a:ln>
            <a:solidFill>
              <a:schemeClr val="accent1">
                <a:shade val="50000"/>
              </a:schemeClr>
            </a:solidFill>
          </a:ln>
        </p:spPr>
      </p:pic>
      <p:cxnSp>
        <p:nvCxnSpPr>
          <p:cNvPr id="9" name="Straight Connector 8"/>
          <p:cNvCxnSpPr/>
          <p:nvPr/>
        </p:nvCxnSpPr>
        <p:spPr>
          <a:xfrm flipH="1">
            <a:off x="7815263" y="985836"/>
            <a:ext cx="14287" cy="1928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9429750" y="3786189"/>
            <a:ext cx="600075" cy="14745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1535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2852"/>
            <a:ext cx="10515600" cy="5554111"/>
          </a:xfrm>
        </p:spPr>
        <p:txBody>
          <a:bodyPr/>
          <a:lstStyle/>
          <a:p>
            <a:pPr marL="0" indent="0">
              <a:buNone/>
            </a:pPr>
            <a:r>
              <a:rPr lang="es-ES_tradnl" b="1" dirty="0"/>
              <a:t>Encontrar películas que pueden gustar, no vistas: </a:t>
            </a:r>
            <a:r>
              <a:rPr lang="es-ES_tradnl" dirty="0"/>
              <a:t>Dado un cinéfilo, retorna todas las películas cuyo "índice de similitud" a la preferencia del cinéfilo es menor a 6, y que el cinéfilo no vio. La lista no está ordenada.</a:t>
            </a:r>
          </a:p>
          <a:p>
            <a:pPr marL="0" indent="0">
              <a:buNone/>
            </a:pPr>
            <a:r>
              <a:rPr lang="es-ES_tradnl" dirty="0"/>
              <a:t>El cálculo es idéntico al de similitud entre películas.</a:t>
            </a:r>
          </a:p>
        </p:txBody>
      </p:sp>
    </p:spTree>
    <p:extLst>
      <p:ext uri="{BB962C8B-B14F-4D97-AF65-F5344CB8AC3E}">
        <p14:creationId xmlns:p14="http://schemas.microsoft.com/office/powerpoint/2010/main" val="242834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073275" y="4117973"/>
            <a:ext cx="8758776" cy="2297113"/>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552450" y="155574"/>
            <a:ext cx="11020574" cy="3687763"/>
          </a:xfrm>
          <a:prstGeom prst="rect">
            <a:avLst/>
          </a:prstGeom>
        </p:spPr>
      </p:pic>
    </p:spTree>
    <p:extLst>
      <p:ext uri="{BB962C8B-B14F-4D97-AF65-F5344CB8AC3E}">
        <p14:creationId xmlns:p14="http://schemas.microsoft.com/office/powerpoint/2010/main" val="1161036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4742"/>
            <a:ext cx="10515600" cy="5692221"/>
          </a:xfrm>
        </p:spPr>
        <p:txBody>
          <a:bodyPr/>
          <a:lstStyle/>
          <a:p>
            <a:pPr marL="0" indent="0">
              <a:buNone/>
            </a:pPr>
            <a:endParaRPr lang="es-ES_tradnl" dirty="0"/>
          </a:p>
          <a:p>
            <a:pPr marL="0" indent="0">
              <a:buNone/>
            </a:pPr>
            <a:r>
              <a:rPr lang="es-ES_tradnl" dirty="0"/>
              <a:t>Una implementación que sigue el diseño que trabajamos en clase (y ofrece algunos </a:t>
            </a:r>
            <a:r>
              <a:rPr lang="es-ES_tradnl" dirty="0" err="1"/>
              <a:t>tests</a:t>
            </a:r>
            <a:r>
              <a:rPr lang="es-ES_tradnl" dirty="0"/>
              <a:t> se puede descargar evaluando la </a:t>
            </a:r>
            <a:r>
              <a:rPr lang="es-ES_tradnl"/>
              <a:t>siguiente expresión: </a:t>
            </a:r>
            <a:endParaRPr lang="es-ES_tradnl" dirty="0"/>
          </a:p>
          <a:p>
            <a:pPr marL="0" indent="0">
              <a:buNone/>
            </a:pPr>
            <a:endParaRPr lang="es-ES_tradnl" dirty="0"/>
          </a:p>
          <a:p>
            <a:pPr marL="0" indent="0">
              <a:buNone/>
            </a:pPr>
            <a:r>
              <a:rPr lang="es-ES_tradnl" dirty="0"/>
              <a:t>(</a:t>
            </a:r>
            <a:r>
              <a:rPr lang="es-ES_tradnl" dirty="0" err="1">
                <a:solidFill>
                  <a:schemeClr val="accent1"/>
                </a:solidFill>
              </a:rPr>
              <a:t>IceRepositoryCreator</a:t>
            </a:r>
            <a:r>
              <a:rPr lang="es-ES_tradnl" dirty="0">
                <a:solidFill>
                  <a:schemeClr val="accent1"/>
                </a:solidFill>
              </a:rPr>
              <a:t> </a:t>
            </a:r>
            <a:r>
              <a:rPr lang="es-ES_tradnl" dirty="0"/>
              <a:t>new </a:t>
            </a:r>
          </a:p>
          <a:p>
            <a:pPr marL="457200" lvl="1" indent="0">
              <a:buNone/>
            </a:pPr>
            <a:r>
              <a:rPr lang="es-ES_tradnl" dirty="0" err="1"/>
              <a:t>url</a:t>
            </a:r>
            <a:r>
              <a:rPr lang="es-ES_tradnl" dirty="0"/>
              <a:t>: </a:t>
            </a:r>
            <a:r>
              <a:rPr lang="es-ES_tradnl" dirty="0">
                <a:solidFill>
                  <a:srgbClr val="7030A0"/>
                </a:solidFill>
              </a:rPr>
              <a:t>'https://</a:t>
            </a:r>
            <a:r>
              <a:rPr lang="es-ES_tradnl" dirty="0" err="1">
                <a:solidFill>
                  <a:srgbClr val="7030A0"/>
                </a:solidFill>
              </a:rPr>
              <a:t>bitbucket.org</a:t>
            </a:r>
            <a:r>
              <a:rPr lang="es-ES_tradnl" dirty="0">
                <a:solidFill>
                  <a:srgbClr val="7030A0"/>
                </a:solidFill>
              </a:rPr>
              <a:t>/</a:t>
            </a:r>
            <a:r>
              <a:rPr lang="es-ES_tradnl" dirty="0" err="1">
                <a:solidFill>
                  <a:srgbClr val="7030A0"/>
                </a:solidFill>
              </a:rPr>
              <a:t>lifia-oop</a:t>
            </a:r>
            <a:r>
              <a:rPr lang="es-ES_tradnl" dirty="0">
                <a:solidFill>
                  <a:srgbClr val="7030A0"/>
                </a:solidFill>
              </a:rPr>
              <a:t>/practicas-objetos-1.git'</a:t>
            </a:r>
            <a:r>
              <a:rPr lang="es-ES_tradnl" dirty="0"/>
              <a:t>; </a:t>
            </a:r>
          </a:p>
          <a:p>
            <a:pPr marL="457200" lvl="1" indent="0">
              <a:buNone/>
            </a:pPr>
            <a:r>
              <a:rPr lang="es-ES_tradnl" dirty="0" err="1"/>
              <a:t>createRepository</a:t>
            </a:r>
            <a:r>
              <a:rPr lang="es-ES_tradnl" dirty="0"/>
              <a:t>) </a:t>
            </a:r>
            <a:r>
              <a:rPr lang="es-ES_tradnl" dirty="0" err="1"/>
              <a:t>updatePackage</a:t>
            </a:r>
            <a:r>
              <a:rPr lang="es-ES_tradnl" dirty="0"/>
              <a:t>: </a:t>
            </a:r>
            <a:r>
              <a:rPr lang="es-ES_tradnl" dirty="0">
                <a:solidFill>
                  <a:srgbClr val="7030A0"/>
                </a:solidFill>
              </a:rPr>
              <a:t>'Objetos1-Cinefiloos'</a:t>
            </a:r>
            <a:r>
              <a:rPr lang="es-ES_tradnl" dirty="0"/>
              <a:t>.</a:t>
            </a:r>
          </a:p>
        </p:txBody>
      </p:sp>
    </p:spTree>
    <p:extLst>
      <p:ext uri="{BB962C8B-B14F-4D97-AF65-F5344CB8AC3E}">
        <p14:creationId xmlns:p14="http://schemas.microsoft.com/office/powerpoint/2010/main" val="157744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27183" y="1561220"/>
            <a:ext cx="10515600" cy="4351338"/>
          </a:xfrm>
        </p:spPr>
        <p:txBody>
          <a:bodyPr>
            <a:normAutofit/>
          </a:bodyPr>
          <a:lstStyle/>
          <a:p>
            <a:pPr marL="0" indent="0">
              <a:buNone/>
            </a:pPr>
            <a:r>
              <a:rPr lang="es-ES_tradnl" sz="3600" dirty="0" err="1"/>
              <a:t>Cinefiloos</a:t>
            </a:r>
            <a:r>
              <a:rPr lang="es-ES_tradnl" sz="3600" dirty="0"/>
              <a:t> es un sitio para llevar registro de las películas que uno ha visto, encontrar a cinéfilos con gustos parecidos, y obtener sugerencias. El sistema se apoya en IMDB, un sitio en el que ya están registradas la mayoría de las películas. Eso hace innecesario cargar toda la información. A continuación se describen los casos de uso en formato breve.</a:t>
            </a:r>
          </a:p>
        </p:txBody>
      </p:sp>
    </p:spTree>
    <p:extLst>
      <p:ext uri="{BB962C8B-B14F-4D97-AF65-F5344CB8AC3E}">
        <p14:creationId xmlns:p14="http://schemas.microsoft.com/office/powerpoint/2010/main" val="79481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905512"/>
            <a:ext cx="12192000" cy="5046975"/>
          </a:xfrm>
          <a:prstGeom prst="rect">
            <a:avLst/>
          </a:prstGeom>
        </p:spPr>
      </p:pic>
    </p:spTree>
    <p:extLst>
      <p:ext uri="{BB962C8B-B14F-4D97-AF65-F5344CB8AC3E}">
        <p14:creationId xmlns:p14="http://schemas.microsoft.com/office/powerpoint/2010/main" val="2146910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7809"/>
            <a:ext cx="10515600" cy="5819154"/>
          </a:xfrm>
        </p:spPr>
        <p:txBody>
          <a:bodyPr>
            <a:normAutofit/>
          </a:bodyPr>
          <a:lstStyle/>
          <a:p>
            <a:pPr marL="0" indent="0">
              <a:buNone/>
            </a:pPr>
            <a:r>
              <a:rPr lang="es-ES_tradnl" b="1" dirty="0"/>
              <a:t>Cargar película: </a:t>
            </a:r>
            <a:r>
              <a:rPr lang="es-ES_tradnl" dirty="0"/>
              <a:t>Se ingresa título, la URL de la película en IMDB, y la URL de la imagen de portada de la película (también tomada de IMDB). Adicionalmente indica el "perfil de género" de la película. </a:t>
            </a:r>
            <a:r>
              <a:rPr lang="es-ES_tradnl" dirty="0" err="1"/>
              <a:t>Cinefiloos</a:t>
            </a:r>
            <a:r>
              <a:rPr lang="es-ES_tradnl" dirty="0"/>
              <a:t> (el sistema) registra la película.</a:t>
            </a:r>
          </a:p>
          <a:p>
            <a:endParaRPr lang="es-ES_tradnl" dirty="0"/>
          </a:p>
          <a:p>
            <a:pPr marL="0" indent="0">
              <a:buNone/>
            </a:pPr>
            <a:r>
              <a:rPr lang="es-ES_tradnl" dirty="0"/>
              <a:t>El perfil de género indica en una escala de 0 a 9, cuánto de cada género tiene una película. Los géneros que se consideran son: </a:t>
            </a:r>
          </a:p>
          <a:p>
            <a:pPr marL="0" indent="0" algn="ctr">
              <a:buNone/>
            </a:pPr>
            <a:r>
              <a:rPr lang="es-ES_tradnl" dirty="0"/>
              <a:t>horror, </a:t>
            </a:r>
            <a:r>
              <a:rPr lang="es-ES_tradnl" dirty="0" err="1"/>
              <a:t>action</a:t>
            </a:r>
            <a:r>
              <a:rPr lang="es-ES_tradnl" dirty="0"/>
              <a:t>, romance, suspense, </a:t>
            </a:r>
            <a:r>
              <a:rPr lang="es-ES_tradnl" dirty="0" err="1"/>
              <a:t>comedy</a:t>
            </a:r>
            <a:r>
              <a:rPr lang="es-ES_tradnl" dirty="0"/>
              <a:t>, y </a:t>
            </a:r>
            <a:r>
              <a:rPr lang="es-ES_tradnl" dirty="0" err="1"/>
              <a:t>sci</a:t>
            </a:r>
            <a:r>
              <a:rPr lang="es-ES_tradnl" dirty="0"/>
              <a:t>-fi. </a:t>
            </a:r>
          </a:p>
          <a:p>
            <a:pPr marL="0" indent="0">
              <a:buNone/>
            </a:pPr>
            <a:r>
              <a:rPr lang="es-ES_tradnl" dirty="0"/>
              <a:t>Si no se indica perfil de género, tomará 0 para todos los géneros (sin género definido). </a:t>
            </a:r>
          </a:p>
        </p:txBody>
      </p:sp>
    </p:spTree>
    <p:extLst>
      <p:ext uri="{BB962C8B-B14F-4D97-AF65-F5344CB8AC3E}">
        <p14:creationId xmlns:p14="http://schemas.microsoft.com/office/powerpoint/2010/main" val="1163724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2852"/>
            <a:ext cx="10515600" cy="5554111"/>
          </a:xfrm>
        </p:spPr>
        <p:txBody>
          <a:bodyPr/>
          <a:lstStyle/>
          <a:p>
            <a:pPr marL="0" indent="0">
              <a:buNone/>
            </a:pPr>
            <a:r>
              <a:rPr lang="es-ES_tradnl" b="1" dirty="0"/>
              <a:t>Registrar un cinéfilos: </a:t>
            </a:r>
            <a:r>
              <a:rPr lang="es-ES_tradnl" dirty="0"/>
              <a:t>el cinéfilo ingresa su nombre completo, y su email. El sistema registra al cinéfilo y lo retorna. </a:t>
            </a:r>
          </a:p>
          <a:p>
            <a:pPr marL="0" indent="0">
              <a:buNone/>
            </a:pPr>
            <a:br>
              <a:rPr lang="es-ES_tradnl" dirty="0"/>
            </a:br>
            <a:r>
              <a:rPr lang="es-ES_tradnl" b="1" dirty="0"/>
              <a:t>Obtener películas: </a:t>
            </a:r>
            <a:r>
              <a:rPr lang="es-ES_tradnl" dirty="0"/>
              <a:t>El sistema retorna la lista de películas.</a:t>
            </a:r>
          </a:p>
          <a:p>
            <a:pPr marL="0" indent="0">
              <a:buNone/>
            </a:pPr>
            <a:br>
              <a:rPr lang="es-ES_tradnl" dirty="0"/>
            </a:br>
            <a:r>
              <a:rPr lang="es-ES_tradnl" b="1" dirty="0"/>
              <a:t>Obtener cinéfilos: </a:t>
            </a:r>
            <a:r>
              <a:rPr lang="es-ES_tradnl" dirty="0"/>
              <a:t>El sistema retorna la lista de cinéfilos.</a:t>
            </a:r>
          </a:p>
          <a:p>
            <a:pPr marL="0" indent="0">
              <a:buNone/>
            </a:pPr>
            <a:endParaRPr lang="es-ES_tradnl" dirty="0"/>
          </a:p>
          <a:p>
            <a:pPr marL="0" indent="0">
              <a:buNone/>
            </a:pPr>
            <a:r>
              <a:rPr lang="es-ES_tradnl" b="1" dirty="0"/>
              <a:t>Marcar una película como vista: </a:t>
            </a:r>
            <a:r>
              <a:rPr lang="es-ES_tradnl" dirty="0"/>
              <a:t>Se indica un cinéfilo y una película. El sistema registra la película, como vista por el cinéfilo. </a:t>
            </a:r>
          </a:p>
          <a:p>
            <a:pPr marL="0" indent="0">
              <a:buNone/>
            </a:pPr>
            <a:endParaRPr lang="es-ES_tradnl" dirty="0"/>
          </a:p>
          <a:p>
            <a:pPr marL="0" indent="0">
              <a:buNone/>
            </a:pPr>
            <a:r>
              <a:rPr lang="es-ES_tradnl" b="1" dirty="0"/>
              <a:t>Obtener películas vistas por un cinéfilo:</a:t>
            </a:r>
            <a:r>
              <a:rPr lang="es-ES_tradnl" dirty="0"/>
              <a:t> Dado un cinéfilo, el sistema retorna la lista de películas vistas por el cinéfilo. </a:t>
            </a:r>
          </a:p>
        </p:txBody>
      </p:sp>
    </p:spTree>
    <p:extLst>
      <p:ext uri="{BB962C8B-B14F-4D97-AF65-F5344CB8AC3E}">
        <p14:creationId xmlns:p14="http://schemas.microsoft.com/office/powerpoint/2010/main" val="1105071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TotalTime>
  <Words>3263</Words>
  <Application>Microsoft Macintosh PowerPoint</Application>
  <PresentationFormat>Widescreen</PresentationFormat>
  <Paragraphs>442</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Mangal</vt:lpstr>
      <vt:lpstr>Office Theme</vt:lpstr>
      <vt:lpstr>Cronograma de lo que resta</vt:lpstr>
      <vt:lpstr>Contexto…</vt:lpstr>
      <vt:lpstr>De la especificación al diseño y el código</vt:lpstr>
      <vt:lpstr>De la especificación al diseño y el código</vt:lpstr>
      <vt:lpstr>Cinéfiloos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 la especificación al diseño y el código  (pasada 1 – sin Genero)</vt:lpstr>
      <vt:lpstr>Identificar potenciales objetos, propiedades, relaciones</vt:lpstr>
      <vt:lpstr>PowerPoint Presentation</vt:lpstr>
      <vt:lpstr>De la especificación al diseño y el código  (pasada 1 – sin Genero)</vt:lpstr>
      <vt:lpstr>Asignar responsabilidades</vt:lpstr>
      <vt:lpstr>Heurística: Identificar creadores</vt:lpstr>
      <vt:lpstr>Heurística: Identificar expertos en Información</vt:lpstr>
      <vt:lpstr>Heurística: Aprovecha el polimorfismo</vt:lpstr>
      <vt:lpstr>Heurística: No hables con extraños</vt:lpstr>
      <vt:lpstr>Heurística: Bajo acoplamiento</vt:lpstr>
      <vt:lpstr>Heurística: Alta cohesión</vt:lpstr>
      <vt:lpstr>Heurística: Delegar, delegar, delegar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 la especificación al diseño y el código  (pasada 2 – CON Genero)</vt:lpstr>
      <vt:lpstr>PowerPoint Presentation</vt:lpstr>
      <vt:lpstr>PowerPoint Presentation</vt:lpstr>
      <vt:lpstr>PowerPoint Presentation</vt:lpstr>
      <vt:lpstr>PowerPoint Presentation</vt:lpstr>
      <vt:lpstr>De la especificación al diseño y el código  (pasada 2 – CON Género)</vt:lpstr>
      <vt:lpstr>PowerPoint Presentation</vt:lpstr>
      <vt:lpstr>PowerPoint Presentation</vt:lpstr>
      <vt:lpstr>PowerPoint Presentation</vt:lpstr>
      <vt:lpstr>PowerPoint Presentation</vt:lpstr>
      <vt:lpstr>PowerPoint Presentation</vt:lpstr>
      <vt:lpstr>Obtener el genreProfile de un cinéfilo ¿Qué hay que hacer?</vt:lpstr>
      <vt:lpstr>Paso 1: Calcular el genreProfile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Cronograma de lo que resta</dc:title>
  <dc:creator>Alejandro Fernandez</dc:creator>
  <cp:lastModifiedBy>Alejandro Fernandez</cp:lastModifiedBy>
  <cp:revision>64</cp:revision>
  <dcterms:created xsi:type="dcterms:W3CDTF">2018-10-30T15:03:45Z</dcterms:created>
  <dcterms:modified xsi:type="dcterms:W3CDTF">2019-10-26T13:15:01Z</dcterms:modified>
</cp:coreProperties>
</file>