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7" r:id="rId4"/>
    <p:sldId id="263" r:id="rId5"/>
    <p:sldId id="264" r:id="rId6"/>
    <p:sldId id="258" r:id="rId7"/>
    <p:sldId id="259" r:id="rId8"/>
    <p:sldId id="261" r:id="rId9"/>
    <p:sldId id="262" r:id="rId10"/>
    <p:sldId id="266" r:id="rId11"/>
    <p:sldId id="267" r:id="rId12"/>
    <p:sldId id="268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77"/>
    <p:restoredTop sz="99588" autoAdjust="0"/>
  </p:normalViewPr>
  <p:slideViewPr>
    <p:cSldViewPr snapToGrid="0" snapToObjects="1">
      <p:cViewPr varScale="1">
        <p:scale>
          <a:sx n="102" d="100"/>
          <a:sy n="102" d="100"/>
        </p:scale>
        <p:origin x="7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E2803-EAF0-A64D-8D2B-32ADA5D1CA4A}" type="datetimeFigureOut">
              <a:rPr lang="es-ES_tradnl" smtClean="0"/>
              <a:t>26/10/19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9170B-B159-8340-B344-EAFBAC8D46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488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E967-E25C-BA44-8FC0-DA4B3466931C}" type="datetimeFigureOut">
              <a:rPr lang="es-ES_tradnl" smtClean="0"/>
              <a:t>26/10/19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B89B-8593-564F-9C81-B7C41B888D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702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E967-E25C-BA44-8FC0-DA4B3466931C}" type="datetimeFigureOut">
              <a:rPr lang="es-ES_tradnl" smtClean="0"/>
              <a:t>26/10/19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B89B-8593-564F-9C81-B7C41B888D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484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E967-E25C-BA44-8FC0-DA4B3466931C}" type="datetimeFigureOut">
              <a:rPr lang="es-ES_tradnl" smtClean="0"/>
              <a:t>26/10/19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B89B-8593-564F-9C81-B7C41B888D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170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E967-E25C-BA44-8FC0-DA4B3466931C}" type="datetimeFigureOut">
              <a:rPr lang="es-ES_tradnl" smtClean="0"/>
              <a:t>26/10/19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B89B-8593-564F-9C81-B7C41B888D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405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E967-E25C-BA44-8FC0-DA4B3466931C}" type="datetimeFigureOut">
              <a:rPr lang="es-ES_tradnl" smtClean="0"/>
              <a:t>26/10/19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B89B-8593-564F-9C81-B7C41B888D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625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E967-E25C-BA44-8FC0-DA4B3466931C}" type="datetimeFigureOut">
              <a:rPr lang="es-ES_tradnl" smtClean="0"/>
              <a:t>26/10/19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B89B-8593-564F-9C81-B7C41B888D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028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E967-E25C-BA44-8FC0-DA4B3466931C}" type="datetimeFigureOut">
              <a:rPr lang="es-ES_tradnl" smtClean="0"/>
              <a:t>26/10/19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B89B-8593-564F-9C81-B7C41B888D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28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E967-E25C-BA44-8FC0-DA4B3466931C}" type="datetimeFigureOut">
              <a:rPr lang="es-ES_tradnl" smtClean="0"/>
              <a:t>26/10/19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B89B-8593-564F-9C81-B7C41B888D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219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E967-E25C-BA44-8FC0-DA4B3466931C}" type="datetimeFigureOut">
              <a:rPr lang="es-ES_tradnl" smtClean="0"/>
              <a:t>26/10/19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B89B-8593-564F-9C81-B7C41B888D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28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E967-E25C-BA44-8FC0-DA4B3466931C}" type="datetimeFigureOut">
              <a:rPr lang="es-ES_tradnl" smtClean="0"/>
              <a:t>26/10/19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B89B-8593-564F-9C81-B7C41B888D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065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E967-E25C-BA44-8FC0-DA4B3466931C}" type="datetimeFigureOut">
              <a:rPr lang="es-ES_tradnl" smtClean="0"/>
              <a:t>26/10/19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B89B-8593-564F-9C81-B7C41B888D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964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6E967-E25C-BA44-8FC0-DA4B3466931C}" type="datetimeFigureOut">
              <a:rPr lang="es-ES_tradnl" smtClean="0"/>
              <a:t>26/10/19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6B89B-8593-564F-9C81-B7C41B888D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77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/>
              <a:t>Persistiendo cinéfilos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Algunas puntas para entender persistencia de objetos</a:t>
            </a:r>
          </a:p>
        </p:txBody>
      </p:sp>
    </p:spTree>
    <p:extLst>
      <p:ext uri="{BB962C8B-B14F-4D97-AF65-F5344CB8AC3E}">
        <p14:creationId xmlns:p14="http://schemas.microsoft.com/office/powerpoint/2010/main" val="1463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</a:t>
            </a:r>
            <a:r>
              <a:rPr lang="es-ES" dirty="0" err="1"/>
              <a:t>Cinefiloos</a:t>
            </a:r>
            <a:r>
              <a:rPr lang="es-ES" dirty="0"/>
              <a:t> con </a:t>
            </a:r>
            <a:r>
              <a:rPr lang="es-ES" dirty="0" err="1"/>
              <a:t>Voyage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1) Ponemos a funcionar un servidor </a:t>
            </a:r>
            <a:r>
              <a:rPr lang="es-ES" dirty="0" err="1"/>
              <a:t>MongoDB</a:t>
            </a:r>
            <a:r>
              <a:rPr lang="es-ES" dirty="0"/>
              <a:t> (base de datos no SQL, basada en documentos JSON)</a:t>
            </a:r>
          </a:p>
          <a:p>
            <a:r>
              <a:rPr lang="es-ES" dirty="0"/>
              <a:t>2) Decimos a </a:t>
            </a:r>
            <a:r>
              <a:rPr lang="es-ES" dirty="0" err="1"/>
              <a:t>Voyage</a:t>
            </a:r>
            <a:r>
              <a:rPr lang="es-ES" dirty="0"/>
              <a:t> que los </a:t>
            </a:r>
            <a:r>
              <a:rPr lang="es-ES" dirty="0" err="1"/>
              <a:t>Cinephile</a:t>
            </a:r>
            <a:r>
              <a:rPr lang="es-ES" dirty="0"/>
              <a:t> y </a:t>
            </a:r>
            <a:r>
              <a:rPr lang="es-ES" dirty="0" err="1"/>
              <a:t>Movie</a:t>
            </a:r>
            <a:r>
              <a:rPr lang="es-ES" dirty="0"/>
              <a:t> serán colecciones de instancias persistentes (método de clase #</a:t>
            </a:r>
            <a:r>
              <a:rPr lang="es-ES" dirty="0" err="1"/>
              <a:t>isVoyageRoot</a:t>
            </a:r>
            <a:r>
              <a:rPr lang="es-ES" dirty="0"/>
              <a:t> que retorna true) </a:t>
            </a:r>
          </a:p>
          <a:p>
            <a:r>
              <a:rPr lang="es-ES" dirty="0"/>
              <a:t>3) Cada vez que creamos una instancia de </a:t>
            </a:r>
            <a:r>
              <a:rPr lang="es-ES" dirty="0" err="1"/>
              <a:t>Cinephile</a:t>
            </a:r>
            <a:r>
              <a:rPr lang="es-ES" dirty="0"/>
              <a:t> o </a:t>
            </a:r>
            <a:r>
              <a:rPr lang="es-ES" dirty="0" err="1"/>
              <a:t>Movie</a:t>
            </a:r>
            <a:r>
              <a:rPr lang="es-ES" dirty="0"/>
              <a:t> le decimos #</a:t>
            </a:r>
            <a:r>
              <a:rPr lang="es-ES" dirty="0" err="1"/>
              <a:t>save</a:t>
            </a:r>
            <a:r>
              <a:rPr lang="es-ES" dirty="0"/>
              <a:t> (</a:t>
            </a:r>
            <a:r>
              <a:rPr lang="es-ES" dirty="0" err="1"/>
              <a:t>asi</a:t>
            </a:r>
            <a:r>
              <a:rPr lang="es-ES" dirty="0"/>
              <a:t> se agrega a la BD). Ya no necesitamos guardarla en una colección. </a:t>
            </a:r>
          </a:p>
          <a:p>
            <a:r>
              <a:rPr lang="es-ES" dirty="0"/>
              <a:t>4) Cada vez que modificamos una instancia de </a:t>
            </a:r>
            <a:r>
              <a:rPr lang="es-ES" dirty="0" err="1"/>
              <a:t>Cinephile</a:t>
            </a:r>
            <a:r>
              <a:rPr lang="es-ES" dirty="0"/>
              <a:t> o </a:t>
            </a:r>
            <a:r>
              <a:rPr lang="es-ES" dirty="0" err="1"/>
              <a:t>Movie</a:t>
            </a:r>
            <a:r>
              <a:rPr lang="es-ES" dirty="0"/>
              <a:t> le decimos #</a:t>
            </a:r>
            <a:r>
              <a:rPr lang="es-ES" dirty="0" err="1"/>
              <a:t>save</a:t>
            </a:r>
            <a:r>
              <a:rPr lang="es-ES" dirty="0"/>
              <a:t> (</a:t>
            </a:r>
            <a:r>
              <a:rPr lang="es-ES" dirty="0" err="1"/>
              <a:t>asi</a:t>
            </a:r>
            <a:r>
              <a:rPr lang="es-ES" dirty="0"/>
              <a:t> se actualiza en la BD)</a:t>
            </a:r>
          </a:p>
          <a:p>
            <a:r>
              <a:rPr lang="es-ES" dirty="0"/>
              <a:t>4) En lugar de recuperar </a:t>
            </a:r>
            <a:r>
              <a:rPr lang="es-ES" dirty="0" err="1"/>
              <a:t>Cinephiles</a:t>
            </a:r>
            <a:r>
              <a:rPr lang="es-ES" dirty="0"/>
              <a:t> y </a:t>
            </a:r>
            <a:r>
              <a:rPr lang="es-ES" dirty="0" err="1"/>
              <a:t>Movies</a:t>
            </a:r>
            <a:r>
              <a:rPr lang="es-ES" dirty="0"/>
              <a:t> desde colecciones (que ahora no tengo) hago consultas enviando mensajes a las clases </a:t>
            </a:r>
            <a:r>
              <a:rPr lang="es-ES" dirty="0" err="1"/>
              <a:t>Cinephile</a:t>
            </a:r>
            <a:r>
              <a:rPr lang="es-ES" dirty="0"/>
              <a:t> y </a:t>
            </a:r>
            <a:r>
              <a:rPr lang="es-ES" dirty="0" err="1"/>
              <a:t>Movie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994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53" y="3042745"/>
            <a:ext cx="5628250" cy="12328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08" y="4578569"/>
            <a:ext cx="10492991" cy="17749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093" y="3350372"/>
            <a:ext cx="2238704" cy="8918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445" y="1939833"/>
            <a:ext cx="3207754" cy="9137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848053" y="3042745"/>
            <a:ext cx="5628250" cy="123285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Rectangle 9"/>
          <p:cNvSpPr/>
          <p:nvPr/>
        </p:nvSpPr>
        <p:spPr>
          <a:xfrm>
            <a:off x="8159445" y="1892876"/>
            <a:ext cx="3207754" cy="96068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Rectangle 10"/>
          <p:cNvSpPr/>
          <p:nvPr/>
        </p:nvSpPr>
        <p:spPr>
          <a:xfrm>
            <a:off x="7040093" y="3372672"/>
            <a:ext cx="2238704" cy="90033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053" y="329811"/>
            <a:ext cx="7008391" cy="25237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576441" y="614855"/>
            <a:ext cx="26512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400" dirty="0"/>
              <a:t>Sin </a:t>
            </a:r>
            <a:r>
              <a:rPr lang="es-ES_tradnl" sz="4400" dirty="0" err="1"/>
              <a:t>Voyage</a:t>
            </a: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36964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445" y="1860475"/>
            <a:ext cx="3065603" cy="9930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439" y="3372672"/>
            <a:ext cx="6118760" cy="9215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08" y="4578569"/>
            <a:ext cx="10492991" cy="17749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848053" y="3175658"/>
            <a:ext cx="3865837" cy="109994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53" y="315969"/>
            <a:ext cx="7151530" cy="257529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159445" y="1892875"/>
            <a:ext cx="3065603" cy="99838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Rectangle 14"/>
          <p:cNvSpPr/>
          <p:nvPr/>
        </p:nvSpPr>
        <p:spPr>
          <a:xfrm>
            <a:off x="5248439" y="3372672"/>
            <a:ext cx="6118760" cy="9215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TextBox 17"/>
          <p:cNvSpPr txBox="1"/>
          <p:nvPr/>
        </p:nvSpPr>
        <p:spPr>
          <a:xfrm>
            <a:off x="8576441" y="614855"/>
            <a:ext cx="28612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400" dirty="0"/>
              <a:t>Con </a:t>
            </a:r>
            <a:r>
              <a:rPr lang="es-ES_tradnl" sz="4400" dirty="0" err="1"/>
              <a:t>Voyage</a:t>
            </a: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388256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566" y="407933"/>
            <a:ext cx="8532593" cy="42519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96662" y="5682394"/>
            <a:ext cx="7703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https://</a:t>
            </a:r>
            <a:r>
              <a:rPr lang="es-ES_tradnl" dirty="0" err="1"/>
              <a:t>bitbucket.org</a:t>
            </a:r>
            <a:r>
              <a:rPr lang="es-ES_tradnl" dirty="0"/>
              <a:t>/</a:t>
            </a:r>
            <a:r>
              <a:rPr lang="es-ES_tradnl" dirty="0" err="1"/>
              <a:t>snippets</a:t>
            </a:r>
            <a:r>
              <a:rPr lang="es-ES_tradnl" dirty="0"/>
              <a:t>/</a:t>
            </a:r>
            <a:r>
              <a:rPr lang="es-ES_tradnl" dirty="0" err="1"/>
              <a:t>lifia-oop</a:t>
            </a:r>
            <a:r>
              <a:rPr lang="es-ES_tradnl" dirty="0"/>
              <a:t>/yebB8q/</a:t>
            </a:r>
            <a:r>
              <a:rPr lang="es-ES_tradnl" dirty="0" err="1"/>
              <a:t>persistence-examples-cinefiloos</a:t>
            </a:r>
            <a:endParaRPr lang="es-ES_tradnl" dirty="0"/>
          </a:p>
        </p:txBody>
      </p:sp>
      <p:sp>
        <p:nvSpPr>
          <p:cNvPr id="7" name="TextBox 6"/>
          <p:cNvSpPr txBox="1"/>
          <p:nvPr/>
        </p:nvSpPr>
        <p:spPr>
          <a:xfrm>
            <a:off x="2843326" y="5124987"/>
            <a:ext cx="6836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/>
              <a:t>Snippets</a:t>
            </a:r>
            <a:r>
              <a:rPr lang="es-ES_tradnl" sz="2400" dirty="0"/>
              <a:t> de código para instalar y probar esta versión</a:t>
            </a:r>
          </a:p>
        </p:txBody>
      </p:sp>
    </p:spTree>
    <p:extLst>
      <p:ext uri="{BB962C8B-B14F-4D97-AF65-F5344CB8AC3E}">
        <p14:creationId xmlns:p14="http://schemas.microsoft.com/office/powerpoint/2010/main" val="214075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46" y="1781536"/>
            <a:ext cx="3479532" cy="46374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163" y="1781536"/>
            <a:ext cx="3489780" cy="4637427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https</a:t>
            </a:r>
            <a:r>
              <a:rPr lang="es-ES" dirty="0"/>
              <a:t>://</a:t>
            </a:r>
            <a:r>
              <a:rPr lang="es-ES" dirty="0" err="1"/>
              <a:t>books.pharo.org</a:t>
            </a:r>
            <a:r>
              <a:rPr lang="es-E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4821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Contexto</a:t>
            </a:r>
            <a:r>
              <a:rPr lang="mr-IN" dirty="0"/>
              <a:t>…</a:t>
            </a:r>
            <a:endParaRPr lang="es-ES_tradnl" dirty="0"/>
          </a:p>
        </p:txBody>
      </p:sp>
      <p:sp>
        <p:nvSpPr>
          <p:cNvPr id="4" name="Rectangle 3"/>
          <p:cNvSpPr/>
          <p:nvPr/>
        </p:nvSpPr>
        <p:spPr>
          <a:xfrm>
            <a:off x="4423353" y="3346311"/>
            <a:ext cx="3572754" cy="96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/>
              <a:t>Modelo del dominio</a:t>
            </a:r>
          </a:p>
        </p:txBody>
      </p:sp>
      <p:sp>
        <p:nvSpPr>
          <p:cNvPr id="5" name="Rectangle 4"/>
          <p:cNvSpPr/>
          <p:nvPr/>
        </p:nvSpPr>
        <p:spPr>
          <a:xfrm>
            <a:off x="592540" y="1782517"/>
            <a:ext cx="3572754" cy="9666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/>
              <a:t>Interfaz Web</a:t>
            </a:r>
            <a:endParaRPr lang="es-ES_tradnl" sz="2800" dirty="0"/>
          </a:p>
        </p:txBody>
      </p:sp>
      <p:sp>
        <p:nvSpPr>
          <p:cNvPr id="6" name="Rectangle 5"/>
          <p:cNvSpPr/>
          <p:nvPr/>
        </p:nvSpPr>
        <p:spPr>
          <a:xfrm>
            <a:off x="4423353" y="1782517"/>
            <a:ext cx="3572754" cy="9666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/>
              <a:t>Interfaz Móvil</a:t>
            </a:r>
          </a:p>
        </p:txBody>
      </p:sp>
      <p:sp>
        <p:nvSpPr>
          <p:cNvPr id="7" name="Rectangle 6"/>
          <p:cNvSpPr/>
          <p:nvPr/>
        </p:nvSpPr>
        <p:spPr>
          <a:xfrm>
            <a:off x="8248137" y="1782516"/>
            <a:ext cx="3572754" cy="9666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/>
              <a:t>API</a:t>
            </a:r>
          </a:p>
        </p:txBody>
      </p:sp>
      <p:sp>
        <p:nvSpPr>
          <p:cNvPr id="8" name="Rectangle 7"/>
          <p:cNvSpPr/>
          <p:nvPr/>
        </p:nvSpPr>
        <p:spPr>
          <a:xfrm>
            <a:off x="4423353" y="4888174"/>
            <a:ext cx="3572754" cy="9666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/>
              <a:t>Persistencia</a:t>
            </a:r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2378917" y="2749206"/>
            <a:ext cx="2038407" cy="5751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4" idx="0"/>
          </p:cNvCxnSpPr>
          <p:nvPr/>
        </p:nvCxnSpPr>
        <p:spPr>
          <a:xfrm>
            <a:off x="6209730" y="2749206"/>
            <a:ext cx="0" cy="5971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</p:cNvCxnSpPr>
          <p:nvPr/>
        </p:nvCxnSpPr>
        <p:spPr>
          <a:xfrm flipH="1">
            <a:off x="7996107" y="2749205"/>
            <a:ext cx="2038407" cy="61903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98356" y="4313000"/>
            <a:ext cx="0" cy="5971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Notched Right Arrow 18"/>
          <p:cNvSpPr/>
          <p:nvPr/>
        </p:nvSpPr>
        <p:spPr>
          <a:xfrm>
            <a:off x="1087416" y="3431536"/>
            <a:ext cx="2930711" cy="881464"/>
          </a:xfrm>
          <a:prstGeom prst="notch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>
                <a:solidFill>
                  <a:schemeClr val="tx1"/>
                </a:solidFill>
              </a:rPr>
              <a:t>Foco OO1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806559" y="3346311"/>
            <a:ext cx="1623740" cy="966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/>
              <a:t>Tests</a:t>
            </a:r>
            <a:endParaRPr lang="es-ES_tradnl" sz="2800" dirty="0"/>
          </a:p>
        </p:txBody>
      </p:sp>
      <p:cxnSp>
        <p:nvCxnSpPr>
          <p:cNvPr id="21" name="Straight Arrow Connector 20"/>
          <p:cNvCxnSpPr>
            <a:stCxn id="20" idx="1"/>
            <a:endCxn id="4" idx="3"/>
          </p:cNvCxnSpPr>
          <p:nvPr/>
        </p:nvCxnSpPr>
        <p:spPr>
          <a:xfrm flipH="1">
            <a:off x="7996107" y="3829656"/>
            <a:ext cx="81045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Notched Right Arrow 16"/>
          <p:cNvSpPr/>
          <p:nvPr/>
        </p:nvSpPr>
        <p:spPr>
          <a:xfrm>
            <a:off x="1114563" y="4930786"/>
            <a:ext cx="2930711" cy="881464"/>
          </a:xfrm>
          <a:prstGeom prst="notch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>
                <a:solidFill>
                  <a:schemeClr val="tx1"/>
                </a:solidFill>
              </a:rPr>
              <a:t>Solo por hoy</a:t>
            </a:r>
            <a:endParaRPr lang="es-ES_tradnl" sz="3200" dirty="0">
              <a:solidFill>
                <a:schemeClr val="tx1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4165294" y="1802644"/>
            <a:ext cx="2854091" cy="926436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>
                <a:solidFill>
                  <a:schemeClr val="tx1"/>
                </a:solidFill>
              </a:rPr>
              <a:t>Solo por hoy</a:t>
            </a:r>
          </a:p>
        </p:txBody>
      </p:sp>
    </p:spTree>
    <p:extLst>
      <p:ext uri="{BB962C8B-B14F-4D97-AF65-F5344CB8AC3E}">
        <p14:creationId xmlns:p14="http://schemas.microsoft.com/office/powerpoint/2010/main" val="174104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29" y="365125"/>
            <a:ext cx="10826871" cy="1325563"/>
          </a:xfrm>
        </p:spPr>
        <p:txBody>
          <a:bodyPr/>
          <a:lstStyle/>
          <a:p>
            <a:r>
              <a:rPr lang="es-ES_tradnl" dirty="0"/>
              <a:t>¿qué objetos, cuándo, dónde y cómo persistir?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04463"/>
            <a:ext cx="2876069" cy="2147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76" y="1690688"/>
            <a:ext cx="1741386" cy="2071065"/>
          </a:xfrm>
          <a:prstGeom prst="rect">
            <a:avLst/>
          </a:prstGeom>
        </p:spPr>
      </p:pic>
      <p:grpSp>
        <p:nvGrpSpPr>
          <p:cNvPr id="6" name="Agrupar 5"/>
          <p:cNvGrpSpPr/>
          <p:nvPr/>
        </p:nvGrpSpPr>
        <p:grpSpPr>
          <a:xfrm>
            <a:off x="4956040" y="1875225"/>
            <a:ext cx="2833835" cy="4428718"/>
            <a:chOff x="4956040" y="1875225"/>
            <a:chExt cx="2833835" cy="442871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6040" y="4182949"/>
              <a:ext cx="2833835" cy="212099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9751" y="1875225"/>
              <a:ext cx="2066411" cy="1625359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>
              <a:stCxn id="18" idx="2"/>
            </p:cNvCxnSpPr>
            <p:nvPr/>
          </p:nvCxnSpPr>
          <p:spPr>
            <a:xfrm>
              <a:off x="6372957" y="3500584"/>
              <a:ext cx="1" cy="682365"/>
            </a:xfrm>
            <a:prstGeom prst="straightConnector1">
              <a:avLst/>
            </a:prstGeom>
            <a:ln w="41275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Agrupar 8"/>
          <p:cNvGrpSpPr/>
          <p:nvPr/>
        </p:nvGrpSpPr>
        <p:grpSpPr>
          <a:xfrm>
            <a:off x="8464140" y="1533299"/>
            <a:ext cx="2981739" cy="4718629"/>
            <a:chOff x="8464140" y="1533299"/>
            <a:chExt cx="2981739" cy="4718629"/>
          </a:xfrm>
        </p:grpSpPr>
        <p:grpSp>
          <p:nvGrpSpPr>
            <p:cNvPr id="8" name="Group 7"/>
            <p:cNvGrpSpPr/>
            <p:nvPr/>
          </p:nvGrpSpPr>
          <p:grpSpPr>
            <a:xfrm>
              <a:off x="8464140" y="1533299"/>
              <a:ext cx="2981739" cy="2149487"/>
              <a:chOff x="6771861" y="2608043"/>
              <a:chExt cx="2981739" cy="2149487"/>
            </a:xfrm>
          </p:grpSpPr>
          <p:sp>
            <p:nvSpPr>
              <p:cNvPr id="7" name="Cloud 6"/>
              <p:cNvSpPr/>
              <p:nvPr/>
            </p:nvSpPr>
            <p:spPr>
              <a:xfrm>
                <a:off x="6771861" y="2608043"/>
                <a:ext cx="2981739" cy="2149487"/>
              </a:xfrm>
              <a:prstGeom prst="cloud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03117" y="3202026"/>
                <a:ext cx="803081" cy="811193"/>
              </a:xfrm>
              <a:prstGeom prst="rect">
                <a:avLst/>
              </a:prstGeom>
            </p:spPr>
          </p:pic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>
              <a:off x="9955010" y="3680497"/>
              <a:ext cx="5101" cy="502452"/>
            </a:xfrm>
            <a:prstGeom prst="straightConnector1">
              <a:avLst/>
            </a:prstGeom>
            <a:ln w="41275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7"/>
            <a:srcRect l="30874" r="10085"/>
            <a:stretch/>
          </p:blipFill>
          <p:spPr>
            <a:xfrm>
              <a:off x="8762817" y="4232628"/>
              <a:ext cx="2384384" cy="201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710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Alternativas para persistir mis objetos </a:t>
            </a:r>
            <a:r>
              <a:rPr lang="es-ES" sz="4000" dirty="0" err="1"/>
              <a:t>Smalltalk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Tenerlos en colecciones y grabar la imagen</a:t>
            </a:r>
          </a:p>
          <a:p>
            <a:pPr lvl="1"/>
            <a:r>
              <a:rPr lang="es-ES" dirty="0"/>
              <a:t>Limitado por la memoria de mi maquina</a:t>
            </a:r>
          </a:p>
          <a:p>
            <a:pPr lvl="1"/>
            <a:r>
              <a:rPr lang="es-ES" dirty="0"/>
              <a:t>Cada “</a:t>
            </a:r>
            <a:r>
              <a:rPr lang="es-ES" dirty="0" err="1"/>
              <a:t>Smalltalk</a:t>
            </a:r>
            <a:r>
              <a:rPr lang="es-ES" dirty="0"/>
              <a:t> </a:t>
            </a:r>
            <a:r>
              <a:rPr lang="es-ES" dirty="0" err="1"/>
              <a:t>saveSession</a:t>
            </a:r>
            <a:r>
              <a:rPr lang="es-ES" dirty="0"/>
              <a:t>” guarda toda la imagen (y demora unos segundos)</a:t>
            </a:r>
          </a:p>
          <a:p>
            <a:pPr lvl="1"/>
            <a:r>
              <a:rPr lang="es-ES" dirty="0"/>
              <a:t>Útil mientras desarrollo y pruebo </a:t>
            </a:r>
          </a:p>
          <a:p>
            <a:r>
              <a:rPr lang="es-ES" dirty="0"/>
              <a:t>Serializarlos a un archivo binario (</a:t>
            </a:r>
            <a:r>
              <a:rPr lang="es-ES" dirty="0" err="1"/>
              <a:t>save</a:t>
            </a:r>
            <a:r>
              <a:rPr lang="es-ES" dirty="0"/>
              <a:t> / load)</a:t>
            </a:r>
          </a:p>
          <a:p>
            <a:pPr lvl="1"/>
            <a:r>
              <a:rPr lang="es-ES" dirty="0"/>
              <a:t>Limitado por la memoria de mi máquina (todos los objetos están en memoria)</a:t>
            </a:r>
          </a:p>
          <a:p>
            <a:pPr lvl="1"/>
            <a:r>
              <a:rPr lang="es-ES" dirty="0"/>
              <a:t>Al recuperar, obtengo una replica exacta del objeto que envié a guardar y todos a los que este conoce</a:t>
            </a:r>
          </a:p>
          <a:p>
            <a:pPr lvl="1"/>
            <a:r>
              <a:rPr lang="es-ES" dirty="0"/>
              <a:t>Los archivos binarios no son portables ni abiertos (podría serializar a formatos abiertos, no binarios)</a:t>
            </a:r>
          </a:p>
          <a:p>
            <a:pPr lvl="1"/>
            <a:r>
              <a:rPr lang="es-ES" dirty="0"/>
              <a:t>Útil en aplicaciones “orientadas a documentos”</a:t>
            </a:r>
          </a:p>
        </p:txBody>
      </p:sp>
    </p:spTree>
    <p:extLst>
      <p:ext uri="{BB962C8B-B14F-4D97-AF65-F5344CB8AC3E}">
        <p14:creationId xmlns:p14="http://schemas.microsoft.com/office/powerpoint/2010/main" val="296413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A</a:t>
            </a:r>
            <a:r>
              <a:rPr lang="es-ES" sz="4000" dirty="0"/>
              <a:t>lternativas para persistir mis objetos </a:t>
            </a:r>
            <a:r>
              <a:rPr lang="es-ES" sz="4000" dirty="0" err="1"/>
              <a:t>Smalltalk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Utilizar una base de datos orientada a objetos (</a:t>
            </a:r>
            <a:r>
              <a:rPr lang="es-ES" dirty="0" err="1"/>
              <a:t>Gemstone</a:t>
            </a:r>
            <a:r>
              <a:rPr lang="es-ES" dirty="0"/>
              <a:t> es la mas conocida)</a:t>
            </a:r>
          </a:p>
          <a:p>
            <a:pPr lvl="1"/>
            <a:r>
              <a:rPr lang="es-ES" dirty="0"/>
              <a:t>Escribo </a:t>
            </a:r>
            <a:r>
              <a:rPr lang="es-ES" dirty="0" err="1"/>
              <a:t>Smalltalk</a:t>
            </a:r>
            <a:r>
              <a:rPr lang="es-ES" dirty="0"/>
              <a:t> puro</a:t>
            </a:r>
          </a:p>
          <a:p>
            <a:pPr lvl="1"/>
            <a:r>
              <a:rPr lang="es-ES" dirty="0"/>
              <a:t>Mis colecciones ya no están completamente en memoria sino que “paginan” a medida que las necesito. </a:t>
            </a:r>
          </a:p>
          <a:p>
            <a:pPr lvl="1"/>
            <a:r>
              <a:rPr lang="es-ES" dirty="0"/>
              <a:t>Agrega construcciones de bases de datos (por ejemplo, transacciones)</a:t>
            </a:r>
          </a:p>
          <a:p>
            <a:r>
              <a:rPr lang="es-ES" dirty="0"/>
              <a:t>“Mapear” los objetos de ida y vuelta a una BD no OO</a:t>
            </a:r>
          </a:p>
          <a:p>
            <a:pPr lvl="1"/>
            <a:r>
              <a:rPr lang="es-ES" dirty="0"/>
              <a:t>Mapeo Objetos-Relacional (por ejemplo, guardando en </a:t>
            </a:r>
            <a:r>
              <a:rPr lang="es-ES" dirty="0" err="1"/>
              <a:t>MySQL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Mapeo Objetos-</a:t>
            </a:r>
            <a:r>
              <a:rPr lang="es-ES" dirty="0" err="1"/>
              <a:t>NoSQL</a:t>
            </a:r>
            <a:r>
              <a:rPr lang="es-ES" dirty="0"/>
              <a:t> (por ejemplo, guardando en </a:t>
            </a:r>
            <a:r>
              <a:rPr lang="es-ES" dirty="0" err="1"/>
              <a:t>MongoDB</a:t>
            </a:r>
            <a:r>
              <a:rPr lang="es-ES" dirty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214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Serialización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mas </a:t>
            </a:r>
            <a:r>
              <a:rPr lang="en-US" dirty="0" err="1"/>
              <a:t>detalle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guarda</a:t>
            </a:r>
            <a:r>
              <a:rPr lang="en-US" dirty="0"/>
              <a:t> la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completa</a:t>
            </a:r>
            <a:r>
              <a:rPr lang="en-US" dirty="0"/>
              <a:t> de un </a:t>
            </a:r>
            <a:r>
              <a:rPr lang="en-US" dirty="0" err="1"/>
              <a:t>grafo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archivo</a:t>
            </a:r>
            <a:endParaRPr lang="en-US" dirty="0"/>
          </a:p>
          <a:p>
            <a:pPr lvl="1"/>
            <a:r>
              <a:rPr lang="en-US" dirty="0" err="1"/>
              <a:t>Formato</a:t>
            </a:r>
            <a:r>
              <a:rPr lang="en-US" dirty="0"/>
              <a:t> </a:t>
            </a:r>
            <a:r>
              <a:rPr lang="en-US" dirty="0" err="1"/>
              <a:t>propietario</a:t>
            </a:r>
            <a:r>
              <a:rPr lang="en-US" dirty="0"/>
              <a:t> (</a:t>
            </a:r>
            <a:r>
              <a:rPr lang="en-US" dirty="0" err="1"/>
              <a:t>generalmente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Solo </a:t>
            </a:r>
            <a:r>
              <a:rPr lang="en-US" dirty="0" err="1"/>
              <a:t>almacena</a:t>
            </a:r>
            <a:r>
              <a:rPr lang="en-US" dirty="0"/>
              <a:t> lo </a:t>
            </a:r>
            <a:r>
              <a:rPr lang="en-US" dirty="0" err="1"/>
              <a:t>necesario</a:t>
            </a:r>
            <a:r>
              <a:rPr lang="en-US" dirty="0"/>
              <a:t> para </a:t>
            </a:r>
            <a:r>
              <a:rPr lang="en-US" dirty="0" err="1"/>
              <a:t>recrear</a:t>
            </a:r>
            <a:r>
              <a:rPr lang="en-US" dirty="0"/>
              <a:t> los </a:t>
            </a:r>
            <a:r>
              <a:rPr lang="en-US" dirty="0" err="1"/>
              <a:t>objetos</a:t>
            </a:r>
            <a:r>
              <a:rPr lang="en-US" dirty="0"/>
              <a:t> en un </a:t>
            </a:r>
            <a:r>
              <a:rPr lang="en-US" dirty="0" err="1"/>
              <a:t>contexto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la </a:t>
            </a:r>
            <a:r>
              <a:rPr lang="en-US" dirty="0" err="1"/>
              <a:t>definición</a:t>
            </a:r>
            <a:r>
              <a:rPr lang="en-US" dirty="0"/>
              <a:t> de las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disponible</a:t>
            </a:r>
            <a:r>
              <a:rPr lang="en-US" dirty="0"/>
              <a:t>. </a:t>
            </a:r>
          </a:p>
          <a:p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lenguajes</a:t>
            </a:r>
            <a:r>
              <a:rPr lang="en-US" dirty="0"/>
              <a:t> OO </a:t>
            </a:r>
            <a:r>
              <a:rPr lang="en-US" dirty="0" err="1"/>
              <a:t>populares</a:t>
            </a:r>
            <a:r>
              <a:rPr lang="en-US" dirty="0"/>
              <a:t> </a:t>
            </a:r>
            <a:r>
              <a:rPr lang="en-US" dirty="0" err="1"/>
              <a:t>ofrecen</a:t>
            </a:r>
            <a:r>
              <a:rPr lang="en-US" dirty="0"/>
              <a:t> </a:t>
            </a:r>
            <a:r>
              <a:rPr lang="en-US" dirty="0" err="1"/>
              <a:t>mecanismos</a:t>
            </a:r>
            <a:r>
              <a:rPr lang="en-US" dirty="0"/>
              <a:t> (</a:t>
            </a:r>
            <a:r>
              <a:rPr lang="en-US" dirty="0" err="1"/>
              <a:t>p.e.</a:t>
            </a:r>
            <a:r>
              <a:rPr lang="en-US" dirty="0"/>
              <a:t> </a:t>
            </a:r>
            <a:r>
              <a:rPr lang="en-US" dirty="0" err="1"/>
              <a:t>librerias</a:t>
            </a:r>
            <a:r>
              <a:rPr lang="en-US" dirty="0"/>
              <a:t>) para </a:t>
            </a:r>
            <a:r>
              <a:rPr lang="en-US" dirty="0" err="1"/>
              <a:t>simplificar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tarea</a:t>
            </a:r>
            <a:endParaRPr lang="en-US" dirty="0"/>
          </a:p>
          <a:p>
            <a:pPr lvl="1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Pharo</a:t>
            </a:r>
            <a:r>
              <a:rPr lang="en-US" dirty="0"/>
              <a:t> -&gt; Fuel</a:t>
            </a:r>
          </a:p>
          <a:p>
            <a:pPr lvl="1"/>
            <a:r>
              <a:rPr lang="en-US" dirty="0" err="1"/>
              <a:t>En</a:t>
            </a:r>
            <a:r>
              <a:rPr lang="en-US" dirty="0"/>
              <a:t> Java -&gt; </a:t>
            </a:r>
            <a:r>
              <a:rPr lang="en-US" dirty="0" err="1"/>
              <a:t>ObjectOutputStream</a:t>
            </a:r>
            <a:r>
              <a:rPr lang="en-US" dirty="0"/>
              <a:t> y </a:t>
            </a:r>
            <a:r>
              <a:rPr lang="en-US" dirty="0" err="1"/>
              <a:t>ObjectInputStream</a:t>
            </a:r>
            <a:endParaRPr lang="en-US" dirty="0"/>
          </a:p>
          <a:p>
            <a:r>
              <a:rPr lang="en-US" dirty="0"/>
              <a:t>Lo que </a:t>
            </a:r>
            <a:r>
              <a:rPr lang="en-US" dirty="0" err="1"/>
              <a:t>obtengo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 del </a:t>
            </a:r>
            <a:r>
              <a:rPr lang="en-US" dirty="0" err="1"/>
              <a:t>objeto</a:t>
            </a:r>
            <a:r>
              <a:rPr lang="en-US" dirty="0"/>
              <a:t> original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0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5330" y="6205551"/>
            <a:ext cx="1135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https</a:t>
            </a:r>
            <a:r>
              <a:rPr lang="es-ES" dirty="0"/>
              <a:t>://</a:t>
            </a:r>
            <a:r>
              <a:rPr lang="es-ES" dirty="0" err="1"/>
              <a:t>ci.inria.fr</a:t>
            </a:r>
            <a:r>
              <a:rPr lang="es-ES" dirty="0"/>
              <a:t>/</a:t>
            </a:r>
            <a:r>
              <a:rPr lang="es-ES" dirty="0" err="1"/>
              <a:t>pharo-contribution</a:t>
            </a:r>
            <a:r>
              <a:rPr lang="es-ES" dirty="0"/>
              <a:t>/</a:t>
            </a:r>
            <a:r>
              <a:rPr lang="es-ES" dirty="0" err="1"/>
              <a:t>job</a:t>
            </a:r>
            <a:r>
              <a:rPr lang="es-ES" dirty="0"/>
              <a:t>/</a:t>
            </a:r>
            <a:r>
              <a:rPr lang="es-ES" dirty="0" err="1"/>
              <a:t>EnterprisePharoBook</a:t>
            </a:r>
            <a:r>
              <a:rPr lang="es-ES" dirty="0"/>
              <a:t>/</a:t>
            </a:r>
            <a:r>
              <a:rPr lang="es-ES" dirty="0" err="1"/>
              <a:t>lastSuccessfulBuild</a:t>
            </a:r>
            <a:r>
              <a:rPr lang="es-ES" dirty="0"/>
              <a:t>/</a:t>
            </a:r>
            <a:r>
              <a:rPr lang="es-ES" dirty="0" err="1"/>
              <a:t>artifact</a:t>
            </a:r>
            <a:r>
              <a:rPr lang="es-ES" dirty="0"/>
              <a:t>/</a:t>
            </a:r>
            <a:r>
              <a:rPr lang="es-ES" dirty="0" err="1"/>
              <a:t>book-result</a:t>
            </a:r>
            <a:r>
              <a:rPr lang="es-ES" dirty="0"/>
              <a:t>/Fuel/</a:t>
            </a:r>
            <a:r>
              <a:rPr lang="es-ES" dirty="0" err="1"/>
              <a:t>Fuel.html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9" y="1690688"/>
            <a:ext cx="11588121" cy="424420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-652449"/>
            <a:ext cx="806614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787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Mapeo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a BD - mas </a:t>
            </a:r>
            <a:r>
              <a:rPr lang="en-US" dirty="0" err="1"/>
              <a:t>detalle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Almacenar instancias de bases de datos</a:t>
            </a:r>
          </a:p>
          <a:p>
            <a:pPr lvl="1"/>
            <a:r>
              <a:rPr lang="es-ES_tradnl" dirty="0"/>
              <a:t>En bases de datos relacionales, </a:t>
            </a:r>
            <a:r>
              <a:rPr lang="es-ES_tradnl" dirty="0" err="1"/>
              <a:t>transformandolos</a:t>
            </a:r>
            <a:r>
              <a:rPr lang="es-ES_tradnl" dirty="0"/>
              <a:t> en </a:t>
            </a:r>
            <a:r>
              <a:rPr lang="es-ES_tradnl" dirty="0" err="1"/>
              <a:t>tuplas</a:t>
            </a:r>
            <a:endParaRPr lang="es-ES_tradnl" dirty="0"/>
          </a:p>
          <a:p>
            <a:pPr lvl="1"/>
            <a:r>
              <a:rPr lang="es-ES_tradnl" dirty="0"/>
              <a:t>En bases de datos </a:t>
            </a:r>
            <a:r>
              <a:rPr lang="es-ES_tradnl" dirty="0" err="1"/>
              <a:t>noSql</a:t>
            </a:r>
            <a:r>
              <a:rPr lang="es-ES_tradnl" dirty="0"/>
              <a:t>, serializando a JSON y creando colecciones</a:t>
            </a:r>
          </a:p>
          <a:p>
            <a:r>
              <a:rPr lang="es-ES_tradnl" dirty="0"/>
              <a:t>Transformar objetos hacia y desde la base de datos de manera transparente</a:t>
            </a:r>
          </a:p>
          <a:p>
            <a:pPr lvl="1"/>
            <a:r>
              <a:rPr lang="es-ES_tradnl" dirty="0"/>
              <a:t>Utilizamos librerías para olvidarnos de los detalles. Guardamos y recuperamos objetos. GLORP (SQL), </a:t>
            </a:r>
            <a:r>
              <a:rPr lang="es-ES_tradnl" dirty="0" err="1"/>
              <a:t>Voyage</a:t>
            </a:r>
            <a:r>
              <a:rPr lang="es-ES_tradnl" dirty="0"/>
              <a:t> (</a:t>
            </a:r>
            <a:r>
              <a:rPr lang="es-ES_tradnl" dirty="0" err="1"/>
              <a:t>NoSQL</a:t>
            </a:r>
            <a:r>
              <a:rPr lang="es-ES_tradnl" dirty="0"/>
              <a:t>)</a:t>
            </a:r>
          </a:p>
          <a:p>
            <a:pPr lvl="1"/>
            <a:r>
              <a:rPr lang="es-ES_tradnl" dirty="0"/>
              <a:t>Dependiendo del caso, vamos a tener que “ensuciar” un poco nuestro modelo (con alguna </a:t>
            </a:r>
            <a:r>
              <a:rPr lang="es-ES_tradnl" dirty="0" err="1"/>
              <a:t>v.i.</a:t>
            </a:r>
            <a:r>
              <a:rPr lang="es-ES_tradnl" dirty="0"/>
              <a:t> que sirva como id, o agregando algunos métodos)</a:t>
            </a:r>
          </a:p>
        </p:txBody>
      </p:sp>
    </p:spTree>
    <p:extLst>
      <p:ext uri="{BB962C8B-B14F-4D97-AF65-F5344CB8AC3E}">
        <p14:creationId xmlns:p14="http://schemas.microsoft.com/office/powerpoint/2010/main" val="171900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Voyage</a:t>
            </a:r>
            <a:r>
              <a:rPr lang="es-ES" dirty="0"/>
              <a:t> (</a:t>
            </a:r>
            <a:r>
              <a:rPr lang="es-ES" dirty="0" err="1"/>
              <a:t>MongoDB</a:t>
            </a:r>
            <a:r>
              <a:rPr lang="es-ES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Voyage</a:t>
            </a:r>
            <a:r>
              <a:rPr lang="es-ES" dirty="0"/>
              <a:t> Mongo es un </a:t>
            </a:r>
            <a:r>
              <a:rPr lang="es-ES" dirty="0" err="1"/>
              <a:t>framework</a:t>
            </a:r>
            <a:r>
              <a:rPr lang="es-ES" dirty="0"/>
              <a:t> para persistir objetos en bases de datos no SQL.</a:t>
            </a:r>
          </a:p>
          <a:p>
            <a:r>
              <a:rPr lang="es-ES" dirty="0"/>
              <a:t>Los cambios que requiere (casos mas básicos) con mínimos:</a:t>
            </a:r>
          </a:p>
          <a:p>
            <a:pPr lvl="1"/>
            <a:r>
              <a:rPr lang="es-ES" dirty="0"/>
              <a:t>Indicar cuales son las clases a persistir</a:t>
            </a:r>
          </a:p>
          <a:p>
            <a:pPr lvl="2"/>
            <a:r>
              <a:rPr lang="es-ES" dirty="0"/>
              <a:t>Implementando un método de clase </a:t>
            </a:r>
          </a:p>
          <a:p>
            <a:pPr lvl="1"/>
            <a:r>
              <a:rPr lang="es-ES" dirty="0"/>
              <a:t>Enviar #</a:t>
            </a:r>
            <a:r>
              <a:rPr lang="es-ES" dirty="0" err="1"/>
              <a:t>save</a:t>
            </a:r>
            <a:r>
              <a:rPr lang="es-ES" dirty="0"/>
              <a:t> a las instancias para que se guarden</a:t>
            </a:r>
          </a:p>
          <a:p>
            <a:pPr lvl="2"/>
            <a:r>
              <a:rPr lang="es-ES" dirty="0"/>
              <a:t>Si no están en la BD se agregan. Si están se actualizan.</a:t>
            </a:r>
          </a:p>
          <a:p>
            <a:pPr lvl="2"/>
            <a:r>
              <a:rPr lang="es-ES" dirty="0"/>
              <a:t>Maneja automáticamente las referencias entre objetos.</a:t>
            </a:r>
          </a:p>
          <a:p>
            <a:pPr lvl="1"/>
            <a:r>
              <a:rPr lang="es-ES" dirty="0"/>
              <a:t>Las clases actúan como colecciones</a:t>
            </a:r>
          </a:p>
          <a:p>
            <a:pPr lvl="2"/>
            <a:r>
              <a:rPr lang="es-ES" dirty="0"/>
              <a:t>El método #</a:t>
            </a:r>
            <a:r>
              <a:rPr lang="es-ES" dirty="0" err="1"/>
              <a:t>selectAll</a:t>
            </a:r>
            <a:r>
              <a:rPr lang="es-ES" dirty="0"/>
              <a:t>: devuelve todas las instancias</a:t>
            </a:r>
          </a:p>
          <a:p>
            <a:pPr lvl="2"/>
            <a:r>
              <a:rPr lang="es-ES" dirty="0"/>
              <a:t>El </a:t>
            </a:r>
            <a:r>
              <a:rPr lang="es-ES" dirty="0" err="1"/>
              <a:t>metodo</a:t>
            </a:r>
            <a:r>
              <a:rPr lang="es-ES" dirty="0"/>
              <a:t> #</a:t>
            </a:r>
            <a:r>
              <a:rPr lang="es-ES" dirty="0" err="1"/>
              <a:t>select</a:t>
            </a:r>
            <a:r>
              <a:rPr lang="es-ES" dirty="0"/>
              <a:t>: funciona (casi) como el de colecciones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036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715</Words>
  <Application>Microsoft Macintosh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Mangal</vt:lpstr>
      <vt:lpstr>Office Theme</vt:lpstr>
      <vt:lpstr>Persistiendo cinéfilos</vt:lpstr>
      <vt:lpstr>Contexto…</vt:lpstr>
      <vt:lpstr>¿qué objetos, cuándo, dónde y cómo persistir?</vt:lpstr>
      <vt:lpstr>Alternativas para persistir mis objetos Smalltalk</vt:lpstr>
      <vt:lpstr>Alternativas para persistir mis objetos Smalltalk</vt:lpstr>
      <vt:lpstr>Serialización en archivos – mas detalle</vt:lpstr>
      <vt:lpstr>Fuel</vt:lpstr>
      <vt:lpstr>Mapeo de objetos a BD - mas detalle</vt:lpstr>
      <vt:lpstr>Voyage (MongoDB)</vt:lpstr>
      <vt:lpstr>En Cinefiloos con Voyage</vt:lpstr>
      <vt:lpstr>PowerPoint Presentation</vt:lpstr>
      <vt:lpstr>PowerPoint Presentation</vt:lpstr>
      <vt:lpstr>PowerPoint Presentation</vt:lpstr>
      <vt:lpstr>https://books.pharo.org/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Persistiendo objetos</dc:title>
  <dc:creator>Alejandro Fernandez</dc:creator>
  <cp:lastModifiedBy>Alejandro Fernandez</cp:lastModifiedBy>
  <cp:revision>23</cp:revision>
  <dcterms:created xsi:type="dcterms:W3CDTF">2018-11-11T23:35:45Z</dcterms:created>
  <dcterms:modified xsi:type="dcterms:W3CDTF">2019-10-26T13:39:14Z</dcterms:modified>
</cp:coreProperties>
</file>