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57" r:id="rId1"/>
    <p:sldMasterId id="2147484685" r:id="rId2"/>
    <p:sldMasterId id="2147484702" r:id="rId3"/>
    <p:sldMasterId id="2147484721" r:id="rId4"/>
    <p:sldMasterId id="2147484740" r:id="rId5"/>
    <p:sldMasterId id="2147484759" r:id="rId6"/>
  </p:sldMasterIdLst>
  <p:notesMasterIdLst>
    <p:notesMasterId r:id="rId25"/>
  </p:notesMasterIdLst>
  <p:handoutMasterIdLst>
    <p:handoutMasterId r:id="rId26"/>
  </p:handoutMasterIdLst>
  <p:sldIdLst>
    <p:sldId id="256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4" r:id="rId18"/>
    <p:sldId id="425" r:id="rId19"/>
    <p:sldId id="426" r:id="rId20"/>
    <p:sldId id="427" r:id="rId21"/>
    <p:sldId id="428" r:id="rId22"/>
    <p:sldId id="430" r:id="rId23"/>
    <p:sldId id="431" r:id="rId24"/>
  </p:sldIdLst>
  <p:sldSz cx="12192000" cy="6858000"/>
  <p:notesSz cx="9144000" cy="6858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0" autoAdjust="0"/>
  </p:normalViewPr>
  <p:slideViewPr>
    <p:cSldViewPr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19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015C0F-43A5-4A09-8EFE-A59B62EEF966}" type="datetimeFigureOut">
              <a:rPr lang="es-ES"/>
              <a:pPr>
                <a:defRPr/>
              </a:pPr>
              <a:t>21/10/2019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2C9784D-779E-4AA0-9063-9ABB461F68C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663657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D31D085-524C-40E2-9A01-625F1F6AEEF6}" type="datetimeFigureOut">
              <a:rPr lang="es-ES"/>
              <a:pPr>
                <a:defRPr/>
              </a:pPr>
              <a:t>21/10/2019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581877-5E09-4CD7-B714-5375D6F20D1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27669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AR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9FDC19-041A-428F-B683-6236151A8662}" type="slidenum">
              <a:rPr lang="es-ES" altLang="es-AR" smtClean="0">
                <a:latin typeface="Calibri" panose="020F0502020204030204" pitchFamily="34" charset="0"/>
              </a:rPr>
              <a:pPr/>
              <a:t>1</a:t>
            </a:fld>
            <a:endParaRPr lang="es-ES" altLang="es-AR">
              <a:latin typeface="Calibri" panose="020F0502020204030204" pitchFamily="34" charset="0"/>
            </a:endParaRPr>
          </a:p>
        </p:txBody>
      </p:sp>
      <p:sp>
        <p:nvSpPr>
          <p:cNvPr id="50181" name="4 Marcador de pie de página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Clase 1</a:t>
            </a:r>
          </a:p>
        </p:txBody>
      </p:sp>
      <p:sp>
        <p:nvSpPr>
          <p:cNvPr id="50182" name="5 Marcador de encabezado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CSSPyME 2009</a:t>
            </a:r>
          </a:p>
        </p:txBody>
      </p:sp>
    </p:spTree>
    <p:extLst>
      <p:ext uri="{BB962C8B-B14F-4D97-AF65-F5344CB8AC3E}">
        <p14:creationId xmlns:p14="http://schemas.microsoft.com/office/powerpoint/2010/main" val="255330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35360" y="1124745"/>
            <a:ext cx="7200800" cy="820685"/>
          </a:xfrm>
          <a:prstGeom prst="rect">
            <a:avLst/>
          </a:prstGeom>
        </p:spPr>
        <p:txBody>
          <a:bodyPr lIns="76197" tIns="38098" rIns="76197" bIns="38098"/>
          <a:lstStyle>
            <a:lvl1pPr>
              <a:buNone/>
              <a:defRPr sz="2000" b="0" i="0" baseline="0">
                <a:solidFill>
                  <a:srgbClr val="8A1D1A"/>
                </a:solidFill>
                <a:effectLst/>
                <a:latin typeface="Arial Black" pitchFamily="34" charset="0"/>
                <a:ea typeface="Open Sans Semibold" pitchFamily="34" charset="0"/>
                <a:cs typeface="Open Sans Semibold" pitchFamily="34" charset="0"/>
              </a:defRPr>
            </a:lvl1pPr>
            <a:lvl2pPr marL="0" indent="0" algn="l">
              <a:buNone/>
              <a:defRPr sz="1700" b="1">
                <a:latin typeface="Arial" pitchFamily="34" charset="0"/>
                <a:cs typeface="Arial" pitchFamily="34" charset="0"/>
              </a:defRPr>
            </a:lvl2pPr>
            <a:lvl3pPr marL="0" indent="0" algn="l">
              <a:buNone/>
              <a:defRPr/>
            </a:lvl3pPr>
            <a:lvl4pPr marL="0" indent="0" algn="l"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s-ES" dirty="0"/>
              <a:t>TÍTULO NOVEDAD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3" hasCustomPrompt="1"/>
          </p:nvPr>
        </p:nvSpPr>
        <p:spPr>
          <a:xfrm>
            <a:off x="335360" y="1988841"/>
            <a:ext cx="7200800" cy="3840427"/>
          </a:xfrm>
          <a:prstGeom prst="rect">
            <a:avLst/>
          </a:prstGeom>
        </p:spPr>
        <p:txBody>
          <a:bodyPr lIns="76197" tIns="38098" rIns="76197" bIns="38098">
            <a:normAutofit/>
          </a:bodyPr>
          <a:lstStyle>
            <a:lvl1pPr>
              <a:buNone/>
              <a:defRPr sz="1700" b="1">
                <a:solidFill>
                  <a:schemeClr val="tx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defRPr>
            </a:lvl1pPr>
            <a:lvl2pPr marL="0" indent="0" algn="l">
              <a:buNone/>
              <a:defRPr sz="1700" b="1">
                <a:latin typeface="Arial" pitchFamily="34" charset="0"/>
                <a:cs typeface="Arial" pitchFamily="34" charset="0"/>
              </a:defRPr>
            </a:lvl2pPr>
            <a:lvl3pPr marL="0" indent="0" algn="l">
              <a:buNone/>
              <a:defRPr/>
            </a:lvl3pPr>
            <a:lvl4pPr marL="0" indent="0" algn="l"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s-ES" dirty="0"/>
              <a:t>Texto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5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7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0793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angle 10"/>
          <p:cNvSpPr/>
          <p:nvPr/>
        </p:nvSpPr>
        <p:spPr>
          <a:xfrm>
            <a:off x="0" y="4646615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  <a:extLst/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9376" y="337421"/>
            <a:ext cx="10806112" cy="12731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33636" y="1773240"/>
            <a:ext cx="9793088" cy="460016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68277" y="6525344"/>
            <a:ext cx="3839491" cy="2421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2279357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541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4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1" y="6459540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3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394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4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4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6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6" y="4394047"/>
            <a:ext cx="8144135" cy="1117687"/>
          </a:xfrm>
        </p:spPr>
        <p:txBody>
          <a:bodyPr/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9" y="2749556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0877-2F62-4DCB-A621-8F230BEFDE8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529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3E83-3D89-45B9-8973-76AE962259D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22540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1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4" y="27257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79"/>
            <a:ext cx="9613860" cy="1704017"/>
          </a:xfrm>
        </p:spPr>
        <p:txBody>
          <a:bodyPr/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6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454C-1C62-4D0F-9457-1D4A8F4C768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9773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50972-ACAC-462F-826B-5D47B12D48B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78505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753237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6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6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79635-A0E3-4185-A855-B7FDB40AD24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17950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  <a:prstGeom prst="rect">
            <a:avLst/>
          </a:prstGeo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  <a:prstGeom prst="rect">
            <a:avLst/>
          </a:prstGeo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Calidad de Sistemas de Software  - 2019</a:t>
            </a:r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EFEF9E6-BDE9-43EA-B603-1D3B262229B2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77F-9DC4-4F00-A9ED-A2ADB32EDB8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59797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E2AFE-9491-4120-9D75-0AB864275F6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552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6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8238-4BD1-4800-AF6E-E21DB010D0F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36751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8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EDA2-9B16-4E09-8173-6D2D80AE18D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442694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05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6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88F2B-4F28-4FE5-87F4-B5F5C9AB150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245055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6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2952-95BE-4FFC-9A63-B7C0D345476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553465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5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6D5AB-9C24-4632-877E-491EEC80785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56582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8DC4-A1F2-43DD-8A35-049899A7B50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825903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81"/>
            <a:ext cx="3049703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1"/>
            <a:ext cx="3063240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81"/>
            <a:ext cx="3070025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1E32-EFCD-44FA-8854-7DC5B326B0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527324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2A27B-80F1-489A-97CB-7A75DE8DD30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7341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7 CuadroTexto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cs typeface="+mn-cs"/>
              </a:rPr>
              <a:t>Fuente:</a:t>
            </a:r>
            <a:endParaRPr lang="es-AR" sz="825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40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9248775" y="2852738"/>
            <a:ext cx="2927351" cy="104775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6"/>
          </p:nvPr>
        </p:nvSpPr>
        <p:spPr>
          <a:xfrm>
            <a:off x="2898775" y="6511925"/>
            <a:ext cx="825500" cy="255588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s-ES" sz="1400">
                <a:solidFill>
                  <a:schemeClr val="tx2"/>
                </a:solidFill>
              </a:rPr>
              <a:t>Calidad de Sistemas de Software  - 2019</a:t>
            </a:r>
            <a:endParaRPr kumimoji="0"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4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6BFEC-85E5-4273-8F5E-D1C26BAA826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234361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7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5" y="53721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5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69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 smtClean="0"/>
            </a:lvl1pPr>
          </a:lstStyle>
          <a:p>
            <a:pPr>
              <a:defRPr/>
            </a:pPr>
            <a:fld id="{23142F3F-6D72-4EE6-9B4A-1A301D9E25B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40522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7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3" y="6459544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A2883-0489-4744-9656-94F03BA04B6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868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396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5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5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30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30" y="4394053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30" y="2749558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0931C-58DD-4BD4-B7E1-BD66504A1E4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677104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670FE-528F-4BB2-8B17-F88A82E9A3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67926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3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5" y="27257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85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8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BE3A1-6062-466C-AC40-F2AF2F0761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736147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9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75AB-933E-40D5-A121-16DC13D788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390530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6" y="75324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9" y="2336887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2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2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23C37-9A81-45C3-9303-9BEDDBA54AC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207404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580FF-2FCF-4146-A9CC-3AF32A71813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356158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63A0-20F0-4887-858E-1602500E2E2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0396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6350"/>
            <a:ext cx="12192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76" y="4737548"/>
            <a:ext cx="10780776" cy="613283"/>
          </a:xfrm>
        </p:spPr>
        <p:txBody>
          <a:bodyPr anchor="b"/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pPr algn="r" eaLnBrk="1" latinLnBrk="0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1" y="6481763"/>
            <a:ext cx="3249959" cy="30162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0" lang="es-ES" sz="1400">
                <a:solidFill>
                  <a:schemeClr val="tx2"/>
                </a:solidFill>
              </a:rPr>
              <a:t>Calidad de Sistemas de Software  - 2019</a:t>
            </a:r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934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30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746A5-2F59-4694-B42C-0EAEB293D70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749169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9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2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738A-2DD9-49E4-B603-650B5BFB625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437207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30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0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6" y="5169597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8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3EA26-6925-475B-B722-3DC36A92C0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855899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9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8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60ACC-4A30-494B-B9D6-54C1AC80983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414227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7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9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94C8C-C398-4534-94AE-B262270A6C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213129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6" y="4711629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6" y="5300163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E510D-DC1B-4A38-AD56-66158B61CC6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874957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30" y="3022683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3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5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5" y="3022683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E97C5-A54D-4637-87DC-EAEF6EB498D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867259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8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6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6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7158-3B53-4849-A887-65E9BDF5835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135080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D67A5-90E8-4B48-8233-BDB289E70A8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759137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9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6" y="53721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8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7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71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BA39E182-5622-49E2-B219-C94A496064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90733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5" name="Conector recto 11"/>
          <p:cNvCxnSpPr/>
          <p:nvPr/>
        </p:nvCxnSpPr>
        <p:spPr>
          <a:xfrm>
            <a:off x="623890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CuadroTexto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7" name="Conector recto 12"/>
          <p:cNvCxnSpPr/>
          <p:nvPr/>
        </p:nvCxnSpPr>
        <p:spPr>
          <a:xfrm>
            <a:off x="623890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81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4"/>
          </p:nvPr>
        </p:nvSpPr>
        <p:spPr>
          <a:xfrm>
            <a:off x="9248775" y="2852738"/>
            <a:ext cx="2927351" cy="1047750"/>
          </a:xfrm>
        </p:spPr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Calidad de Sistemas de Software  - 2019</a:t>
            </a:r>
          </a:p>
        </p:txBody>
      </p:sp>
    </p:spTree>
    <p:extLst>
      <p:ext uri="{BB962C8B-B14F-4D97-AF65-F5344CB8AC3E}">
        <p14:creationId xmlns:p14="http://schemas.microsoft.com/office/powerpoint/2010/main" val="6775226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8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3" y="6459546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FCF6D-C8CF-4BAD-97EB-E2ED6555196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1611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39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7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7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31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31" y="439405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31" y="274956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ABE43-61EB-424F-910D-9B2AE6C84A4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258764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8578-A093-48DD-9C55-21A58DDC169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396414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7" y="27257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8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1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F981A-13DB-446B-8600-4608DE14842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984101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3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45ECC-8308-4F7B-A9B4-1B67259588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411678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7" y="75324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60" y="233689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2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2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AF7C5-C2C4-4B5E-841B-D44A638AFCE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53838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798FF-0B47-40EE-8865-1D74C78E06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924391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9D50-D02C-4555-B61E-B102DF90EC4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051250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31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6AF8F-C93D-4712-B38B-12AAB9C809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881093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30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5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6245-CC72-497E-B06D-339BF9331F8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08782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275" y="6554788"/>
            <a:ext cx="3335339" cy="30321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</p:spTree>
    <p:extLst>
      <p:ext uri="{BB962C8B-B14F-4D97-AF65-F5344CB8AC3E}">
        <p14:creationId xmlns:p14="http://schemas.microsoft.com/office/powerpoint/2010/main" val="1992598173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3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1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7" y="516960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80042-76C6-41FC-BF44-33D5205B2AB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612336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6497-6B85-4E5B-8D32-902F4AFBB83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628735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B3A27-6F16-40A3-9B18-962185A2649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02014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7" y="471163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7" y="5300167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BE68C-05F6-44A8-97CB-CB187B432D2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950824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33" y="302268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8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8" y="302268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58561-E4D9-47A1-9982-14C1BFC4766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778966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3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3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30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9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9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9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4411B-3C72-4C25-8B72-97051BD17E7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760616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DDE5-34EF-417E-972E-57D0712AB7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040618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9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7" y="53721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1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7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73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CF69B87C-F83B-424F-9833-9E37E594C0D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333210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40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3" y="645954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28BA0E-65A1-4689-818F-78C8F46BC9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3248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400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8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8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33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33" y="439406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33" y="2749562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79542-B7A9-4772-8FC1-CD550942CE4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67143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>
            <a:fillRect/>
          </a:stretch>
        </p:blipFill>
        <p:spPr bwMode="auto">
          <a:xfrm>
            <a:off x="31749" y="115888"/>
            <a:ext cx="12160251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5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24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918E0-580C-4FC9-A224-2FA36F9CB5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938227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7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8" y="27257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9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12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6A0C-DE8D-4AA6-A565-54AAF2E0D89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962079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3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7C5B1-249B-41EE-876E-A34C94D75DB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287874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9" y="753245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60" y="233689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24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24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F3B5-DCA1-4634-96C7-3ACAAE80B0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509548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91AA8-608E-44E3-96D1-D92D04306C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176691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5FF54-0365-49A3-971E-5B667E3DB4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395264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33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27CF-295B-4C6B-B7A6-91A46A4098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236815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32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A9F34-4A60-4FF8-AB20-DFCB851FB5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057641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3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13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9" y="516960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2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608E-B6D9-4B40-B006-53035E0D72F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927398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2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3323-08D6-48AA-86E5-6496635729A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781102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</p:spTree>
    <p:extLst>
      <p:ext uri="{BB962C8B-B14F-4D97-AF65-F5344CB8AC3E}">
        <p14:creationId xmlns:p14="http://schemas.microsoft.com/office/powerpoint/2010/main" val="821710526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11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31F84-924D-4FDB-A31D-95AA226A0C3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310280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9" y="471163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9" y="5300171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A9EBD-DBD0-445A-93B0-0DDC90E618F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436310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35" y="3022687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7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7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70" y="3022687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9C8CA-8A01-4BFE-9B2E-EAA43F2D97E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0905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33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33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33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32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93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9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592FF-EDA4-44E0-BB6F-91BD43B9669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553769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2D2F-E00D-49EF-B898-98A2A0D3659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59568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93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9" y="53721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12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75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77269A49-F7BA-4070-B7CD-C6944DE490C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04376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5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2263" y="6308727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493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lantilla ppt_SEAMA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"/>
            <a:ext cx="12192000" cy="6615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58" r:id="rId1"/>
    <p:sldLayoutId id="2147484659" r:id="rId2"/>
  </p:sldLayoutIdLst>
  <p:transition spd="med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500065"/>
            <a:ext cx="10806112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6" y="2011365"/>
            <a:ext cx="10753725" cy="3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6237" y="2781300"/>
            <a:ext cx="2925763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7725" b="0" smtClean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E66C13B6-323C-48C2-9130-BE86FF7563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6990" y="6543675"/>
            <a:ext cx="827087" cy="2555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277" y="6554790"/>
            <a:ext cx="2155825" cy="2127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623888" y="1484784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9 Imagen" descr="logoweb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9" y="5949950"/>
            <a:ext cx="23844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3" r:id="rId7"/>
    <p:sldLayoutId id="2147484695" r:id="rId8"/>
    <p:sldLayoutId id="2147484696" r:id="rId9"/>
    <p:sldLayoutId id="2147484697" r:id="rId10"/>
    <p:sldLayoutId id="2147484698" r:id="rId11"/>
    <p:sldLayoutId id="2147484699" r:id="rId12"/>
  </p:sldLayoutIdLst>
  <p:transition spd="med">
    <p:fade/>
  </p:transition>
  <p:hf hdr="0" dt="0"/>
  <p:txStyles>
    <p:titleStyle>
      <a:lvl1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9pPr>
    </p:titleStyle>
    <p:bodyStyle>
      <a:lvl1pPr marL="68263" indent="-68263" algn="l" defTabSz="685800" rtl="0" eaLnBrk="1" fontAlgn="base" hangingPunct="1">
        <a:lnSpc>
          <a:spcPct val="85000"/>
        </a:lnSpc>
        <a:spcBef>
          <a:spcPts val="975"/>
        </a:spcBef>
        <a:spcAft>
          <a:spcPct val="0"/>
        </a:spcAft>
        <a:buClr>
          <a:srgbClr val="C00000"/>
        </a:buClr>
        <a:buFont typeface="Arial" charset="0"/>
        <a:buChar char="»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60350" indent="-25717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E4E4E"/>
            </a:gs>
            <a:gs pos="50000">
              <a:srgbClr val="000000"/>
            </a:gs>
            <a:gs pos="100000">
              <a:srgbClr val="000000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1039" y="2336800"/>
            <a:ext cx="9613900" cy="35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67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6C454F-83E4-4425-AA98-571D6BC9470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  <p:sldLayoutId id="2147484714" r:id="rId12"/>
    <p:sldLayoutId id="2147484715" r:id="rId13"/>
    <p:sldLayoutId id="2147484716" r:id="rId14"/>
    <p:sldLayoutId id="2147484717" r:id="rId15"/>
    <p:sldLayoutId id="2147484718" r:id="rId16"/>
    <p:sldLayoutId id="2147484719" r:id="rId17"/>
    <p:sldLayoutId id="2147484720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E9E9E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2052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9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69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AE06C7-A478-4424-9506-CD29E7C4C92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2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  <p:sldLayoutId id="2147484734" r:id="rId13"/>
    <p:sldLayoutId id="2147484735" r:id="rId14"/>
    <p:sldLayoutId id="2147484736" r:id="rId15"/>
    <p:sldLayoutId id="2147484737" r:id="rId16"/>
    <p:sldLayoutId id="2147484738" r:id="rId17"/>
    <p:sldLayoutId id="2147484739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076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9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71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6390B5-EEF8-489A-B977-7A76964AF62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  <p:sldLayoutId id="2147484752" r:id="rId12"/>
    <p:sldLayoutId id="2147484753" r:id="rId13"/>
    <p:sldLayoutId id="2147484754" r:id="rId14"/>
    <p:sldLayoutId id="2147484755" r:id="rId15"/>
    <p:sldLayoutId id="2147484756" r:id="rId16"/>
    <p:sldLayoutId id="2147484757" r:id="rId17"/>
    <p:sldLayoutId id="2147484758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D772AC"/>
            </a:gs>
            <a:gs pos="50000">
              <a:srgbClr val="B55CAB"/>
            </a:gs>
            <a:gs pos="100000">
              <a:srgbClr val="3D1B5F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hashOverlay-FullResolve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4100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9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7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0C2E62-3845-4356-BF36-76389ADFF9D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9336" y="4720771"/>
            <a:ext cx="10780776" cy="61328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Calidad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de Software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s-AR" sz="1400" dirty="0"/>
              <a:t>Sector de Software y </a:t>
            </a:r>
            <a:r>
              <a:rPr lang="es-AR" sz="1400" dirty="0" smtClean="0"/>
              <a:t>Servicios informáticos </a:t>
            </a:r>
            <a:r>
              <a:rPr lang="es-AR" sz="1400" dirty="0"/>
              <a:t>(SSI) Nacional y las oportunidades para Emprendedores y </a:t>
            </a:r>
            <a:r>
              <a:rPr lang="es-AR" sz="1400" dirty="0" err="1" smtClean="0"/>
              <a:t>PyMEs</a:t>
            </a:r>
            <a:r>
              <a:rPr lang="es-AR" sz="1400" dirty="0" smtClean="0"/>
              <a:t> desde la Calidad</a:t>
            </a:r>
            <a:endParaRPr lang="es-AR" sz="14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z="1400">
                <a:solidFill>
                  <a:schemeClr val="tx2"/>
                </a:solidFill>
              </a:rPr>
              <a:t>Calidad de Sistemas de Software  - 2019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1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Value</a:t>
            </a:r>
            <a:r>
              <a:rPr lang="es-AR" dirty="0" smtClean="0"/>
              <a:t> Shore-</a:t>
            </a:r>
            <a:r>
              <a:rPr lang="es-AR" dirty="0" err="1" smtClean="0"/>
              <a:t>Value</a:t>
            </a:r>
            <a:r>
              <a:rPr lang="es-AR" dirty="0" smtClean="0"/>
              <a:t> </a:t>
            </a:r>
            <a:r>
              <a:rPr lang="es-AR" dirty="0" err="1" smtClean="0"/>
              <a:t>Soft</a:t>
            </a:r>
            <a:r>
              <a:rPr lang="es-AR" dirty="0" smtClean="0"/>
              <a:t> (VS)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825752" y="1527048"/>
            <a:ext cx="8842248" cy="4572000"/>
          </a:xfrm>
        </p:spPr>
        <p:txBody>
          <a:bodyPr/>
          <a:lstStyle/>
          <a:p>
            <a:r>
              <a:rPr lang="es-AR" dirty="0" smtClean="0"/>
              <a:t>Reflexionemos sobre los casos de países periféricos que se convirtieron en lideres en el sector </a:t>
            </a:r>
            <a:r>
              <a:rPr lang="es-AR" dirty="0" err="1" smtClean="0"/>
              <a:t>TICs</a:t>
            </a:r>
            <a:r>
              <a:rPr lang="es-AR" dirty="0" smtClean="0"/>
              <a:t>. Irlanda, India, Israel (las 3Is).</a:t>
            </a:r>
          </a:p>
          <a:p>
            <a:r>
              <a:rPr lang="es-AR" dirty="0" smtClean="0"/>
              <a:t>Donde se agrega </a:t>
            </a:r>
            <a:r>
              <a:rPr lang="es-AR" dirty="0" smtClean="0"/>
              <a:t>Valor</a:t>
            </a:r>
          </a:p>
          <a:p>
            <a:r>
              <a:rPr lang="es-AR" dirty="0" smtClean="0"/>
              <a:t>La Calidad como catalizador del Valor Agregado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785867"/>
            <a:ext cx="5112568" cy="38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0646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Oportunidades en el mercado interno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Caso de Agricultura de </a:t>
            </a:r>
            <a:r>
              <a:rPr lang="es-AR" dirty="0" smtClean="0"/>
              <a:t>Precisión, </a:t>
            </a:r>
            <a:r>
              <a:rPr lang="es-AR" dirty="0"/>
              <a:t>donde existe un mercado </a:t>
            </a:r>
            <a:r>
              <a:rPr lang="es-AR" dirty="0" smtClean="0"/>
              <a:t>apto para recibir </a:t>
            </a:r>
            <a:r>
              <a:rPr lang="es-AR" dirty="0"/>
              <a:t>de nuevas soluciones </a:t>
            </a:r>
            <a:r>
              <a:rPr lang="es-AR" dirty="0" err="1" smtClean="0"/>
              <a:t>TICs</a:t>
            </a:r>
            <a:endParaRPr lang="es-AR" dirty="0" smtClean="0"/>
          </a:p>
          <a:p>
            <a:r>
              <a:rPr lang="es-AR" dirty="0" smtClean="0"/>
              <a:t>Energía, integrando software para soluciones de explotación de </a:t>
            </a:r>
            <a:r>
              <a:rPr lang="es-AR" dirty="0" err="1" smtClean="0"/>
              <a:t>Oil&amp;Gas</a:t>
            </a:r>
            <a:r>
              <a:rPr lang="es-AR" dirty="0" smtClean="0"/>
              <a:t> no convencional (Vaca Muerta)</a:t>
            </a:r>
          </a:p>
          <a:p>
            <a:r>
              <a:rPr lang="es-AR" dirty="0" smtClean="0"/>
              <a:t>Producción 4.0  en la industria en general</a:t>
            </a:r>
          </a:p>
          <a:p>
            <a:r>
              <a:rPr lang="es-AR" dirty="0" smtClean="0"/>
              <a:t>Bioinformática, y biomedicina</a:t>
            </a:r>
          </a:p>
          <a:p>
            <a:r>
              <a:rPr lang="es-AR" dirty="0" smtClean="0"/>
              <a:t>Smart </a:t>
            </a:r>
            <a:r>
              <a:rPr lang="es-AR" dirty="0" err="1" smtClean="0"/>
              <a:t>Cities</a:t>
            </a:r>
            <a:endParaRPr lang="es-AR" dirty="0"/>
          </a:p>
          <a:p>
            <a:r>
              <a:rPr lang="es-AR" dirty="0" smtClean="0"/>
              <a:t>Industria farmacéutica, </a:t>
            </a:r>
          </a:p>
          <a:p>
            <a:r>
              <a:rPr lang="es-AR" dirty="0" smtClean="0"/>
              <a:t>Otras….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263304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Debilidades de una </a:t>
            </a:r>
            <a:r>
              <a:rPr lang="es-AR" dirty="0" err="1" smtClean="0"/>
              <a:t>PyME</a:t>
            </a:r>
            <a:r>
              <a:rPr lang="es-AR" dirty="0" smtClean="0"/>
              <a:t> de </a:t>
            </a:r>
            <a:r>
              <a:rPr lang="es-AR" dirty="0" err="1" smtClean="0"/>
              <a:t>TICs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Captación y Retención  de Recursos Humanos</a:t>
            </a:r>
          </a:p>
          <a:p>
            <a:r>
              <a:rPr lang="es-AR" dirty="0" smtClean="0"/>
              <a:t>Alta tasa de mortalidad</a:t>
            </a:r>
          </a:p>
          <a:p>
            <a:r>
              <a:rPr lang="es-AR" dirty="0" smtClean="0"/>
              <a:t>Acceso a Financiamiento</a:t>
            </a:r>
          </a:p>
          <a:p>
            <a:r>
              <a:rPr lang="es-AR" dirty="0" smtClean="0"/>
              <a:t>Poder de negociación frente a grandes empresas clientes</a:t>
            </a:r>
          </a:p>
          <a:p>
            <a:r>
              <a:rPr lang="es-AR" dirty="0" smtClean="0"/>
              <a:t>Escasos Recursos</a:t>
            </a:r>
          </a:p>
          <a:p>
            <a:r>
              <a:rPr lang="es-AR" dirty="0" smtClean="0"/>
              <a:t>Visibilidad en el Mercado</a:t>
            </a:r>
          </a:p>
        </p:txBody>
      </p:sp>
    </p:spTree>
    <p:extLst>
      <p:ext uri="{BB962C8B-B14F-4D97-AF65-F5344CB8AC3E}">
        <p14:creationId xmlns:p14="http://schemas.microsoft.com/office/powerpoint/2010/main" val="4011954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31504" y="-243408"/>
            <a:ext cx="8507288" cy="1143000"/>
          </a:xfrm>
        </p:spPr>
        <p:txBody>
          <a:bodyPr/>
          <a:lstStyle/>
          <a:p>
            <a:r>
              <a:rPr lang="es-AR" dirty="0" smtClean="0"/>
              <a:t>Los Recursos Humanos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7528" y="1460919"/>
            <a:ext cx="830160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Recurso clave en una empresa de </a:t>
            </a:r>
            <a:r>
              <a:rPr lang="es-AR" dirty="0" err="1" smtClean="0"/>
              <a:t>TICs</a:t>
            </a:r>
            <a:endParaRPr lang="es-AR" dirty="0" smtClean="0"/>
          </a:p>
          <a:p>
            <a:r>
              <a:rPr lang="es-AR" dirty="0" smtClean="0"/>
              <a:t>El problema no es solo atraerlos, sino retenerlos</a:t>
            </a:r>
          </a:p>
          <a:p>
            <a:r>
              <a:rPr lang="es-AR" dirty="0" smtClean="0"/>
              <a:t>El crecimiento de la empresa se sustenta en el crecimiento y desarrollo de la estructura de RRHH.</a:t>
            </a:r>
          </a:p>
          <a:p>
            <a:r>
              <a:rPr lang="es-AR" dirty="0" smtClean="0"/>
              <a:t>Generar condiciones para contenerlos y brindar herramientas para su crecimiento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49548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Exigencias del Mercado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Flexibilidad</a:t>
            </a:r>
          </a:p>
          <a:p>
            <a:r>
              <a:rPr lang="es-AR" dirty="0" smtClean="0"/>
              <a:t>Innovación permanente</a:t>
            </a:r>
          </a:p>
          <a:p>
            <a:r>
              <a:rPr lang="es-AR" dirty="0" smtClean="0"/>
              <a:t>Precios Bajos</a:t>
            </a:r>
          </a:p>
          <a:p>
            <a:r>
              <a:rPr lang="es-AR" dirty="0" smtClean="0"/>
              <a:t>Calidad</a:t>
            </a:r>
          </a:p>
          <a:p>
            <a:r>
              <a:rPr lang="es-AR" dirty="0" smtClean="0"/>
              <a:t>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3901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19472"/>
            <a:ext cx="8507288" cy="1143000"/>
          </a:xfrm>
        </p:spPr>
        <p:txBody>
          <a:bodyPr/>
          <a:lstStyle/>
          <a:p>
            <a:r>
              <a:rPr lang="es-AR" dirty="0" smtClean="0"/>
              <a:t>Como sobrevive una </a:t>
            </a:r>
            <a:r>
              <a:rPr lang="es-AR" dirty="0" err="1" smtClean="0"/>
              <a:t>PyME</a:t>
            </a:r>
            <a:r>
              <a:rPr lang="es-AR" dirty="0" smtClean="0"/>
              <a:t> de </a:t>
            </a:r>
            <a:r>
              <a:rPr lang="es-AR" dirty="0" err="1" smtClean="0"/>
              <a:t>TICs</a:t>
            </a:r>
            <a:r>
              <a:rPr lang="es-AR" dirty="0" smtClean="0"/>
              <a:t> en Argentina?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7528" y="1460919"/>
            <a:ext cx="830160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La importancia de las Redes y la complementación</a:t>
            </a:r>
          </a:p>
          <a:p>
            <a:r>
              <a:rPr lang="es-AR" dirty="0" smtClean="0"/>
              <a:t>Insistir y no abandonar el camino.</a:t>
            </a:r>
          </a:p>
          <a:p>
            <a:r>
              <a:rPr lang="es-AR" dirty="0" smtClean="0"/>
              <a:t>Fortalecer el Área Comercial</a:t>
            </a:r>
          </a:p>
          <a:p>
            <a:r>
              <a:rPr lang="es-AR" dirty="0" smtClean="0"/>
              <a:t>No competir solo en base a bajo costo</a:t>
            </a:r>
          </a:p>
          <a:p>
            <a:r>
              <a:rPr lang="es-AR" dirty="0" smtClean="0"/>
              <a:t>Contar con Profesionales altamente capacitados</a:t>
            </a:r>
          </a:p>
          <a:p>
            <a:r>
              <a:rPr lang="es-AR" dirty="0" smtClean="0"/>
              <a:t>La importancia de conocer el mercado</a:t>
            </a:r>
          </a:p>
          <a:p>
            <a:r>
              <a:rPr lang="es-AR" dirty="0" smtClean="0"/>
              <a:t>Y sobre todo, </a:t>
            </a:r>
            <a:r>
              <a:rPr lang="es-AR" dirty="0" smtClean="0"/>
              <a:t>Mejora continua en </a:t>
            </a:r>
            <a:r>
              <a:rPr lang="es-AR" smtClean="0"/>
              <a:t>los Procesos</a:t>
            </a:r>
            <a:r>
              <a:rPr lang="es-AR" dirty="0" smtClean="0"/>
              <a:t>,  y proyectar La CALIDAD en la Organización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1712790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Oportunidades para las </a:t>
            </a:r>
            <a:r>
              <a:rPr lang="es-AR" dirty="0" err="1" smtClean="0"/>
              <a:t>PyMEs</a:t>
            </a:r>
            <a:r>
              <a:rPr lang="es-AR" dirty="0" smtClean="0"/>
              <a:t> de </a:t>
            </a:r>
            <a:r>
              <a:rPr lang="es-AR" dirty="0" err="1" smtClean="0"/>
              <a:t>TICs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Mercado Global de </a:t>
            </a:r>
            <a:r>
              <a:rPr lang="es-AR" dirty="0" err="1" smtClean="0"/>
              <a:t>TICs</a:t>
            </a:r>
            <a:r>
              <a:rPr lang="es-AR" dirty="0" smtClean="0"/>
              <a:t> </a:t>
            </a:r>
            <a:r>
              <a:rPr lang="es-AR" dirty="0"/>
              <a:t>en crecimiento </a:t>
            </a:r>
          </a:p>
          <a:p>
            <a:r>
              <a:rPr lang="es-AR" dirty="0"/>
              <a:t>Desarrollo del mercado interno, impulsando la aplicación de </a:t>
            </a:r>
            <a:r>
              <a:rPr lang="es-AR" dirty="0" err="1"/>
              <a:t>TICs</a:t>
            </a:r>
            <a:r>
              <a:rPr lang="es-AR" dirty="0"/>
              <a:t> en la industria y servicios</a:t>
            </a:r>
          </a:p>
          <a:p>
            <a:r>
              <a:rPr lang="es-AR" dirty="0"/>
              <a:t>Alta receptividad por parte de actores del Poder Político y Económico para desarrollar el Sector</a:t>
            </a:r>
          </a:p>
          <a:p>
            <a:r>
              <a:rPr lang="es-AR" dirty="0"/>
              <a:t>Aplicación de </a:t>
            </a:r>
            <a:r>
              <a:rPr lang="es-AR" dirty="0" err="1" smtClean="0"/>
              <a:t>TICs</a:t>
            </a:r>
            <a:r>
              <a:rPr lang="es-AR" dirty="0" smtClean="0"/>
              <a:t> </a:t>
            </a:r>
            <a:r>
              <a:rPr lang="es-AR" dirty="0"/>
              <a:t>en sectores productivos, salud, educación, </a:t>
            </a:r>
            <a:r>
              <a:rPr lang="es-AR" dirty="0" err="1"/>
              <a:t>ect</a:t>
            </a:r>
            <a:r>
              <a:rPr lang="es-AR" dirty="0"/>
              <a:t>.</a:t>
            </a:r>
          </a:p>
          <a:p>
            <a:r>
              <a:rPr lang="es-AR" dirty="0" smtClean="0"/>
              <a:t>Aprovechar los talentos formados en Universidades locales para </a:t>
            </a:r>
            <a:r>
              <a:rPr lang="es-AR" dirty="0"/>
              <a:t>el desarrollo de productos y servicios de alto valor agregado.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0373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7528" y="476672"/>
            <a:ext cx="8534400" cy="758952"/>
          </a:xfrm>
        </p:spPr>
        <p:txBody>
          <a:bodyPr>
            <a:noAutofit/>
          </a:bodyPr>
          <a:lstStyle/>
          <a:p>
            <a:r>
              <a:rPr lang="es-ES_tradnl" sz="2400" dirty="0"/>
              <a:t>La calidad como requisito para acceder a instrumentos de promoción de la Industria. </a:t>
            </a:r>
            <a:r>
              <a:rPr lang="es-ES_tradnl" sz="2400" dirty="0"/>
              <a:t>Ley </a:t>
            </a:r>
            <a:r>
              <a:rPr lang="es-ES_tradnl" sz="2400" dirty="0" smtClean="0"/>
              <a:t>de </a:t>
            </a:r>
            <a:r>
              <a:rPr lang="es-ES_tradnl" sz="2400" dirty="0" err="1" smtClean="0"/>
              <a:t>Economia</a:t>
            </a:r>
            <a:r>
              <a:rPr lang="es-ES_tradnl" sz="2400" dirty="0" smtClean="0"/>
              <a:t> del Conocimiento </a:t>
            </a:r>
            <a:r>
              <a:rPr lang="es-ES_tradnl" sz="2400" dirty="0"/>
              <a:t>en Argentina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 Evolución de la Ley 25.922 </a:t>
            </a:r>
            <a:r>
              <a:rPr lang="es-ES_tradnl" dirty="0"/>
              <a:t>- LEY DE PROMOCION DE LA INDUSTRIA DEL </a:t>
            </a:r>
            <a:r>
              <a:rPr lang="es-ES_tradnl" dirty="0" smtClean="0"/>
              <a:t>SOFTWARE.</a:t>
            </a:r>
            <a:r>
              <a:rPr lang="es-AR" dirty="0" smtClean="0"/>
              <a:t> </a:t>
            </a:r>
            <a:r>
              <a:rPr lang="es-ES_tradnl" dirty="0"/>
              <a:t>Esta Ley incluye los siguientes beneficios, entre otros:</a:t>
            </a:r>
            <a:endParaRPr lang="es-AR" dirty="0"/>
          </a:p>
          <a:p>
            <a:pPr lvl="1"/>
            <a:r>
              <a:rPr lang="es-ES_tradnl" dirty="0"/>
              <a:t>i) Estabilidad fiscal por 10 años a partir de la entrada en vigencia de la ley.</a:t>
            </a:r>
            <a:endParaRPr lang="es-AR" dirty="0"/>
          </a:p>
          <a:p>
            <a:pPr lvl="1"/>
            <a:r>
              <a:rPr lang="es-ES_tradnl" dirty="0"/>
              <a:t>ii) Crédito fiscal a cuenta del pago del IVA por el 70% de los gastos que las firmas hayan realizado en concepto de contribuciones patronales a la seguridad social.</a:t>
            </a:r>
            <a:endParaRPr lang="es-AR" dirty="0"/>
          </a:p>
          <a:p>
            <a:pPr lvl="1"/>
            <a:r>
              <a:rPr lang="es-ES_tradnl" dirty="0"/>
              <a:t>iii) Desgravación del 60% del Impuesto a las Ganancias (este beneficio sólo alcanza a las empresas que acrediten gastos de investigación y desarrollo).</a:t>
            </a:r>
            <a:endParaRPr lang="es-AR" dirty="0"/>
          </a:p>
          <a:p>
            <a:pPr lvl="1"/>
            <a:r>
              <a:rPr lang="es-ES_tradnl" dirty="0"/>
              <a:t>iv) Creación de un Fondo Fiduciario de la Industria del Software (FONSOFT)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652461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Requisitos de Calidad para acceder al beneficio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/>
              <a:t>1) Certificación de procesos </a:t>
            </a:r>
            <a:endParaRPr lang="es-AR" dirty="0"/>
          </a:p>
          <a:p>
            <a:pPr lvl="1"/>
            <a:r>
              <a:rPr lang="es-ES_tradnl" dirty="0"/>
              <a:t>- CMM</a:t>
            </a:r>
            <a:endParaRPr lang="es-AR" dirty="0"/>
          </a:p>
          <a:p>
            <a:pPr lvl="1"/>
            <a:r>
              <a:rPr lang="es-ES_tradnl" dirty="0"/>
              <a:t>- CMMI	</a:t>
            </a:r>
            <a:endParaRPr lang="es-AR" dirty="0"/>
          </a:p>
          <a:p>
            <a:pPr lvl="1"/>
            <a:r>
              <a:rPr lang="es-ES_tradnl" dirty="0"/>
              <a:t>- IRAM-ISO 9001 a través de las directrices indicadas en ISO/IEC 90003</a:t>
            </a:r>
            <a:endParaRPr lang="es-AR" dirty="0"/>
          </a:p>
          <a:p>
            <a:pPr lvl="1"/>
            <a:r>
              <a:rPr lang="fr-FR" dirty="0"/>
              <a:t>- IRAM 17601 (CMMI (SEI))</a:t>
            </a:r>
            <a:endParaRPr lang="es-AR" dirty="0"/>
          </a:p>
          <a:p>
            <a:pPr lvl="1"/>
            <a:r>
              <a:rPr lang="fr-FR" dirty="0"/>
              <a:t>- ISO/IEC 15504 (IRAM-ISO/IEC 15504)</a:t>
            </a:r>
            <a:endParaRPr lang="es-AR" dirty="0"/>
          </a:p>
          <a:p>
            <a:r>
              <a:rPr lang="es-ES_tradnl" dirty="0"/>
              <a:t>2) Certificación de calidad de producto</a:t>
            </a:r>
            <a:endParaRPr lang="es-AR" dirty="0"/>
          </a:p>
          <a:p>
            <a:pPr lvl="1"/>
            <a:r>
              <a:rPr lang="es-ES_tradnl" dirty="0"/>
              <a:t>- ISO/IEC 9126 (IRAM-ISO/IEC 9126)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769384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Agenda </a:t>
            </a:r>
            <a:r>
              <a:rPr lang="es-AR" dirty="0" smtClean="0"/>
              <a:t>21/10/2019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sz="2400" dirty="0"/>
              <a:t>La industria del Software como emergente de la economía del conocimiento. Ecosistema de innovación del Software. Las Empresas de Base Tecnológica (</a:t>
            </a:r>
            <a:r>
              <a:rPr lang="es-AR" sz="2400" dirty="0" err="1"/>
              <a:t>EBTs</a:t>
            </a:r>
            <a:r>
              <a:rPr lang="es-AR" sz="2400" dirty="0"/>
              <a:t>)</a:t>
            </a:r>
          </a:p>
          <a:p>
            <a:r>
              <a:rPr lang="es-AR" sz="2400" dirty="0"/>
              <a:t>Evolución desde el 2002</a:t>
            </a:r>
            <a:r>
              <a:rPr lang="es-AR" dirty="0"/>
              <a:t> </a:t>
            </a:r>
            <a:r>
              <a:rPr lang="es-AR" dirty="0" smtClean="0"/>
              <a:t>a la actualidad en Argentina</a:t>
            </a:r>
          </a:p>
          <a:p>
            <a:r>
              <a:rPr lang="es-AR" sz="2400" dirty="0"/>
              <a:t>Oportunidades. Creación de empresas, dinamización de sectores de la economía agrícola/</a:t>
            </a:r>
            <a:r>
              <a:rPr lang="es-AR" sz="2400" dirty="0" err="1"/>
              <a:t>industral</a:t>
            </a:r>
            <a:endParaRPr lang="es-AR" sz="2400" dirty="0"/>
          </a:p>
          <a:p>
            <a:r>
              <a:rPr lang="es-AR" sz="2400" dirty="0"/>
              <a:t>Exportación de valor agregado (</a:t>
            </a:r>
            <a:r>
              <a:rPr lang="es-AR" sz="2400" dirty="0" err="1"/>
              <a:t>Value</a:t>
            </a:r>
            <a:r>
              <a:rPr lang="es-AR" sz="2400" dirty="0"/>
              <a:t> Shore-</a:t>
            </a:r>
            <a:r>
              <a:rPr lang="es-AR" sz="2400" dirty="0" err="1"/>
              <a:t>Value</a:t>
            </a:r>
            <a:r>
              <a:rPr lang="es-AR" sz="2400" dirty="0"/>
              <a:t>)</a:t>
            </a:r>
          </a:p>
          <a:p>
            <a:r>
              <a:rPr lang="es-AR" sz="2400" dirty="0" smtClean="0"/>
              <a:t>El papel de la Calidad en este marco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102516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Economía del conocimiento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Según A. </a:t>
            </a:r>
            <a:r>
              <a:rPr lang="es-AR" dirty="0" err="1" smtClean="0"/>
              <a:t>Toffler</a:t>
            </a:r>
            <a:r>
              <a:rPr lang="es-AR" dirty="0" smtClean="0"/>
              <a:t> sistema de riqueza que utiliza el conocimiento como insumo para la creación de valor</a:t>
            </a:r>
          </a:p>
          <a:p>
            <a:r>
              <a:rPr lang="es-AR" dirty="0"/>
              <a:t>La aplicación de conocimiento a través de la tecnología juega un papel central e impacta en distintos sectores de la economía. </a:t>
            </a:r>
            <a:r>
              <a:rPr lang="es-AR" dirty="0">
                <a:hlinkClick r:id="" action="ppaction://noaction"/>
              </a:rPr>
              <a:t>Ley de Moore</a:t>
            </a:r>
            <a:endParaRPr lang="es-AR" dirty="0"/>
          </a:p>
          <a:p>
            <a:r>
              <a:rPr lang="es-AR" dirty="0" smtClean="0"/>
              <a:t>Su desarrollo depende de un ecosistema de innovación donde el sector académico, el estado, y las empresas se complementan para poner en valor el conocimiento.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4686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Las empresas de Base Tecnológica (</a:t>
            </a:r>
            <a:r>
              <a:rPr lang="es-AR" dirty="0" err="1" smtClean="0"/>
              <a:t>EBTs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 emergente de la aplicación del conocimiento en la economía son las </a:t>
            </a:r>
            <a:r>
              <a:rPr lang="es-AR" dirty="0" err="1" smtClean="0"/>
              <a:t>EBT´s</a:t>
            </a:r>
            <a:endParaRPr lang="es-AR" dirty="0" smtClean="0"/>
          </a:p>
          <a:p>
            <a:r>
              <a:rPr lang="es-AR" dirty="0" smtClean="0"/>
              <a:t>Empresas que generan productos y servicios en base a la aplicación de conocimiento científico-tecnológico</a:t>
            </a:r>
          </a:p>
          <a:p>
            <a:r>
              <a:rPr lang="es-AR" dirty="0" smtClean="0"/>
              <a:t>Empresas dinámicas que generan productos y servicios de alto valor agregado con empleos muy bien remunerados. </a:t>
            </a:r>
          </a:p>
          <a:p>
            <a:r>
              <a:rPr lang="es-AR" dirty="0" smtClean="0"/>
              <a:t>Pero sobre todo dinamizan la economía a partir de difundir el conocimiento en el medio socio productivo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09648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Como nace una Empresa de Base Tecnológica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Emprendedorismo</a:t>
            </a:r>
            <a:r>
              <a:rPr lang="es-AR" dirty="0"/>
              <a:t> como alternativa viable para el desarrollo profesional</a:t>
            </a:r>
          </a:p>
          <a:p>
            <a:r>
              <a:rPr lang="es-AR" dirty="0" smtClean="0"/>
              <a:t>Necesidad de desarrollo de Competencias emprendedoras y Acompañar  el proyecto desde la </a:t>
            </a:r>
            <a:r>
              <a:rPr lang="es-AR" dirty="0"/>
              <a:t>idea al Plan de </a:t>
            </a:r>
            <a:r>
              <a:rPr lang="es-AR" dirty="0" smtClean="0"/>
              <a:t>negocios (formación Universitaria, Incubadoras, Aceleradoras y otras instituciones de apoyo)</a:t>
            </a:r>
            <a:endParaRPr lang="es-AR" dirty="0"/>
          </a:p>
          <a:p>
            <a:r>
              <a:rPr lang="es-AR" dirty="0"/>
              <a:t>Detectar demandas insatisfechas y explotarlas comercialmente</a:t>
            </a:r>
          </a:p>
          <a:p>
            <a:r>
              <a:rPr lang="es-AR" dirty="0"/>
              <a:t>Aprovechar la posibilidad de la innovación tecnológica (Plataformas móviles, tiempo real, Smart </a:t>
            </a:r>
            <a:r>
              <a:rPr lang="es-AR" dirty="0" err="1"/>
              <a:t>Cities</a:t>
            </a:r>
            <a:r>
              <a:rPr lang="es-AR" dirty="0"/>
              <a:t>, agricultura de precisión, </a:t>
            </a:r>
            <a:r>
              <a:rPr lang="es-AR" dirty="0" err="1"/>
              <a:t>bioinformatica</a:t>
            </a:r>
            <a:r>
              <a:rPr lang="es-AR" dirty="0"/>
              <a:t>, </a:t>
            </a:r>
            <a:r>
              <a:rPr lang="es-AR" dirty="0" smtClean="0"/>
              <a:t>inteligencia artificial, producción 4,0, otras</a:t>
            </a:r>
            <a:r>
              <a:rPr lang="es-AR" dirty="0"/>
              <a:t>….)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44098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Algunos datos del sector local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Ley de promoción del software desde el 2004 y actualmente Ley de la Economía del Conocimiento.</a:t>
            </a:r>
          </a:p>
          <a:p>
            <a:r>
              <a:rPr lang="es-AR" dirty="0" smtClean="0"/>
              <a:t>Crecimiento sostenido desde el 2002, a una tasa promedio del 20%</a:t>
            </a:r>
          </a:p>
          <a:p>
            <a:r>
              <a:rPr lang="es-AR" dirty="0" err="1" smtClean="0"/>
              <a:t>Deficit</a:t>
            </a:r>
            <a:r>
              <a:rPr lang="es-AR" dirty="0" smtClean="0"/>
              <a:t> de Recursos Humanos formados en las disciplinas del sector. </a:t>
            </a:r>
            <a:r>
              <a:rPr lang="es-AR" dirty="0"/>
              <a:t>tiene menos del 0,3% </a:t>
            </a:r>
            <a:r>
              <a:rPr lang="es-AR" dirty="0" smtClean="0"/>
              <a:t>de su </a:t>
            </a:r>
            <a:r>
              <a:rPr lang="es-AR" dirty="0"/>
              <a:t>población económicamente activa trabajando en este sector, y solo el 4% de </a:t>
            </a:r>
            <a:r>
              <a:rPr lang="es-AR" dirty="0" smtClean="0"/>
              <a:t>sus estudiantes </a:t>
            </a:r>
            <a:r>
              <a:rPr lang="es-AR" dirty="0"/>
              <a:t>universitarios en carreras afines,</a:t>
            </a:r>
            <a:endParaRPr lang="es-AR" dirty="0" smtClean="0"/>
          </a:p>
          <a:p>
            <a:r>
              <a:rPr lang="es-AR" dirty="0" smtClean="0"/>
              <a:t>Existencia de un ecosistema de innovación Federal, con Universidades, </a:t>
            </a:r>
            <a:r>
              <a:rPr lang="es-AR" dirty="0" err="1" smtClean="0"/>
              <a:t>Clusters</a:t>
            </a:r>
            <a:r>
              <a:rPr lang="es-AR" dirty="0" smtClean="0"/>
              <a:t> y Polos Tecnológicos, y empresas dinámicas.</a:t>
            </a:r>
          </a:p>
          <a:p>
            <a:r>
              <a:rPr lang="es-AR" dirty="0" smtClean="0"/>
              <a:t>Empresas Globales de origen local </a:t>
            </a:r>
            <a:r>
              <a:rPr lang="es-AR" dirty="0"/>
              <a:t>como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Auth0, </a:t>
            </a:r>
            <a:r>
              <a:rPr lang="es-A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Globant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, BITGENIA, FRONTEC, Mercado Libre, entre otras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88236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Evolución de cantidad de empresas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43" y="1844825"/>
            <a:ext cx="7887414" cy="40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8207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Exportaciones y empleo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18" y="1628801"/>
            <a:ext cx="8161222" cy="47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3382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Situación de las empresas y salarios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68" y="1527049"/>
            <a:ext cx="7929195" cy="436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2708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3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4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6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plantilla diapositiva 2018</Template>
  <TotalTime>7030</TotalTime>
  <Words>938</Words>
  <Application>Microsoft Office PowerPoint</Application>
  <PresentationFormat>Panorámica</PresentationFormat>
  <Paragraphs>97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Open Sans Semibold</vt:lpstr>
      <vt:lpstr>Trebuchet MS</vt:lpstr>
      <vt:lpstr>Diseño personalizado</vt:lpstr>
      <vt:lpstr>Tema3</vt:lpstr>
      <vt:lpstr>1_Berlín</vt:lpstr>
      <vt:lpstr>Berlín</vt:lpstr>
      <vt:lpstr>2_Berlín</vt:lpstr>
      <vt:lpstr>3_Berlín</vt:lpstr>
      <vt:lpstr>Calidad de Sistemas de Software</vt:lpstr>
      <vt:lpstr>Agenda 21/10/2019</vt:lpstr>
      <vt:lpstr>Economía del conocimiento</vt:lpstr>
      <vt:lpstr>Las empresas de Base Tecnológica (EBTs)</vt:lpstr>
      <vt:lpstr>Como nace una Empresa de Base Tecnológica</vt:lpstr>
      <vt:lpstr>Algunos datos del sector local</vt:lpstr>
      <vt:lpstr>Evolución de cantidad de empresas</vt:lpstr>
      <vt:lpstr>Exportaciones y empleo</vt:lpstr>
      <vt:lpstr>Situación de las empresas y salarios</vt:lpstr>
      <vt:lpstr>Value Shore-Value Soft (VS)</vt:lpstr>
      <vt:lpstr>Oportunidades en el mercado interno</vt:lpstr>
      <vt:lpstr>Debilidades de una PyME de TICs</vt:lpstr>
      <vt:lpstr>Los Recursos Humanos</vt:lpstr>
      <vt:lpstr>Exigencias del Mercado</vt:lpstr>
      <vt:lpstr>Como sobrevive una PyME de TICs en Argentina?</vt:lpstr>
      <vt:lpstr>Oportunidades para las PyMEs de TICs</vt:lpstr>
      <vt:lpstr>La calidad como requisito para acceder a instrumentos de promoción de la Industria. Ley de Economia del Conocimiento en Argentina</vt:lpstr>
      <vt:lpstr>Requisitos de Calidad para acceder al beneficio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 Sistemas de Software en Pequeñas y Medianas Empresas</dc:title>
  <dc:creator>Ariel</dc:creator>
  <cp:lastModifiedBy>Walas</cp:lastModifiedBy>
  <cp:revision>206</cp:revision>
  <cp:lastPrinted>2018-08-24T14:59:36Z</cp:lastPrinted>
  <dcterms:created xsi:type="dcterms:W3CDTF">2009-09-09T16:46:35Z</dcterms:created>
  <dcterms:modified xsi:type="dcterms:W3CDTF">2019-10-21T15:46:36Z</dcterms:modified>
</cp:coreProperties>
</file>