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3" r:id="rId2"/>
    <p:sldId id="304" r:id="rId3"/>
    <p:sldId id="305" r:id="rId4"/>
    <p:sldId id="293" r:id="rId5"/>
    <p:sldId id="306" r:id="rId6"/>
    <p:sldId id="294" r:id="rId7"/>
    <p:sldId id="295" r:id="rId8"/>
    <p:sldId id="307" r:id="rId9"/>
    <p:sldId id="308" r:id="rId10"/>
    <p:sldId id="296" r:id="rId11"/>
    <p:sldId id="309" r:id="rId12"/>
    <p:sldId id="316" r:id="rId13"/>
    <p:sldId id="311" r:id="rId14"/>
    <p:sldId id="312" r:id="rId15"/>
    <p:sldId id="297" r:id="rId16"/>
    <p:sldId id="313" r:id="rId17"/>
    <p:sldId id="314" r:id="rId18"/>
    <p:sldId id="298" r:id="rId19"/>
    <p:sldId id="315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5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00" d="100"/>
        <a:sy n="100" d="100"/>
      </p:scale>
      <p:origin x="0" y="-3882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Rosenfeld" userId="60a3a891-5940-4f3e-8fcb-08ad60f8a14b" providerId="ADAL" clId="{B6EAFEE9-06C6-4C63-96EC-E8F55CF47465}"/>
    <pc:docChg chg="custSel modSld">
      <pc:chgData name="Ricardo Rosenfeld" userId="60a3a891-5940-4f3e-8fcb-08ad60f8a14b" providerId="ADAL" clId="{B6EAFEE9-06C6-4C63-96EC-E8F55CF47465}" dt="2020-02-21T09:51:34.684" v="7" actId="255"/>
      <pc:docMkLst>
        <pc:docMk/>
      </pc:docMkLst>
      <pc:sldChg chg="modSp">
        <pc:chgData name="Ricardo Rosenfeld" userId="60a3a891-5940-4f3e-8fcb-08ad60f8a14b" providerId="ADAL" clId="{B6EAFEE9-06C6-4C63-96EC-E8F55CF47465}" dt="2020-02-21T09:51:34.684" v="7" actId="255"/>
        <pc:sldMkLst>
          <pc:docMk/>
          <pc:sldMk cId="1122554311" sldId="312"/>
        </pc:sldMkLst>
        <pc:spChg chg="mod">
          <ac:chgData name="Ricardo Rosenfeld" userId="60a3a891-5940-4f3e-8fcb-08ad60f8a14b" providerId="ADAL" clId="{B6EAFEE9-06C6-4C63-96EC-E8F55CF47465}" dt="2020-02-21T09:51:34.684" v="7" actId="255"/>
          <ac:spMkLst>
            <pc:docMk/>
            <pc:sldMk cId="1122554311" sldId="312"/>
            <ac:spMk id="8" creationId="{B6C96967-42A2-4FC7-9B38-85A57EEA06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0A43-6D99-469E-A2A4-986F5A96B2D7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435F7-D700-49C2-9B70-E2E5ADB6D16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4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144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076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C435F7-D700-49C2-9B70-E2E5ADB6D160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30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CDFD8-3B47-47B7-9D98-9CB28ED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351C29-88F1-404A-88B5-AAFB933E7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C8192-3085-40EC-A245-5C222F32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0C20B-B4AC-430A-8313-A3F7BDC0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EC49BD-1E18-4D92-9D24-7398DB0B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06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CDAE-BB5E-4D14-AE23-9F3A1DFB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F080C-030B-457D-B014-6848697ED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364F5B-EDB7-4A6D-A2E0-4F7F9A64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8DB3E-AF17-4955-B8AD-62C820EC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044975-9D39-4C1F-B3B4-4CCA8D25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7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F821CC-7EFE-4705-8EA8-DA07D271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395BA9-E5AE-49B3-8968-DE994CFE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489C8F-14CF-4605-98D3-14728A87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19C36-9E90-4794-91ED-E9B11DB7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57C4B-6B87-4FB3-8B36-5FD7C552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82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A5222-7243-4A2A-81E0-EFD4A97B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C6E81-EB0F-46DA-9E5A-667EA14DB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4B5F33-4F19-4979-8255-DD785CEE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CF551B-D411-43D5-91E0-D1144B10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6BA24-B1EE-4DB2-AAFD-AD6642DD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14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3B8AA-8824-42FA-95BA-B9BAD6FE2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287F06-1F1F-4003-BCAA-C7B601E3F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5B110-FFCF-43EE-8AF6-DE5B2842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A215F-73F9-4C6E-B7EC-6848808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22D6C-A7D6-41A9-B84A-4E190D85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5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FB367-926C-43A9-9CEC-6BFEFCAE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9C402-E080-471C-8FDA-676B5D640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15C77-D3F1-4F59-98FC-1C12D5B4B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C8DE3-9740-42F7-A75D-5AD79151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16250-9E7E-4B4A-AE00-7A405C6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3BA5F8-1996-419B-A547-BE167DD4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542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8EFD3-DE5B-46CC-9A55-EF83087C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83A4CA-2CD6-4D12-8680-E55BE1714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C9E483-322E-42AA-BEE2-AD348AC5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F3C280-1532-430A-A567-C1C468DBB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4D677A-924C-4D3E-B367-07331BEC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6C1839-3F71-4941-BB2A-B44CB6C3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48C015-22B0-416F-BEC7-42EFB85F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FEA894-61ED-4AAB-83DF-19C01EE8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87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2AE01-3088-4313-9007-6B1AADB4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8D9A49-CAAC-4CB1-ACA6-6F6062D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9D4133-9FCA-44D8-9FB8-A4815F3F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675C298-54F6-456C-BB16-F0563630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517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DFC64-5151-420C-9730-DFDC83B9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E318C4-3FDF-4018-950C-7C6F8C17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66FD2A-6527-4E5F-AEBF-BBA1707F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880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F2E8B-3206-4383-8645-1E3D162F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BBE06-46BA-4FCC-8B18-70C154D44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08D200-9C17-459D-ACBF-27E79A38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C25193-0668-4B1D-A8B6-F7470675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9D8AA-90EA-4DD2-96E0-DD955B23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25CA9F-E879-43AA-AD1E-ACD887D0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08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79DCD-B27A-4406-864E-7743DAE4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978869-74E6-47DC-AC53-E00D971CB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1CC178-2CF6-4746-8D87-0BE4A141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4E583-6800-4663-AEED-581E240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BADE39-CE1A-4FC8-8AD1-81EF7E96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A765A-B094-4517-B235-3111B61D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90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D14711-40D9-47D6-9B41-0B8DB28C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E733F8-BEB9-48ED-96E8-B4B2409DE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47027-680B-4EDC-9484-D8AF07737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B3A0A-650C-414D-9908-5E3669971B9E}" type="datetimeFigureOut">
              <a:rPr lang="es-MX" smtClean="0"/>
              <a:t>14/03/2020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6DD88-B1BE-4D9D-AF16-6C219E6B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D8EA2-8AC1-4530-9585-CCC8E40F1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DD8FF-C72E-4442-BAE2-DC052BCCF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55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E6DF3D8-177B-4F60-9C1B-507B72C61D4D}"/>
              </a:ext>
            </a:extLst>
          </p:cNvPr>
          <p:cNvSpPr/>
          <p:nvPr/>
        </p:nvSpPr>
        <p:spPr>
          <a:xfrm>
            <a:off x="2822936" y="732982"/>
            <a:ext cx="12618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D8A068B-3298-4FE0-8E58-1E172FA969DA}"/>
              </a:ext>
            </a:extLst>
          </p:cNvPr>
          <p:cNvSpPr/>
          <p:nvPr/>
        </p:nvSpPr>
        <p:spPr>
          <a:xfrm>
            <a:off x="2780454" y="1083567"/>
            <a:ext cx="13468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computables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28B2394-62A6-4100-875E-78CB4144C4D6}"/>
              </a:ext>
            </a:extLst>
          </p:cNvPr>
          <p:cNvSpPr/>
          <p:nvPr/>
        </p:nvSpPr>
        <p:spPr>
          <a:xfrm>
            <a:off x="2907092" y="1447473"/>
            <a:ext cx="10935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decidibles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AC6FEA-BDF8-441E-A842-80EE0CC0F0EF}"/>
              </a:ext>
            </a:extLst>
          </p:cNvPr>
          <p:cNvSpPr/>
          <p:nvPr/>
        </p:nvSpPr>
        <p:spPr>
          <a:xfrm>
            <a:off x="8025264" y="680361"/>
            <a:ext cx="1655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lenguajes (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𝔏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D2B6C36-4FC4-488A-AE74-4A07FD04DBE6}"/>
              </a:ext>
            </a:extLst>
          </p:cNvPr>
          <p:cNvSpPr/>
          <p:nvPr/>
        </p:nvSpPr>
        <p:spPr>
          <a:xfrm>
            <a:off x="7255451" y="1037185"/>
            <a:ext cx="31951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recursivamente numerables (RE)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9C1747B-4FCF-49EB-9BC2-82A04F67DE62}"/>
              </a:ext>
            </a:extLst>
          </p:cNvPr>
          <p:cNvSpPr/>
          <p:nvPr/>
        </p:nvSpPr>
        <p:spPr>
          <a:xfrm>
            <a:off x="8185323" y="1404181"/>
            <a:ext cx="14622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recursivos (R)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518A31D-9F76-473B-A652-3BFA801FA3D4}"/>
              </a:ext>
            </a:extLst>
          </p:cNvPr>
          <p:cNvSpPr/>
          <p:nvPr/>
        </p:nvSpPr>
        <p:spPr>
          <a:xfrm>
            <a:off x="4538791" y="2874247"/>
            <a:ext cx="333300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los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problemas generales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(problemas de búsqueda) a los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problemas de decisión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(representados por lenguajes)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Iremos probando formalmente</a:t>
            </a:r>
          </a:p>
          <a:p>
            <a:pPr algn="ctr"/>
            <a:r>
              <a:rPr lang="es-ES" sz="16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distintas fronteras del mapa de la computabilidad</a:t>
            </a:r>
            <a:endParaRPr lang="es-MX" sz="1600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1DDB62-9651-4ABF-9775-BB5C8FD95A51}"/>
              </a:ext>
            </a:extLst>
          </p:cNvPr>
          <p:cNvSpPr/>
          <p:nvPr/>
        </p:nvSpPr>
        <p:spPr>
          <a:xfrm>
            <a:off x="0" y="5911146"/>
            <a:ext cx="8684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Nuestro artefacto para el estudio de la computabilidad: MT con K cintas.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L(M) = {w | M acepta w}. La MT M acepta, o reconoce, el lenguaje L(M).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C280BB1-33E6-4173-BDA6-48BD60AFFCA3}"/>
              </a:ext>
            </a:extLst>
          </p:cNvPr>
          <p:cNvSpPr/>
          <p:nvPr/>
        </p:nvSpPr>
        <p:spPr>
          <a:xfrm>
            <a:off x="8373369" y="3453043"/>
            <a:ext cx="328688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𝔏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: conjunto de los lenguajes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 : conjunto de los lenguajes recursivamente numerables (o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enumerables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 : conjunto de los lenguajes recursivos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C19DA87F-0D59-4DBE-8FEE-2DF93EE2E8D5}"/>
              </a:ext>
            </a:extLst>
          </p:cNvPr>
          <p:cNvSpPr txBox="1">
            <a:spLocks/>
          </p:cNvSpPr>
          <p:nvPr/>
        </p:nvSpPr>
        <p:spPr>
          <a:xfrm>
            <a:off x="0" y="75323"/>
            <a:ext cx="12192000" cy="650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Clase 2. Jerarquía de la Computabilidad.</a:t>
            </a:r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E1D39A68-DEB1-445A-9314-D652DA395849}"/>
              </a:ext>
            </a:extLst>
          </p:cNvPr>
          <p:cNvSpPr/>
          <p:nvPr/>
        </p:nvSpPr>
        <p:spPr>
          <a:xfrm>
            <a:off x="2156616" y="1027147"/>
            <a:ext cx="2546603" cy="240185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CE1495CF-1AC3-4921-8016-C2D254FF077A}"/>
              </a:ext>
            </a:extLst>
          </p:cNvPr>
          <p:cNvSpPr/>
          <p:nvPr/>
        </p:nvSpPr>
        <p:spPr>
          <a:xfrm>
            <a:off x="2544417" y="1372432"/>
            <a:ext cx="1775792" cy="177200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id="{F3780D74-F471-4AE7-8F93-2286090B717C}"/>
              </a:ext>
            </a:extLst>
          </p:cNvPr>
          <p:cNvSpPr/>
          <p:nvPr/>
        </p:nvSpPr>
        <p:spPr>
          <a:xfrm>
            <a:off x="2870692" y="1734158"/>
            <a:ext cx="1094015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99B646ED-A7F9-4E95-988F-F0A3D7F32790}"/>
              </a:ext>
            </a:extLst>
          </p:cNvPr>
          <p:cNvSpPr/>
          <p:nvPr/>
        </p:nvSpPr>
        <p:spPr>
          <a:xfrm>
            <a:off x="7579704" y="981736"/>
            <a:ext cx="2546603" cy="240185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Diagrama de flujo: conector 32">
            <a:extLst>
              <a:ext uri="{FF2B5EF4-FFF2-40B4-BE49-F238E27FC236}">
                <a16:creationId xmlns:a16="http://schemas.microsoft.com/office/drawing/2014/main" id="{8821D757-785F-46B5-AEB6-0C1CD9FD035F}"/>
              </a:ext>
            </a:extLst>
          </p:cNvPr>
          <p:cNvSpPr/>
          <p:nvPr/>
        </p:nvSpPr>
        <p:spPr>
          <a:xfrm>
            <a:off x="7967505" y="1327021"/>
            <a:ext cx="1775792" cy="177200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4AC5F838-9C57-4DA8-92A7-B6430FA06087}"/>
              </a:ext>
            </a:extLst>
          </p:cNvPr>
          <p:cNvSpPr/>
          <p:nvPr/>
        </p:nvSpPr>
        <p:spPr>
          <a:xfrm>
            <a:off x="8293780" y="1688747"/>
            <a:ext cx="1094015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847BC619-FE91-4C5A-AB3C-AE2E2A2ABBAE}"/>
              </a:ext>
            </a:extLst>
          </p:cNvPr>
          <p:cNvSpPr/>
          <p:nvPr/>
        </p:nvSpPr>
        <p:spPr>
          <a:xfrm>
            <a:off x="5745125" y="1832491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EDDB044-2FC5-4FE2-9534-4B1B890B0D0E}"/>
              </a:ext>
            </a:extLst>
          </p:cNvPr>
          <p:cNvSpPr/>
          <p:nvPr/>
        </p:nvSpPr>
        <p:spPr>
          <a:xfrm>
            <a:off x="3247128" y="414920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sí </a:t>
            </a:r>
            <a:endParaRPr lang="es-MX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A55EBB55-1400-4138-8FD9-428F5F05CA0A}"/>
              </a:ext>
            </a:extLst>
          </p:cNvPr>
          <p:cNvSpPr/>
          <p:nvPr/>
        </p:nvSpPr>
        <p:spPr>
          <a:xfrm>
            <a:off x="1890335" y="5610660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lang="es-MX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E5B6526-D470-4468-A742-DDC60A2605BE}"/>
              </a:ext>
            </a:extLst>
          </p:cNvPr>
          <p:cNvCxnSpPr>
            <a:cxnSpLocks/>
          </p:cNvCxnSpPr>
          <p:nvPr/>
        </p:nvCxnSpPr>
        <p:spPr>
          <a:xfrm>
            <a:off x="1587667" y="5414561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7087421-1286-48E3-9364-8AF8D50AF59B}"/>
              </a:ext>
            </a:extLst>
          </p:cNvPr>
          <p:cNvCxnSpPr>
            <a:cxnSpLocks/>
          </p:cNvCxnSpPr>
          <p:nvPr/>
        </p:nvCxnSpPr>
        <p:spPr>
          <a:xfrm flipV="1">
            <a:off x="1587667" y="5813165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89FF6A3-EA25-4B4A-81F4-03CB056053E5}"/>
              </a:ext>
            </a:extLst>
          </p:cNvPr>
          <p:cNvCxnSpPr>
            <a:cxnSpLocks/>
          </p:cNvCxnSpPr>
          <p:nvPr/>
        </p:nvCxnSpPr>
        <p:spPr>
          <a:xfrm flipV="1">
            <a:off x="1936835" y="5414561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A76035B-1078-4274-B8E5-4977D7C4A326}"/>
              </a:ext>
            </a:extLst>
          </p:cNvPr>
          <p:cNvSpPr/>
          <p:nvPr/>
        </p:nvSpPr>
        <p:spPr>
          <a:xfrm>
            <a:off x="3271768" y="5146847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82EC44A-3FEC-4034-903C-5209ED1BF907}"/>
              </a:ext>
            </a:extLst>
          </p:cNvPr>
          <p:cNvSpPr/>
          <p:nvPr/>
        </p:nvSpPr>
        <p:spPr>
          <a:xfrm>
            <a:off x="1286277" y="448326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502102E-D0A7-42AD-8CB3-32A1DBA32AD7}"/>
              </a:ext>
            </a:extLst>
          </p:cNvPr>
          <p:cNvCxnSpPr>
            <a:cxnSpLocks/>
          </p:cNvCxnSpPr>
          <p:nvPr/>
        </p:nvCxnSpPr>
        <p:spPr>
          <a:xfrm>
            <a:off x="155123" y="4947264"/>
            <a:ext cx="1131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DA48E67-1542-4E1B-85D6-51E28D89D4D8}"/>
              </a:ext>
            </a:extLst>
          </p:cNvPr>
          <p:cNvCxnSpPr>
            <a:cxnSpLocks/>
          </p:cNvCxnSpPr>
          <p:nvPr/>
        </p:nvCxnSpPr>
        <p:spPr>
          <a:xfrm>
            <a:off x="2200677" y="4971327"/>
            <a:ext cx="1130523" cy="36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ítulo 1">
            <a:extLst>
              <a:ext uri="{FF2B5EF4-FFF2-40B4-BE49-F238E27FC236}">
                <a16:creationId xmlns:a16="http://schemas.microsoft.com/office/drawing/2014/main" id="{257E1239-3A04-4E96-925D-B17DA0FE8503}"/>
              </a:ext>
            </a:extLst>
          </p:cNvPr>
          <p:cNvSpPr txBox="1">
            <a:spLocks/>
          </p:cNvSpPr>
          <p:nvPr/>
        </p:nvSpPr>
        <p:spPr>
          <a:xfrm>
            <a:off x="563601" y="4689913"/>
            <a:ext cx="1255362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36ED13A1-A170-4A6A-A101-67B3B1D50F99}"/>
              </a:ext>
            </a:extLst>
          </p:cNvPr>
          <p:cNvCxnSpPr>
            <a:cxnSpLocks/>
          </p:cNvCxnSpPr>
          <p:nvPr/>
        </p:nvCxnSpPr>
        <p:spPr>
          <a:xfrm flipV="1">
            <a:off x="2203586" y="4302515"/>
            <a:ext cx="1060980" cy="66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72F21332-F7AD-4353-AD38-4432FE8A54CA}"/>
              </a:ext>
            </a:extLst>
          </p:cNvPr>
          <p:cNvSpPr txBox="1">
            <a:spLocks/>
          </p:cNvSpPr>
          <p:nvPr/>
        </p:nvSpPr>
        <p:spPr>
          <a:xfrm>
            <a:off x="1569190" y="4203327"/>
            <a:ext cx="820113" cy="31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48525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9" y="213637"/>
            <a:ext cx="11659024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Algunas propiedades de la clase RE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AR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RE es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cerrada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con respecto a las operaciones de intersección, unión y concatenación (</a:t>
            </a:r>
            <a:r>
              <a:rPr lang="es-AR" sz="2400" u="sng" dirty="0">
                <a:latin typeface="Arial" panose="020B0604020202020204" pitchFamily="34" charset="0"/>
                <a:cs typeface="Arial" panose="020B0604020202020204" pitchFamily="34" charset="0"/>
              </a:rPr>
              <a:t>no con respecto al complemento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como veremos luego). Es decir: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  y 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RE, entonces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  y 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RE, entonces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  y 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RE, entonces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s-AR" sz="2400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L </a:t>
            </a: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RE, no necesariamente L</a:t>
            </a:r>
            <a:r>
              <a:rPr lang="es-AR" sz="2400" u="sng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</a:t>
            </a:r>
            <a:endParaRPr lang="es-A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1ECD963-7929-4F9C-B97E-66301C0E5263}"/>
              </a:ext>
            </a:extLst>
          </p:cNvPr>
          <p:cNvSpPr/>
          <p:nvPr/>
        </p:nvSpPr>
        <p:spPr>
          <a:xfrm>
            <a:off x="9685848" y="3434019"/>
            <a:ext cx="914400" cy="255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16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A07C5BA-2EB8-414F-A9E9-027747A2BA92}"/>
              </a:ext>
            </a:extLst>
          </p:cNvPr>
          <p:cNvSpPr/>
          <p:nvPr/>
        </p:nvSpPr>
        <p:spPr>
          <a:xfrm>
            <a:off x="178190" y="111407"/>
            <a:ext cx="12013810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Lema 3.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  y 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RE, entonces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Prueba.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Idea general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Dadas por </a:t>
            </a:r>
            <a:r>
              <a:rPr lang="es-AR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hipótesis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dos MT 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que aceptan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(no necesariamente paran siempre), una idea sería:</a:t>
            </a: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F94F002-087E-497D-BF3F-26CD18AD6D83}"/>
              </a:ext>
            </a:extLst>
          </p:cNvPr>
          <p:cNvSpPr/>
          <p:nvPr/>
        </p:nvSpPr>
        <p:spPr>
          <a:xfrm>
            <a:off x="162643" y="5960510"/>
            <a:ext cx="11694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¡Problema! Si 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acepta w y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no para sobre w, entonces M no acepta w (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7347B67-A4F3-46CC-993E-A2732501C600}"/>
              </a:ext>
            </a:extLst>
          </p:cNvPr>
          <p:cNvSpPr/>
          <p:nvPr/>
        </p:nvSpPr>
        <p:spPr>
          <a:xfrm>
            <a:off x="4774805" y="321225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509A43C-1CC6-409C-855D-014A9AE9F687}"/>
              </a:ext>
            </a:extLst>
          </p:cNvPr>
          <p:cNvSpPr/>
          <p:nvPr/>
        </p:nvSpPr>
        <p:spPr>
          <a:xfrm>
            <a:off x="6357897" y="3221643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B810F87-89C1-47AC-B9A8-476DF62E1B13}"/>
              </a:ext>
            </a:extLst>
          </p:cNvPr>
          <p:cNvSpPr/>
          <p:nvPr/>
        </p:nvSpPr>
        <p:spPr>
          <a:xfrm>
            <a:off x="5467269" y="2324407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D61A484-0522-4FA9-8EC5-9A5AB522B8E3}"/>
              </a:ext>
            </a:extLst>
          </p:cNvPr>
          <p:cNvSpPr/>
          <p:nvPr/>
        </p:nvSpPr>
        <p:spPr>
          <a:xfrm>
            <a:off x="3533280" y="365616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F788D68-029E-4CDA-B354-BB8744B099F9}"/>
              </a:ext>
            </a:extLst>
          </p:cNvPr>
          <p:cNvSpPr/>
          <p:nvPr/>
        </p:nvSpPr>
        <p:spPr>
          <a:xfrm>
            <a:off x="8478371" y="3231539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F3E1894-2C87-438F-B075-8F1176435BC1}"/>
              </a:ext>
            </a:extLst>
          </p:cNvPr>
          <p:cNvSpPr/>
          <p:nvPr/>
        </p:nvSpPr>
        <p:spPr>
          <a:xfrm>
            <a:off x="4548598" y="3555217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69881E27-16C2-45D3-AD19-431666A55D1F}"/>
              </a:ext>
            </a:extLst>
          </p:cNvPr>
          <p:cNvCxnSpPr>
            <a:cxnSpLocks/>
          </p:cNvCxnSpPr>
          <p:nvPr/>
        </p:nvCxnSpPr>
        <p:spPr>
          <a:xfrm>
            <a:off x="3231236" y="3984409"/>
            <a:ext cx="13068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CF3FB46-A9E3-4F9F-9D5C-B5028CAF4F9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462998" y="4012417"/>
            <a:ext cx="3149272" cy="18403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a de flujo: proceso 23">
            <a:extLst>
              <a:ext uri="{FF2B5EF4-FFF2-40B4-BE49-F238E27FC236}">
                <a16:creationId xmlns:a16="http://schemas.microsoft.com/office/drawing/2014/main" id="{E92A40DF-162C-4E11-B29D-9F55B1F59F4D}"/>
              </a:ext>
            </a:extLst>
          </p:cNvPr>
          <p:cNvSpPr/>
          <p:nvPr/>
        </p:nvSpPr>
        <p:spPr>
          <a:xfrm>
            <a:off x="4110865" y="2632720"/>
            <a:ext cx="3350109" cy="273441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6A458BC-33E4-4C8C-878E-1535DB124863}"/>
              </a:ext>
            </a:extLst>
          </p:cNvPr>
          <p:cNvSpPr/>
          <p:nvPr/>
        </p:nvSpPr>
        <p:spPr>
          <a:xfrm>
            <a:off x="5623722" y="3656168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C698366-CA63-4383-B727-59632D34C83E}"/>
              </a:ext>
            </a:extLst>
          </p:cNvPr>
          <p:cNvSpPr/>
          <p:nvPr/>
        </p:nvSpPr>
        <p:spPr>
          <a:xfrm>
            <a:off x="8623879" y="5616819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F3F155C-0248-4B32-8C92-D89443D3A969}"/>
              </a:ext>
            </a:extLst>
          </p:cNvPr>
          <p:cNvCxnSpPr>
            <a:cxnSpLocks/>
          </p:cNvCxnSpPr>
          <p:nvPr/>
        </p:nvCxnSpPr>
        <p:spPr>
          <a:xfrm>
            <a:off x="5467414" y="3984409"/>
            <a:ext cx="6929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4F4AEBD-88DE-4A56-91EB-3EF9F4A171F9}"/>
              </a:ext>
            </a:extLst>
          </p:cNvPr>
          <p:cNvSpPr/>
          <p:nvPr/>
        </p:nvSpPr>
        <p:spPr>
          <a:xfrm>
            <a:off x="6131690" y="354559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4C7D0C5-F917-44DB-930B-8AAA34D8DE6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046090" y="4002799"/>
            <a:ext cx="1603994" cy="1849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485D73AE-B047-4A10-B531-466411DA17FF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046090" y="3406309"/>
            <a:ext cx="1449923" cy="596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1B014AEE-B94F-469B-AE4C-2BF681BE4B84}"/>
              </a:ext>
            </a:extLst>
          </p:cNvPr>
          <p:cNvCxnSpPr>
            <a:cxnSpLocks/>
          </p:cNvCxnSpPr>
          <p:nvPr/>
        </p:nvCxnSpPr>
        <p:spPr>
          <a:xfrm>
            <a:off x="4826143" y="4503763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84A471C-680E-4A38-A462-02FA2576FEAA}"/>
              </a:ext>
            </a:extLst>
          </p:cNvPr>
          <p:cNvCxnSpPr>
            <a:cxnSpLocks/>
          </p:cNvCxnSpPr>
          <p:nvPr/>
        </p:nvCxnSpPr>
        <p:spPr>
          <a:xfrm flipV="1">
            <a:off x="4826143" y="4902367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AE9E3C8-5A47-4FF9-9837-A1F1D1CDC33C}"/>
              </a:ext>
            </a:extLst>
          </p:cNvPr>
          <p:cNvCxnSpPr>
            <a:cxnSpLocks/>
          </p:cNvCxnSpPr>
          <p:nvPr/>
        </p:nvCxnSpPr>
        <p:spPr>
          <a:xfrm flipV="1">
            <a:off x="5175311" y="4503763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99A761A-7DC8-43F2-8BCA-F9D63EF4051C}"/>
              </a:ext>
            </a:extLst>
          </p:cNvPr>
          <p:cNvCxnSpPr>
            <a:cxnSpLocks/>
          </p:cNvCxnSpPr>
          <p:nvPr/>
        </p:nvCxnSpPr>
        <p:spPr>
          <a:xfrm>
            <a:off x="6470715" y="4484625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046B461A-876E-497B-B2A8-B261D8D24517}"/>
              </a:ext>
            </a:extLst>
          </p:cNvPr>
          <p:cNvCxnSpPr>
            <a:cxnSpLocks/>
          </p:cNvCxnSpPr>
          <p:nvPr/>
        </p:nvCxnSpPr>
        <p:spPr>
          <a:xfrm flipV="1">
            <a:off x="6470715" y="4883229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AA40720-F5F3-4BEB-99BA-E25E434C6F7C}"/>
              </a:ext>
            </a:extLst>
          </p:cNvPr>
          <p:cNvCxnSpPr>
            <a:cxnSpLocks/>
          </p:cNvCxnSpPr>
          <p:nvPr/>
        </p:nvCxnSpPr>
        <p:spPr>
          <a:xfrm flipV="1">
            <a:off x="6819883" y="4484625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4A07E9E-BB9A-4E25-8D14-B88C8067FABD}"/>
              </a:ext>
            </a:extLst>
          </p:cNvPr>
          <p:cNvCxnSpPr>
            <a:cxnSpLocks/>
          </p:cNvCxnSpPr>
          <p:nvPr/>
        </p:nvCxnSpPr>
        <p:spPr>
          <a:xfrm>
            <a:off x="5715700" y="5382137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8F16C9F5-432E-4B85-945C-39413047BCA6}"/>
              </a:ext>
            </a:extLst>
          </p:cNvPr>
          <p:cNvCxnSpPr>
            <a:cxnSpLocks/>
          </p:cNvCxnSpPr>
          <p:nvPr/>
        </p:nvCxnSpPr>
        <p:spPr>
          <a:xfrm flipV="1">
            <a:off x="5715700" y="5780741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C3594CE-AA71-42A3-846A-706F6580E3AD}"/>
              </a:ext>
            </a:extLst>
          </p:cNvPr>
          <p:cNvCxnSpPr>
            <a:cxnSpLocks/>
          </p:cNvCxnSpPr>
          <p:nvPr/>
        </p:nvCxnSpPr>
        <p:spPr>
          <a:xfrm flipV="1">
            <a:off x="6064868" y="5382137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8921A2F-AFDC-40A4-B88A-FABF0BF2917F}"/>
              </a:ext>
            </a:extLst>
          </p:cNvPr>
          <p:cNvCxnSpPr>
            <a:cxnSpLocks/>
          </p:cNvCxnSpPr>
          <p:nvPr/>
        </p:nvCxnSpPr>
        <p:spPr>
          <a:xfrm>
            <a:off x="4970300" y="4904498"/>
            <a:ext cx="993178" cy="4776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336A4B2-0AC8-446F-A64A-BBABAF6B7918}"/>
              </a:ext>
            </a:extLst>
          </p:cNvPr>
          <p:cNvCxnSpPr>
            <a:cxnSpLocks/>
          </p:cNvCxnSpPr>
          <p:nvPr/>
        </p:nvCxnSpPr>
        <p:spPr>
          <a:xfrm flipH="1">
            <a:off x="5908756" y="4872408"/>
            <a:ext cx="685739" cy="47763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88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7344948-A20F-452D-831A-BCC9051FDA69}"/>
              </a:ext>
            </a:extLst>
          </p:cNvPr>
          <p:cNvSpPr/>
          <p:nvPr/>
        </p:nvSpPr>
        <p:spPr>
          <a:xfrm>
            <a:off x="178190" y="124659"/>
            <a:ext cx="11694942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idea es ejecutar </a:t>
            </a: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“en paralelo”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Si en algún paso alguna de ellas acepta, entonces la MT M construida acepta.</a:t>
            </a: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E728DCF-933E-4333-8033-3ED66EAD1632}"/>
              </a:ext>
            </a:extLst>
          </p:cNvPr>
          <p:cNvSpPr/>
          <p:nvPr/>
        </p:nvSpPr>
        <p:spPr>
          <a:xfrm>
            <a:off x="9461772" y="3480279"/>
            <a:ext cx="2529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(al menos una de </a:t>
            </a:r>
          </a:p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las dos MT acepta)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23BC88E-BB91-422D-8822-D8900FC11A5F}"/>
              </a:ext>
            </a:extLst>
          </p:cNvPr>
          <p:cNvSpPr/>
          <p:nvPr/>
        </p:nvSpPr>
        <p:spPr>
          <a:xfrm>
            <a:off x="5568113" y="2697599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8A1F1F5-142B-455E-8181-F2A514CC7C92}"/>
              </a:ext>
            </a:extLst>
          </p:cNvPr>
          <p:cNvSpPr/>
          <p:nvPr/>
        </p:nvSpPr>
        <p:spPr>
          <a:xfrm>
            <a:off x="5562676" y="463204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5B9D964-C49F-4A45-9051-1968F2733C23}"/>
              </a:ext>
            </a:extLst>
          </p:cNvPr>
          <p:cNvSpPr/>
          <p:nvPr/>
        </p:nvSpPr>
        <p:spPr>
          <a:xfrm>
            <a:off x="2758863" y="351257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8EC4EB8-82A8-4552-AACE-5EF9A5D94A73}"/>
              </a:ext>
            </a:extLst>
          </p:cNvPr>
          <p:cNvSpPr/>
          <p:nvPr/>
        </p:nvSpPr>
        <p:spPr>
          <a:xfrm>
            <a:off x="7073581" y="3035494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AE236A78-159A-4343-B3D5-35F5B22E0FEC}"/>
              </a:ext>
            </a:extLst>
          </p:cNvPr>
          <p:cNvSpPr/>
          <p:nvPr/>
        </p:nvSpPr>
        <p:spPr>
          <a:xfrm>
            <a:off x="5306217" y="2420176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2B907D9-3E0B-4D6B-942B-3CF7C635269A}"/>
              </a:ext>
            </a:extLst>
          </p:cNvPr>
          <p:cNvCxnSpPr>
            <a:cxnSpLocks/>
          </p:cNvCxnSpPr>
          <p:nvPr/>
        </p:nvCxnSpPr>
        <p:spPr>
          <a:xfrm>
            <a:off x="2149363" y="3845036"/>
            <a:ext cx="18138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C200CD5-3D30-4322-A801-95ADAE8D4437}"/>
              </a:ext>
            </a:extLst>
          </p:cNvPr>
          <p:cNvCxnSpPr>
            <a:cxnSpLocks/>
          </p:cNvCxnSpPr>
          <p:nvPr/>
        </p:nvCxnSpPr>
        <p:spPr>
          <a:xfrm flipV="1">
            <a:off x="6220617" y="2557852"/>
            <a:ext cx="895800" cy="319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id="{1A6A1DE1-DEB1-4239-AF36-155531F5F71D}"/>
              </a:ext>
            </a:extLst>
          </p:cNvPr>
          <p:cNvSpPr/>
          <p:nvPr/>
        </p:nvSpPr>
        <p:spPr>
          <a:xfrm>
            <a:off x="3453767" y="2213628"/>
            <a:ext cx="4530145" cy="35777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D9A7031-00B7-44A4-B6C5-1019BF7559D9}"/>
              </a:ext>
            </a:extLst>
          </p:cNvPr>
          <p:cNvSpPr/>
          <p:nvPr/>
        </p:nvSpPr>
        <p:spPr>
          <a:xfrm>
            <a:off x="7077769" y="4928382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2F4C7F2-B484-44FD-AD25-6AFD029BC691}"/>
              </a:ext>
            </a:extLst>
          </p:cNvPr>
          <p:cNvSpPr/>
          <p:nvPr/>
        </p:nvSpPr>
        <p:spPr>
          <a:xfrm>
            <a:off x="7073581" y="2372429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A74B7AB-7CF6-4D67-B7F8-B1DC382B8A3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63186" y="2877376"/>
            <a:ext cx="13430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88B9966-3C82-4569-B351-5F5C7AA7A03F}"/>
              </a:ext>
            </a:extLst>
          </p:cNvPr>
          <p:cNvSpPr/>
          <p:nvPr/>
        </p:nvSpPr>
        <p:spPr>
          <a:xfrm>
            <a:off x="5299202" y="4301169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387FA4FE-59AB-4572-881D-86BAB91BCA8D}"/>
              </a:ext>
            </a:extLst>
          </p:cNvPr>
          <p:cNvCxnSpPr>
            <a:cxnSpLocks/>
          </p:cNvCxnSpPr>
          <p:nvPr/>
        </p:nvCxnSpPr>
        <p:spPr>
          <a:xfrm>
            <a:off x="5583762" y="3368722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FDC83BA-0049-4796-94C7-167D4127BCCD}"/>
              </a:ext>
            </a:extLst>
          </p:cNvPr>
          <p:cNvCxnSpPr>
            <a:cxnSpLocks/>
          </p:cNvCxnSpPr>
          <p:nvPr/>
        </p:nvCxnSpPr>
        <p:spPr>
          <a:xfrm flipV="1">
            <a:off x="5583762" y="3767326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41FE85C-E3CA-48E7-B04C-39FABBE4E497}"/>
              </a:ext>
            </a:extLst>
          </p:cNvPr>
          <p:cNvCxnSpPr>
            <a:cxnSpLocks/>
          </p:cNvCxnSpPr>
          <p:nvPr/>
        </p:nvCxnSpPr>
        <p:spPr>
          <a:xfrm flipV="1">
            <a:off x="5932930" y="3368722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55B6199E-9F77-461D-A7DA-3BC0D203CC1B}"/>
              </a:ext>
            </a:extLst>
          </p:cNvPr>
          <p:cNvCxnSpPr>
            <a:cxnSpLocks/>
          </p:cNvCxnSpPr>
          <p:nvPr/>
        </p:nvCxnSpPr>
        <p:spPr>
          <a:xfrm>
            <a:off x="5638227" y="5240195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76C4CB07-2E96-478F-B2D2-45152525DB71}"/>
              </a:ext>
            </a:extLst>
          </p:cNvPr>
          <p:cNvCxnSpPr>
            <a:cxnSpLocks/>
          </p:cNvCxnSpPr>
          <p:nvPr/>
        </p:nvCxnSpPr>
        <p:spPr>
          <a:xfrm flipV="1">
            <a:off x="5638227" y="5638799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D8ACAC1-3976-4F24-9146-1A8D59EEEDD6}"/>
              </a:ext>
            </a:extLst>
          </p:cNvPr>
          <p:cNvCxnSpPr>
            <a:cxnSpLocks/>
          </p:cNvCxnSpPr>
          <p:nvPr/>
        </p:nvCxnSpPr>
        <p:spPr>
          <a:xfrm flipV="1">
            <a:off x="5987395" y="5240195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8394205F-3DAB-4107-9102-41A557B1B137}"/>
              </a:ext>
            </a:extLst>
          </p:cNvPr>
          <p:cNvCxnSpPr>
            <a:cxnSpLocks/>
          </p:cNvCxnSpPr>
          <p:nvPr/>
        </p:nvCxnSpPr>
        <p:spPr>
          <a:xfrm>
            <a:off x="3963186" y="2877376"/>
            <a:ext cx="0" cy="190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C3C0DDE1-610D-465E-B8AD-4BF6FC2D9D4C}"/>
              </a:ext>
            </a:extLst>
          </p:cNvPr>
          <p:cNvCxnSpPr>
            <a:cxnSpLocks/>
          </p:cNvCxnSpPr>
          <p:nvPr/>
        </p:nvCxnSpPr>
        <p:spPr>
          <a:xfrm>
            <a:off x="3954561" y="4784130"/>
            <a:ext cx="13430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ángulo 84">
            <a:extLst>
              <a:ext uri="{FF2B5EF4-FFF2-40B4-BE49-F238E27FC236}">
                <a16:creationId xmlns:a16="http://schemas.microsoft.com/office/drawing/2014/main" id="{62AC6D09-34D6-466C-A68F-C4DD2104800D}"/>
              </a:ext>
            </a:extLst>
          </p:cNvPr>
          <p:cNvSpPr/>
          <p:nvPr/>
        </p:nvSpPr>
        <p:spPr>
          <a:xfrm>
            <a:off x="5505002" y="185653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 </a:t>
            </a:r>
            <a:endParaRPr lang="es-MX" dirty="0"/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85C33F78-72EC-47D3-A260-40A688ABB70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20617" y="2877376"/>
            <a:ext cx="895800" cy="356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8DF3829B-2EAA-4BC0-AD0F-2472F1E34D32}"/>
              </a:ext>
            </a:extLst>
          </p:cNvPr>
          <p:cNvCxnSpPr>
            <a:cxnSpLocks/>
          </p:cNvCxnSpPr>
          <p:nvPr/>
        </p:nvCxnSpPr>
        <p:spPr>
          <a:xfrm flipV="1">
            <a:off x="6213602" y="4472282"/>
            <a:ext cx="895800" cy="319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C358195-CBF6-4BA9-BA6B-582B6D82B828}"/>
              </a:ext>
            </a:extLst>
          </p:cNvPr>
          <p:cNvCxnSpPr>
            <a:cxnSpLocks/>
          </p:cNvCxnSpPr>
          <p:nvPr/>
        </p:nvCxnSpPr>
        <p:spPr>
          <a:xfrm>
            <a:off x="6213602" y="4792563"/>
            <a:ext cx="895800" cy="356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3A78EF6C-6F2B-4757-9318-478678BDFE30}"/>
              </a:ext>
            </a:extLst>
          </p:cNvPr>
          <p:cNvSpPr/>
          <p:nvPr/>
        </p:nvSpPr>
        <p:spPr>
          <a:xfrm>
            <a:off x="7068504" y="427918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04568236-27EC-4797-8550-F46D27BDEC4C}"/>
              </a:ext>
            </a:extLst>
          </p:cNvPr>
          <p:cNvCxnSpPr>
            <a:cxnSpLocks/>
          </p:cNvCxnSpPr>
          <p:nvPr/>
        </p:nvCxnSpPr>
        <p:spPr>
          <a:xfrm>
            <a:off x="7361267" y="2610350"/>
            <a:ext cx="1727403" cy="1151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6E4364E2-C073-4A0C-9063-94C4A0B1EFE4}"/>
              </a:ext>
            </a:extLst>
          </p:cNvPr>
          <p:cNvCxnSpPr>
            <a:cxnSpLocks/>
          </p:cNvCxnSpPr>
          <p:nvPr/>
        </p:nvCxnSpPr>
        <p:spPr>
          <a:xfrm flipV="1">
            <a:off x="7389507" y="3761920"/>
            <a:ext cx="1699163" cy="701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F82160C2-3C2B-46CC-B980-6DFDA71509BE}"/>
              </a:ext>
            </a:extLst>
          </p:cNvPr>
          <p:cNvSpPr/>
          <p:nvPr/>
        </p:nvSpPr>
        <p:spPr>
          <a:xfrm>
            <a:off x="9040394" y="357725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AAE960A5-163E-45CB-88B9-8B7982DCB8C0}"/>
              </a:ext>
            </a:extLst>
          </p:cNvPr>
          <p:cNvCxnSpPr>
            <a:cxnSpLocks/>
          </p:cNvCxnSpPr>
          <p:nvPr/>
        </p:nvCxnSpPr>
        <p:spPr>
          <a:xfrm>
            <a:off x="5647435" y="5791383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F9E87AAF-383E-4A80-A390-DBEA9DDEF27A}"/>
              </a:ext>
            </a:extLst>
          </p:cNvPr>
          <p:cNvCxnSpPr>
            <a:cxnSpLocks/>
          </p:cNvCxnSpPr>
          <p:nvPr/>
        </p:nvCxnSpPr>
        <p:spPr>
          <a:xfrm flipV="1">
            <a:off x="5647435" y="6189987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2F46FDB7-2977-41E8-B266-F84332A10094}"/>
              </a:ext>
            </a:extLst>
          </p:cNvPr>
          <p:cNvCxnSpPr>
            <a:cxnSpLocks/>
          </p:cNvCxnSpPr>
          <p:nvPr/>
        </p:nvCxnSpPr>
        <p:spPr>
          <a:xfrm flipV="1">
            <a:off x="5996603" y="5791383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0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8" grpId="0"/>
      <p:bldP spid="19" grpId="0" animBg="1"/>
      <p:bldP spid="22" grpId="0" animBg="1"/>
      <p:bldP spid="23" grpId="0"/>
      <p:bldP spid="24" grpId="0"/>
      <p:bldP spid="26" grpId="0" animBg="1"/>
      <p:bldP spid="85" grpId="0"/>
      <p:bldP spid="93" grpId="0"/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2C2D57C-8C86-41A1-82D4-EC231C78E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72" y="158582"/>
            <a:ext cx="87404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400" u="sng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2. Construcción</a:t>
            </a:r>
            <a:r>
              <a:rPr lang="es-AR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/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 tiene 4 cintas. En la cinta 1 tiene el input w. En las cintas 2 y 3 ejecuta 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M</a:t>
            </a:r>
            <a:r>
              <a:rPr lang="es-AR" altLang="es-MX" sz="2400" baseline="-30000" dirty="0">
                <a:solidFill>
                  <a:srgbClr val="000000"/>
                </a:solidFill>
                <a:ea typeface="Times New Roman" panose="02020603050405020304" pitchFamily="18" charset="0"/>
              </a:rPr>
              <a:t>1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y M</a:t>
            </a:r>
            <a:r>
              <a:rPr lang="es-AR" altLang="es-MX" sz="2400" baseline="-30000" dirty="0">
                <a:solidFill>
                  <a:srgbClr val="000000"/>
                </a:solidFill>
                <a:ea typeface="Times New Roman" panose="02020603050405020304" pitchFamily="18" charset="0"/>
              </a:rPr>
              <a:t>2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En la cinta 4 tiene un contador i de pasos: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1.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Copia w en las cintas 2 y 3, y en la cinta 4 hace i := 1.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Ejecuta a lo sumo i pasos de M</a:t>
            </a:r>
            <a:r>
              <a:rPr kumimoji="0" lang="es-AR" altLang="es-MX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sobre w en la cinta 2, y </a:t>
            </a:r>
          </a:p>
          <a:p>
            <a:pPr lvl="0"/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 lo sumo i pasos de M</a:t>
            </a:r>
            <a:r>
              <a:rPr kumimoji="0" lang="es-AR" altLang="es-MX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sobre w en la cinta 3. Si M</a:t>
            </a:r>
            <a:r>
              <a:rPr kumimoji="0" lang="es-AR" altLang="es-MX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   </a:t>
            </a:r>
          </a:p>
          <a:p>
            <a:pPr lvl="0"/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   M</a:t>
            </a:r>
            <a:r>
              <a:rPr lang="es-AR" altLang="es-MX" sz="2400" baseline="-30000" dirty="0">
                <a:solidFill>
                  <a:srgbClr val="000000"/>
                </a:solidFill>
                <a:ea typeface="Times New Roman" panose="02020603050405020304" pitchFamily="18" charset="0"/>
              </a:rPr>
              <a:t>2 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aceptan, M acepta.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Borra el contenido de las cintas 2 y 3, </a:t>
            </a: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copia w en ellas     </a:t>
            </a:r>
          </a:p>
          <a:p>
            <a:pPr lvl="0"/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   desde la cinta 1,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suma 1 a i en la cinta 4, y vuelve al paso 2.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MX" sz="2400" dirty="0">
              <a:solidFill>
                <a:srgbClr val="000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B19157-4431-449E-B02E-FED76CE6228E}"/>
              </a:ext>
            </a:extLst>
          </p:cNvPr>
          <p:cNvSpPr/>
          <p:nvPr/>
        </p:nvSpPr>
        <p:spPr>
          <a:xfrm>
            <a:off x="9634400" y="2211397"/>
            <a:ext cx="16385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MX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ejecución de M</a:t>
            </a:r>
            <a:r>
              <a:rPr lang="es-AR" altLang="es-MX" sz="16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endParaRPr lang="es-MX" sz="16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4DACA9B-5925-44DD-8FF8-856CF21F5F20}"/>
              </a:ext>
            </a:extLst>
          </p:cNvPr>
          <p:cNvSpPr/>
          <p:nvPr/>
        </p:nvSpPr>
        <p:spPr>
          <a:xfrm>
            <a:off x="9634400" y="2911134"/>
            <a:ext cx="16385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MX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ejecución de M</a:t>
            </a:r>
            <a:r>
              <a:rPr lang="es-AR" altLang="es-MX" sz="16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endParaRPr lang="es-MX" sz="16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F52679-40C0-422F-8ADF-9E299ED7FDDE}"/>
              </a:ext>
            </a:extLst>
          </p:cNvPr>
          <p:cNvSpPr/>
          <p:nvPr/>
        </p:nvSpPr>
        <p:spPr>
          <a:xfrm>
            <a:off x="23461" y="4692932"/>
            <a:ext cx="1191533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acepta o no para. M se puede optimizar rechazando en (2) cuando las 2 MT rechazan.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c/iteración M ejecuta las dos MT desde el paso 1. M se puede optimizar ejecutando en c/iteración sólo el paso siguiente (debería memorizar los estados y posiciones corrientes).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indicar cómo sumar 1 a i y cómo ejecutar i pasos de M</a:t>
            </a:r>
            <a:r>
              <a:rPr lang="es-AR" sz="2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s-AR" sz="2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alt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alt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quedan como ejercicios probar la </a:t>
            </a:r>
            <a:r>
              <a:rPr lang="es-AR" altLang="es-MX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correctitud</a:t>
            </a:r>
            <a:r>
              <a:rPr lang="es-AR" alt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construcción (es decir la igualdad L(M) = </a:t>
            </a:r>
            <a:r>
              <a:rPr lang="es-A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y las otras propiedades de clausura de RE mencionadas antes.</a:t>
            </a:r>
            <a:endParaRPr lang="es-AR" altLang="es-MX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Tx/>
              <a:buChar char="-"/>
            </a:pPr>
            <a:endParaRPr lang="es-AR" alt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12D607-9B2D-4930-82A4-C4CB1C0DE3EC}"/>
              </a:ext>
            </a:extLst>
          </p:cNvPr>
          <p:cNvCxnSpPr>
            <a:cxnSpLocks/>
          </p:cNvCxnSpPr>
          <p:nvPr/>
        </p:nvCxnSpPr>
        <p:spPr>
          <a:xfrm>
            <a:off x="9373111" y="2175875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4BEEF0F-D6DC-480E-AFF3-BD2B181BA427}"/>
              </a:ext>
            </a:extLst>
          </p:cNvPr>
          <p:cNvCxnSpPr>
            <a:cxnSpLocks/>
          </p:cNvCxnSpPr>
          <p:nvPr/>
        </p:nvCxnSpPr>
        <p:spPr>
          <a:xfrm>
            <a:off x="9373111" y="2545207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646F620-7E74-4CD0-88DE-BEEA3BC23CAB}"/>
              </a:ext>
            </a:extLst>
          </p:cNvPr>
          <p:cNvCxnSpPr>
            <a:cxnSpLocks/>
          </p:cNvCxnSpPr>
          <p:nvPr/>
        </p:nvCxnSpPr>
        <p:spPr>
          <a:xfrm>
            <a:off x="9373111" y="2860886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3FD70F0-5735-4A5B-AFB9-F010D4778343}"/>
              </a:ext>
            </a:extLst>
          </p:cNvPr>
          <p:cNvCxnSpPr>
            <a:cxnSpLocks/>
          </p:cNvCxnSpPr>
          <p:nvPr/>
        </p:nvCxnSpPr>
        <p:spPr>
          <a:xfrm>
            <a:off x="9373111" y="3230218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953FDD0-F258-46D5-85B2-0B0598C5A805}"/>
              </a:ext>
            </a:extLst>
          </p:cNvPr>
          <p:cNvSpPr/>
          <p:nvPr/>
        </p:nvSpPr>
        <p:spPr>
          <a:xfrm>
            <a:off x="9384093" y="2912118"/>
            <a:ext cx="1791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9E273C7-2370-4EBD-AE17-3D6E150E33E1}"/>
              </a:ext>
            </a:extLst>
          </p:cNvPr>
          <p:cNvSpPr/>
          <p:nvPr/>
        </p:nvSpPr>
        <p:spPr>
          <a:xfrm>
            <a:off x="9818086" y="3648655"/>
            <a:ext cx="1791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423BD75-BA84-44C9-896E-1B1FB2EA19EE}"/>
              </a:ext>
            </a:extLst>
          </p:cNvPr>
          <p:cNvSpPr/>
          <p:nvPr/>
        </p:nvSpPr>
        <p:spPr>
          <a:xfrm>
            <a:off x="9579359" y="1257532"/>
            <a:ext cx="1791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CEDC42B-F147-442D-A9A5-5879C71CE950}"/>
              </a:ext>
            </a:extLst>
          </p:cNvPr>
          <p:cNvSpPr/>
          <p:nvPr/>
        </p:nvSpPr>
        <p:spPr>
          <a:xfrm>
            <a:off x="9634400" y="3655309"/>
            <a:ext cx="19752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contador i de pasos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7952968-7663-4827-A847-E23B36B40617}"/>
              </a:ext>
            </a:extLst>
          </p:cNvPr>
          <p:cNvCxnSpPr>
            <a:cxnSpLocks/>
          </p:cNvCxnSpPr>
          <p:nvPr/>
        </p:nvCxnSpPr>
        <p:spPr>
          <a:xfrm>
            <a:off x="9396398" y="3617876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F32B39D-273B-473C-8898-B86FFB66889F}"/>
              </a:ext>
            </a:extLst>
          </p:cNvPr>
          <p:cNvCxnSpPr>
            <a:cxnSpLocks/>
          </p:cNvCxnSpPr>
          <p:nvPr/>
        </p:nvCxnSpPr>
        <p:spPr>
          <a:xfrm>
            <a:off x="9396398" y="3987208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0C3D3A3-9327-4ACA-B89F-08AD906984EA}"/>
              </a:ext>
            </a:extLst>
          </p:cNvPr>
          <p:cNvSpPr/>
          <p:nvPr/>
        </p:nvSpPr>
        <p:spPr>
          <a:xfrm>
            <a:off x="9407380" y="3669108"/>
            <a:ext cx="1791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9940057-3E8D-465A-BF0F-492ECEC23CE0}"/>
              </a:ext>
            </a:extLst>
          </p:cNvPr>
          <p:cNvSpPr/>
          <p:nvPr/>
        </p:nvSpPr>
        <p:spPr>
          <a:xfrm>
            <a:off x="9782046" y="1481859"/>
            <a:ext cx="1791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91AE423-6825-464D-987B-1CCB76371DD4}"/>
              </a:ext>
            </a:extLst>
          </p:cNvPr>
          <p:cNvSpPr/>
          <p:nvPr/>
        </p:nvSpPr>
        <p:spPr>
          <a:xfrm>
            <a:off x="10287624" y="1463142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4626236-55F1-4D79-8634-B102A5060023}"/>
              </a:ext>
            </a:extLst>
          </p:cNvPr>
          <p:cNvCxnSpPr>
            <a:cxnSpLocks/>
          </p:cNvCxnSpPr>
          <p:nvPr/>
        </p:nvCxnSpPr>
        <p:spPr>
          <a:xfrm>
            <a:off x="9360358" y="1451080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0FC5D61-751F-477B-BE12-A27BA6F2E4E2}"/>
              </a:ext>
            </a:extLst>
          </p:cNvPr>
          <p:cNvCxnSpPr>
            <a:cxnSpLocks/>
          </p:cNvCxnSpPr>
          <p:nvPr/>
        </p:nvCxnSpPr>
        <p:spPr>
          <a:xfrm>
            <a:off x="9360358" y="1820412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D79CAAA-F9C9-4487-BDD6-E5C0B8A13AD7}"/>
              </a:ext>
            </a:extLst>
          </p:cNvPr>
          <p:cNvSpPr/>
          <p:nvPr/>
        </p:nvSpPr>
        <p:spPr>
          <a:xfrm>
            <a:off x="9371340" y="1502312"/>
            <a:ext cx="1791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EA3C934-90E4-4975-B80F-933B99AD8792}"/>
              </a:ext>
            </a:extLst>
          </p:cNvPr>
          <p:cNvSpPr/>
          <p:nvPr/>
        </p:nvSpPr>
        <p:spPr>
          <a:xfrm>
            <a:off x="9265085" y="1230951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MX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cinta 1</a:t>
            </a:r>
            <a:endParaRPr lang="es-MX" sz="12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187A647-A382-4F88-BA89-403295194364}"/>
              </a:ext>
            </a:extLst>
          </p:cNvPr>
          <p:cNvSpPr/>
          <p:nvPr/>
        </p:nvSpPr>
        <p:spPr>
          <a:xfrm>
            <a:off x="9265085" y="193444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MX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cinta 2</a:t>
            </a:r>
            <a:endParaRPr lang="es-MX" sz="12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218E96EA-F720-4449-99E2-1024008C955C}"/>
              </a:ext>
            </a:extLst>
          </p:cNvPr>
          <p:cNvSpPr/>
          <p:nvPr/>
        </p:nvSpPr>
        <p:spPr>
          <a:xfrm>
            <a:off x="9306819" y="2637228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MX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cinta 3</a:t>
            </a:r>
            <a:endParaRPr lang="es-MX" sz="120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41B0F3E-1176-4E84-81F3-862F9C0CF16D}"/>
              </a:ext>
            </a:extLst>
          </p:cNvPr>
          <p:cNvSpPr/>
          <p:nvPr/>
        </p:nvSpPr>
        <p:spPr>
          <a:xfrm>
            <a:off x="9316043" y="3387812"/>
            <a:ext cx="636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MX" sz="1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cinta 4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29570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6C96967-42A2-4FC7-9B38-85A57EEA0663}"/>
              </a:ext>
            </a:extLst>
          </p:cNvPr>
          <p:cNvSpPr txBox="1">
            <a:spLocks/>
          </p:cNvSpPr>
          <p:nvPr/>
        </p:nvSpPr>
        <p:spPr>
          <a:xfrm>
            <a:off x="235415" y="68622"/>
            <a:ext cx="10515600" cy="721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5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Jerarquía de la computabilidad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07CE1C9-62C7-4720-B776-40BA39D797AD}"/>
              </a:ext>
            </a:extLst>
          </p:cNvPr>
          <p:cNvSpPr/>
          <p:nvPr/>
        </p:nvSpPr>
        <p:spPr>
          <a:xfrm>
            <a:off x="6687530" y="2140141"/>
            <a:ext cx="740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75C81B6-2ED2-4F63-AAB7-6C6307607731}"/>
              </a:ext>
            </a:extLst>
          </p:cNvPr>
          <p:cNvSpPr/>
          <p:nvPr/>
        </p:nvSpPr>
        <p:spPr>
          <a:xfrm>
            <a:off x="6730051" y="1952414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D5E08AE-CB55-4AE2-874D-266C199B19F4}"/>
              </a:ext>
            </a:extLst>
          </p:cNvPr>
          <p:cNvSpPr/>
          <p:nvPr/>
        </p:nvSpPr>
        <p:spPr>
          <a:xfrm>
            <a:off x="235415" y="758065"/>
            <a:ext cx="8233336" cy="2736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Ya se indicó que R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𝔏.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robaremos entre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esta clase y la que viene que R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𝔏.</a:t>
            </a:r>
            <a:endParaRPr lang="es-ES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ES" dirty="0"/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E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ES" sz="2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5F76E2-D3E4-41A4-B9AC-C1AA073A8C93}"/>
              </a:ext>
            </a:extLst>
          </p:cNvPr>
          <p:cNvSpPr/>
          <p:nvPr/>
        </p:nvSpPr>
        <p:spPr>
          <a:xfrm>
            <a:off x="235415" y="2366882"/>
            <a:ext cx="11956585" cy="2516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Como ayuda, definimos primero: CO-RE = {L | L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𝔏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E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RE}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Es decir, CO-RE es el conjunto de los lenguajes tales que sus complementos están en RE.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Vamos a probar primero que se cumple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R = RE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CO-RE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Es decir que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sólo en la clase R vale que si contiene el lenguaje L también contiene su complemento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Llegaremos a lo siguiente: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E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9EC346E-6D7A-49D4-BFA8-70590E309C68}"/>
              </a:ext>
            </a:extLst>
          </p:cNvPr>
          <p:cNvSpPr/>
          <p:nvPr/>
        </p:nvSpPr>
        <p:spPr>
          <a:xfrm>
            <a:off x="5058011" y="5396210"/>
            <a:ext cx="21974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en definitiva a:</a:t>
            </a:r>
            <a:endParaRPr lang="es-MX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9FAF2B9-058F-413F-BB79-3FEB60131A5C}"/>
              </a:ext>
            </a:extLst>
          </p:cNvPr>
          <p:cNvSpPr/>
          <p:nvPr/>
        </p:nvSpPr>
        <p:spPr>
          <a:xfrm>
            <a:off x="2390078" y="4996100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MX" sz="200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95FC972-B0E3-4377-BDB4-05B8C456C41A}"/>
              </a:ext>
            </a:extLst>
          </p:cNvPr>
          <p:cNvSpPr/>
          <p:nvPr/>
        </p:nvSpPr>
        <p:spPr>
          <a:xfrm>
            <a:off x="1505127" y="4939277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s-MX" sz="20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D01190F-A9F3-479E-902E-CCCC22243985}"/>
              </a:ext>
            </a:extLst>
          </p:cNvPr>
          <p:cNvSpPr/>
          <p:nvPr/>
        </p:nvSpPr>
        <p:spPr>
          <a:xfrm>
            <a:off x="2966757" y="4939277"/>
            <a:ext cx="1011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CO-RE</a:t>
            </a:r>
            <a:endParaRPr lang="es-MX" sz="20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EDF8E1B-6963-48CA-94AC-1829B51D8A31}"/>
              </a:ext>
            </a:extLst>
          </p:cNvPr>
          <p:cNvSpPr/>
          <p:nvPr/>
        </p:nvSpPr>
        <p:spPr>
          <a:xfrm>
            <a:off x="10956601" y="186974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6DD667E-2CD3-42AA-8FE4-97EF13D9B6C3}"/>
              </a:ext>
            </a:extLst>
          </p:cNvPr>
          <p:cNvSpPr/>
          <p:nvPr/>
        </p:nvSpPr>
        <p:spPr>
          <a:xfrm>
            <a:off x="9675411" y="4228605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endParaRPr lang="es-MX" sz="28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81B1E14-C25F-431B-A1A1-BF2C2D0B6697}"/>
              </a:ext>
            </a:extLst>
          </p:cNvPr>
          <p:cNvSpPr/>
          <p:nvPr/>
        </p:nvSpPr>
        <p:spPr>
          <a:xfrm>
            <a:off x="1220006" y="5634498"/>
            <a:ext cx="351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4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F94B2C0-3821-49A4-B2E2-DCC5EC0A963E}"/>
              </a:ext>
            </a:extLst>
          </p:cNvPr>
          <p:cNvSpPr/>
          <p:nvPr/>
        </p:nvSpPr>
        <p:spPr>
          <a:xfrm>
            <a:off x="3647372" y="5634498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4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E2D7354F-7D2F-4E46-9641-7DED43BE3F02}"/>
              </a:ext>
            </a:extLst>
          </p:cNvPr>
          <p:cNvSpPr/>
          <p:nvPr/>
        </p:nvSpPr>
        <p:spPr>
          <a:xfrm>
            <a:off x="2420418" y="5377668"/>
            <a:ext cx="351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14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8A02C8A-CB51-4B49-9284-29478D7FD76D}"/>
              </a:ext>
            </a:extLst>
          </p:cNvPr>
          <p:cNvSpPr/>
          <p:nvPr/>
        </p:nvSpPr>
        <p:spPr>
          <a:xfrm>
            <a:off x="2390103" y="5815069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4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EC0A351-AC2C-4871-B2C8-AAF9B97596F5}"/>
              </a:ext>
            </a:extLst>
          </p:cNvPr>
          <p:cNvSpPr/>
          <p:nvPr/>
        </p:nvSpPr>
        <p:spPr>
          <a:xfrm>
            <a:off x="3263520" y="6359183"/>
            <a:ext cx="8108729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Así se dispondrán los lenguajes y sus complementos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3E47761-5753-4074-AE1A-B8EBDF761D87}"/>
              </a:ext>
            </a:extLst>
          </p:cNvPr>
          <p:cNvSpPr/>
          <p:nvPr/>
        </p:nvSpPr>
        <p:spPr>
          <a:xfrm>
            <a:off x="9810415" y="516910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</a:t>
            </a:r>
            <a:endParaRPr lang="es-MX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A03FE7-9428-4D16-81A7-16D61F53704A}"/>
              </a:ext>
            </a:extLst>
          </p:cNvPr>
          <p:cNvSpPr/>
          <p:nvPr/>
        </p:nvSpPr>
        <p:spPr>
          <a:xfrm>
            <a:off x="9875142" y="86218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endParaRPr lang="es-MX" dirty="0"/>
          </a:p>
        </p:txBody>
      </p:sp>
      <p:sp>
        <p:nvSpPr>
          <p:cNvPr id="30" name="Diagrama de flujo: conector 29">
            <a:extLst>
              <a:ext uri="{FF2B5EF4-FFF2-40B4-BE49-F238E27FC236}">
                <a16:creationId xmlns:a16="http://schemas.microsoft.com/office/drawing/2014/main" id="{C1C01A67-8A05-433D-90BB-9EC3860E5E2B}"/>
              </a:ext>
            </a:extLst>
          </p:cNvPr>
          <p:cNvSpPr/>
          <p:nvPr/>
        </p:nvSpPr>
        <p:spPr>
          <a:xfrm>
            <a:off x="8789748" y="458099"/>
            <a:ext cx="2546603" cy="240185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B5A93E53-8450-41A7-973B-4C7C3F56C8A8}"/>
              </a:ext>
            </a:extLst>
          </p:cNvPr>
          <p:cNvSpPr/>
          <p:nvPr/>
        </p:nvSpPr>
        <p:spPr>
          <a:xfrm>
            <a:off x="9177549" y="803384"/>
            <a:ext cx="1775792" cy="177200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conector 31">
            <a:extLst>
              <a:ext uri="{FF2B5EF4-FFF2-40B4-BE49-F238E27FC236}">
                <a16:creationId xmlns:a16="http://schemas.microsoft.com/office/drawing/2014/main" id="{B892AF74-6562-4793-BD76-547739782570}"/>
              </a:ext>
            </a:extLst>
          </p:cNvPr>
          <p:cNvSpPr/>
          <p:nvPr/>
        </p:nvSpPr>
        <p:spPr>
          <a:xfrm>
            <a:off x="9503824" y="1165110"/>
            <a:ext cx="1094015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E78CF56-9303-4988-A0CF-2B1012FC699F}"/>
              </a:ext>
            </a:extLst>
          </p:cNvPr>
          <p:cNvSpPr/>
          <p:nvPr/>
        </p:nvSpPr>
        <p:spPr>
          <a:xfrm>
            <a:off x="9854302" y="64722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endParaRPr lang="es-MX" sz="2400" dirty="0"/>
          </a:p>
        </p:txBody>
      </p:sp>
      <p:sp>
        <p:nvSpPr>
          <p:cNvPr id="36" name="Diagrama de flujo: conector 35">
            <a:extLst>
              <a:ext uri="{FF2B5EF4-FFF2-40B4-BE49-F238E27FC236}">
                <a16:creationId xmlns:a16="http://schemas.microsoft.com/office/drawing/2014/main" id="{9D854C35-C479-481B-9E7E-D4884C0643E7}"/>
              </a:ext>
            </a:extLst>
          </p:cNvPr>
          <p:cNvSpPr/>
          <p:nvPr/>
        </p:nvSpPr>
        <p:spPr>
          <a:xfrm>
            <a:off x="1118200" y="5253605"/>
            <a:ext cx="1800897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Diagrama de flujo: conector 36">
            <a:extLst>
              <a:ext uri="{FF2B5EF4-FFF2-40B4-BE49-F238E27FC236}">
                <a16:creationId xmlns:a16="http://schemas.microsoft.com/office/drawing/2014/main" id="{B4A497A7-C0AC-4C12-9DC3-097B47B5D2A3}"/>
              </a:ext>
            </a:extLst>
          </p:cNvPr>
          <p:cNvSpPr/>
          <p:nvPr/>
        </p:nvSpPr>
        <p:spPr>
          <a:xfrm>
            <a:off x="2205117" y="5251136"/>
            <a:ext cx="1926182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EB51B58-F224-44F8-A423-9E5290ECD824}"/>
              </a:ext>
            </a:extLst>
          </p:cNvPr>
          <p:cNvSpPr/>
          <p:nvPr/>
        </p:nvSpPr>
        <p:spPr>
          <a:xfrm>
            <a:off x="9677015" y="4950669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MX" sz="200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D4EB3E9-E2C7-496E-8AFF-C80FDD37C8B8}"/>
              </a:ext>
            </a:extLst>
          </p:cNvPr>
          <p:cNvSpPr/>
          <p:nvPr/>
        </p:nvSpPr>
        <p:spPr>
          <a:xfrm>
            <a:off x="8792064" y="4893846"/>
            <a:ext cx="542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s-MX" sz="200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2FC2197-B72A-4F88-8DA1-164906B982CE}"/>
              </a:ext>
            </a:extLst>
          </p:cNvPr>
          <p:cNvSpPr/>
          <p:nvPr/>
        </p:nvSpPr>
        <p:spPr>
          <a:xfrm>
            <a:off x="10253694" y="4893846"/>
            <a:ext cx="10118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CO-RE</a:t>
            </a:r>
            <a:endParaRPr lang="es-MX" sz="200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94D365F-AE76-4F19-A1A1-E2E8D7FF3BF6}"/>
              </a:ext>
            </a:extLst>
          </p:cNvPr>
          <p:cNvSpPr/>
          <p:nvPr/>
        </p:nvSpPr>
        <p:spPr>
          <a:xfrm>
            <a:off x="8506943" y="5589067"/>
            <a:ext cx="351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sz="140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EC3BACD-4544-43EF-B132-252FEB8B80DF}"/>
              </a:ext>
            </a:extLst>
          </p:cNvPr>
          <p:cNvSpPr/>
          <p:nvPr/>
        </p:nvSpPr>
        <p:spPr>
          <a:xfrm>
            <a:off x="10934309" y="5589067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40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2283BFB-EEF1-4F53-B313-06286C85EE21}"/>
              </a:ext>
            </a:extLst>
          </p:cNvPr>
          <p:cNvSpPr/>
          <p:nvPr/>
        </p:nvSpPr>
        <p:spPr>
          <a:xfrm>
            <a:off x="9707355" y="5332237"/>
            <a:ext cx="351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sz="1400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0A59C229-47FF-4EC1-A0D1-311C769C7943}"/>
              </a:ext>
            </a:extLst>
          </p:cNvPr>
          <p:cNvSpPr/>
          <p:nvPr/>
        </p:nvSpPr>
        <p:spPr>
          <a:xfrm>
            <a:off x="9677040" y="5769638"/>
            <a:ext cx="4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1400" dirty="0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E5E976F4-C5CC-49AF-B49C-E3C4C073BFD4}"/>
              </a:ext>
            </a:extLst>
          </p:cNvPr>
          <p:cNvSpPr/>
          <p:nvPr/>
        </p:nvSpPr>
        <p:spPr>
          <a:xfrm>
            <a:off x="8405137" y="5208174"/>
            <a:ext cx="1800897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Diagrama de flujo: conector 45">
            <a:extLst>
              <a:ext uri="{FF2B5EF4-FFF2-40B4-BE49-F238E27FC236}">
                <a16:creationId xmlns:a16="http://schemas.microsoft.com/office/drawing/2014/main" id="{2C42EDAC-35C9-4C32-8567-BBB876334C80}"/>
              </a:ext>
            </a:extLst>
          </p:cNvPr>
          <p:cNvSpPr/>
          <p:nvPr/>
        </p:nvSpPr>
        <p:spPr>
          <a:xfrm>
            <a:off x="9492054" y="5205705"/>
            <a:ext cx="1926182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Diagrama de flujo: conector 46">
            <a:extLst>
              <a:ext uri="{FF2B5EF4-FFF2-40B4-BE49-F238E27FC236}">
                <a16:creationId xmlns:a16="http://schemas.microsoft.com/office/drawing/2014/main" id="{8970F828-8B94-4E5F-83B7-54CE4A5645A0}"/>
              </a:ext>
            </a:extLst>
          </p:cNvPr>
          <p:cNvSpPr/>
          <p:nvPr/>
        </p:nvSpPr>
        <p:spPr>
          <a:xfrm>
            <a:off x="8060703" y="4654879"/>
            <a:ext cx="3699086" cy="20207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55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9" grpId="0"/>
      <p:bldP spid="23" grpId="0"/>
      <p:bldP spid="24" grpId="0"/>
      <p:bldP spid="25" grpId="0"/>
      <p:bldP spid="26" grpId="0"/>
      <p:bldP spid="27" grpId="0"/>
      <p:bldP spid="36" grpId="0" animBg="1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 animBg="1"/>
      <p:bldP spid="46" grpId="0" animBg="1"/>
      <p:bldP spid="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8" y="213637"/>
            <a:ext cx="11921621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Lema 4.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R = RE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CO-RE</a:t>
            </a:r>
            <a:endParaRPr lang="es-A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Prueba.</a:t>
            </a:r>
          </a:p>
          <a:p>
            <a:pPr algn="just">
              <a:lnSpc>
                <a:spcPct val="150000"/>
              </a:lnSpc>
            </a:pPr>
            <a:endParaRPr lang="es-AR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La inclusión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RE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CO-RE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se prueba fácilmente: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RE: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se cumple por definición (ya visto antes)</a:t>
            </a:r>
          </a:p>
          <a:p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CO-RE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: 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 (por Lema 1)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CO-RE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Probaremos ahora la otra inclusión: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RE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CO-RE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Hay que probar que si L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RE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CO-RE, entonces L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En otras palabras: si 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 y 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CO-RE, entonces 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Lo que es lo mismo que: si 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 y 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RE, entonces 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</a:p>
          <a:p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Vamos a construir una MT M que decida L (que lo acepte y pare siempre), a partir de la hipótesis de que existen MT M</a:t>
            </a:r>
            <a:r>
              <a:rPr lang="es-A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y M</a:t>
            </a:r>
            <a:r>
              <a:rPr lang="es-A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 que aceptan, </a:t>
            </a:r>
            <a:r>
              <a:rPr lang="es-A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resp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., L y L</a:t>
            </a:r>
            <a:r>
              <a:rPr lang="es-AR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1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2724572-4ABA-4B54-AEC3-3835949B63A7}"/>
              </a:ext>
            </a:extLst>
          </p:cNvPr>
          <p:cNvSpPr/>
          <p:nvPr/>
        </p:nvSpPr>
        <p:spPr>
          <a:xfrm>
            <a:off x="222893" y="136464"/>
            <a:ext cx="1983235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 general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008922-3A09-4E0C-A5B5-C3745C4FFAF6}"/>
              </a:ext>
            </a:extLst>
          </p:cNvPr>
          <p:cNvSpPr/>
          <p:nvPr/>
        </p:nvSpPr>
        <p:spPr>
          <a:xfrm>
            <a:off x="5502081" y="1335399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lang="es-MX" sz="20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17E4F0-BEE8-48D5-A8E9-390C8A1EAB49}"/>
              </a:ext>
            </a:extLst>
          </p:cNvPr>
          <p:cNvSpPr/>
          <p:nvPr/>
        </p:nvSpPr>
        <p:spPr>
          <a:xfrm>
            <a:off x="5482948" y="3231199"/>
            <a:ext cx="702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16B1818-7477-4BF2-A44D-10A540217406}"/>
              </a:ext>
            </a:extLst>
          </p:cNvPr>
          <p:cNvSpPr/>
          <p:nvPr/>
        </p:nvSpPr>
        <p:spPr>
          <a:xfrm>
            <a:off x="8760687" y="296248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4CE0721-398A-453C-B323-7BA05FA8E5BF}"/>
              </a:ext>
            </a:extLst>
          </p:cNvPr>
          <p:cNvSpPr/>
          <p:nvPr/>
        </p:nvSpPr>
        <p:spPr>
          <a:xfrm>
            <a:off x="222892" y="4955128"/>
            <a:ext cx="118331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Que existan las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que aceptan L y L</a:t>
            </a:r>
            <a:r>
              <a:rPr lang="es-AR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respectivamente, es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suficiente información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para obtener una MT M que decide L: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dado un input w, w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L o bien w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, y por lo tanto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acepta w (en cuyo caso M acepta) o bien M</a:t>
            </a:r>
            <a:r>
              <a:rPr lang="es-AR" sz="2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acepta w (en cuyo caso M rechaza).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 este modo, ejecutando ambas MT “en paralelo” se logra lo buscado.</a:t>
            </a:r>
          </a:p>
          <a:p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la construcción de M, y la prueba de que: (a) M para siempre, (b) L(M) = L </a:t>
            </a:r>
            <a:endParaRPr lang="es-MX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5E92709-948D-4DA9-9125-D6001F7A86D3}"/>
              </a:ext>
            </a:extLst>
          </p:cNvPr>
          <p:cNvSpPr/>
          <p:nvPr/>
        </p:nvSpPr>
        <p:spPr>
          <a:xfrm>
            <a:off x="9928496" y="3076239"/>
            <a:ext cx="9573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Y así: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L(M) = L</a:t>
            </a:r>
            <a:endParaRPr lang="es-MX" sz="160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B2ACA402-A8D9-4167-87D1-7B4B711CA00E}"/>
              </a:ext>
            </a:extLst>
          </p:cNvPr>
          <p:cNvSpPr/>
          <p:nvPr/>
        </p:nvSpPr>
        <p:spPr>
          <a:xfrm>
            <a:off x="9928496" y="1674009"/>
            <a:ext cx="10827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Con: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L(M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) = L </a:t>
            </a:r>
            <a:endParaRPr lang="es-MX" sz="16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BB1F09B-F374-43AD-BE49-FC1231B433AF}"/>
              </a:ext>
            </a:extLst>
          </p:cNvPr>
          <p:cNvSpPr/>
          <p:nvPr/>
        </p:nvSpPr>
        <p:spPr>
          <a:xfrm>
            <a:off x="9928496" y="2612333"/>
            <a:ext cx="127382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L(M</a:t>
            </a:r>
            <a:r>
              <a:rPr lang="es-AR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600" dirty="0"/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B9A3564-8BB9-4D88-9084-58C04D16E2B1}"/>
              </a:ext>
            </a:extLst>
          </p:cNvPr>
          <p:cNvSpPr/>
          <p:nvPr/>
        </p:nvSpPr>
        <p:spPr>
          <a:xfrm>
            <a:off x="2736809" y="219770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D762495-E4DE-4855-BA33-B207011F75EE}"/>
              </a:ext>
            </a:extLst>
          </p:cNvPr>
          <p:cNvSpPr/>
          <p:nvPr/>
        </p:nvSpPr>
        <p:spPr>
          <a:xfrm>
            <a:off x="7051527" y="1720630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B567A68-CEDD-49BB-955C-CA0D3930CA69}"/>
              </a:ext>
            </a:extLst>
          </p:cNvPr>
          <p:cNvSpPr/>
          <p:nvPr/>
        </p:nvSpPr>
        <p:spPr>
          <a:xfrm>
            <a:off x="5284163" y="1105312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8E6100E-489B-4FF2-82D8-322E5F0A680F}"/>
              </a:ext>
            </a:extLst>
          </p:cNvPr>
          <p:cNvCxnSpPr>
            <a:cxnSpLocks/>
          </p:cNvCxnSpPr>
          <p:nvPr/>
        </p:nvCxnSpPr>
        <p:spPr>
          <a:xfrm>
            <a:off x="2127309" y="2530172"/>
            <a:ext cx="18138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7F4FC79-8543-4600-9706-7F975E80A1E0}"/>
              </a:ext>
            </a:extLst>
          </p:cNvPr>
          <p:cNvCxnSpPr>
            <a:cxnSpLocks/>
          </p:cNvCxnSpPr>
          <p:nvPr/>
        </p:nvCxnSpPr>
        <p:spPr>
          <a:xfrm flipV="1">
            <a:off x="6198563" y="1242988"/>
            <a:ext cx="895800" cy="319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iagrama de flujo: proceso 28">
            <a:extLst>
              <a:ext uri="{FF2B5EF4-FFF2-40B4-BE49-F238E27FC236}">
                <a16:creationId xmlns:a16="http://schemas.microsoft.com/office/drawing/2014/main" id="{79A59288-0953-440B-B97F-44C52ACCDAB7}"/>
              </a:ext>
            </a:extLst>
          </p:cNvPr>
          <p:cNvSpPr/>
          <p:nvPr/>
        </p:nvSpPr>
        <p:spPr>
          <a:xfrm>
            <a:off x="3431713" y="898764"/>
            <a:ext cx="4530145" cy="357775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0D77E07C-AB6B-413D-A2C0-F0626E513102}"/>
              </a:ext>
            </a:extLst>
          </p:cNvPr>
          <p:cNvSpPr/>
          <p:nvPr/>
        </p:nvSpPr>
        <p:spPr>
          <a:xfrm>
            <a:off x="7055715" y="3613518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no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DC2149DA-B56A-408F-B76A-2C2496959059}"/>
              </a:ext>
            </a:extLst>
          </p:cNvPr>
          <p:cNvSpPr/>
          <p:nvPr/>
        </p:nvSpPr>
        <p:spPr>
          <a:xfrm>
            <a:off x="7051527" y="1057565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B771857-F534-4819-BB9F-136767CA07D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941132" y="1562512"/>
            <a:ext cx="13430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1B13B98-E5C6-47CC-98DD-7AE1A03989A3}"/>
              </a:ext>
            </a:extLst>
          </p:cNvPr>
          <p:cNvSpPr/>
          <p:nvPr/>
        </p:nvSpPr>
        <p:spPr>
          <a:xfrm>
            <a:off x="5277148" y="2986305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AB60F9F8-895A-4565-95FD-F598E542BC5C}"/>
              </a:ext>
            </a:extLst>
          </p:cNvPr>
          <p:cNvCxnSpPr>
            <a:cxnSpLocks/>
          </p:cNvCxnSpPr>
          <p:nvPr/>
        </p:nvCxnSpPr>
        <p:spPr>
          <a:xfrm>
            <a:off x="5561708" y="2053858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D565E26-73D4-4A6D-ADCE-A702AF6F0949}"/>
              </a:ext>
            </a:extLst>
          </p:cNvPr>
          <p:cNvCxnSpPr>
            <a:cxnSpLocks/>
          </p:cNvCxnSpPr>
          <p:nvPr/>
        </p:nvCxnSpPr>
        <p:spPr>
          <a:xfrm flipV="1">
            <a:off x="5561708" y="2452462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F5EB9A2-B9DF-4B79-8D7D-A14AB6C3D8D0}"/>
              </a:ext>
            </a:extLst>
          </p:cNvPr>
          <p:cNvCxnSpPr>
            <a:cxnSpLocks/>
          </p:cNvCxnSpPr>
          <p:nvPr/>
        </p:nvCxnSpPr>
        <p:spPr>
          <a:xfrm flipV="1">
            <a:off x="5910876" y="2053858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6214BC3-94C4-4454-B311-86CCDEEFF636}"/>
              </a:ext>
            </a:extLst>
          </p:cNvPr>
          <p:cNvCxnSpPr>
            <a:cxnSpLocks/>
          </p:cNvCxnSpPr>
          <p:nvPr/>
        </p:nvCxnSpPr>
        <p:spPr>
          <a:xfrm>
            <a:off x="5616173" y="3925331"/>
            <a:ext cx="0" cy="3986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413DFCB-E764-4D98-B971-284F2527B6E2}"/>
              </a:ext>
            </a:extLst>
          </p:cNvPr>
          <p:cNvCxnSpPr>
            <a:cxnSpLocks/>
          </p:cNvCxnSpPr>
          <p:nvPr/>
        </p:nvCxnSpPr>
        <p:spPr>
          <a:xfrm flipV="1">
            <a:off x="5616173" y="4323935"/>
            <a:ext cx="34916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EF0AA9B-40D0-4B15-A48C-32D9745B4F17}"/>
              </a:ext>
            </a:extLst>
          </p:cNvPr>
          <p:cNvCxnSpPr>
            <a:cxnSpLocks/>
          </p:cNvCxnSpPr>
          <p:nvPr/>
        </p:nvCxnSpPr>
        <p:spPr>
          <a:xfrm flipV="1">
            <a:off x="5965341" y="3925331"/>
            <a:ext cx="0" cy="398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39CC43B2-4A3C-4057-8FD4-6C3F73A8A0C4}"/>
              </a:ext>
            </a:extLst>
          </p:cNvPr>
          <p:cNvCxnSpPr>
            <a:cxnSpLocks/>
          </p:cNvCxnSpPr>
          <p:nvPr/>
        </p:nvCxnSpPr>
        <p:spPr>
          <a:xfrm>
            <a:off x="3941132" y="1562512"/>
            <a:ext cx="0" cy="190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57DDD7A-9981-4911-AE41-69F5360102D1}"/>
              </a:ext>
            </a:extLst>
          </p:cNvPr>
          <p:cNvCxnSpPr>
            <a:cxnSpLocks/>
          </p:cNvCxnSpPr>
          <p:nvPr/>
        </p:nvCxnSpPr>
        <p:spPr>
          <a:xfrm>
            <a:off x="3932507" y="3469266"/>
            <a:ext cx="13430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41">
            <a:extLst>
              <a:ext uri="{FF2B5EF4-FFF2-40B4-BE49-F238E27FC236}">
                <a16:creationId xmlns:a16="http://schemas.microsoft.com/office/drawing/2014/main" id="{577A2B1F-8BC1-4D51-9392-C8B1A18E638D}"/>
              </a:ext>
            </a:extLst>
          </p:cNvPr>
          <p:cNvSpPr/>
          <p:nvPr/>
        </p:nvSpPr>
        <p:spPr>
          <a:xfrm>
            <a:off x="5482948" y="54167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 </a:t>
            </a:r>
            <a:endParaRPr lang="es-MX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CCF377D-B18C-416A-ADC5-BD4E975E508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198563" y="1562512"/>
            <a:ext cx="895800" cy="356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F4B2A3B-1D4F-4047-A036-448264642982}"/>
              </a:ext>
            </a:extLst>
          </p:cNvPr>
          <p:cNvCxnSpPr>
            <a:cxnSpLocks/>
          </p:cNvCxnSpPr>
          <p:nvPr/>
        </p:nvCxnSpPr>
        <p:spPr>
          <a:xfrm flipV="1">
            <a:off x="6191548" y="3157418"/>
            <a:ext cx="895800" cy="3195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CD78B39-1709-48AC-95C9-0496E73B3714}"/>
              </a:ext>
            </a:extLst>
          </p:cNvPr>
          <p:cNvCxnSpPr>
            <a:cxnSpLocks/>
          </p:cNvCxnSpPr>
          <p:nvPr/>
        </p:nvCxnSpPr>
        <p:spPr>
          <a:xfrm>
            <a:off x="6191548" y="3477699"/>
            <a:ext cx="895800" cy="3563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FA7AF114-4CB9-446B-9A89-5852D9A1830A}"/>
              </a:ext>
            </a:extLst>
          </p:cNvPr>
          <p:cNvSpPr/>
          <p:nvPr/>
        </p:nvSpPr>
        <p:spPr>
          <a:xfrm>
            <a:off x="7046450" y="2964324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DF2C03C-F46D-4427-8DFB-4D698E344E6B}"/>
              </a:ext>
            </a:extLst>
          </p:cNvPr>
          <p:cNvCxnSpPr>
            <a:cxnSpLocks/>
          </p:cNvCxnSpPr>
          <p:nvPr/>
        </p:nvCxnSpPr>
        <p:spPr>
          <a:xfrm>
            <a:off x="7339213" y="1295486"/>
            <a:ext cx="14734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3DB3A1F-1DB8-4C1A-8325-20D38AFF9319}"/>
              </a:ext>
            </a:extLst>
          </p:cNvPr>
          <p:cNvCxnSpPr>
            <a:cxnSpLocks/>
          </p:cNvCxnSpPr>
          <p:nvPr/>
        </p:nvCxnSpPr>
        <p:spPr>
          <a:xfrm>
            <a:off x="7367453" y="3148990"/>
            <a:ext cx="1445243" cy="84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1888E5E-8868-4B6E-A956-6934F0B7E4D4}"/>
              </a:ext>
            </a:extLst>
          </p:cNvPr>
          <p:cNvSpPr/>
          <p:nvPr/>
        </p:nvSpPr>
        <p:spPr>
          <a:xfrm>
            <a:off x="8760687" y="1101431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272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A31F9C9-4548-476E-AC2C-4211122B1FEA}"/>
              </a:ext>
            </a:extLst>
          </p:cNvPr>
          <p:cNvSpPr/>
          <p:nvPr/>
        </p:nvSpPr>
        <p:spPr>
          <a:xfrm>
            <a:off x="99753" y="162600"/>
            <a:ext cx="1161278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Probaremos que:</a:t>
            </a:r>
          </a:p>
          <a:p>
            <a:endParaRPr lang="es-AR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R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 (hay lenguajes recursivamente numerables que no son recursivos)</a:t>
            </a:r>
          </a:p>
          <a:p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RE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 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(hay lenguajes que no son recursivamente numerables)</a:t>
            </a:r>
          </a:p>
          <a:p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RE </a:t>
            </a:r>
            <a:r>
              <a:rPr lang="es-A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≠ CO-RE (RE no es cerrada con respecto al complemento)</a:t>
            </a:r>
          </a:p>
          <a:p>
            <a:r>
              <a:rPr lang="es-A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CO-RE </a:t>
            </a:r>
            <a:r>
              <a:rPr lang="es-A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≠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 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(hay lenguajes fuera de </a:t>
            </a:r>
            <a:r>
              <a:rPr lang="es-A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CO-RE)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Así las cosas, dado un lenguaje L veremos que existen 3 posibilidades: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E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9E26C8-03EB-4F41-8062-607C2975C711}"/>
              </a:ext>
            </a:extLst>
          </p:cNvPr>
          <p:cNvSpPr/>
          <p:nvPr/>
        </p:nvSpPr>
        <p:spPr>
          <a:xfrm>
            <a:off x="10297410" y="2367283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endParaRPr lang="es-MX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8B441EA-5235-4024-B156-7F429CB1E1F1}"/>
              </a:ext>
            </a:extLst>
          </p:cNvPr>
          <p:cNvSpPr/>
          <p:nvPr/>
        </p:nvSpPr>
        <p:spPr>
          <a:xfrm>
            <a:off x="31379" y="3585214"/>
            <a:ext cx="10316656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L y L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están en 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La clase R es la clase de lenguajes o problemas de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menor “dificultad” (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región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desde el punto de vista de la computabilidad.</a:t>
            </a:r>
          </a:p>
          <a:p>
            <a:pPr marL="457200" indent="-457200">
              <a:buAutoNum type="arabicPeriod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L está en RE y L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está en CO-RE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Los conjuntos RE – R y CO-RE – R le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siguen en “dificultad” a R en la jerarquía de la computabilidad (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regiones 2 y 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indent="-457200">
              <a:buAutoNum type="arabicPeriod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Tanto L como L</a:t>
            </a:r>
            <a:r>
              <a:rPr lang="es-AR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están fuera de</a:t>
            </a:r>
            <a:r>
              <a:rPr lang="es-A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 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CO-RE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(¡no existen MT ni para uno ni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para el otro!). La región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r>
              <a:rPr lang="es-E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</a:t>
            </a:r>
            <a:r>
              <a:rPr lang="es-A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(RE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CO-RE) es la de mayor “dificultad” (</a:t>
            </a:r>
            <a:r>
              <a:rPr lang="es-A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región 4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 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    es la que tiene a los lenguajes más “difíciles”, y además la más amplia de la jerarquía.</a:t>
            </a:r>
          </a:p>
          <a:p>
            <a:pPr marL="457200" indent="-457200">
              <a:buAutoNum type="arabicPeriod"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CB1C3FE-9186-4816-B5EC-2F734F8BCFA2}"/>
              </a:ext>
            </a:extLst>
          </p:cNvPr>
          <p:cNvSpPr/>
          <p:nvPr/>
        </p:nvSpPr>
        <p:spPr>
          <a:xfrm>
            <a:off x="9663255" y="366394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4EC5972-F889-4DD7-AE1D-DC079EA246D7}"/>
              </a:ext>
            </a:extLst>
          </p:cNvPr>
          <p:cNvSpPr/>
          <p:nvPr/>
        </p:nvSpPr>
        <p:spPr>
          <a:xfrm>
            <a:off x="10963759" y="367496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B10AF9E-5F61-4A61-86FF-9D5B138B4FB7}"/>
              </a:ext>
            </a:extLst>
          </p:cNvPr>
          <p:cNvSpPr/>
          <p:nvPr/>
        </p:nvSpPr>
        <p:spPr>
          <a:xfrm>
            <a:off x="10388782" y="442665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3AEB17D-5C25-42B5-9A4D-0FC3BCDFA00E}"/>
              </a:ext>
            </a:extLst>
          </p:cNvPr>
          <p:cNvSpPr/>
          <p:nvPr/>
        </p:nvSpPr>
        <p:spPr>
          <a:xfrm>
            <a:off x="10335693" y="36865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2D662549-04A9-4E99-93F6-92B24CE585AD}"/>
              </a:ext>
            </a:extLst>
          </p:cNvPr>
          <p:cNvSpPr/>
          <p:nvPr/>
        </p:nvSpPr>
        <p:spPr>
          <a:xfrm>
            <a:off x="10337967" y="3226149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s-MX" sz="16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7AFC997-5BFB-48BA-BECC-4AFC70ADD2A9}"/>
              </a:ext>
            </a:extLst>
          </p:cNvPr>
          <p:cNvSpPr/>
          <p:nvPr/>
        </p:nvSpPr>
        <p:spPr>
          <a:xfrm>
            <a:off x="9614049" y="3116747"/>
            <a:ext cx="4683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lang="es-MX" sz="16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5AC6BC1-2B26-4247-A9E0-74B5568E89DA}"/>
              </a:ext>
            </a:extLst>
          </p:cNvPr>
          <p:cNvSpPr/>
          <p:nvPr/>
        </p:nvSpPr>
        <p:spPr>
          <a:xfrm>
            <a:off x="10749347" y="3116747"/>
            <a:ext cx="10118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CO-RE</a:t>
            </a:r>
            <a:endParaRPr lang="es-MX" sz="1600" dirty="0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DA525D60-9916-425C-871E-0624E16C11E9}"/>
              </a:ext>
            </a:extLst>
          </p:cNvPr>
          <p:cNvSpPr/>
          <p:nvPr/>
        </p:nvSpPr>
        <p:spPr>
          <a:xfrm>
            <a:off x="9201596" y="3375633"/>
            <a:ext cx="1507004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FB9D37DB-9EDD-4716-BDDE-F0FBFFA0524C}"/>
              </a:ext>
            </a:extLst>
          </p:cNvPr>
          <p:cNvSpPr/>
          <p:nvPr/>
        </p:nvSpPr>
        <p:spPr>
          <a:xfrm>
            <a:off x="10288512" y="3373164"/>
            <a:ext cx="1630094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Diagrama de flujo: conector 23">
            <a:extLst>
              <a:ext uri="{FF2B5EF4-FFF2-40B4-BE49-F238E27FC236}">
                <a16:creationId xmlns:a16="http://schemas.microsoft.com/office/drawing/2014/main" id="{63BF5623-C029-45CA-AF9C-E5E6FC7AFAC3}"/>
              </a:ext>
            </a:extLst>
          </p:cNvPr>
          <p:cNvSpPr/>
          <p:nvPr/>
        </p:nvSpPr>
        <p:spPr>
          <a:xfrm>
            <a:off x="8998225" y="2822338"/>
            <a:ext cx="3094021" cy="202073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501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185973" y="0"/>
            <a:ext cx="11659024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Algunos ejemplos clásicos de problemas de decisión fuera de R</a:t>
            </a:r>
            <a:endParaRPr lang="es-A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Dada una ecuación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diofántica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(polinomio con coeficientes enteros), por ejemplo x</a:t>
            </a:r>
            <a:r>
              <a:rPr lang="es-AR" sz="2000" baseline="30000" dirty="0"/>
              <a:t>3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+ y</a:t>
            </a:r>
            <a:r>
              <a:rPr lang="es-AR" sz="2000" baseline="30000" dirty="0"/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z</a:t>
            </a:r>
            <a:r>
              <a:rPr lang="es-AR" sz="2000" baseline="30000" dirty="0"/>
              <a:t>3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¿tiene una solución con números enteros?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en RE – 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Teselación del plano: dado un conjunto finito de formas poligonales,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¿se puede cubrir el plano con ellas?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en RE – 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Problema de Correspondencia de Post (PCP): dado un conjunto de pares de cadenas de 1 y 0, por ejemplo {(1101,11),(00110,0100),(1110,1100),(0101,1010)}, 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¿hay una forma de disponer los pares (se pueden repetir) tal que concatenando las partes de la izquierda y las partes de la derecha se obtenga una misma cadena?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en RE – 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la lógica de primer orden, dada una fórmula como por ejemplo (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x) (y) P(x,y,8),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¿acaso la fórmula es válida?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en RE – 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En la teoría o axiomática de la aritmética, dada una fórmula como por ejemplo (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x) (y) (z) f(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x,y,z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g(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x,y,z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¿acaso la fórmula es verdadera?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¡Está en </a:t>
            </a:r>
            <a:r>
              <a:rPr lang="es-ES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r>
              <a:rPr lang="es-ES" sz="20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-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(RE </a:t>
            </a:r>
            <a:r>
              <a:rPr lang="es-E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CO-RE)!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Halting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(Problema de la Parada de las Máquinas de Turing): dada una MT M y un input w, </a:t>
            </a:r>
            <a:r>
              <a:rPr lang="es-AR" sz="2000" b="1" dirty="0">
                <a:latin typeface="Arial" panose="020B0604020202020204" pitchFamily="34" charset="0"/>
                <a:cs typeface="Arial" panose="020B0604020202020204" pitchFamily="34" charset="0"/>
              </a:rPr>
              <a:t>¿acaso M para a partir de w? </a:t>
            </a:r>
            <a:r>
              <a:rPr lang="es-AR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en RE - 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20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9" y="213637"/>
            <a:ext cx="116590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prueba central de la clase que viene, para corroborar la jerarquía:</a:t>
            </a:r>
          </a:p>
          <a:p>
            <a:pPr algn="just">
              <a:lnSpc>
                <a:spcPct val="150000"/>
              </a:lnSpc>
            </a:pPr>
            <a:endParaRPr lang="es-AR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1ECD963-7929-4F9C-B97E-66301C0E5263}"/>
              </a:ext>
            </a:extLst>
          </p:cNvPr>
          <p:cNvSpPr/>
          <p:nvPr/>
        </p:nvSpPr>
        <p:spPr>
          <a:xfrm>
            <a:off x="9685848" y="3434019"/>
            <a:ext cx="914400" cy="255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7DC5E3-ED7B-4ACC-B68F-F716C9E5EA05}"/>
              </a:ext>
            </a:extLst>
          </p:cNvPr>
          <p:cNvSpPr/>
          <p:nvPr/>
        </p:nvSpPr>
        <p:spPr>
          <a:xfrm>
            <a:off x="384312" y="3604909"/>
            <a:ext cx="118076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será la de R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RE, </a:t>
            </a: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encontrando un lenguaje L de RE – R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endParaRPr lang="es-AR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Así también valdrá RE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porque deberá ser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∉ RE (si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RE, como 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RE, entonces 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R),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por lo que </a:t>
            </a: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habremos encontrado un lenguaje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28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r>
              <a:rPr lang="es-E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</a:t>
            </a: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endParaRPr lang="es-AR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Deberemos recurrir a una técnica distinta. Para probar que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 o 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RE vimos que basta con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construir una MT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. En cambio, para probar que L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∉ R o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∉ RE tendremos que utilizar otra técnica (usaremos </a:t>
            </a: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diagonalización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</a:t>
            </a: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reducción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 </a:t>
            </a:r>
            <a:endParaRPr lang="es-ES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1FC7F5-299A-4DA0-8E2E-4272345A68B2}"/>
              </a:ext>
            </a:extLst>
          </p:cNvPr>
          <p:cNvSpPr/>
          <p:nvPr/>
        </p:nvSpPr>
        <p:spPr>
          <a:xfrm>
            <a:off x="5695890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4028210-4430-4A02-9317-82E9AF0B2DCB}"/>
              </a:ext>
            </a:extLst>
          </p:cNvPr>
          <p:cNvSpPr/>
          <p:nvPr/>
        </p:nvSpPr>
        <p:spPr>
          <a:xfrm>
            <a:off x="5081572" y="656628"/>
            <a:ext cx="914400" cy="250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D585A52-C3F5-4790-8361-840E412869CC}"/>
              </a:ext>
            </a:extLst>
          </p:cNvPr>
          <p:cNvSpPr/>
          <p:nvPr/>
        </p:nvSpPr>
        <p:spPr>
          <a:xfrm>
            <a:off x="5685074" y="657195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𝔏</a:t>
            </a:r>
            <a:endParaRPr lang="es-MX" sz="24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D7294A7-59F9-41A0-AA5F-044A8055AA9F}"/>
              </a:ext>
            </a:extLst>
          </p:cNvPr>
          <p:cNvSpPr/>
          <p:nvPr/>
        </p:nvSpPr>
        <p:spPr>
          <a:xfrm>
            <a:off x="5641187" y="108595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</a:t>
            </a:r>
            <a:endParaRPr lang="es-MX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B19E9F-6D42-495A-9226-8B15F699E99F}"/>
              </a:ext>
            </a:extLst>
          </p:cNvPr>
          <p:cNvSpPr/>
          <p:nvPr/>
        </p:nvSpPr>
        <p:spPr>
          <a:xfrm>
            <a:off x="5705914" y="143123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endParaRPr lang="es-MX" dirty="0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CA3FBF5F-2AAD-4CE0-93D9-73201D9FF6AB}"/>
              </a:ext>
            </a:extLst>
          </p:cNvPr>
          <p:cNvSpPr/>
          <p:nvPr/>
        </p:nvSpPr>
        <p:spPr>
          <a:xfrm>
            <a:off x="4620520" y="1027147"/>
            <a:ext cx="2546603" cy="240185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iagrama de flujo: conector 21">
            <a:extLst>
              <a:ext uri="{FF2B5EF4-FFF2-40B4-BE49-F238E27FC236}">
                <a16:creationId xmlns:a16="http://schemas.microsoft.com/office/drawing/2014/main" id="{47C248A7-8D77-4E01-ADD2-7148A89CD0D2}"/>
              </a:ext>
            </a:extLst>
          </p:cNvPr>
          <p:cNvSpPr/>
          <p:nvPr/>
        </p:nvSpPr>
        <p:spPr>
          <a:xfrm>
            <a:off x="5008321" y="1372432"/>
            <a:ext cx="1775792" cy="177200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Diagrama de flujo: conector 22">
            <a:extLst>
              <a:ext uri="{FF2B5EF4-FFF2-40B4-BE49-F238E27FC236}">
                <a16:creationId xmlns:a16="http://schemas.microsoft.com/office/drawing/2014/main" id="{9AFD889F-FA73-4296-AC79-73F42890C234}"/>
              </a:ext>
            </a:extLst>
          </p:cNvPr>
          <p:cNvSpPr/>
          <p:nvPr/>
        </p:nvSpPr>
        <p:spPr>
          <a:xfrm>
            <a:off x="5334596" y="1734158"/>
            <a:ext cx="1094015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21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D4F9708-821B-4B3B-A0E4-AE0E8D415721}"/>
              </a:ext>
            </a:extLst>
          </p:cNvPr>
          <p:cNvSpPr/>
          <p:nvPr/>
        </p:nvSpPr>
        <p:spPr>
          <a:xfrm>
            <a:off x="4714657" y="2234816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conjunto Ʃ* de cadenas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9709E7B-0C6F-4782-8411-55073463444A}"/>
              </a:ext>
            </a:extLst>
          </p:cNvPr>
          <p:cNvSpPr/>
          <p:nvPr/>
        </p:nvSpPr>
        <p:spPr>
          <a:xfrm>
            <a:off x="7624979" y="2126969"/>
            <a:ext cx="4197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𝔏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tiene todos los lenguajes de P(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Ʃ*)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EAC563B-3199-4B97-BDF5-3D1D56F8C2C4}"/>
              </a:ext>
            </a:extLst>
          </p:cNvPr>
          <p:cNvSpPr/>
          <p:nvPr/>
        </p:nvSpPr>
        <p:spPr>
          <a:xfrm>
            <a:off x="1153401" y="2249863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alfabeto universal Ʃ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6A53011-49B8-4EBD-ABF2-FE290FE92EC5}"/>
              </a:ext>
            </a:extLst>
          </p:cNvPr>
          <p:cNvSpPr/>
          <p:nvPr/>
        </p:nvSpPr>
        <p:spPr>
          <a:xfrm>
            <a:off x="1912666" y="297462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897A999-604B-40A6-8AE5-77845C4EBC18}"/>
              </a:ext>
            </a:extLst>
          </p:cNvPr>
          <p:cNvSpPr/>
          <p:nvPr/>
        </p:nvSpPr>
        <p:spPr>
          <a:xfrm>
            <a:off x="1909256" y="3254563"/>
            <a:ext cx="397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0867801-0E44-4AA4-92F8-7DAC1027ED1E}"/>
              </a:ext>
            </a:extLst>
          </p:cNvPr>
          <p:cNvSpPr/>
          <p:nvPr/>
        </p:nvSpPr>
        <p:spPr>
          <a:xfrm>
            <a:off x="1909256" y="3534504"/>
            <a:ext cx="397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54D5306-0DE2-4102-AE89-D212483A5C48}"/>
              </a:ext>
            </a:extLst>
          </p:cNvPr>
          <p:cNvSpPr/>
          <p:nvPr/>
        </p:nvSpPr>
        <p:spPr>
          <a:xfrm>
            <a:off x="1769567" y="3829377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…….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1B24A85-A49E-46C3-93AD-ABF76C10A15C}"/>
              </a:ext>
            </a:extLst>
          </p:cNvPr>
          <p:cNvSpPr/>
          <p:nvPr/>
        </p:nvSpPr>
        <p:spPr>
          <a:xfrm>
            <a:off x="369218" y="207304"/>
            <a:ext cx="1150737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asume un alfabeto universal de símbolos:  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 = {a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…}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Ʃ* es el conjunto de todas las cadenas finitas formadas con símbolos de Ʃ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𝔏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es el conjunto de todos los lenguajes formados con cadenas de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Ʃ*:</a:t>
            </a:r>
          </a:p>
          <a:p>
            <a:pPr algn="just"/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𝔏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= P(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Ʃ*), es decir que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𝔏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conjunto de partes de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</a:p>
          <a:p>
            <a:pPr algn="ctr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7FB3A88-23BF-4696-92B1-80502E802559}"/>
              </a:ext>
            </a:extLst>
          </p:cNvPr>
          <p:cNvSpPr/>
          <p:nvPr/>
        </p:nvSpPr>
        <p:spPr>
          <a:xfrm>
            <a:off x="5030257" y="3642488"/>
            <a:ext cx="17894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4563D05-301B-44A2-8108-5B585704F3AC}"/>
              </a:ext>
            </a:extLst>
          </p:cNvPr>
          <p:cNvSpPr/>
          <p:nvPr/>
        </p:nvSpPr>
        <p:spPr>
          <a:xfrm>
            <a:off x="5219603" y="2991048"/>
            <a:ext cx="1600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λ  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 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1014E42-5D14-4725-A2EA-1BFF16F4BE86}"/>
              </a:ext>
            </a:extLst>
          </p:cNvPr>
          <p:cNvSpPr/>
          <p:nvPr/>
        </p:nvSpPr>
        <p:spPr>
          <a:xfrm>
            <a:off x="5043468" y="3316768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endParaRPr lang="es-MX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8F818F5-05A6-47E6-B9E8-2E76DBA65192}"/>
              </a:ext>
            </a:extLst>
          </p:cNvPr>
          <p:cNvSpPr/>
          <p:nvPr/>
        </p:nvSpPr>
        <p:spPr>
          <a:xfrm>
            <a:off x="5274689" y="3873287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………….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C8A0204-068A-438F-97D7-CAC3731FBD27}"/>
              </a:ext>
            </a:extLst>
          </p:cNvPr>
          <p:cNvSpPr/>
          <p:nvPr/>
        </p:nvSpPr>
        <p:spPr>
          <a:xfrm>
            <a:off x="9330927" y="3025529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DF1F327-223C-49DF-A3AF-FE2EAD8227BC}"/>
              </a:ext>
            </a:extLst>
          </p:cNvPr>
          <p:cNvSpPr/>
          <p:nvPr/>
        </p:nvSpPr>
        <p:spPr>
          <a:xfrm>
            <a:off x="9728793" y="3036118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ECFF330-2275-47DA-A306-08ADA8E8D823}"/>
              </a:ext>
            </a:extLst>
          </p:cNvPr>
          <p:cNvSpPr/>
          <p:nvPr/>
        </p:nvSpPr>
        <p:spPr>
          <a:xfrm>
            <a:off x="10126659" y="3046707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s-MX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4DF3183-1CDC-4F46-AEAF-6866B144D18F}"/>
              </a:ext>
            </a:extLst>
          </p:cNvPr>
          <p:cNvSpPr/>
          <p:nvPr/>
        </p:nvSpPr>
        <p:spPr>
          <a:xfrm>
            <a:off x="9104433" y="3343767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s-MX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155ED15-D78A-4AA0-A400-D589A0A8E877}"/>
              </a:ext>
            </a:extLst>
          </p:cNvPr>
          <p:cNvSpPr/>
          <p:nvPr/>
        </p:nvSpPr>
        <p:spPr>
          <a:xfrm>
            <a:off x="9545687" y="3369314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s-MX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4D0646A-9891-4146-A54C-0D5F3801656F}"/>
              </a:ext>
            </a:extLst>
          </p:cNvPr>
          <p:cNvSpPr/>
          <p:nvPr/>
        </p:nvSpPr>
        <p:spPr>
          <a:xfrm>
            <a:off x="9911899" y="337829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s-MX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42617CF7-FDAC-44F0-B23C-D79179F280FD}"/>
              </a:ext>
            </a:extLst>
          </p:cNvPr>
          <p:cNvSpPr/>
          <p:nvPr/>
        </p:nvSpPr>
        <p:spPr>
          <a:xfrm>
            <a:off x="10411474" y="3378292"/>
            <a:ext cx="397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921D7C1-B1C4-4E37-A81D-71FD5554EE02}"/>
              </a:ext>
            </a:extLst>
          </p:cNvPr>
          <p:cNvSpPr/>
          <p:nvPr/>
        </p:nvSpPr>
        <p:spPr>
          <a:xfrm>
            <a:off x="9117058" y="3722804"/>
            <a:ext cx="175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8  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9  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10   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baseline="-25000" dirty="0">
                <a:latin typeface="Arial" panose="020B0604020202020204" pitchFamily="34" charset="0"/>
                <a:cs typeface="Arial" panose="020B0604020202020204" pitchFamily="34" charset="0"/>
              </a:rPr>
              <a:t>11 </a:t>
            </a:r>
            <a:endParaRPr lang="es-MX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0EB8403-2424-4218-B880-7C9188888717}"/>
              </a:ext>
            </a:extLst>
          </p:cNvPr>
          <p:cNvSpPr/>
          <p:nvPr/>
        </p:nvSpPr>
        <p:spPr>
          <a:xfrm>
            <a:off x="9389555" y="39449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…………</a:t>
            </a:r>
            <a:endParaRPr lang="es-MX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F596A74-4E9F-4DCC-B5A6-D83A7C6CBE12}"/>
              </a:ext>
            </a:extLst>
          </p:cNvPr>
          <p:cNvSpPr/>
          <p:nvPr/>
        </p:nvSpPr>
        <p:spPr>
          <a:xfrm>
            <a:off x="422436" y="5041479"/>
            <a:ext cx="114003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Todo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𝔏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 subconjunto de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Ʃ*, p.ej. {a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Todo lenguaje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representa un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problema de decisión</a:t>
            </a:r>
            <a:r>
              <a:rPr lang="es-A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Ejemplo de lenguaje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{G | G es un grafo que tiene un camino del vértice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al vértice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400" dirty="0"/>
          </a:p>
          <a:p>
            <a:pPr algn="just"/>
            <a:endParaRPr lang="es-MX" sz="2400" dirty="0"/>
          </a:p>
          <a:p>
            <a:pPr algn="just"/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400" dirty="0"/>
          </a:p>
          <a:p>
            <a:pPr algn="just"/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400" dirty="0"/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9" name="Diagrama de flujo: conector 38">
            <a:extLst>
              <a:ext uri="{FF2B5EF4-FFF2-40B4-BE49-F238E27FC236}">
                <a16:creationId xmlns:a16="http://schemas.microsoft.com/office/drawing/2014/main" id="{2A8B060C-330E-4D34-A296-A5764D9E7F3E}"/>
              </a:ext>
            </a:extLst>
          </p:cNvPr>
          <p:cNvSpPr/>
          <p:nvPr/>
        </p:nvSpPr>
        <p:spPr>
          <a:xfrm>
            <a:off x="1088179" y="2648339"/>
            <a:ext cx="2204401" cy="202952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Diagrama de flujo: conector 39">
            <a:extLst>
              <a:ext uri="{FF2B5EF4-FFF2-40B4-BE49-F238E27FC236}">
                <a16:creationId xmlns:a16="http://schemas.microsoft.com/office/drawing/2014/main" id="{9519AF20-6559-4D7B-B112-A552B29F055F}"/>
              </a:ext>
            </a:extLst>
          </p:cNvPr>
          <p:cNvSpPr/>
          <p:nvPr/>
        </p:nvSpPr>
        <p:spPr>
          <a:xfrm>
            <a:off x="4855876" y="2627723"/>
            <a:ext cx="2204401" cy="202952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Diagrama de flujo: conector 40">
            <a:extLst>
              <a:ext uri="{FF2B5EF4-FFF2-40B4-BE49-F238E27FC236}">
                <a16:creationId xmlns:a16="http://schemas.microsoft.com/office/drawing/2014/main" id="{76DE56B8-82A7-4163-94C0-80F5088CB267}"/>
              </a:ext>
            </a:extLst>
          </p:cNvPr>
          <p:cNvSpPr/>
          <p:nvPr/>
        </p:nvSpPr>
        <p:spPr>
          <a:xfrm>
            <a:off x="8841352" y="2588634"/>
            <a:ext cx="2204401" cy="202952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748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9" y="213637"/>
            <a:ext cx="11659024" cy="8679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Ejercicio (Clase Práctica).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Probar que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clase R es cerrada con respecto a la operación de concatenación, es decir que 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 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R, entonces también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⦁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u="sng" dirty="0">
                <a:latin typeface="Arial" panose="020B0604020202020204" pitchFamily="34" charset="0"/>
                <a:cs typeface="Arial" panose="020B0604020202020204" pitchFamily="34" charset="0"/>
              </a:rPr>
              <a:t>Idea general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El lenguaje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⦁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contiene todas las cadenas w =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tales que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w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Sea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una MT que decide el lenguaje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una MT que decide el lenguaje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Hay que construir una MT M que decida el lenguaje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⦁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Dado un input w con n símbolos, M hace: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 M ejecuta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a partir de los primeros 0 símbolos de w, y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 partir de los últimos n símbolos de w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 Si en ambos casos se acepta, entonces M acepta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3. Si no, M hace lo mismo que en (1) pero ahora con el 1er símbolo de w y los últimos (n – 1) de w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4. Si en ambos casos se acepta, entonces M acepta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5. Si no, mientras M no acepte, M repite el paso (1) con: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2 y (n – 2) símbolos de w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3 y (n – 3) símbolos de w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y así siguiendo hasta llegar a n y 0 símbolos de w (si M nunca acepta, entonces rechaza)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la construcción de M y la verificación de su </a:t>
            </a:r>
            <a:r>
              <a:rPr lang="es-A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correctitud</a:t>
            </a:r>
            <a:endParaRPr lang="es-A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7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9" y="213637"/>
            <a:ext cx="11659024" cy="892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Ejercicio (Clase Práctica).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Probar que también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clase RE es cerrada con respecto a la operación de concatenación, es decir que si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 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RE, entonces también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⦁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RE.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u="sng" dirty="0">
                <a:latin typeface="Arial" panose="020B0604020202020204" pitchFamily="34" charset="0"/>
                <a:cs typeface="Arial" panose="020B0604020202020204" pitchFamily="34" charset="0"/>
              </a:rPr>
              <a:t>Idea general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Tal como se hizo con los lenguajes recursivos, se tiene que construir una MT M que reconozca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⦁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ejecutando sobre un input w (de n símbolos) determinadas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(MT que reconocen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respectivamente, las cuales ahora pueden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loopear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en casos negativos),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primero a partir de 0 y n símbolos de w,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después a partir de 1 y n – 1 símbolos de w,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así siguiendo hasta llegar a n y 0 símbolos de w, aceptando eventualmente.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diferencia con el caso de los lenguajes recursivos está en que ahora, teniendo en cuenta los posibles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loops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M debe ejecutarlas “en paralelo”: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M primero debe hacer ejecuciones de 1 paso de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y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con todas las posibles particiones de w, luego ejecuciones de 2 pasos,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luego ejecuciones de 3 pasos,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y así siguiendo hasta eventualmente aceptar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la construcción de M y la verificación de su </a:t>
            </a:r>
            <a:r>
              <a:rPr lang="es-A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correctitud</a:t>
            </a:r>
            <a:endParaRPr lang="es-AR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0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9" y="213637"/>
            <a:ext cx="11659024" cy="830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b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Ejercicio (Clase Práctica). </a:t>
            </a:r>
            <a:r>
              <a:rPr lang="es-A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Probar que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la clase RE es cerrada con respecto a la operación de unión, permitiendo como solución una MT no determinística (MTN).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u="sng" dirty="0">
                <a:latin typeface="Arial" panose="020B0604020202020204" pitchFamily="34" charset="0"/>
                <a:cs typeface="Arial" panose="020B0604020202020204" pitchFamily="34" charset="0"/>
              </a:rPr>
              <a:t>Idea general y construcción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Dados dos lenguajes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de RE, aceptados por MT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con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Ʃ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Γ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δ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 y M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= 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Ʃ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Γ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δ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vamos a construir una MTN M que acepta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Sea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un estado que no está en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ni en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. La MTN M es: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M = 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∪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∪ {q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}, Ʃ = Ʃ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∪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Ʃ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Γ = Γ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∪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Δ,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), tal que: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	Δ = δ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∪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∪ {(q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a, S), (q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a, q</a:t>
            </a:r>
            <a:r>
              <a:rPr lang="es-AR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, a, S)}, considerando todos los símbolos a de Ʃ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Es decir, al comienzo la MTN M pasa no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determinísticamente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 la configuración inicial de M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o M</a:t>
            </a:r>
            <a:r>
              <a:rPr lang="es-E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y después se comporta como ellas. 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la verificación de la </a:t>
            </a:r>
            <a:r>
              <a:rPr lang="es-AR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correctitud</a:t>
            </a:r>
            <a:r>
              <a:rPr lang="es-A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construcción de la MTN M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3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9" y="213637"/>
            <a:ext cx="11659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lenguaje L es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recursivamente numerable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(L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RE) s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y sólo si existe una MT M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acepta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es decir L(M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= L. Por lo tanto, para toda cadena w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Si w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L, entonces M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partir de w para en su estado </a:t>
            </a:r>
            <a:r>
              <a:rPr lang="es-A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w ∉ L, entonces M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partir de w para en su estado </a:t>
            </a:r>
            <a:r>
              <a:rPr lang="es-A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 no para</a:t>
            </a: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C6074A5-68CE-430C-A7B8-01D29AB761BE}"/>
              </a:ext>
            </a:extLst>
          </p:cNvPr>
          <p:cNvSpPr/>
          <p:nvPr/>
        </p:nvSpPr>
        <p:spPr>
          <a:xfrm>
            <a:off x="270379" y="2479822"/>
            <a:ext cx="116590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lenguaje L es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recursivo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(L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R) s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y sólo si existe una MT M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 acepta y para siempre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(también se puede decir directamente que </a:t>
            </a:r>
            <a:r>
              <a:rPr lang="es-AR" sz="20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 decide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). Por lo tanto, para toda cadena w de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Ʃ*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Si w </a:t>
            </a: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∈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L, entonces M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partir de w para en su estado </a:t>
            </a:r>
            <a:r>
              <a:rPr lang="es-A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E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S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w ∉ L, entonces M</a:t>
            </a:r>
            <a:r>
              <a:rPr lang="es-AR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 partir de w para en su estado </a:t>
            </a:r>
            <a:r>
              <a:rPr lang="es-AR" sz="2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lang="es-AR" sz="2000" baseline="-250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endParaRPr lang="es-MX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1ECD963-7929-4F9C-B97E-66301C0E5263}"/>
              </a:ext>
            </a:extLst>
          </p:cNvPr>
          <p:cNvSpPr/>
          <p:nvPr/>
        </p:nvSpPr>
        <p:spPr>
          <a:xfrm>
            <a:off x="9685848" y="3434019"/>
            <a:ext cx="914400" cy="255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C320E0A-2926-4FBA-AEB6-8358ED0E13EB}"/>
              </a:ext>
            </a:extLst>
          </p:cNvPr>
          <p:cNvSpPr/>
          <p:nvPr/>
        </p:nvSpPr>
        <p:spPr>
          <a:xfrm>
            <a:off x="10084796" y="357263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𝔏</a:t>
            </a:r>
            <a:endParaRPr lang="es-MX" sz="2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6E66E74-3EB6-407B-840D-3F8C0396D46A}"/>
              </a:ext>
            </a:extLst>
          </p:cNvPr>
          <p:cNvSpPr/>
          <p:nvPr/>
        </p:nvSpPr>
        <p:spPr>
          <a:xfrm>
            <a:off x="10040909" y="400139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3BCD02C-BC72-4466-9213-3AE13FAD95A6}"/>
              </a:ext>
            </a:extLst>
          </p:cNvPr>
          <p:cNvSpPr/>
          <p:nvPr/>
        </p:nvSpPr>
        <p:spPr>
          <a:xfrm>
            <a:off x="10105636" y="4346677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0DD7D2F-87B4-4220-8654-9330FAB1F47A}"/>
              </a:ext>
            </a:extLst>
          </p:cNvPr>
          <p:cNvSpPr/>
          <p:nvPr/>
        </p:nvSpPr>
        <p:spPr>
          <a:xfrm>
            <a:off x="1727180" y="5143515"/>
            <a:ext cx="8160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 cumple por definición que R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 (</a:t>
            </a: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ejercicio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s-AR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Probaremos entre esta clase y la que viene que R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 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</a:t>
            </a:r>
            <a:r>
              <a:rPr lang="es-AR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𝔏</a:t>
            </a:r>
            <a:endParaRPr lang="es-MX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468349FA-A1F9-4343-B90B-B948A7834ECC}"/>
              </a:ext>
            </a:extLst>
          </p:cNvPr>
          <p:cNvSpPr/>
          <p:nvPr/>
        </p:nvSpPr>
        <p:spPr>
          <a:xfrm>
            <a:off x="9020242" y="3942588"/>
            <a:ext cx="2546603" cy="2401853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60398FA9-0B22-4CEE-BFC0-CB400E9611B0}"/>
              </a:ext>
            </a:extLst>
          </p:cNvPr>
          <p:cNvSpPr/>
          <p:nvPr/>
        </p:nvSpPr>
        <p:spPr>
          <a:xfrm>
            <a:off x="9408043" y="4287873"/>
            <a:ext cx="1775792" cy="1772002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49DED11E-1C67-4CA1-B828-0BCAB1FB14B1}"/>
              </a:ext>
            </a:extLst>
          </p:cNvPr>
          <p:cNvSpPr/>
          <p:nvPr/>
        </p:nvSpPr>
        <p:spPr>
          <a:xfrm>
            <a:off x="9734318" y="4649599"/>
            <a:ext cx="1094015" cy="1048549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60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9" y="213637"/>
            <a:ext cx="11659024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Algunas propiedades de la clase R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AR" sz="20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R es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cerrada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con respecto a las operaciones de complemento, intersección, unión y concatenación. Es decir: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R, entonces 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R, siendo 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el complemento de L con respecto a Ʃ*, con: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	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= {w | w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Ʃ*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w ∉ L}, o en otras palabras: 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= Ʃ* - L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  y 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R, entonces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  y 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R, entonces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⋃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  y 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R, entonces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R, siendo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el lenguaje concatenación o producto de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con: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	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= {w | w = w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con w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1ECD963-7929-4F9C-B97E-66301C0E5263}"/>
              </a:ext>
            </a:extLst>
          </p:cNvPr>
          <p:cNvSpPr/>
          <p:nvPr/>
        </p:nvSpPr>
        <p:spPr>
          <a:xfrm>
            <a:off x="9685848" y="3434019"/>
            <a:ext cx="914400" cy="255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3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5EDB05A-4B3C-413C-8A4D-A09D5EDEDBA8}"/>
              </a:ext>
            </a:extLst>
          </p:cNvPr>
          <p:cNvSpPr/>
          <p:nvPr/>
        </p:nvSpPr>
        <p:spPr>
          <a:xfrm>
            <a:off x="487679" y="208062"/>
            <a:ext cx="113432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A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Lema 1. </a:t>
            </a:r>
            <a:r>
              <a:rPr lang="es-A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L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R, entonces L</a:t>
            </a:r>
            <a:r>
              <a:rPr lang="es-A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</a:t>
            </a:r>
            <a:r>
              <a:rPr lang="es-A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Prueba.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Idea general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Dada una MT 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que acepta L y para siempre (hipótesis), la idea es construir una MT 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que acepte L</a:t>
            </a:r>
            <a:r>
              <a:rPr lang="es-A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pare siempre.  </a:t>
            </a:r>
            <a:endParaRPr lang="es-MX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E7E111C-A5FE-43E1-AD1C-3C231A195A69}"/>
              </a:ext>
            </a:extLst>
          </p:cNvPr>
          <p:cNvSpPr/>
          <p:nvPr/>
        </p:nvSpPr>
        <p:spPr>
          <a:xfrm>
            <a:off x="4649078" y="429022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064753-58C2-444D-A26E-213FABABC0FD}"/>
              </a:ext>
            </a:extLst>
          </p:cNvPr>
          <p:cNvSpPr/>
          <p:nvPr/>
        </p:nvSpPr>
        <p:spPr>
          <a:xfrm>
            <a:off x="5712394" y="3817087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4D879-F271-4777-9C29-7F987F4115F7}"/>
              </a:ext>
            </a:extLst>
          </p:cNvPr>
          <p:cNvSpPr/>
          <p:nvPr/>
        </p:nvSpPr>
        <p:spPr>
          <a:xfrm>
            <a:off x="7380833" y="3811548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2339F74-125B-4C00-AA7F-46D85997E6EE}"/>
              </a:ext>
            </a:extLst>
          </p:cNvPr>
          <p:cNvSpPr/>
          <p:nvPr/>
        </p:nvSpPr>
        <p:spPr>
          <a:xfrm>
            <a:off x="5799463" y="3235700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73E3F8E-C95B-4F10-A5CD-E357AC3ADFCA}"/>
              </a:ext>
            </a:extLst>
          </p:cNvPr>
          <p:cNvSpPr/>
          <p:nvPr/>
        </p:nvSpPr>
        <p:spPr>
          <a:xfrm>
            <a:off x="7435945" y="474708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685F23C-BA84-474F-B2FA-BE28C7099667}"/>
              </a:ext>
            </a:extLst>
          </p:cNvPr>
          <p:cNvSpPr/>
          <p:nvPr/>
        </p:nvSpPr>
        <p:spPr>
          <a:xfrm>
            <a:off x="5457656" y="4138538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A63DD3-4438-4604-9CC0-7A2517AB3BEE}"/>
              </a:ext>
            </a:extLst>
          </p:cNvPr>
          <p:cNvCxnSpPr>
            <a:cxnSpLocks/>
          </p:cNvCxnSpPr>
          <p:nvPr/>
        </p:nvCxnSpPr>
        <p:spPr>
          <a:xfrm>
            <a:off x="4326502" y="4602535"/>
            <a:ext cx="11311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9B7BA3C-80B5-4ECE-A28B-00C74B781109}"/>
              </a:ext>
            </a:extLst>
          </p:cNvPr>
          <p:cNvCxnSpPr>
            <a:cxnSpLocks/>
          </p:cNvCxnSpPr>
          <p:nvPr/>
        </p:nvCxnSpPr>
        <p:spPr>
          <a:xfrm>
            <a:off x="6372056" y="4626598"/>
            <a:ext cx="1130523" cy="3601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C319506-FC85-4122-BB9C-FDA921DED573}"/>
              </a:ext>
            </a:extLst>
          </p:cNvPr>
          <p:cNvCxnSpPr>
            <a:cxnSpLocks/>
          </p:cNvCxnSpPr>
          <p:nvPr/>
        </p:nvCxnSpPr>
        <p:spPr>
          <a:xfrm flipV="1">
            <a:off x="6374965" y="3957786"/>
            <a:ext cx="1060980" cy="6648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agrama de flujo: proceso 21">
            <a:extLst>
              <a:ext uri="{FF2B5EF4-FFF2-40B4-BE49-F238E27FC236}">
                <a16:creationId xmlns:a16="http://schemas.microsoft.com/office/drawing/2014/main" id="{E3EE2C89-0485-4CD3-A28D-23F36F732B2F}"/>
              </a:ext>
            </a:extLst>
          </p:cNvPr>
          <p:cNvSpPr/>
          <p:nvPr/>
        </p:nvSpPr>
        <p:spPr>
          <a:xfrm>
            <a:off x="5056379" y="3559586"/>
            <a:ext cx="2079241" cy="232460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83A08A7D-F169-4BA3-AAB9-C2FC3550EE3E}"/>
              </a:ext>
            </a:extLst>
          </p:cNvPr>
          <p:cNvSpPr/>
          <p:nvPr/>
        </p:nvSpPr>
        <p:spPr>
          <a:xfrm>
            <a:off x="6582636" y="4721887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ED738DB-2DE7-4CF9-9262-A0942408070E}"/>
              </a:ext>
            </a:extLst>
          </p:cNvPr>
          <p:cNvSpPr/>
          <p:nvPr/>
        </p:nvSpPr>
        <p:spPr>
          <a:xfrm>
            <a:off x="6553653" y="3996214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9245FB-AA1E-47E7-AC95-B0D159C2A128}"/>
              </a:ext>
            </a:extLst>
          </p:cNvPr>
          <p:cNvSpPr/>
          <p:nvPr/>
        </p:nvSpPr>
        <p:spPr>
          <a:xfrm>
            <a:off x="1547286" y="6049506"/>
            <a:ext cx="9097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la nueva MT se permutan los estados finales de la MT original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66229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  <p:bldP spid="14" grpId="0" animBg="1"/>
      <p:bldP spid="22" grpId="0" animBg="1"/>
      <p:bldP spid="27" grpId="0"/>
      <p:bldP spid="2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E663076-61C3-401B-B6E3-1DDB4688C8D6}"/>
              </a:ext>
            </a:extLst>
          </p:cNvPr>
          <p:cNvSpPr/>
          <p:nvPr/>
        </p:nvSpPr>
        <p:spPr>
          <a:xfrm>
            <a:off x="5510595" y="217962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ABDDF1-C07D-4522-BE75-28498FED8797}"/>
              </a:ext>
            </a:extLst>
          </p:cNvPr>
          <p:cNvSpPr/>
          <p:nvPr/>
        </p:nvSpPr>
        <p:spPr>
          <a:xfrm>
            <a:off x="270379" y="213637"/>
            <a:ext cx="11659024" cy="7883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Construcción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= (Q, Ʃ, Γ, δ, q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entonces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s-A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= (Q, Ʃ, Γ, δ´, q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tal que δ y δ´ son idénticas salvo que con los estados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permutados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Formalmente:</a:t>
            </a: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Para todos los estados q y q´, símbolos a y a´, y movimientos d de {L, R, S}: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δ(q, a) = (q´, a´, d), siendo q´ ≠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entonces δ´(q, a) = (q´, a´, d)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δ(q, a) = (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a´, d), entonces δ´(q, a) = (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a´, d)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δ(q, a) = (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a´, d), entonces δ´(q, a) = (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, a´, d) 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s-MX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1ECD963-7929-4F9C-B97E-66301C0E5263}"/>
              </a:ext>
            </a:extLst>
          </p:cNvPr>
          <p:cNvSpPr/>
          <p:nvPr/>
        </p:nvSpPr>
        <p:spPr>
          <a:xfrm>
            <a:off x="9685848" y="3434019"/>
            <a:ext cx="914400" cy="255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45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9DC6A-370B-4C61-BD83-D8C5489E5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549" y="271410"/>
            <a:ext cx="11225048" cy="62884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Prueba de </a:t>
            </a:r>
            <a:r>
              <a:rPr lang="es-AR" sz="2400" u="sng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correctitud</a:t>
            </a: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la construcción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s-MX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A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para siempre:</a:t>
            </a:r>
          </a:p>
          <a:p>
            <a:pPr marL="0" lv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M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para siempre y M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sólo difiere de M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en que para en el estado opuesto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L(M</a:t>
            </a:r>
            <a:r>
              <a:rPr lang="es-A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b="1" dirty="0">
                <a:latin typeface="Arial" panose="020B0604020202020204" pitchFamily="34" charset="0"/>
                <a:cs typeface="Arial" panose="020B0604020202020204" pitchFamily="34" charset="0"/>
              </a:rPr>
              <a:t>) = L</a:t>
            </a:r>
            <a:r>
              <a:rPr lang="es-AR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(vamos a probarlo por doble inclusión de conjuntos):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w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L(M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por definición: 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con input w, M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para en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por construcción: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con input w, M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para en </a:t>
            </a:r>
            <a:r>
              <a:rPr lang="es-AR" sz="24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A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por definición: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w ∉ L(M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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por definición: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w ∉ L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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por definición:</a:t>
            </a:r>
          </a:p>
          <a:p>
            <a:pPr marL="0" indent="0">
              <a:buNone/>
            </a:pP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	w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s-A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  <a:p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913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41BF064-EFC4-4AC8-9F8E-7975792B4F26}"/>
              </a:ext>
            </a:extLst>
          </p:cNvPr>
          <p:cNvSpPr/>
          <p:nvPr/>
        </p:nvSpPr>
        <p:spPr>
          <a:xfrm>
            <a:off x="304799" y="180930"/>
            <a:ext cx="11526129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Lema 2.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Si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  y 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R, entonces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R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Prueba.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u="sng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Idea general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Dadas dos MT 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M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que aceptan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 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paran siempre (</a:t>
            </a:r>
            <a:r>
              <a:rPr lang="es-AR" sz="2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hipótesis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la idea es construir a partir de ellas una MT M que acepte 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400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400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 pare siempre. </a:t>
            </a:r>
            <a:r>
              <a:rPr lang="es-AR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s-MX" sz="24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59D83AE-B1DF-4187-A344-5120412A302C}"/>
              </a:ext>
            </a:extLst>
          </p:cNvPr>
          <p:cNvSpPr/>
          <p:nvPr/>
        </p:nvSpPr>
        <p:spPr>
          <a:xfrm>
            <a:off x="5079605" y="390136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A890B64-7C8B-4460-A7E9-52B563DDE71E}"/>
              </a:ext>
            </a:extLst>
          </p:cNvPr>
          <p:cNvSpPr/>
          <p:nvPr/>
        </p:nvSpPr>
        <p:spPr>
          <a:xfrm>
            <a:off x="6662697" y="3910756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7B7F953-A15B-4CEC-B1AD-52FC65ED5987}"/>
              </a:ext>
            </a:extLst>
          </p:cNvPr>
          <p:cNvSpPr/>
          <p:nvPr/>
        </p:nvSpPr>
        <p:spPr>
          <a:xfrm>
            <a:off x="5772069" y="301352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6E3E0A-EF5F-4FE1-BBCD-17C525900E08}"/>
              </a:ext>
            </a:extLst>
          </p:cNvPr>
          <p:cNvSpPr/>
          <p:nvPr/>
        </p:nvSpPr>
        <p:spPr>
          <a:xfrm>
            <a:off x="3838080" y="434528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592C71A-FC9F-4478-81CB-580ADBB61728}"/>
              </a:ext>
            </a:extLst>
          </p:cNvPr>
          <p:cNvSpPr/>
          <p:nvPr/>
        </p:nvSpPr>
        <p:spPr>
          <a:xfrm>
            <a:off x="8783171" y="3920652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316CD6E-E8BA-4C82-ADCF-3E629ABFB658}"/>
              </a:ext>
            </a:extLst>
          </p:cNvPr>
          <p:cNvSpPr/>
          <p:nvPr/>
        </p:nvSpPr>
        <p:spPr>
          <a:xfrm>
            <a:off x="4853398" y="4244330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68D917E-F72C-4AC6-9CDF-6FD2E3D592BB}"/>
              </a:ext>
            </a:extLst>
          </p:cNvPr>
          <p:cNvCxnSpPr>
            <a:cxnSpLocks/>
          </p:cNvCxnSpPr>
          <p:nvPr/>
        </p:nvCxnSpPr>
        <p:spPr>
          <a:xfrm>
            <a:off x="3536036" y="4673522"/>
            <a:ext cx="13068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5B1E080-7E40-45B4-9755-CA8AB700823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767798" y="4701530"/>
            <a:ext cx="3149272" cy="18403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a de flujo: proceso 22">
            <a:extLst>
              <a:ext uri="{FF2B5EF4-FFF2-40B4-BE49-F238E27FC236}">
                <a16:creationId xmlns:a16="http://schemas.microsoft.com/office/drawing/2014/main" id="{C54245ED-AF79-4266-AFDC-6B846C87579E}"/>
              </a:ext>
            </a:extLst>
          </p:cNvPr>
          <p:cNvSpPr/>
          <p:nvPr/>
        </p:nvSpPr>
        <p:spPr>
          <a:xfrm>
            <a:off x="4350989" y="3321833"/>
            <a:ext cx="3535424" cy="301169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E6F58BE-F8F8-401F-9A7B-B2F7842C79FF}"/>
              </a:ext>
            </a:extLst>
          </p:cNvPr>
          <p:cNvSpPr/>
          <p:nvPr/>
        </p:nvSpPr>
        <p:spPr>
          <a:xfrm>
            <a:off x="5928522" y="4345281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sí</a:t>
            </a:r>
            <a:endParaRPr lang="es-MX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1C7C925-E010-49B0-A62D-D416FD1BD5CE}"/>
              </a:ext>
            </a:extLst>
          </p:cNvPr>
          <p:cNvSpPr/>
          <p:nvPr/>
        </p:nvSpPr>
        <p:spPr>
          <a:xfrm>
            <a:off x="8928679" y="6305932"/>
            <a:ext cx="441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</a:t>
            </a:r>
            <a:endParaRPr lang="es-MX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4571B4B-E648-469D-A765-F7599457D281}"/>
              </a:ext>
            </a:extLst>
          </p:cNvPr>
          <p:cNvCxnSpPr>
            <a:cxnSpLocks/>
          </p:cNvCxnSpPr>
          <p:nvPr/>
        </p:nvCxnSpPr>
        <p:spPr>
          <a:xfrm>
            <a:off x="5772214" y="4673522"/>
            <a:ext cx="6929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29DA916-785B-431A-984C-C13D0D0A0FF7}"/>
              </a:ext>
            </a:extLst>
          </p:cNvPr>
          <p:cNvSpPr/>
          <p:nvPr/>
        </p:nvSpPr>
        <p:spPr>
          <a:xfrm>
            <a:off x="6436490" y="4234712"/>
            <a:ext cx="914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F1FF40A5-5C21-4E87-AF89-B3FB9452001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50890" y="4691912"/>
            <a:ext cx="1603994" cy="18499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F70998BD-BD2F-4940-8EDE-466CA5CAFEF3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350890" y="4095422"/>
            <a:ext cx="1449923" cy="596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1C323CE0-EA43-4AF6-9306-E7597407538D}"/>
              </a:ext>
            </a:extLst>
          </p:cNvPr>
          <p:cNvSpPr/>
          <p:nvPr/>
        </p:nvSpPr>
        <p:spPr>
          <a:xfrm>
            <a:off x="414227" y="4834948"/>
            <a:ext cx="32283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nueva MT ejecuta secuencialmente (eventualmente) las </a:t>
            </a:r>
          </a:p>
          <a:p>
            <a:r>
              <a:rPr lang="es-AR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dos MT originales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4061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3" grpId="0"/>
      <p:bldP spid="15" grpId="0"/>
      <p:bldP spid="18" grpId="0" animBg="1"/>
      <p:bldP spid="23" grpId="0" animBg="1"/>
      <p:bldP spid="24" grpId="0"/>
      <p:bldP spid="25" grpId="0"/>
      <p:bldP spid="27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5575EC-EB36-4168-9E3D-8FCF0A4E2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15" y="128353"/>
            <a:ext cx="81873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400" u="sng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2. Construcción</a:t>
            </a:r>
            <a:r>
              <a:rPr lang="es-AR" sz="2400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MX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 tiene 2 cintas. Con el input w en la cinta 1, M hace: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1.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Copia w en la cinta 2.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Ejecuta M</a:t>
            </a:r>
            <a:r>
              <a:rPr kumimoji="0" lang="es-AR" altLang="es-MX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sobre w en la cinta 2. Si M</a:t>
            </a:r>
            <a:r>
              <a:rPr kumimoji="0" lang="es-AR" altLang="es-MX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para en 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r>
              <a:rPr kumimoji="0" lang="es-AR" altLang="es-MX" sz="2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entonces M para en 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r>
              <a:rPr kumimoji="0" lang="es-AR" altLang="es-MX" sz="2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Borra el contenido de la cinta 2 y copia w en la cinta 2.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Ejecuta M</a:t>
            </a:r>
            <a:r>
              <a:rPr kumimoji="0" lang="es-AR" altLang="es-MX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sobre w en la cinta 2. Si M</a:t>
            </a:r>
            <a:r>
              <a:rPr kumimoji="0" lang="es-AR" altLang="es-MX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para en 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r>
              <a:rPr kumimoji="0" lang="es-AR" altLang="es-MX" sz="2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lang="es-AR" altLang="es-MX" sz="2400" baseline="-30000" dirty="0">
                <a:solidFill>
                  <a:srgbClr val="000000"/>
                </a:solidFill>
                <a:ea typeface="Times New Roman" panose="02020603050405020304" pitchFamily="18" charset="0"/>
              </a:rPr>
              <a:t>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r>
              <a:rPr kumimoji="0" lang="es-AR" altLang="es-MX" sz="2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AR" altLang="es-MX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   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entonces M para en 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r>
              <a:rPr kumimoji="0" lang="es-AR" altLang="es-MX" sz="2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r>
              <a:rPr kumimoji="0" lang="es-AR" altLang="es-MX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es-AR" altLang="es-MX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r>
              <a:rPr kumimoji="0" lang="es-AR" altLang="es-MX" sz="24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r>
              <a:rPr kumimoji="0" lang="es-AR" altLang="es-MX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AR" altLang="es-MX" sz="2400" dirty="0">
              <a:solidFill>
                <a:srgbClr val="00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0CD12B-F566-485C-A61E-54CCAD02AB7B}"/>
              </a:ext>
            </a:extLst>
          </p:cNvPr>
          <p:cNvSpPr/>
          <p:nvPr/>
        </p:nvSpPr>
        <p:spPr>
          <a:xfrm>
            <a:off x="255015" y="5828137"/>
            <a:ext cx="11505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s-AR" alt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DDB68C3-505F-4030-8D3D-77AAF2FE42A1}"/>
              </a:ext>
            </a:extLst>
          </p:cNvPr>
          <p:cNvSpPr/>
          <p:nvPr/>
        </p:nvSpPr>
        <p:spPr>
          <a:xfrm>
            <a:off x="255015" y="4407321"/>
            <a:ext cx="116884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pasos 2 y 4 pueden entenderse como invocaciones a subrutinas (que no son más que las funciones de transición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s-AR" altLang="es-MX" sz="22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altLang="es-MX" sz="22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y δ</a:t>
            </a:r>
            <a:r>
              <a:rPr lang="es-AR" altLang="es-MX" sz="22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es-AR" altLang="es-MX" sz="2200" baseline="-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 </a:t>
            </a: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incluidas adecuadamente en la función de transición </a:t>
            </a: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δ de M)</a:t>
            </a: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AR" alt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Queda como ejercicio indicar cómo se implementaría copiar w en la cinta 2 y borrar el contenido de la cinta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s-MX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quedan como ejercicios: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alt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</a:t>
            </a:r>
            <a:r>
              <a:rPr lang="es-AR" altLang="es-MX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correctitud</a:t>
            </a:r>
            <a:r>
              <a:rPr lang="es-AR" altLang="es-MX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construcción: (a) M para siempre. (b) L(M) = </a:t>
            </a:r>
            <a:r>
              <a:rPr lang="es-A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AR" sz="2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s-E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⋂</a:t>
            </a:r>
            <a:r>
              <a:rPr lang="es-A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s-AR" sz="22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A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AR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las otras propiedades de clausura de R mencionadas anteriormente.</a:t>
            </a:r>
            <a:endParaRPr lang="es-AR" altLang="es-MX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AR" altLang="es-MX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0FB99E5-6179-4544-8BD7-6022D31E0F14}"/>
              </a:ext>
            </a:extLst>
          </p:cNvPr>
          <p:cNvCxnSpPr>
            <a:cxnSpLocks/>
          </p:cNvCxnSpPr>
          <p:nvPr/>
        </p:nvCxnSpPr>
        <p:spPr>
          <a:xfrm>
            <a:off x="8859491" y="1257532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42234E9-4C4E-4973-BB79-0BAD937437A8}"/>
              </a:ext>
            </a:extLst>
          </p:cNvPr>
          <p:cNvCxnSpPr>
            <a:cxnSpLocks/>
          </p:cNvCxnSpPr>
          <p:nvPr/>
        </p:nvCxnSpPr>
        <p:spPr>
          <a:xfrm>
            <a:off x="8859491" y="1626864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B3E05D2-0D99-4346-AEF8-22699519680E}"/>
              </a:ext>
            </a:extLst>
          </p:cNvPr>
          <p:cNvCxnSpPr>
            <a:cxnSpLocks/>
          </p:cNvCxnSpPr>
          <p:nvPr/>
        </p:nvCxnSpPr>
        <p:spPr>
          <a:xfrm>
            <a:off x="8859491" y="2009887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92DF230-4D42-4EA9-94BD-62319A6EF6DA}"/>
              </a:ext>
            </a:extLst>
          </p:cNvPr>
          <p:cNvCxnSpPr>
            <a:cxnSpLocks/>
          </p:cNvCxnSpPr>
          <p:nvPr/>
        </p:nvCxnSpPr>
        <p:spPr>
          <a:xfrm>
            <a:off x="8859491" y="2379219"/>
            <a:ext cx="22365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5CE55BA-AC64-4C04-9444-D6A6DD8E1236}"/>
              </a:ext>
            </a:extLst>
          </p:cNvPr>
          <p:cNvSpPr/>
          <p:nvPr/>
        </p:nvSpPr>
        <p:spPr>
          <a:xfrm>
            <a:off x="9773860" y="3059668"/>
            <a:ext cx="3459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689B529-85FA-4056-9739-95E8E4BF9476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V="1">
            <a:off x="9946852" y="1596086"/>
            <a:ext cx="528275" cy="1463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2C4DC7A-683C-451E-975A-E08AA9E62DA5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970686" y="2379220"/>
            <a:ext cx="976166" cy="6804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3CEF679-555D-4741-B226-282F220531C9}"/>
              </a:ext>
            </a:extLst>
          </p:cNvPr>
          <p:cNvSpPr/>
          <p:nvPr/>
        </p:nvSpPr>
        <p:spPr>
          <a:xfrm>
            <a:off x="9579359" y="1257532"/>
            <a:ext cx="1791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altLang="es-MX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input w</a:t>
            </a:r>
            <a:endParaRPr lang="es-MX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7B390D4-0C88-4FCE-91F8-E7099360F5AB}"/>
              </a:ext>
            </a:extLst>
          </p:cNvPr>
          <p:cNvSpPr/>
          <p:nvPr/>
        </p:nvSpPr>
        <p:spPr>
          <a:xfrm>
            <a:off x="9030209" y="2009886"/>
            <a:ext cx="21792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   ejecuciones  sobre w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AE25C62-07CF-47B8-B099-17FC7D70B75D}"/>
              </a:ext>
            </a:extLst>
          </p:cNvPr>
          <p:cNvSpPr/>
          <p:nvPr/>
        </p:nvSpPr>
        <p:spPr>
          <a:xfrm>
            <a:off x="8746000" y="969140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MX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cinta 1</a:t>
            </a:r>
            <a:endParaRPr lang="es-MX" sz="16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D17AE28-6211-4079-B42B-FE21C04F0389}"/>
              </a:ext>
            </a:extLst>
          </p:cNvPr>
          <p:cNvSpPr/>
          <p:nvPr/>
        </p:nvSpPr>
        <p:spPr>
          <a:xfrm>
            <a:off x="8786641" y="1732064"/>
            <a:ext cx="78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altLang="es-MX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cinta 2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97080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2945</Words>
  <Application>Microsoft Office PowerPoint</Application>
  <PresentationFormat>Panorámica</PresentationFormat>
  <Paragraphs>414</Paragraphs>
  <Slides>22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Aaa bbb    vbvvnn   vfffff aaa ddddd gggggggg</dc:title>
  <dc:creator>Ricardo Rosenfeld</dc:creator>
  <cp:lastModifiedBy>Ricardo Rosenfeld</cp:lastModifiedBy>
  <cp:revision>421</cp:revision>
  <dcterms:created xsi:type="dcterms:W3CDTF">2017-11-26T15:39:57Z</dcterms:created>
  <dcterms:modified xsi:type="dcterms:W3CDTF">2020-03-14T14:35:22Z</dcterms:modified>
</cp:coreProperties>
</file>