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7" r:id="rId2"/>
    <p:sldId id="328" r:id="rId3"/>
    <p:sldId id="324" r:id="rId4"/>
    <p:sldId id="306" r:id="rId5"/>
    <p:sldId id="307" r:id="rId6"/>
    <p:sldId id="308" r:id="rId7"/>
    <p:sldId id="325" r:id="rId8"/>
    <p:sldId id="326" r:id="rId9"/>
    <p:sldId id="309" r:id="rId10"/>
    <p:sldId id="329" r:id="rId11"/>
    <p:sldId id="311" r:id="rId12"/>
    <p:sldId id="312" r:id="rId13"/>
    <p:sldId id="330" r:id="rId14"/>
    <p:sldId id="313" r:id="rId15"/>
    <p:sldId id="331" r:id="rId16"/>
    <p:sldId id="315" r:id="rId17"/>
    <p:sldId id="316" r:id="rId18"/>
    <p:sldId id="317" r:id="rId19"/>
    <p:sldId id="318" r:id="rId20"/>
    <p:sldId id="319" r:id="rId21"/>
    <p:sldId id="332" r:id="rId22"/>
    <p:sldId id="320" r:id="rId23"/>
    <p:sldId id="321" r:id="rId24"/>
    <p:sldId id="322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27270-500A-47B9-B838-373735F548FC}" v="5" dt="2020-02-20T09:45:3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544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31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0A43-6D99-469E-A2A4-986F5A96B2D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435F7-D700-49C2-9B70-E2E5ADB6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196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C435F7-D700-49C2-9B70-E2E5ADB6D16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26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CDFD8-3B47-47B7-9D98-9CB28ED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351C29-88F1-404A-88B5-AAFB933E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C8192-3085-40EC-A245-5C222F32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0C20B-B4AC-430A-8313-A3F7BDC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C49BD-1E18-4D92-9D24-7398DB0B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CDAE-BB5E-4D14-AE23-9F3A1DF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F080C-030B-457D-B014-6848697E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64F5B-EDB7-4A6D-A2E0-4F7F9A6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8DB3E-AF17-4955-B8AD-62C820E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44975-9D39-4C1F-B3B4-4CCA8D25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821CC-7EFE-4705-8EA8-DA07D271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95BA9-E5AE-49B3-8968-DE994CFE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89C8F-14CF-4605-98D3-14728A8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19C36-9E90-4794-91ED-E9B11DB7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57C4B-6B87-4FB3-8B36-5FD7C552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A5222-7243-4A2A-81E0-EFD4A97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C6E81-EB0F-46DA-9E5A-667EA14D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B5F33-4F19-4979-8255-DD785CEE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F551B-D411-43D5-91E0-D1144B10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6BA24-B1EE-4DB2-AAFD-AD6642D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1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3B8AA-8824-42FA-95BA-B9BAD6FE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87F06-1F1F-4003-BCAA-C7B601E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5B110-FFCF-43EE-8AF6-DE5B284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215F-73F9-4C6E-B7EC-6848808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22D6C-A7D6-41A9-B84A-4E190D8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5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B367-926C-43A9-9CEC-6BFEFCAE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C402-E080-471C-8FDA-676B5D640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15C77-D3F1-4F59-98FC-1C12D5B4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C8DE3-9740-42F7-A75D-5AD79151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16250-9E7E-4B4A-AE00-7A405C6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BA5F8-1996-419B-A547-BE167DD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4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EFD3-DE5B-46CC-9A55-EF83087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3A4CA-2CD6-4D12-8680-E55BE171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9E483-322E-42AA-BEE2-AD348AC5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F3C280-1532-430A-A567-C1C468DB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D677A-924C-4D3E-B367-07331BEC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6C1839-3F71-4941-BB2A-B44CB6C3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8C015-22B0-416F-BEC7-42EFB85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FEA894-61ED-4AAB-83DF-19C01EE8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8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AE01-3088-4313-9007-6B1AADB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8D9A49-CAAC-4CB1-ACA6-6F6062D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9D4133-9FCA-44D8-9FB8-A4815F3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5C298-54F6-456C-BB16-F056363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17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DFC64-5151-420C-9730-DFDC83B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E318C4-3FDF-4018-950C-7C6F8C17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66FD2A-6527-4E5F-AEBF-BBA1707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8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2E8B-3206-4383-8645-1E3D162F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BBE06-46BA-4FCC-8B18-70C154D4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08D200-9C17-459D-ACBF-27E79A38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25193-0668-4B1D-A8B6-F7470675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D8AA-90EA-4DD2-96E0-DD955B23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5CA9F-E879-43AA-AD1E-ACD887D0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8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9DCD-B27A-4406-864E-7743DAE4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978869-74E6-47DC-AC53-E00D971CB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CC178-2CF6-4746-8D87-0BE4A141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4E583-6800-4663-AEED-581E240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ADE39-CE1A-4FC8-8AD1-81EF7E96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765A-B094-4517-B235-3111B61D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9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14711-40D9-47D6-9B41-0B8DB28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733F8-BEB9-48ED-96E8-B4B2409D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47027-680B-4EDC-9484-D8AF0773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3A0A-650C-414D-9908-5E3669971B9E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6DD88-B1BE-4D9D-AF16-6C219E6B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D8EA2-8AC1-4530-9585-CCC8E40F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04716" y="115749"/>
            <a:ext cx="11737075" cy="800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Clase 3. Problemas Indecidibles.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8030C3-8E1B-4185-AB8F-956A55C99635}"/>
              </a:ext>
            </a:extLst>
          </p:cNvPr>
          <p:cNvSpPr/>
          <p:nvPr/>
        </p:nvSpPr>
        <p:spPr>
          <a:xfrm>
            <a:off x="204716" y="1014808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En esta clase vamos a completar la prueba de la jerarquía de la computabilidad. Habíamos probado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 = RE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CO-RE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adelantado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cómo se disponían los lenguajes en el mapa de la computabilidad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(ver el gráfico ejemplo).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Ahora probaremos que efectivamente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es decir que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hay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lenguajes </a:t>
            </a:r>
          </a:p>
          <a:p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para los que no existen MT que los aceptan y paran siempre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sino que </a:t>
            </a:r>
          </a:p>
          <a:p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para algunos casos negativos las MT </a:t>
            </a:r>
            <a:r>
              <a:rPr lang="es-A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loopean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s-MX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3C22C31-D630-4455-84EC-B1C75C8E56A1}"/>
              </a:ext>
            </a:extLst>
          </p:cNvPr>
          <p:cNvSpPr/>
          <p:nvPr/>
        </p:nvSpPr>
        <p:spPr>
          <a:xfrm>
            <a:off x="263755" y="5247276"/>
            <a:ext cx="117370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ya dijimos que probando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probaremos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(hay lenguajes para los que no existen siquiera MT que los aceptan). 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 el gráfico ejemplo: si L2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 y L2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R, entonces se cumple que L2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∉ RE, porque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L2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 y L2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RE, entonces L2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 (R =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CO-RE).</a:t>
            </a:r>
            <a:endParaRPr lang="es-E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Luego iremos poblando las distintas clases de la jerarquía con lenguajes particulares.</a:t>
            </a: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75AE7E3-7680-4A29-8226-65D5BC041601}"/>
              </a:ext>
            </a:extLst>
          </p:cNvPr>
          <p:cNvSpPr/>
          <p:nvPr/>
        </p:nvSpPr>
        <p:spPr>
          <a:xfrm>
            <a:off x="5630186" y="3348196"/>
            <a:ext cx="1609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 (w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L(M))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8AE28-7CF5-467F-9FC4-A02393083477}"/>
              </a:ext>
            </a:extLst>
          </p:cNvPr>
          <p:cNvSpPr/>
          <p:nvPr/>
        </p:nvSpPr>
        <p:spPr>
          <a:xfrm>
            <a:off x="5636959" y="4343811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(w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∉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L(M))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60735EC-F59A-43B7-ABC5-E3A738304433}"/>
              </a:ext>
            </a:extLst>
          </p:cNvPr>
          <p:cNvSpPr/>
          <p:nvPr/>
        </p:nvSpPr>
        <p:spPr>
          <a:xfrm>
            <a:off x="4285627" y="4779297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∉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L(M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5F99B06-71C3-4A1D-8FC0-C48025382244}"/>
              </a:ext>
            </a:extLst>
          </p:cNvPr>
          <p:cNvSpPr/>
          <p:nvPr/>
        </p:nvSpPr>
        <p:spPr>
          <a:xfrm>
            <a:off x="9971467" y="2353320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 sz="28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C296052-3E5B-47E2-9A81-F5C627DA7EC1}"/>
              </a:ext>
            </a:extLst>
          </p:cNvPr>
          <p:cNvSpPr/>
          <p:nvPr/>
        </p:nvSpPr>
        <p:spPr>
          <a:xfrm>
            <a:off x="9973071" y="3075384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sz="200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CA52BC8-98AF-4173-9BBF-EF323FDC10C2}"/>
              </a:ext>
            </a:extLst>
          </p:cNvPr>
          <p:cNvSpPr/>
          <p:nvPr/>
        </p:nvSpPr>
        <p:spPr>
          <a:xfrm>
            <a:off x="9088120" y="3018561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MX" sz="20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59D18FD-B0F7-46C7-83E9-653E3E6536A3}"/>
              </a:ext>
            </a:extLst>
          </p:cNvPr>
          <p:cNvSpPr/>
          <p:nvPr/>
        </p:nvSpPr>
        <p:spPr>
          <a:xfrm>
            <a:off x="10549750" y="3018561"/>
            <a:ext cx="1011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CO-RE</a:t>
            </a:r>
            <a:endParaRPr lang="es-MX" sz="2000" dirty="0"/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E890D166-885D-479C-A44F-50D1B721898B}"/>
              </a:ext>
            </a:extLst>
          </p:cNvPr>
          <p:cNvSpPr/>
          <p:nvPr/>
        </p:nvSpPr>
        <p:spPr>
          <a:xfrm>
            <a:off x="8701193" y="3332889"/>
            <a:ext cx="1800897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2BBE8454-BAA4-4F4B-8DA1-2DF558A03306}"/>
              </a:ext>
            </a:extLst>
          </p:cNvPr>
          <p:cNvSpPr/>
          <p:nvPr/>
        </p:nvSpPr>
        <p:spPr>
          <a:xfrm>
            <a:off x="9788110" y="3330420"/>
            <a:ext cx="1926182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B631F67D-A676-49D6-BA64-CC14914360C0}"/>
              </a:ext>
            </a:extLst>
          </p:cNvPr>
          <p:cNvSpPr/>
          <p:nvPr/>
        </p:nvSpPr>
        <p:spPr>
          <a:xfrm>
            <a:off x="8356759" y="2779594"/>
            <a:ext cx="3699086" cy="20207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9CFF1E7-BFB8-4D15-B0F7-7DD648DF9E02}"/>
              </a:ext>
            </a:extLst>
          </p:cNvPr>
          <p:cNvCxnSpPr>
            <a:cxnSpLocks/>
          </p:cNvCxnSpPr>
          <p:nvPr/>
        </p:nvCxnSpPr>
        <p:spPr>
          <a:xfrm>
            <a:off x="3936459" y="4631391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9B2F2B2-63C1-4BAB-A1EA-ECCC762309B7}"/>
              </a:ext>
            </a:extLst>
          </p:cNvPr>
          <p:cNvCxnSpPr>
            <a:cxnSpLocks/>
          </p:cNvCxnSpPr>
          <p:nvPr/>
        </p:nvCxnSpPr>
        <p:spPr>
          <a:xfrm flipV="1">
            <a:off x="3936459" y="5029995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67F5E43-6264-4F48-BC4F-8AF48098618D}"/>
              </a:ext>
            </a:extLst>
          </p:cNvPr>
          <p:cNvCxnSpPr>
            <a:cxnSpLocks/>
          </p:cNvCxnSpPr>
          <p:nvPr/>
        </p:nvCxnSpPr>
        <p:spPr>
          <a:xfrm flipV="1">
            <a:off x="4285627" y="4631391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FC00522-2476-4191-A0F5-FDAFAA4E633A}"/>
              </a:ext>
            </a:extLst>
          </p:cNvPr>
          <p:cNvSpPr/>
          <p:nvPr/>
        </p:nvSpPr>
        <p:spPr>
          <a:xfrm>
            <a:off x="3635069" y="370009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26BDA44-8410-4213-B0AF-7A310E697FC8}"/>
              </a:ext>
            </a:extLst>
          </p:cNvPr>
          <p:cNvCxnSpPr>
            <a:cxnSpLocks/>
          </p:cNvCxnSpPr>
          <p:nvPr/>
        </p:nvCxnSpPr>
        <p:spPr>
          <a:xfrm>
            <a:off x="2503915" y="4164094"/>
            <a:ext cx="1131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B328CF9-0CD1-4CE6-B61A-9615C3775A3C}"/>
              </a:ext>
            </a:extLst>
          </p:cNvPr>
          <p:cNvCxnSpPr>
            <a:cxnSpLocks/>
          </p:cNvCxnSpPr>
          <p:nvPr/>
        </p:nvCxnSpPr>
        <p:spPr>
          <a:xfrm>
            <a:off x="4549469" y="4188157"/>
            <a:ext cx="1130523" cy="36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ítulo 1">
            <a:extLst>
              <a:ext uri="{FF2B5EF4-FFF2-40B4-BE49-F238E27FC236}">
                <a16:creationId xmlns:a16="http://schemas.microsoft.com/office/drawing/2014/main" id="{AAB05D3F-8356-4BED-903D-2F2CD24B149D}"/>
              </a:ext>
            </a:extLst>
          </p:cNvPr>
          <p:cNvSpPr txBox="1">
            <a:spLocks/>
          </p:cNvSpPr>
          <p:nvPr/>
        </p:nvSpPr>
        <p:spPr>
          <a:xfrm>
            <a:off x="2912393" y="3906743"/>
            <a:ext cx="1255362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AE4190B-0049-4500-863D-A19FC2B75AFE}"/>
              </a:ext>
            </a:extLst>
          </p:cNvPr>
          <p:cNvCxnSpPr>
            <a:cxnSpLocks/>
          </p:cNvCxnSpPr>
          <p:nvPr/>
        </p:nvCxnSpPr>
        <p:spPr>
          <a:xfrm flipV="1">
            <a:off x="4552378" y="3519345"/>
            <a:ext cx="1060980" cy="66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DF3A43EF-B18D-44FA-B918-48FCD9E06308}"/>
              </a:ext>
            </a:extLst>
          </p:cNvPr>
          <p:cNvSpPr txBox="1">
            <a:spLocks/>
          </p:cNvSpPr>
          <p:nvPr/>
        </p:nvSpPr>
        <p:spPr>
          <a:xfrm>
            <a:off x="3917982" y="3420157"/>
            <a:ext cx="820113" cy="3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C27774-726F-4AE8-8787-5F054A8E1FA6}"/>
              </a:ext>
            </a:extLst>
          </p:cNvPr>
          <p:cNvSpPr/>
          <p:nvPr/>
        </p:nvSpPr>
        <p:spPr>
          <a:xfrm>
            <a:off x="10851213" y="3654280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s-A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4C7A45-F574-48C3-AA90-32A0D813A342}"/>
              </a:ext>
            </a:extLst>
          </p:cNvPr>
          <p:cNvSpPr/>
          <p:nvPr/>
        </p:nvSpPr>
        <p:spPr>
          <a:xfrm>
            <a:off x="9171514" y="367886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lang="es-MX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377AFF6-1B8C-4E59-819D-7EA6A3B1A293}"/>
              </a:ext>
            </a:extLst>
          </p:cNvPr>
          <p:cNvSpPr/>
          <p:nvPr/>
        </p:nvSpPr>
        <p:spPr>
          <a:xfrm>
            <a:off x="9966443" y="352211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lang="es-MX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DC2D0C-D572-401E-B442-30F63BF0D6DF}"/>
              </a:ext>
            </a:extLst>
          </p:cNvPr>
          <p:cNvSpPr/>
          <p:nvPr/>
        </p:nvSpPr>
        <p:spPr>
          <a:xfrm>
            <a:off x="9984507" y="3876511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s-A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CA88F06-D578-405A-AA74-B9E43930F90D}"/>
              </a:ext>
            </a:extLst>
          </p:cNvPr>
          <p:cNvSpPr/>
          <p:nvPr/>
        </p:nvSpPr>
        <p:spPr>
          <a:xfrm>
            <a:off x="9669225" y="4425896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es-MX" sz="1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EB783A-740A-4B85-A4B4-565899FC3462}"/>
              </a:ext>
            </a:extLst>
          </p:cNvPr>
          <p:cNvSpPr/>
          <p:nvPr/>
        </p:nvSpPr>
        <p:spPr>
          <a:xfrm>
            <a:off x="10314750" y="4422935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r>
              <a:rPr lang="es-A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4891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6002964" y="351605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BDCD0E-81EB-4B93-B42C-CD592D0DA956}"/>
              </a:ext>
            </a:extLst>
          </p:cNvPr>
          <p:cNvSpPr/>
          <p:nvPr/>
        </p:nvSpPr>
        <p:spPr>
          <a:xfrm>
            <a:off x="328995" y="113296"/>
            <a:ext cx="11712950" cy="4744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Hemos encontrado un primer lenguaje fuera de RE, el lenguaje D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rechaza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y así  </a:t>
            </a:r>
          </a:p>
          <a:p>
            <a:pPr>
              <a:lnSpc>
                <a:spcPct val="150000"/>
              </a:lnSpc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hemos probado que R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prueba fácilmente que D = {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acepta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RE. Enseguida lo veremos, ahora asumámoslo.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Obviamente D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∉ R, porque si D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 entonces también D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R, y así D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 (absurdo). Por lo  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tanto, hemos encontrado también un primer lenguaje de RE – R, el lenguaje D = {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acepta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},  </a:t>
            </a:r>
          </a:p>
          <a:p>
            <a:pPr>
              <a:lnSpc>
                <a:spcPct val="150000"/>
              </a:lnSpc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y así hemos probado también que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RE. 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Las ubicaciones de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 y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quedan así: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6A949D-FADF-4AA8-BD93-215E10F07636}"/>
              </a:ext>
            </a:extLst>
          </p:cNvPr>
          <p:cNvSpPr/>
          <p:nvPr/>
        </p:nvSpPr>
        <p:spPr>
          <a:xfrm>
            <a:off x="5441097" y="449647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8F44AE9-6278-4F6E-AA94-C9F4CDF256EE}"/>
              </a:ext>
            </a:extLst>
          </p:cNvPr>
          <p:cNvSpPr/>
          <p:nvPr/>
        </p:nvSpPr>
        <p:spPr>
          <a:xfrm>
            <a:off x="7105505" y="4496477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1FEBC55-0A5C-4CDD-A92C-4D0333FAF91D}"/>
              </a:ext>
            </a:extLst>
          </p:cNvPr>
          <p:cNvSpPr/>
          <p:nvPr/>
        </p:nvSpPr>
        <p:spPr>
          <a:xfrm>
            <a:off x="366364" y="5988780"/>
            <a:ext cx="11487865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es aún “más difícil” que D (ni siquiera es recursivamente numerable).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F50034-6F5D-4382-9B0F-8B6E486E07BE}"/>
              </a:ext>
            </a:extLst>
          </p:cNvPr>
          <p:cNvSpPr/>
          <p:nvPr/>
        </p:nvSpPr>
        <p:spPr>
          <a:xfrm>
            <a:off x="6230448" y="3205619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 sz="28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7D31038-FE6A-455C-9419-5F8DC75149D6}"/>
              </a:ext>
            </a:extLst>
          </p:cNvPr>
          <p:cNvSpPr/>
          <p:nvPr/>
        </p:nvSpPr>
        <p:spPr>
          <a:xfrm>
            <a:off x="6232052" y="3927683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sz="20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CE6A3EF-14AC-4F5D-8AA3-B7A01F858CE4}"/>
              </a:ext>
            </a:extLst>
          </p:cNvPr>
          <p:cNvSpPr/>
          <p:nvPr/>
        </p:nvSpPr>
        <p:spPr>
          <a:xfrm>
            <a:off x="5347101" y="3870860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MX" sz="2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BC3DF19-85A0-4B9D-9371-5323D31D315E}"/>
              </a:ext>
            </a:extLst>
          </p:cNvPr>
          <p:cNvSpPr/>
          <p:nvPr/>
        </p:nvSpPr>
        <p:spPr>
          <a:xfrm>
            <a:off x="6808731" y="3870860"/>
            <a:ext cx="1011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CO-RE</a:t>
            </a:r>
            <a:endParaRPr lang="es-MX" sz="2000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CE6C455F-0325-44A5-8546-03A37B1A36D4}"/>
              </a:ext>
            </a:extLst>
          </p:cNvPr>
          <p:cNvSpPr/>
          <p:nvPr/>
        </p:nvSpPr>
        <p:spPr>
          <a:xfrm>
            <a:off x="4960174" y="4185188"/>
            <a:ext cx="1800897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7E00B68B-B20F-43E3-8EB4-0609A5AAC2E2}"/>
              </a:ext>
            </a:extLst>
          </p:cNvPr>
          <p:cNvSpPr/>
          <p:nvPr/>
        </p:nvSpPr>
        <p:spPr>
          <a:xfrm>
            <a:off x="6047091" y="4182719"/>
            <a:ext cx="1926182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E4850F2F-28FE-4465-B451-18B4C6AB9D81}"/>
              </a:ext>
            </a:extLst>
          </p:cNvPr>
          <p:cNvSpPr/>
          <p:nvPr/>
        </p:nvSpPr>
        <p:spPr>
          <a:xfrm>
            <a:off x="4615740" y="3631893"/>
            <a:ext cx="3699086" cy="20207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73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BBDCD0E-81EB-4B93-B42C-CD592D0DA956}"/>
              </a:ext>
            </a:extLst>
          </p:cNvPr>
          <p:cNvSpPr/>
          <p:nvPr/>
        </p:nvSpPr>
        <p:spPr>
          <a:xfrm>
            <a:off x="363144" y="0"/>
            <a:ext cx="11828856" cy="6498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Veamos que D = {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acepta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RE: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siguiente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acepta el lenguaje D. Dado un input w,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hace: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 Encuentra qué posición ocupa w en el orden canónico, es decir qué cadena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es (va generando  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cadenas, una a una, en el orden canónico, hasta encontrar w y así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detecta el índice 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 Con el índice i como dato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 el código &lt;M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(va generando códigos de MT en el orden  </a:t>
            </a:r>
          </a:p>
          <a:p>
            <a:pPr lvl="0"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canónico, uno a uno, hasta llegar al i-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ésimo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3. Finalmente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ejecuta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sobre w, y acepta si y sólo si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acepta w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la misma forma podemos probar que 2 lenguajes similares a D están en RE: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{(&lt;M&gt;,w) | M acepta w}. Es 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 universal de aceptación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HP = {(&lt;M&gt;,w) | M para sobre w}. Es 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 de la parada (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Halting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probar que L</a:t>
            </a:r>
            <a:r>
              <a:rPr lang="es-A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 y HP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RE. </a:t>
            </a:r>
          </a:p>
          <a:p>
            <a:pPr>
              <a:lnSpc>
                <a:spcPct val="150000"/>
              </a:lnSpc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Los lenguajes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HP no están en R. Volveremos a ellos enseguida.</a:t>
            </a:r>
          </a:p>
        </p:txBody>
      </p:sp>
    </p:spTree>
    <p:extLst>
      <p:ext uri="{BB962C8B-B14F-4D97-AF65-F5344CB8AC3E}">
        <p14:creationId xmlns:p14="http://schemas.microsoft.com/office/powerpoint/2010/main" val="260696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BBDCD0E-81EB-4B93-B42C-CD592D0DA956}"/>
              </a:ext>
            </a:extLst>
          </p:cNvPr>
          <p:cNvSpPr/>
          <p:nvPr/>
        </p:nvSpPr>
        <p:spPr>
          <a:xfrm>
            <a:off x="360476" y="133547"/>
            <a:ext cx="114710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Antes de seguir con la jerarquía de la computabilidad y los problemas indecidibles, dediquemos un poco más de tiempo a la 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diagonalización.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Georg Cantor creó el método para probar que |R| &gt; |N|, es decir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hay más números reales que números naturales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Supongamos que |R| = |N|. En otras palabras, que podemos enumerar los números reales, y en particular los del intervalo (0, 1). Por ejemplo, sea esta enumeración: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	0,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287…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	0,8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50…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	0,13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0…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	0,275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	…………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que el siguiente número real en el intervalo (0,1) no está en la enumeración: lo fabricaremos a partir de los decimales de la diagonal (en azul), tal que a los 1 los cambiaremos por 2 y a los distintos de 1 por 1. Queda: 0,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Dicho número difiere de todos los de la enumeración. Difiere del 1ro en el 1er decimal, del 2do en el 2do decimal, del 3ro en el 3er decimal, y así con todos.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lo tanto, no se pueden enumerar los números reales, se cumple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|R| &gt; |N|. </a:t>
            </a:r>
          </a:p>
        </p:txBody>
      </p:sp>
    </p:spTree>
    <p:extLst>
      <p:ext uri="{BB962C8B-B14F-4D97-AF65-F5344CB8AC3E}">
        <p14:creationId xmlns:p14="http://schemas.microsoft.com/office/powerpoint/2010/main" val="2519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6442C-04B8-495B-8E4C-D9646E22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28" y="254250"/>
            <a:ext cx="11571320" cy="6468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Expresado de otra manera,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no se puede establecer una biyección entre R y 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D2023F-8A31-4BE4-8D81-D6E48188A07A}"/>
              </a:ext>
            </a:extLst>
          </p:cNvPr>
          <p:cNvSpPr/>
          <p:nvPr/>
        </p:nvSpPr>
        <p:spPr>
          <a:xfrm>
            <a:off x="4053249" y="105344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184C50F-FF2D-4C67-9E9D-19E41EFBA136}"/>
              </a:ext>
            </a:extLst>
          </p:cNvPr>
          <p:cNvSpPr/>
          <p:nvPr/>
        </p:nvSpPr>
        <p:spPr>
          <a:xfrm>
            <a:off x="6121069" y="102034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C5C519-CF8D-45A9-A3BF-6CCDEE749D25}"/>
              </a:ext>
            </a:extLst>
          </p:cNvPr>
          <p:cNvSpPr/>
          <p:nvPr/>
        </p:nvSpPr>
        <p:spPr>
          <a:xfrm>
            <a:off x="4017181" y="143603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n1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3C8107B-1876-46A7-A8FC-FC6BF8EB3C75}"/>
              </a:ext>
            </a:extLst>
          </p:cNvPr>
          <p:cNvSpPr/>
          <p:nvPr/>
        </p:nvSpPr>
        <p:spPr>
          <a:xfrm>
            <a:off x="4021748" y="169507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n2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0E26F14-0308-423F-AE32-EF516A16347E}"/>
              </a:ext>
            </a:extLst>
          </p:cNvPr>
          <p:cNvSpPr/>
          <p:nvPr/>
        </p:nvSpPr>
        <p:spPr>
          <a:xfrm>
            <a:off x="4031127" y="197461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n3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66CEFA-4A89-427B-86C0-AC2A4D7DF046}"/>
              </a:ext>
            </a:extLst>
          </p:cNvPr>
          <p:cNvSpPr/>
          <p:nvPr/>
        </p:nvSpPr>
        <p:spPr>
          <a:xfrm>
            <a:off x="3980354" y="2187967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……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B71CDB-6886-49DB-8A42-7BCB27948737}"/>
              </a:ext>
            </a:extLst>
          </p:cNvPr>
          <p:cNvSpPr/>
          <p:nvPr/>
        </p:nvSpPr>
        <p:spPr>
          <a:xfrm>
            <a:off x="6145429" y="148318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r1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098533F-0F7D-403A-A4E1-946B3EF5B0A3}"/>
              </a:ext>
            </a:extLst>
          </p:cNvPr>
          <p:cNvSpPr/>
          <p:nvPr/>
        </p:nvSpPr>
        <p:spPr>
          <a:xfrm>
            <a:off x="6133883" y="1722997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r2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E2033A7-5414-4260-80C9-1FF7829B5272}"/>
              </a:ext>
            </a:extLst>
          </p:cNvPr>
          <p:cNvSpPr/>
          <p:nvPr/>
        </p:nvSpPr>
        <p:spPr>
          <a:xfrm>
            <a:off x="6151802" y="198998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r3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CEF5224-3D47-47D4-8D4B-D4A2779210BE}"/>
              </a:ext>
            </a:extLst>
          </p:cNvPr>
          <p:cNvSpPr/>
          <p:nvPr/>
        </p:nvSpPr>
        <p:spPr>
          <a:xfrm>
            <a:off x="6113133" y="218505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……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413718" y="3333031"/>
            <a:ext cx="1146023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En cambio, sí se pueden enumerar los números enteros, los números racionales, las cadenas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Ʃ* con Ʃ = {a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}, etc.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tamaño de N es 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primer cardinal infinito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se lo conoce como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ℵ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El tamaño de R se conoce como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(por el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continuo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). La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Hipótesis del Continuo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enuncia que no hay un cardinal infinito intermedio entre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ℵ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y C (establece que C es el 2do cardinal infinito,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ℵ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Por otra parte, se prueba que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|P(N)| = |R|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es decir que hay tantos subconjuntos de N como números reales. Por lo tanto, como |R| &gt; |N|, entonces |P(N)| &gt; |N| (la prueba no es complicada: tener en cuenta que a la derecha de la coma de un número real hay 10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|N|</a:t>
            </a:r>
            <a:r>
              <a:rPr lang="es-MX" sz="2000" baseline="30000" dirty="0"/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continuaciones decimales posibles).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54DF3BE-0FC0-4D42-AF2E-FD5CCB0976B4}"/>
              </a:ext>
            </a:extLst>
          </p:cNvPr>
          <p:cNvSpPr/>
          <p:nvPr/>
        </p:nvSpPr>
        <p:spPr>
          <a:xfrm>
            <a:off x="7486566" y="1602746"/>
            <a:ext cx="3903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Hay más reales que naturales,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hay elementos r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 R que no se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corresponden con elementos n de N</a:t>
            </a:r>
            <a:endParaRPr lang="es-MX" dirty="0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D959C013-32D0-40DE-A098-ABF8683AC0C9}"/>
              </a:ext>
            </a:extLst>
          </p:cNvPr>
          <p:cNvSpPr/>
          <p:nvPr/>
        </p:nvSpPr>
        <p:spPr>
          <a:xfrm>
            <a:off x="3578326" y="1409968"/>
            <a:ext cx="1320544" cy="118744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0528A23C-BEE0-4844-9E7C-2B2F8917EE2B}"/>
              </a:ext>
            </a:extLst>
          </p:cNvPr>
          <p:cNvSpPr/>
          <p:nvPr/>
        </p:nvSpPr>
        <p:spPr>
          <a:xfrm>
            <a:off x="5513074" y="1436040"/>
            <a:ext cx="1603346" cy="149633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D9BE8AD-4CFE-49DC-B0EF-74C22ABDC7D5}"/>
              </a:ext>
            </a:extLst>
          </p:cNvPr>
          <p:cNvCxnSpPr>
            <a:cxnSpLocks/>
          </p:cNvCxnSpPr>
          <p:nvPr/>
        </p:nvCxnSpPr>
        <p:spPr>
          <a:xfrm>
            <a:off x="4477335" y="1667522"/>
            <a:ext cx="1635798" cy="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A1913D-BA3C-4FE4-B92E-0B0E9AC8570F}"/>
              </a:ext>
            </a:extLst>
          </p:cNvPr>
          <p:cNvCxnSpPr>
            <a:cxnSpLocks/>
          </p:cNvCxnSpPr>
          <p:nvPr/>
        </p:nvCxnSpPr>
        <p:spPr>
          <a:xfrm>
            <a:off x="4496842" y="1921378"/>
            <a:ext cx="1635798" cy="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D3A8A32-1F3E-4FFF-9499-F57C7D0053DB}"/>
              </a:ext>
            </a:extLst>
          </p:cNvPr>
          <p:cNvCxnSpPr>
            <a:cxnSpLocks/>
          </p:cNvCxnSpPr>
          <p:nvPr/>
        </p:nvCxnSpPr>
        <p:spPr>
          <a:xfrm>
            <a:off x="4501056" y="2214154"/>
            <a:ext cx="1635798" cy="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BD5E973F-E99D-45AC-A823-2B5AF7535DA7}"/>
              </a:ext>
            </a:extLst>
          </p:cNvPr>
          <p:cNvSpPr/>
          <p:nvPr/>
        </p:nvSpPr>
        <p:spPr>
          <a:xfrm>
            <a:off x="6151802" y="246202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rk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761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6372" y="364544"/>
            <a:ext cx="1153049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Así las cosas, con |R| = |P(N)| &gt; |N|, podemos probar de una manera alternativa que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|RE| = |N|. Los lenguajes de la clase RE se pueden enumerar, porque las MT se pueden enumerar como ya vimos.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|Ʃ*| = |N|.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Lo dijimos también recién, se pueden enumerar las cadenas generadas a partir de un alfabeto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Ʃ.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Como la clase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el conjunto de todos los lenguajes, está formada por todos los subconjuntos posibles de cadenas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Ʃ*, es decir que |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 = |P(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Ʃ*)| = |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P(N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)|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lo tanto, </a:t>
            </a:r>
            <a:r>
              <a:rPr lang="es-A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|RE| = |N| &lt; |P(N)| =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 </a:t>
            </a:r>
          </a:p>
          <a:p>
            <a:endParaRPr lang="es-E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Hay más lenguajes que lenguajes recursivamente numerables.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O lo que es lo mismo, hay más problemas que MT que los resuelven.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No todo es computable.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6372" y="364544"/>
            <a:ext cx="114602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Volvamos a la jerarquía de la computabilidad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Vimos que podemos poblarla así: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74B6CAE-AB51-4140-97EE-52BABD4B844D}"/>
              </a:ext>
            </a:extLst>
          </p:cNvPr>
          <p:cNvSpPr/>
          <p:nvPr/>
        </p:nvSpPr>
        <p:spPr>
          <a:xfrm>
            <a:off x="4408919" y="244765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1BC499-2370-4DE0-92F0-72A02C9CE7C9}"/>
              </a:ext>
            </a:extLst>
          </p:cNvPr>
          <p:cNvSpPr/>
          <p:nvPr/>
        </p:nvSpPr>
        <p:spPr>
          <a:xfrm>
            <a:off x="4951055" y="203882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2BB4D9-8F94-4884-8C1C-27E8275669F6}"/>
              </a:ext>
            </a:extLst>
          </p:cNvPr>
          <p:cNvSpPr/>
          <p:nvPr/>
        </p:nvSpPr>
        <p:spPr>
          <a:xfrm>
            <a:off x="4747859" y="290114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s-AR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0BF1017-1A14-4259-8390-69D2AD310216}"/>
              </a:ext>
            </a:extLst>
          </p:cNvPr>
          <p:cNvSpPr/>
          <p:nvPr/>
        </p:nvSpPr>
        <p:spPr>
          <a:xfrm>
            <a:off x="6878853" y="209573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s-A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23ADCA-3258-4C54-B185-825FA1E24673}"/>
              </a:ext>
            </a:extLst>
          </p:cNvPr>
          <p:cNvSpPr/>
          <p:nvPr/>
        </p:nvSpPr>
        <p:spPr>
          <a:xfrm>
            <a:off x="7166994" y="24616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</a:t>
            </a:r>
            <a:r>
              <a:rPr kumimoji="0" lang="es-A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AEC62B-5283-40A2-8AE2-C09B0DBABEE1}"/>
              </a:ext>
            </a:extLst>
          </p:cNvPr>
          <p:cNvSpPr/>
          <p:nvPr/>
        </p:nvSpPr>
        <p:spPr>
          <a:xfrm>
            <a:off x="6850658" y="2931084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s-AR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s-A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27CF61-C687-4B58-AA0E-B272C5E87C43}"/>
              </a:ext>
            </a:extLst>
          </p:cNvPr>
          <p:cNvSpPr/>
          <p:nvPr/>
        </p:nvSpPr>
        <p:spPr>
          <a:xfrm>
            <a:off x="390076" y="4528951"/>
            <a:ext cx="1122983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prueba de que 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 = {(&lt;M&gt;,w) | M para sobre w}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(RE – R)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también se puede hacer por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diagonalización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La presentó Turing en su artículo de 1936. Es un poco más complicada que la que vimos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probar que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(RE – R).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muestra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luego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la prueba de que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s-A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 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{(&lt;M&gt;,w) | M acepta w}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(RE – R)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veremos la clase que viene con una técnica más sencilla, la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reducción de problemas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D5E4E89-3E70-4929-B4FD-AF219B0A9ECE}"/>
              </a:ext>
            </a:extLst>
          </p:cNvPr>
          <p:cNvSpPr/>
          <p:nvPr/>
        </p:nvSpPr>
        <p:spPr>
          <a:xfrm>
            <a:off x="5989264" y="792155"/>
            <a:ext cx="436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 sz="3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1AFAFC4-9B95-48B7-9BEE-1F1C2AA7D576}"/>
              </a:ext>
            </a:extLst>
          </p:cNvPr>
          <p:cNvSpPr/>
          <p:nvPr/>
        </p:nvSpPr>
        <p:spPr>
          <a:xfrm>
            <a:off x="5979886" y="154156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sz="24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709C45C-9989-4F5E-B66C-8BFD7B47E0D6}"/>
              </a:ext>
            </a:extLst>
          </p:cNvPr>
          <p:cNvSpPr/>
          <p:nvPr/>
        </p:nvSpPr>
        <p:spPr>
          <a:xfrm>
            <a:off x="4970449" y="1446438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MX" sz="2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B4DC349-66BD-42AD-BB45-9ED150A0A712}"/>
              </a:ext>
            </a:extLst>
          </p:cNvPr>
          <p:cNvSpPr/>
          <p:nvPr/>
        </p:nvSpPr>
        <p:spPr>
          <a:xfrm>
            <a:off x="6446586" y="1478570"/>
            <a:ext cx="1301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CO-RE</a:t>
            </a:r>
            <a:endParaRPr lang="es-MX" sz="2400" dirty="0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55632303-2C4A-44BF-B851-38E190730262}"/>
              </a:ext>
            </a:extLst>
          </p:cNvPr>
          <p:cNvSpPr/>
          <p:nvPr/>
        </p:nvSpPr>
        <p:spPr>
          <a:xfrm>
            <a:off x="4135902" y="1811094"/>
            <a:ext cx="2732527" cy="1705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117F4459-8ADD-4538-A6C0-EE0E3AC0E68E}"/>
              </a:ext>
            </a:extLst>
          </p:cNvPr>
          <p:cNvSpPr/>
          <p:nvPr/>
        </p:nvSpPr>
        <p:spPr>
          <a:xfrm>
            <a:off x="5398599" y="1841903"/>
            <a:ext cx="2732527" cy="167442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B2E197A0-637F-482B-AD6C-D11B838E3B2B}"/>
              </a:ext>
            </a:extLst>
          </p:cNvPr>
          <p:cNvSpPr/>
          <p:nvPr/>
        </p:nvSpPr>
        <p:spPr>
          <a:xfrm>
            <a:off x="3525078" y="1318683"/>
            <a:ext cx="5141846" cy="28148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81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44169" y="281354"/>
            <a:ext cx="11460230" cy="6036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la Parada (</a:t>
            </a:r>
            <a:r>
              <a:rPr lang="es-MX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Halting</a:t>
            </a: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El lenguaje HP = {(&lt;M&gt;,w) | M para sobre w} es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de los más difíciles de RE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(se usa la expresión “HP es RE-completo”, porque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representa la dificultad de la clase RE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Que HP no sea recursivo significa que no existe un mecanismo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general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para decidir si una MT para a partir de un input (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es indecidible el problema de si un programa termina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Esto no quiere decir que para una MT M y un input w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particulares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nosotros no podamos determinar si M para sobre w. Efectivamente, para cada par (&lt;M&gt;,w), podemos resolver la cuestión agudizando el ingenio, analizando el código &lt;M&gt;, observando las características de w, etc. Que HP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∉ R significa que no existe un algoritmo, programa, MT, que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todo input de la forma (&lt;M&gt;, w)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decida si M para o no a partir de w.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8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95586" y="167596"/>
            <a:ext cx="11600828" cy="1080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Una manera de ver que HP representa la dificultad de la clase RE es probando:</a:t>
            </a:r>
          </a:p>
          <a:p>
            <a:pPr lvl="1"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Si HP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R, entonces R = RE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decir, si hubiera una MT que decide HP, también habría una MT que decide cualquier lenguaje de RE (absurdo). La prueba es la siguiente: </a:t>
            </a:r>
          </a:p>
          <a:p>
            <a:pPr marL="0" lvl="1">
              <a:lnSpc>
                <a:spcPct val="150000"/>
              </a:lnSpc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Partimos del absurdo de suponer que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R. Sea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MT que decide HP. </a:t>
            </a:r>
          </a:p>
          <a:p>
            <a:pPr marL="0" lvl="1"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sea L algún lenguaje cualquiera de RE. Sea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MT que acepta L. </a:t>
            </a:r>
          </a:p>
          <a:p>
            <a:pPr marL="0" lvl="1">
              <a:lnSpc>
                <a:spcPct val="150000"/>
              </a:lnSpc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Veamos que también existe una MT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que decide 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y así L estará en 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Dado un input w, la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hace:</a:t>
            </a:r>
          </a:p>
          <a:p>
            <a:pPr marL="720000" lvl="1" indent="-457200">
              <a:lnSpc>
                <a:spcPct val="150000"/>
              </a:lnSpc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Ejecuta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sobre el par (&lt;M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&gt;,w).</a:t>
            </a:r>
          </a:p>
          <a:p>
            <a:pPr marL="720000" lvl="1" indent="-457200">
              <a:lnSpc>
                <a:spcPct val="150000"/>
              </a:lnSpc>
              <a:buFontTx/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rechaza, significa que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 para a partir de w, y por lo tanto rechaza.</a:t>
            </a:r>
          </a:p>
          <a:p>
            <a:pPr marL="720000" lvl="1" indent="-457200">
              <a:lnSpc>
                <a:spcPct val="150000"/>
              </a:lnSpc>
              <a:buFontTx/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acepta, significa que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 a partir de w. Así, ejecuta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sobre w y acepta si y sólo si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acepta.</a:t>
            </a:r>
          </a:p>
          <a:p>
            <a:pPr marL="0" lvl="1">
              <a:lnSpc>
                <a:spcPct val="150000"/>
              </a:lnSpc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Claramente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acepta L y para siempre.</a:t>
            </a:r>
          </a:p>
          <a:p>
            <a:pPr marL="0" lvl="1">
              <a:lnSpc>
                <a:spcPct val="150000"/>
              </a:lnSpc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11180" y="167597"/>
            <a:ext cx="11769640" cy="6036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El problema HP está muy ligado a las matemáticas.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Muchos problemas matemáticos serían de fácil resolución si HP fuera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decidible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Conjetura de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Goldbach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“Todo número par mayor que 2 es la suma de 2 números primos”.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P.ej., 4 = 2 + 2,    6 = 3 + 3,    8 = 3 + 5,    10 = 5 + 5,    12 = 5 + 7, …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Al día de hoy,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la conjetura no ha podido ser probada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Si HP estuviera en R, es decir si 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tuviéramos una MT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que decide HP,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habría una MT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para aceptar o rechazar la conjetura:</a:t>
            </a:r>
          </a:p>
          <a:p>
            <a:pPr>
              <a:lnSpc>
                <a:spcPct val="150000"/>
              </a:lnSpc>
            </a:pP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u="sng" dirty="0">
                <a:latin typeface="Arial" panose="020B0604020202020204" pitchFamily="34" charset="0"/>
                <a:cs typeface="Arial" panose="020B0604020202020204" pitchFamily="34" charset="0"/>
              </a:rPr>
              <a:t>Construcción de </a:t>
            </a:r>
            <a:r>
              <a:rPr lang="es-AR" sz="2000" u="sng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- Sea M una MT que va obteniendo por cada número par p, los 2 primos que sumados dan p, y si    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para un caso de p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no encuentra los 2 primos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entonces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invoca 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MX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con input (&lt;M&gt;, w)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- no importa el w,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no lo usa -. Si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acepta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es decir si  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    M para,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rechaza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Y si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rechaza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es decir si M no para,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61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196948" y="117693"/>
            <a:ext cx="11995052" cy="6036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Otro ejemplo de lo anterior es el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Ultimo Teorema de Fermat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Para cualesquiera enteros x, y, z distintos de 0, no hay un entero n &gt; 2 que cumpla </a:t>
            </a:r>
            <a:r>
              <a:rPr lang="es-AR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30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AR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2000" baseline="30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AR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AR" sz="2000" baseline="30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</a:p>
          <a:p>
            <a:pPr>
              <a:lnSpc>
                <a:spcPct val="150000"/>
              </a:lnSpc>
            </a:pPr>
            <a:endParaRPr lang="es-AR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Fermat en 1637 indicó que la prueba de este teorema no la presentaba “porque no tenía espacio en el margen de su libro”.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teorema se demostró en 1995 (Andrew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Wiles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).  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Si tuviéramos una MT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que decide HP,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habría una MT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para demostrar el teorema (de un modo mucho más fácil que el utilizado por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Wiles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>
              <a:lnSpc>
                <a:spcPct val="150000"/>
              </a:lnSpc>
            </a:pP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u="sng" dirty="0">
                <a:latin typeface="Arial" panose="020B0604020202020204" pitchFamily="34" charset="0"/>
                <a:cs typeface="Arial" panose="020B0604020202020204" pitchFamily="34" charset="0"/>
              </a:rPr>
              <a:t>Construcción de </a:t>
            </a:r>
            <a:r>
              <a:rPr lang="es-AR" sz="2000" u="sng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- Sea M una MT que va chequeando para toda tupla (x, y, z, n) con las hipótesis dadas, que no cumple la ecuación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Si detecta una tupla que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 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invoca 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con input (&lt;M&gt;, w) - no importa el w,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no lo usa -. Si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acepta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es decir si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para,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rechaza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Y si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rechaza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es decir si M no para,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9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BED12C5-451F-4B14-9C0F-53997B137781}"/>
              </a:ext>
            </a:extLst>
          </p:cNvPr>
          <p:cNvSpPr/>
          <p:nvPr/>
        </p:nvSpPr>
        <p:spPr>
          <a:xfrm>
            <a:off x="79512" y="281035"/>
            <a:ext cx="12019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Para lograr el objetivo debemos introducir primero la </a:t>
            </a:r>
            <a:r>
              <a:rPr lang="es-MX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 de Turing Universal.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En lugar de construir una MT para cada lenguaje (o problema), la idea es tener una única MT capaz de ejecutar cualquier MT a partir de cualquier input (noción de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programa almacenado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Turing 1936).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5DA5BC-355B-4166-A16F-C433E1A73454}"/>
              </a:ext>
            </a:extLst>
          </p:cNvPr>
          <p:cNvSpPr/>
          <p:nvPr/>
        </p:nvSpPr>
        <p:spPr>
          <a:xfrm>
            <a:off x="1478785" y="3057648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(&lt;M&gt;, w)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9B1164B-DC08-4BCB-9972-0CCD0B8F69B8}"/>
              </a:ext>
            </a:extLst>
          </p:cNvPr>
          <p:cNvSpPr/>
          <p:nvPr/>
        </p:nvSpPr>
        <p:spPr>
          <a:xfrm>
            <a:off x="4105519" y="4720293"/>
            <a:ext cx="677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/>
              <a:t>loop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248AF5-FA9A-4B13-92E4-E46996742B09}"/>
              </a:ext>
            </a:extLst>
          </p:cNvPr>
          <p:cNvSpPr/>
          <p:nvPr/>
        </p:nvSpPr>
        <p:spPr>
          <a:xfrm>
            <a:off x="3459929" y="1958605"/>
            <a:ext cx="806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MT U</a:t>
            </a:r>
            <a:endParaRPr lang="es-MX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0DF8C83-5893-4A23-A54B-2F2E8E556B02}"/>
              </a:ext>
            </a:extLst>
          </p:cNvPr>
          <p:cNvSpPr/>
          <p:nvPr/>
        </p:nvSpPr>
        <p:spPr>
          <a:xfrm>
            <a:off x="8771797" y="244268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(&lt;M&gt;, w)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08A1CD-89D4-4A46-BCAC-10CAB3F402CE}"/>
              </a:ext>
            </a:extLst>
          </p:cNvPr>
          <p:cNvSpPr/>
          <p:nvPr/>
        </p:nvSpPr>
        <p:spPr>
          <a:xfrm>
            <a:off x="7855586" y="3106323"/>
            <a:ext cx="188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cinta de ejecución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736EBA-902E-4846-8206-A9E101FBF5BF}"/>
              </a:ext>
            </a:extLst>
          </p:cNvPr>
          <p:cNvSpPr/>
          <p:nvPr/>
        </p:nvSpPr>
        <p:spPr>
          <a:xfrm>
            <a:off x="7909952" y="2106952"/>
            <a:ext cx="1478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cinta de input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497BB15-A369-4350-B485-23343122CD21}"/>
              </a:ext>
            </a:extLst>
          </p:cNvPr>
          <p:cNvSpPr/>
          <p:nvPr/>
        </p:nvSpPr>
        <p:spPr>
          <a:xfrm>
            <a:off x="153854" y="5323140"/>
            <a:ext cx="117913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 MT universal U recibe como input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una MT M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(codificada mediante una cadena que llamaremos &lt;M&gt;), y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una cadena w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(también codificada, pero para simplificar la notación no usaremos &lt;w&gt; sino directamente w), y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ejecuta M sobre w.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24D9D5F-CE94-4661-B1F9-2334C109B5C0}"/>
              </a:ext>
            </a:extLst>
          </p:cNvPr>
          <p:cNvSpPr/>
          <p:nvPr/>
        </p:nvSpPr>
        <p:spPr>
          <a:xfrm>
            <a:off x="8359382" y="3423789"/>
            <a:ext cx="217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se ejecuta M sobre w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6C6E767-4B46-44C9-B4FD-FFCCDDCFF330}"/>
              </a:ext>
            </a:extLst>
          </p:cNvPr>
          <p:cNvSpPr/>
          <p:nvPr/>
        </p:nvSpPr>
        <p:spPr>
          <a:xfrm>
            <a:off x="2802483" y="305764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13B6EBA-C12A-4173-8236-5AB7629A21E6}"/>
              </a:ext>
            </a:extLst>
          </p:cNvPr>
          <p:cNvSpPr/>
          <p:nvPr/>
        </p:nvSpPr>
        <p:spPr>
          <a:xfrm>
            <a:off x="5707606" y="3651626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1DB1F6-833D-4206-BB32-8E25EF76EA88}"/>
              </a:ext>
            </a:extLst>
          </p:cNvPr>
          <p:cNvSpPr/>
          <p:nvPr/>
        </p:nvSpPr>
        <p:spPr>
          <a:xfrm>
            <a:off x="3459929" y="291226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4A2FA8E-A114-4977-8766-4190DAE8799C}"/>
              </a:ext>
            </a:extLst>
          </p:cNvPr>
          <p:cNvCxnSpPr>
            <a:cxnSpLocks/>
          </p:cNvCxnSpPr>
          <p:nvPr/>
        </p:nvCxnSpPr>
        <p:spPr>
          <a:xfrm>
            <a:off x="2634670" y="3346091"/>
            <a:ext cx="8252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6BDAC4D-482C-4AF8-84CE-0FDB14BC6B1A}"/>
              </a:ext>
            </a:extLst>
          </p:cNvPr>
          <p:cNvCxnSpPr>
            <a:cxnSpLocks/>
          </p:cNvCxnSpPr>
          <p:nvPr/>
        </p:nvCxnSpPr>
        <p:spPr>
          <a:xfrm flipV="1">
            <a:off x="4392929" y="2769310"/>
            <a:ext cx="1252027" cy="5986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proceso 25">
            <a:extLst>
              <a:ext uri="{FF2B5EF4-FFF2-40B4-BE49-F238E27FC236}">
                <a16:creationId xmlns:a16="http://schemas.microsoft.com/office/drawing/2014/main" id="{3446D5F2-77D1-4288-ABD2-EE4AFB53B487}"/>
              </a:ext>
            </a:extLst>
          </p:cNvPr>
          <p:cNvSpPr/>
          <p:nvPr/>
        </p:nvSpPr>
        <p:spPr>
          <a:xfrm>
            <a:off x="2618239" y="2314782"/>
            <a:ext cx="2629421" cy="23470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4DE3657-70CE-478E-AA2F-9131E84629AA}"/>
              </a:ext>
            </a:extLst>
          </p:cNvPr>
          <p:cNvSpPr/>
          <p:nvPr/>
        </p:nvSpPr>
        <p:spPr>
          <a:xfrm>
            <a:off x="5635159" y="2583172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57845C3-C976-4F6F-89D1-2FE89767E559}"/>
              </a:ext>
            </a:extLst>
          </p:cNvPr>
          <p:cNvCxnSpPr>
            <a:cxnSpLocks/>
          </p:cNvCxnSpPr>
          <p:nvPr/>
        </p:nvCxnSpPr>
        <p:spPr>
          <a:xfrm>
            <a:off x="3737474" y="3860812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6A70DE3-7F95-4AA4-B252-1D4CB34F593A}"/>
              </a:ext>
            </a:extLst>
          </p:cNvPr>
          <p:cNvCxnSpPr>
            <a:cxnSpLocks/>
          </p:cNvCxnSpPr>
          <p:nvPr/>
        </p:nvCxnSpPr>
        <p:spPr>
          <a:xfrm flipV="1">
            <a:off x="3737474" y="4259416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FA3FC85-05A6-4BFF-8120-4013AA51F9A4}"/>
              </a:ext>
            </a:extLst>
          </p:cNvPr>
          <p:cNvCxnSpPr>
            <a:cxnSpLocks/>
          </p:cNvCxnSpPr>
          <p:nvPr/>
        </p:nvCxnSpPr>
        <p:spPr>
          <a:xfrm flipV="1">
            <a:off x="4086642" y="3860812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B6AD5BC-2249-41DD-B3D7-1710071648E3}"/>
              </a:ext>
            </a:extLst>
          </p:cNvPr>
          <p:cNvSpPr/>
          <p:nvPr/>
        </p:nvSpPr>
        <p:spPr>
          <a:xfrm>
            <a:off x="3719087" y="260558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</a:t>
            </a:r>
            <a:endParaRPr lang="es-MX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30DA4DD-F9DE-4100-946E-487D38BD70F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374329" y="3369466"/>
            <a:ext cx="1326600" cy="49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F8A9260-BBD2-454C-ADCC-074FB5430FA4}"/>
              </a:ext>
            </a:extLst>
          </p:cNvPr>
          <p:cNvCxnSpPr>
            <a:cxnSpLocks/>
          </p:cNvCxnSpPr>
          <p:nvPr/>
        </p:nvCxnSpPr>
        <p:spPr>
          <a:xfrm>
            <a:off x="1488935" y="3346091"/>
            <a:ext cx="1129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72DDF06-C9C7-4CFB-ABFA-7D1273A1B7E0}"/>
              </a:ext>
            </a:extLst>
          </p:cNvPr>
          <p:cNvCxnSpPr>
            <a:cxnSpLocks/>
          </p:cNvCxnSpPr>
          <p:nvPr/>
        </p:nvCxnSpPr>
        <p:spPr>
          <a:xfrm>
            <a:off x="3737474" y="4661805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B2AC69B8-324D-44D1-B281-AA0BCD273246}"/>
              </a:ext>
            </a:extLst>
          </p:cNvPr>
          <p:cNvCxnSpPr>
            <a:cxnSpLocks/>
          </p:cNvCxnSpPr>
          <p:nvPr/>
        </p:nvCxnSpPr>
        <p:spPr>
          <a:xfrm flipV="1">
            <a:off x="3737474" y="5060409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B749B88-C49C-4853-A8F3-3B11E4E00D5F}"/>
              </a:ext>
            </a:extLst>
          </p:cNvPr>
          <p:cNvCxnSpPr>
            <a:cxnSpLocks/>
          </p:cNvCxnSpPr>
          <p:nvPr/>
        </p:nvCxnSpPr>
        <p:spPr>
          <a:xfrm flipV="1">
            <a:off x="4086642" y="4661805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D8F3775F-D13C-496A-B7CA-5E42FF42D3EE}"/>
              </a:ext>
            </a:extLst>
          </p:cNvPr>
          <p:cNvCxnSpPr>
            <a:cxnSpLocks/>
          </p:cNvCxnSpPr>
          <p:nvPr/>
        </p:nvCxnSpPr>
        <p:spPr>
          <a:xfrm>
            <a:off x="3912058" y="4259416"/>
            <a:ext cx="0" cy="4023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CB8FE08-39EF-4D8B-88F2-DC2670668555}"/>
              </a:ext>
            </a:extLst>
          </p:cNvPr>
          <p:cNvCxnSpPr>
            <a:cxnSpLocks/>
          </p:cNvCxnSpPr>
          <p:nvPr/>
        </p:nvCxnSpPr>
        <p:spPr>
          <a:xfrm>
            <a:off x="7981784" y="2419055"/>
            <a:ext cx="2934577" cy="15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0D4E57E-DECF-458D-BAC0-E97428C872E4}"/>
              </a:ext>
            </a:extLst>
          </p:cNvPr>
          <p:cNvCxnSpPr>
            <a:cxnSpLocks/>
          </p:cNvCxnSpPr>
          <p:nvPr/>
        </p:nvCxnSpPr>
        <p:spPr>
          <a:xfrm>
            <a:off x="7981784" y="2800790"/>
            <a:ext cx="2934577" cy="15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06622EEC-CBEC-4F62-93CE-2CF96D0D2D7F}"/>
              </a:ext>
            </a:extLst>
          </p:cNvPr>
          <p:cNvCxnSpPr>
            <a:cxnSpLocks/>
          </p:cNvCxnSpPr>
          <p:nvPr/>
        </p:nvCxnSpPr>
        <p:spPr>
          <a:xfrm>
            <a:off x="7981784" y="3408400"/>
            <a:ext cx="2934577" cy="18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E3B40BA-7053-4BD5-A41F-58DD6BB3AD46}"/>
              </a:ext>
            </a:extLst>
          </p:cNvPr>
          <p:cNvCxnSpPr>
            <a:cxnSpLocks/>
          </p:cNvCxnSpPr>
          <p:nvPr/>
        </p:nvCxnSpPr>
        <p:spPr>
          <a:xfrm>
            <a:off x="8035779" y="3807452"/>
            <a:ext cx="2934577" cy="1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>
            <a:extLst>
              <a:ext uri="{FF2B5EF4-FFF2-40B4-BE49-F238E27FC236}">
                <a16:creationId xmlns:a16="http://schemas.microsoft.com/office/drawing/2014/main" id="{6A0E8C5C-48A9-4C40-90AD-B66307ABBF97}"/>
              </a:ext>
            </a:extLst>
          </p:cNvPr>
          <p:cNvSpPr/>
          <p:nvPr/>
        </p:nvSpPr>
        <p:spPr>
          <a:xfrm>
            <a:off x="9309483" y="4544190"/>
            <a:ext cx="345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8567223-36C1-4027-9B28-5D4C8B9499B1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9482475" y="2812016"/>
            <a:ext cx="739590" cy="1732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4D2B4870-B0B5-4979-9294-BC063FEFE222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8612619" y="3844987"/>
            <a:ext cx="869856" cy="699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2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0" y="0"/>
            <a:ext cx="12192000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La técnica de la diagonal de Cantor es muy efectiva, se basa en la autorreferencia.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Turing la utilizó para encontrar un primer ejemplo de lenguaje fuera de R, el lenguaje HP, el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Halting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Con la misma técnica Gödel probó la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incompletitud de la aritmética: </a:t>
            </a:r>
            <a:r>
              <a:rPr lang="es-MX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”En cualquier axiomática consistente de la aritmética, hay enunciados verdaderos que no se pueden probar”.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Dada una axiomática, Gödel encuentra un enunciado que establece que él mismo no puede ser demostrado. </a:t>
            </a:r>
          </a:p>
          <a:p>
            <a:pPr>
              <a:lnSpc>
                <a:spcPct val="150000"/>
              </a:lnSpc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También con la misma técnica, Russell “derrumbó” la teoría inicial de conjuntos de Cantor (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Paradoja de Russell): </a:t>
            </a:r>
            <a:r>
              <a:rPr lang="es-MX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“¿El conjunto de todos los conjuntos que no pertenecen a sí mismos, pertenece a sí mismo?”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Si la respuesta es sí llegamos a que no, y viceversa. (H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ay paradojas similares que se explican más fácil, como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Paradoja del Barbero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Paradoja del Mentiroso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>
              <a:lnSpc>
                <a:spcPct val="150000"/>
              </a:lnSpc>
            </a:pP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la clase siguiente aprenderemos una técnica más sencilla que la diagonalización para seguir poblando la jerarquía de la computabilidad,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la reducción de problemas. 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4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B5164B-0942-40BA-B196-D3A5094167EC}"/>
              </a:ext>
            </a:extLst>
          </p:cNvPr>
          <p:cNvSpPr/>
          <p:nvPr/>
        </p:nvSpPr>
        <p:spPr>
          <a:xfrm>
            <a:off x="220919" y="0"/>
            <a:ext cx="11054744" cy="6498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Sobre la computabilidad y el tamaño de un lenguaje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 L</a:t>
            </a:r>
            <a:r>
              <a:rPr kumimoji="0" lang="es-AR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</a:t>
            </a:r>
            <a:r>
              <a:rPr kumimoji="0" lang="es-AR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L</a:t>
            </a:r>
            <a:r>
              <a:rPr kumimoji="0" lang="es-AR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R,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¿se cumple que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s-AR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R?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Por ejemplo: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HP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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Ʃ*, Ʃ*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R, pero se cumple</a:t>
            </a:r>
            <a:r>
              <a:rPr kumimoji="0" lang="es-E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HP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∉ R.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si L</a:t>
            </a:r>
            <a:r>
              <a:rPr kumimoji="0" lang="es-AR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</a:t>
            </a:r>
            <a:r>
              <a:rPr kumimoji="0" lang="es-AR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L</a:t>
            </a:r>
            <a:r>
              <a:rPr kumimoji="0" lang="es-AR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RE,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¿se cumple que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s-AR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RE?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Tampoco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Por ejemplo: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HP</a:t>
            </a:r>
            <a:r>
              <a:rPr kumimoji="0" lang="es-AR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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Ʃ*,  Ʃ*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RE, pero se cumple HP</a:t>
            </a:r>
            <a:r>
              <a:rPr kumimoji="0" lang="es-AR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∉ 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computabilidad de un lenguaje o problema no tiene que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ver con su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tamaño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densidad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es decir con la cantidad de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cadenas que contiene, como sí veremos que sucede en la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complejidad computacional temporal. La computabilidad se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relaciona con la </a:t>
            </a:r>
            <a:r>
              <a:rPr kumimoji="0" lang="es-A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definibilidad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con el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contorno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los conjuntos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involucrados.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C19D1B-4DA2-4505-8967-E5AFA951B85A}"/>
              </a:ext>
            </a:extLst>
          </p:cNvPr>
          <p:cNvSpPr/>
          <p:nvPr/>
        </p:nvSpPr>
        <p:spPr>
          <a:xfrm>
            <a:off x="9591515" y="1006811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Ʃ*</a:t>
            </a:r>
            <a:endParaRPr kumimoji="0" lang="es-MX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2B2C901-E75E-4C40-9C6C-E864E336F7AE}"/>
              </a:ext>
            </a:extLst>
          </p:cNvPr>
          <p:cNvSpPr/>
          <p:nvPr/>
        </p:nvSpPr>
        <p:spPr>
          <a:xfrm>
            <a:off x="7347680" y="2937106"/>
            <a:ext cx="612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HP</a:t>
            </a:r>
            <a:endParaRPr kumimoji="0" lang="es-MX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14096EF-3D47-4E9E-BF9D-5C40536766A8}"/>
              </a:ext>
            </a:extLst>
          </p:cNvPr>
          <p:cNvSpPr/>
          <p:nvPr/>
        </p:nvSpPr>
        <p:spPr>
          <a:xfrm>
            <a:off x="7320510" y="1832016"/>
            <a:ext cx="760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HP</a:t>
            </a:r>
            <a:r>
              <a:rPr kumimoji="0" lang="es-AR" sz="24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s-MX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95115-4881-433D-839D-8BB29E553541}"/>
              </a:ext>
            </a:extLst>
          </p:cNvPr>
          <p:cNvSpPr/>
          <p:nvPr/>
        </p:nvSpPr>
        <p:spPr>
          <a:xfrm>
            <a:off x="7320510" y="399157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Ʃ*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R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1EC94-BDD8-4A60-AD5D-BFC3F77CBB17}"/>
              </a:ext>
            </a:extLst>
          </p:cNvPr>
          <p:cNvSpPr/>
          <p:nvPr/>
        </p:nvSpPr>
        <p:spPr>
          <a:xfrm>
            <a:off x="7301337" y="725749"/>
            <a:ext cx="943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HP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∉ R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0BE9BF-843E-4FC2-8863-1680737F9F05}"/>
              </a:ext>
            </a:extLst>
          </p:cNvPr>
          <p:cNvSpPr/>
          <p:nvPr/>
        </p:nvSpPr>
        <p:spPr>
          <a:xfrm>
            <a:off x="7320510" y="1076748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HP</a:t>
            </a:r>
            <a:r>
              <a:rPr kumimoji="0" lang="es-A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∉ RE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B212E5-BE23-4E9B-8E87-B2217DFF966D}"/>
              </a:ext>
            </a:extLst>
          </p:cNvPr>
          <p:cNvSpPr/>
          <p:nvPr/>
        </p:nvSpPr>
        <p:spPr>
          <a:xfrm>
            <a:off x="8133548" y="5042934"/>
            <a:ext cx="34898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Chequear si una cadena está en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Ʃ* es fácil (Ʃ* es recursivo). Y aunque HP y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HP</a:t>
            </a:r>
            <a:r>
              <a:rPr kumimoji="0" lang="es-A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s-MX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están incluidos en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Ʃ*, chequear si una cadena está en ellos es difícil.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FFEFC3C8-66C6-4C05-BE47-8FDFBF2C37BD}"/>
              </a:ext>
            </a:extLst>
          </p:cNvPr>
          <p:cNvSpPr/>
          <p:nvPr/>
        </p:nvSpPr>
        <p:spPr>
          <a:xfrm>
            <a:off x="8024052" y="1477108"/>
            <a:ext cx="3680268" cy="339031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strella: 32 puntas 6">
            <a:extLst>
              <a:ext uri="{FF2B5EF4-FFF2-40B4-BE49-F238E27FC236}">
                <a16:creationId xmlns:a16="http://schemas.microsoft.com/office/drawing/2014/main" id="{01AAB57A-799E-48E3-8E08-D36827B919D2}"/>
              </a:ext>
            </a:extLst>
          </p:cNvPr>
          <p:cNvSpPr/>
          <p:nvPr/>
        </p:nvSpPr>
        <p:spPr>
          <a:xfrm>
            <a:off x="8509311" y="2293681"/>
            <a:ext cx="2794405" cy="1770461"/>
          </a:xfrm>
          <a:prstGeom prst="star3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8FAB870-1892-48DE-BB4C-8142EFF7E038}"/>
              </a:ext>
            </a:extLst>
          </p:cNvPr>
          <p:cNvCxnSpPr>
            <a:cxnSpLocks/>
          </p:cNvCxnSpPr>
          <p:nvPr/>
        </p:nvCxnSpPr>
        <p:spPr>
          <a:xfrm flipV="1">
            <a:off x="8049352" y="2093626"/>
            <a:ext cx="1926469" cy="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6E635E-579C-4CB4-AAF1-2628A5EA8AD8}"/>
              </a:ext>
            </a:extLst>
          </p:cNvPr>
          <p:cNvCxnSpPr>
            <a:cxnSpLocks/>
          </p:cNvCxnSpPr>
          <p:nvPr/>
        </p:nvCxnSpPr>
        <p:spPr>
          <a:xfrm flipV="1">
            <a:off x="7906716" y="3204984"/>
            <a:ext cx="2069105" cy="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638D9-4BAC-424B-9FB0-D35C68EF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9" y="-37353"/>
            <a:ext cx="11816862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Ejemplo (una manera de “burlar” al </a:t>
            </a:r>
            <a:r>
              <a:rPr kumimoji="0" lang="es-AR" altLang="es-MX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Halting</a:t>
            </a:r>
            <a:r>
              <a:rPr kumimoji="0" lang="es-AR" altLang="es-MX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AR" altLang="es-MX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r>
              <a:rPr kumimoji="0" lang="es-AR" altLang="es-MX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buClrTx/>
              <a:buSzTx/>
              <a:tabLst/>
            </a:pPr>
            <a:r>
              <a:rPr kumimoji="0" lang="es-AR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 L</a:t>
            </a:r>
            <a:r>
              <a:rPr kumimoji="0" lang="es-AR" altLang="es-MX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kumimoji="0" lang="es-AR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{&lt;M&gt; | M es una MT que a partir del input vacío </a:t>
            </a: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λ</a:t>
            </a: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AR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nunca sale de las celdas 1 a 20}.</a:t>
            </a:r>
          </a:p>
          <a:p>
            <a:pPr marR="0" lvl="0" algn="l" defTabSz="914400" rtl="0" eaLnBrk="0" fontAlgn="base" latinLnBrk="0" hangingPunct="0">
              <a:buClrTx/>
              <a:buSzTx/>
              <a:tabLst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Vamos a probar que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R.</a:t>
            </a:r>
          </a:p>
          <a:p>
            <a:pPr marR="0" lvl="0" algn="l" defTabSz="914400" rtl="0" eaLnBrk="0" fontAlgn="base" latinLnBrk="0" hangingPunct="0">
              <a:buClrTx/>
              <a:buSzTx/>
              <a:tabLst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&lt;M&gt;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hay un número máximo C de configuraciones distintas por las que pasa M, con |Q| estados y |Γ| símbolos, antes de entrar en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con C = 20.|Q|.|Γ|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Vamos a construir una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que acepta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para siempre, usando C. La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tiene 5 cintas. Dado un input w,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trabaja de la siguiente manera: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 Si w no es un código &lt;M&gt; válido, rechazar.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 Calcular y escribir C en la cinta 5. Hacer i := 1 en la cinta 3 (i guardará la posición del cabezal de la  </a:t>
            </a: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MT M que se va a ejecutar). Y hacer n := 0 en la cinta 4 (n guardará el número de pasos ejecutados   </a:t>
            </a: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de M).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3. Ejecutar el paso siguiente de M con input λ en la cinta 2.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4. Actualizar adecuadamente el valor de i en la cinta 3. Si i = 0 o 21, rechazar. Si M paró, aceptar.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5. Hacer n := n + 1 en la cinta 4. Si n = C, aceptar.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6. Volver al paso 3.</a:t>
            </a:r>
          </a:p>
          <a:p>
            <a:pPr lvl="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probar que M</a:t>
            </a:r>
            <a:r>
              <a:rPr lang="es-A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siempre y que L(M</a:t>
            </a:r>
            <a:r>
              <a:rPr lang="es-A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5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638D9-4BAC-424B-9FB0-D35C68EF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9" y="242291"/>
            <a:ext cx="11816862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Otro ejemplo para “burlar” al </a:t>
            </a:r>
            <a:r>
              <a:rPr kumimoji="0" lang="es-AR" altLang="es-MX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Halting</a:t>
            </a:r>
            <a:r>
              <a:rPr kumimoji="0" lang="es-AR" altLang="es-MX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AR" altLang="es-MX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r>
              <a:rPr kumimoji="0" lang="es-AR" altLang="es-MX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buClrTx/>
              <a:buSzTx/>
              <a:tabLst/>
            </a:pPr>
            <a:r>
              <a:rPr kumimoji="0" lang="es-AR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 = {&lt;M&gt; | L(M)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R="0" lvl="0" algn="l" defTabSz="914400" rtl="0" eaLnBrk="0" fontAlgn="base" latinLnBrk="0" hangingPunct="0">
              <a:buClrTx/>
              <a:buSzTx/>
              <a:tabLst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lenguaje representa el problema de determinar si una MT M acepta al menos un input.</a:t>
            </a:r>
          </a:p>
          <a:p>
            <a:pPr marR="0" lvl="0" algn="l" defTabSz="914400" rtl="0" eaLnBrk="0" fontAlgn="base" latinLnBrk="0" hangingPunct="0">
              <a:buClrTx/>
              <a:buSzTx/>
              <a:tabLst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cumple que 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RE. Tenemos que tener cuidado en cómo construimos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que lo acepte: no sirve ejecutar directamente M a partir de todas las cadenas generadas en el orden canónico, porque puede existir una cadena que M acepta pero que sea posterior a otra en la que M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loopea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propuesta trabaja de la siguiente manera a partir de un input w: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 Si w no es un código &lt;M&gt; válido, rechazar.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 Hacer i := 1.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3. Ejecutar M a lo sumo i pasos, a partir de todas las cadenas v tales que |v| ≤ i. Si en algún caso M   </a:t>
            </a: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acepta, aceptar.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4. Hacer i := i + 1 y volver al paso 3.</a:t>
            </a:r>
          </a:p>
          <a:p>
            <a:pPr lvl="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probar que L(M</a:t>
            </a:r>
            <a:r>
              <a:rPr lang="es-AR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L. 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8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638D9-4BAC-424B-9FB0-D35C68EF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80651"/>
            <a:ext cx="11938782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/>
            <a:r>
              <a:rPr kumimoji="0" lang="es-AR" altLang="es-MX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Ejemplo. Prueba por diagonalización de que HP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∉ R (basada en la del artículo de Turing de 1936).</a:t>
            </a:r>
            <a:endParaRPr kumimoji="0" lang="es-AR" altLang="es-MX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/>
            <a:r>
              <a:rPr kumimoji="0" lang="es-AR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Supongamos que existe una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kumimoji="0" lang="es-AR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que decide HP. </a:t>
            </a:r>
            <a:r>
              <a:rPr kumimoji="0" lang="es-AR" altLang="es-MX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Llegaremos a una contradicción</a:t>
            </a:r>
            <a:r>
              <a:rPr kumimoji="0" lang="es-AR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/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/>
            <a:r>
              <a:rPr kumimoji="0" lang="es-AR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partir de la MT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construimos una MT P de la siguiente manera. Dado un input w, si w no es un código válido de MT, digamos &lt;Q&gt;, P rechaza, y en caso contrario:</a:t>
            </a:r>
          </a:p>
          <a:p>
            <a:pPr lvl="0" eaLnBrk="0" fontAlgn="base" hangingPunct="0"/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buAutoNum type="arabicPeriod"/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Ejecuta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sobre (&lt;Q&gt;,&lt;Q&gt;).</a:t>
            </a:r>
          </a:p>
          <a:p>
            <a:pPr marL="457200" lvl="0" indent="-457200" eaLnBrk="0" fontAlgn="base" hangingPunct="0">
              <a:buAutoNum type="arabicPeriod"/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responde que Q para sobre &lt;Q&gt;, entonces P se hace entrar en </a:t>
            </a:r>
            <a:r>
              <a:rPr lang="es-AR" altLang="es-MX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loop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0" lvl="0" indent="-457200" eaLnBrk="0" fontAlgn="base" hangingPunct="0">
              <a:buAutoNum type="arabicPeriod"/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responde que Q no para sobre &lt;Q&gt;, entonces P para.</a:t>
            </a:r>
          </a:p>
          <a:p>
            <a:pPr lvl="0" eaLnBrk="0" fontAlgn="base" hangingPunct="0"/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/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 decir, P es una MT que “le lleva la contra” 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 respecto a inputs que son códigos de MT.</a:t>
            </a:r>
          </a:p>
          <a:p>
            <a:pPr lvl="0" eaLnBrk="0" fontAlgn="base" hangingPunct="0"/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/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Veamos qué sucede cuando P se ejecuta sobre su propio código &lt;P&gt;:</a:t>
            </a:r>
          </a:p>
          <a:p>
            <a:pPr lvl="0" eaLnBrk="0" fontAlgn="base" hangingPunct="0"/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buFont typeface="Arial" panose="020B0604020202020204" pitchFamily="34" charset="0"/>
              <a:buChar char="•"/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P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sobre &lt;P&gt;, significa que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respondió que P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para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sobre &lt;P&gt;.</a:t>
            </a:r>
          </a:p>
          <a:p>
            <a:pPr marL="342900" indent="-342900" eaLnBrk="0" fontAlgn="base" hangingPunct="0">
              <a:buFont typeface="Arial" panose="020B0604020202020204" pitchFamily="34" charset="0"/>
              <a:buChar char="•"/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si P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para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sobre &lt;P&gt;, significa que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respondió que P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sobre &lt;P&gt;.</a:t>
            </a:r>
          </a:p>
          <a:p>
            <a:pPr marL="342900" indent="-342900" eaLnBrk="0" fontAlgn="base" hangingPunct="0">
              <a:buFont typeface="Arial" panose="020B0604020202020204" pitchFamily="34" charset="0"/>
              <a:buChar char="•"/>
            </a:pPr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/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lo tanto, no puede existir una MT con las características de P. Y como P se construyó a partir de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entonces tampoco puede </a:t>
            </a:r>
            <a:r>
              <a:rPr lang="es-AR" altLang="es-MX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exisitr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una MT con las características de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 HP no es recursivo.</a:t>
            </a:r>
          </a:p>
        </p:txBody>
      </p:sp>
    </p:spTree>
    <p:extLst>
      <p:ext uri="{BB962C8B-B14F-4D97-AF65-F5344CB8AC3E}">
        <p14:creationId xmlns:p14="http://schemas.microsoft.com/office/powerpoint/2010/main" val="252657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360224" y="206911"/>
            <a:ext cx="1172936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Codificación de una MT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Dada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(Q, Ʃ, Γ, δ,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una manera estándar para la codificación &lt;M&gt; es la siguiente: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 se codifica con los números 1, 2, …, k, en notación binaria.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Ʃ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 se codifica con los números 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…, 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 notación binaria.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 se codifica con los números 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…, 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 notación binaria.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estado inicial, que por conveniencia llamaremos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se codifica con el número 1 en binario.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Siendo k el tamaño de Q, es decir |Q| = k,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se codifican en binario con k+1 y k+2,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resp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Finalmente, los movimientos d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{L, R, S}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 codifican en binario con 1, 2, 3,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resp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código &lt;M&gt; en definitiva es así: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empieza con |Q|# y sigue con todas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las 5-tuplas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δ, las cuales se separan entre sí con el símbolo #, al tiempo que sus componentes se separan con una coma.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 es necesario explicitar Q ni Ʃ ni Γ, porque se infieren de la codificación de δ.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Al comienzo se pone |Q| para que se puedan identificar los estados finales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 manera similar se puede codificar una MT con K cintas, con K pistas por cinta, etc. (</a:t>
            </a:r>
            <a:r>
              <a:rPr lang="es-MX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Por otro lado,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el código de w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= w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forma con los códigos de los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separados por comas.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Ejemplo de codificación de una MT </a:t>
            </a:r>
          </a:p>
          <a:p>
            <a:endParaRPr lang="es-A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Sea una MT M tal que: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Q = {q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 , Ʃ = {a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 , Γ = {a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 , el estado inicial es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R)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S)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δ(q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S)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entonces queda: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    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&lt;M&gt; = 10#1,11,10,110,10#10,101,11,110,11#1,101,100,101,11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MT universal U tiene obviamente su propia función de transición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Dicha función debe interpretar adecuadamente los símbolos del input &lt;M&gt;. Dados en un momento dado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y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la MT M ejecutada,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debe recorrer &lt;M&gt; hasta encontrar, eventualmente, una tupla 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…), y procesarla apropiadamente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Finalmente: los componentes del par (&lt;M&gt;, w) que recibe como input la MT U se van a separar con ##. P.ej. si w =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el input de la MT U será: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&lt;M&gt;##11,11.</a:t>
            </a:r>
            <a:endParaRPr lang="es-AR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8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66487" y="101095"/>
            <a:ext cx="11775457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Notar que se pueden enumerar las MT.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siguiente MT genera la MT i-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ésima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dado el número i: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Hacer n := 0.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Crear la siguiente cadena v de símbolos de {0 , 1 , # 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} según un orden canónico (ver abajo).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v no es el código de una MT (ver abajo), volver al paso 2.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n = i, aceptar (v es el código de la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Si no, hacer n := n + 1 y volver al paso 2.</a:t>
            </a:r>
          </a:p>
          <a:p>
            <a:pPr lvl="0">
              <a:lnSpc>
                <a:spcPct val="150000"/>
              </a:lnSpc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Tx/>
              <a:buChar char="-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Validar que una cadena de símbolos v es el código de una MT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implica chequear que v tiene la forma |Q|#δ tal como se indicó antes: los números que representan estados no pueden superar el valor |Q|+2, los números que representan movimientos no pueden superar el valor 3, etc.</a:t>
            </a:r>
          </a:p>
          <a:p>
            <a:pPr marL="342900" lvl="0" indent="-342900">
              <a:buFontTx/>
              <a:buChar char="-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orden canónico que utilizaremos es el lexicográfico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(por longitud, y con la misma longitud por orden alfanumérico). P.ej., asumiendo el orden 0 &lt; 1 &lt;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&lt; #, las cadenas se sucederán así: </a:t>
            </a: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λ    </a:t>
            </a: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0        1        ,        #</a:t>
            </a: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00      01      0,      0#      10      11      1,      1#      ,0      ,1      ,,      ,#      #0      #1      #,      ##</a:t>
            </a: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000    001    00,    00#    010    011    01,    01#    0,0    0,1    0,,    0,#      ………      ##,     ###  </a:t>
            </a: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…………………………………………………………………………………………………………...</a:t>
            </a:r>
          </a:p>
          <a:p>
            <a:pPr marL="342900" indent="-342900">
              <a:buFontTx/>
              <a:buChar char="-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 la misma forma se podrán enumerar los inputs w,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 w =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Por ejemplo, el input 1,1,10 estará antes que el input 1,1,11, y lo mismo el input 10 respecto del input 1,1.</a:t>
            </a:r>
          </a:p>
        </p:txBody>
      </p:sp>
    </p:spTree>
    <p:extLst>
      <p:ext uri="{BB962C8B-B14F-4D97-AF65-F5344CB8AC3E}">
        <p14:creationId xmlns:p14="http://schemas.microsoft.com/office/powerpoint/2010/main" val="96152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 lo hecho antes, ahora sí podemos encontrar un 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 problema indecidible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(un primer lenguaje fuera de R):</a:t>
            </a:r>
          </a:p>
          <a:p>
            <a:endParaRPr lang="es-AR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Usaremos la técnica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diagonalización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considerando una tabla T como la siguiente, que representa el comportamiento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todas las MT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 respecto 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todos los inputs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posibles (los unos y ceros puestos son arbitrarios, se utilizan sólo para clarificar el concepto):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694E4D9-725D-41C5-A31A-09AC0AA47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41090"/>
              </p:ext>
            </p:extLst>
          </p:nvPr>
        </p:nvGraphicFramePr>
        <p:xfrm>
          <a:off x="2623289" y="2561920"/>
          <a:ext cx="6945421" cy="24041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62629">
                  <a:extLst>
                    <a:ext uri="{9D8B030D-6E8A-4147-A177-3AD203B41FA5}">
                      <a16:colId xmlns:a16="http://schemas.microsoft.com/office/drawing/2014/main" val="1414776165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4235091392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1365436837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2320782946"/>
                    </a:ext>
                  </a:extLst>
                </a:gridCol>
                <a:gridCol w="981468">
                  <a:extLst>
                    <a:ext uri="{9D8B030D-6E8A-4147-A177-3AD203B41FA5}">
                      <a16:colId xmlns:a16="http://schemas.microsoft.com/office/drawing/2014/main" val="3836629598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1183423185"/>
                    </a:ext>
                  </a:extLst>
                </a:gridCol>
                <a:gridCol w="981468">
                  <a:extLst>
                    <a:ext uri="{9D8B030D-6E8A-4147-A177-3AD203B41FA5}">
                      <a16:colId xmlns:a16="http://schemas.microsoft.com/office/drawing/2014/main" val="3363770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s-E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2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3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5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23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84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..…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9933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5BBDCD0E-81EB-4B93-B42C-CD592D0DA956}"/>
              </a:ext>
            </a:extLst>
          </p:cNvPr>
          <p:cNvSpPr/>
          <p:nvPr/>
        </p:nvSpPr>
        <p:spPr>
          <a:xfrm>
            <a:off x="270379" y="5473005"/>
            <a:ext cx="11828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Las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los inputs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enumeran según el orden canónico que hemos definido.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es 1 o 0 según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acepta o rechaza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respectivamente.  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1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694E4D9-725D-41C5-A31A-09AC0AA47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23867"/>
              </p:ext>
            </p:extLst>
          </p:nvPr>
        </p:nvGraphicFramePr>
        <p:xfrm>
          <a:off x="2320491" y="365259"/>
          <a:ext cx="6945421" cy="24041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62629">
                  <a:extLst>
                    <a:ext uri="{9D8B030D-6E8A-4147-A177-3AD203B41FA5}">
                      <a16:colId xmlns:a16="http://schemas.microsoft.com/office/drawing/2014/main" val="1414776165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4235091392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1365436837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2320782946"/>
                    </a:ext>
                  </a:extLst>
                </a:gridCol>
                <a:gridCol w="981468">
                  <a:extLst>
                    <a:ext uri="{9D8B030D-6E8A-4147-A177-3AD203B41FA5}">
                      <a16:colId xmlns:a16="http://schemas.microsoft.com/office/drawing/2014/main" val="3836629598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1183423185"/>
                    </a:ext>
                  </a:extLst>
                </a:gridCol>
                <a:gridCol w="981468">
                  <a:extLst>
                    <a:ext uri="{9D8B030D-6E8A-4147-A177-3AD203B41FA5}">
                      <a16:colId xmlns:a16="http://schemas.microsoft.com/office/drawing/2014/main" val="3363770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s-E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2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3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5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23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84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..…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9933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5BBDCD0E-81EB-4B93-B42C-CD592D0DA956}"/>
              </a:ext>
            </a:extLst>
          </p:cNvPr>
          <p:cNvSpPr/>
          <p:nvPr/>
        </p:nvSpPr>
        <p:spPr>
          <a:xfrm>
            <a:off x="181572" y="3183258"/>
            <a:ext cx="11828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que la fila i de T representa el lenguaje, digamos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aceptado por la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AR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L(M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acepta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ejemplo: 	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{w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…}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{w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…}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{w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…}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		Etc.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Como las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las MT,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los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constituyen en su conjunto la clase RE completa. Es decir, RE = {L(M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), L(M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), L(M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), L(M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), L(M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), …} = {L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…}.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B1ECE4-30F6-4B2B-833E-3DA59B64C900}"/>
              </a:ext>
            </a:extLst>
          </p:cNvPr>
          <p:cNvSpPr/>
          <p:nvPr/>
        </p:nvSpPr>
        <p:spPr>
          <a:xfrm>
            <a:off x="1648513" y="86689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fila 0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83905E-FD68-4A99-95CE-53A018D685E1}"/>
              </a:ext>
            </a:extLst>
          </p:cNvPr>
          <p:cNvSpPr/>
          <p:nvPr/>
        </p:nvSpPr>
        <p:spPr>
          <a:xfrm>
            <a:off x="1651606" y="119798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fila 1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C136A5-B4AF-4455-9552-0458A7334C04}"/>
              </a:ext>
            </a:extLst>
          </p:cNvPr>
          <p:cNvSpPr/>
          <p:nvPr/>
        </p:nvSpPr>
        <p:spPr>
          <a:xfrm>
            <a:off x="1648511" y="151562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fila 2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6195D2-089A-451F-9E94-6EBFD869B700}"/>
              </a:ext>
            </a:extLst>
          </p:cNvPr>
          <p:cNvSpPr/>
          <p:nvPr/>
        </p:nvSpPr>
        <p:spPr>
          <a:xfrm>
            <a:off x="1635686" y="183584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fila 3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438FF7-7DE3-428E-8D4D-2A334D19C8FD}"/>
              </a:ext>
            </a:extLst>
          </p:cNvPr>
          <p:cNvSpPr/>
          <p:nvPr/>
        </p:nvSpPr>
        <p:spPr>
          <a:xfrm>
            <a:off x="1648511" y="216017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fila 4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9B4A18-240A-4EED-97D0-2A5430BA1EAE}"/>
              </a:ext>
            </a:extLst>
          </p:cNvPr>
          <p:cNvSpPr/>
          <p:nvPr/>
        </p:nvSpPr>
        <p:spPr>
          <a:xfrm>
            <a:off x="1648511" y="25097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459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694E4D9-725D-41C5-A31A-09AC0AA47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99656"/>
              </p:ext>
            </p:extLst>
          </p:nvPr>
        </p:nvGraphicFramePr>
        <p:xfrm>
          <a:off x="2847063" y="1080421"/>
          <a:ext cx="6945421" cy="24041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62629">
                  <a:extLst>
                    <a:ext uri="{9D8B030D-6E8A-4147-A177-3AD203B41FA5}">
                      <a16:colId xmlns:a16="http://schemas.microsoft.com/office/drawing/2014/main" val="1414776165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4235091392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1365436837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2320782946"/>
                    </a:ext>
                  </a:extLst>
                </a:gridCol>
                <a:gridCol w="981468">
                  <a:extLst>
                    <a:ext uri="{9D8B030D-6E8A-4147-A177-3AD203B41FA5}">
                      <a16:colId xmlns:a16="http://schemas.microsoft.com/office/drawing/2014/main" val="3836629598"/>
                    </a:ext>
                  </a:extLst>
                </a:gridCol>
                <a:gridCol w="979964">
                  <a:extLst>
                    <a:ext uri="{9D8B030D-6E8A-4147-A177-3AD203B41FA5}">
                      <a16:colId xmlns:a16="http://schemas.microsoft.com/office/drawing/2014/main" val="1183423185"/>
                    </a:ext>
                  </a:extLst>
                </a:gridCol>
                <a:gridCol w="981468">
                  <a:extLst>
                    <a:ext uri="{9D8B030D-6E8A-4147-A177-3AD203B41FA5}">
                      <a16:colId xmlns:a16="http://schemas.microsoft.com/office/drawing/2014/main" val="3363770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 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2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3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5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23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84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..…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9933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5BBDCD0E-81EB-4B93-B42C-CD592D0DA956}"/>
              </a:ext>
            </a:extLst>
          </p:cNvPr>
          <p:cNvSpPr/>
          <p:nvPr/>
        </p:nvSpPr>
        <p:spPr>
          <a:xfrm>
            <a:off x="363143" y="3928299"/>
            <a:ext cx="1163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diagonal de T, es decir (1, 0, 1, 1, 0, …), también representa un lenguaje, digamos D: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			D = {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acepta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En el ejemplo: D = {w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Además, invirtiendo los unos y ceros de la diagonal (1, 0, 1, 1, 0, …), se obtiene (0, 1, 0, 0, 1, …),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que representa el lenguaje complemento de D: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			D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rechaza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el ejemplo: D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{w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…}.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58C47E-86EF-49DB-87D2-5EFA2EC09801}"/>
              </a:ext>
            </a:extLst>
          </p:cNvPr>
          <p:cNvSpPr/>
          <p:nvPr/>
        </p:nvSpPr>
        <p:spPr>
          <a:xfrm>
            <a:off x="363143" y="23654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Consideremos ahora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diagonal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la tabla T:</a:t>
            </a:r>
            <a:endParaRPr lang="es-AR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6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BDCD0E-81EB-4B93-B42C-CD592D0DA956}"/>
              </a:ext>
            </a:extLst>
          </p:cNvPr>
          <p:cNvSpPr/>
          <p:nvPr/>
        </p:nvSpPr>
        <p:spPr>
          <a:xfrm>
            <a:off x="232738" y="74424"/>
            <a:ext cx="119592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Principio de Diagonalización: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una tabla T de unos y ceros con diagonal d, si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resulta de invertir los unos y ceros de d, entonces todas las filas de T difieren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Veámoslo en la tabla ejemplo: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7AE69C7-436C-4C42-BB52-503AB6F8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45229"/>
              </p:ext>
            </p:extLst>
          </p:nvPr>
        </p:nvGraphicFramePr>
        <p:xfrm>
          <a:off x="2864605" y="836811"/>
          <a:ext cx="6206380" cy="24041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49558">
                  <a:extLst>
                    <a:ext uri="{9D8B030D-6E8A-4147-A177-3AD203B41FA5}">
                      <a16:colId xmlns:a16="http://schemas.microsoft.com/office/drawing/2014/main" val="1414776165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4235091392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1365436837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2320782946"/>
                    </a:ext>
                  </a:extLst>
                </a:gridCol>
                <a:gridCol w="877033">
                  <a:extLst>
                    <a:ext uri="{9D8B030D-6E8A-4147-A177-3AD203B41FA5}">
                      <a16:colId xmlns:a16="http://schemas.microsoft.com/office/drawing/2014/main" val="3836629598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1183423185"/>
                    </a:ext>
                  </a:extLst>
                </a:gridCol>
                <a:gridCol w="877033">
                  <a:extLst>
                    <a:ext uri="{9D8B030D-6E8A-4147-A177-3AD203B41FA5}">
                      <a16:colId xmlns:a16="http://schemas.microsoft.com/office/drawing/2014/main" val="3363770922"/>
                    </a:ext>
                  </a:extLst>
                </a:gridCol>
              </a:tblGrid>
              <a:tr h="37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s-ES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2466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30408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5840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016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230657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ES" sz="1600" b="1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846402"/>
                  </a:ext>
                </a:extLst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.....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..…</a:t>
                      </a:r>
                      <a:endParaRPr lang="es-MX" sz="1600" b="1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…..</a:t>
                      </a:r>
                      <a:endParaRPr lang="es-MX" sz="1600" b="1" baseline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99338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FBA49A65-4082-45E8-876B-1682E05854B5}"/>
              </a:ext>
            </a:extLst>
          </p:cNvPr>
          <p:cNvSpPr/>
          <p:nvPr/>
        </p:nvSpPr>
        <p:spPr>
          <a:xfrm>
            <a:off x="310271" y="3429000"/>
            <a:ext cx="115714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 = (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1,0,1,1,0,…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0,1,0,0,1,…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fila 0 = (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,0,1,1,1,…) difiere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en el 1er elemento.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fila 1 = (1,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,0,1,0,…) difiere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en el 2do elemento.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fila 2 = (0,0,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,0,1,…) difiere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en el 3er elemento.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Pero entonces,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todos los lenguajes L(M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acepta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}, asociados a las filas i, difieren del lenguaje D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rechaza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}, asociado 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Y como los lenguajes 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constituyen en su conjunto la clase RE: </a:t>
            </a:r>
          </a:p>
          <a:p>
            <a:pPr algn="ctr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¡El lenguaje D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|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rechaza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} no pertenece a RE!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86B2AF-3A32-4491-AC32-787CC818A4CD}"/>
              </a:ext>
            </a:extLst>
          </p:cNvPr>
          <p:cNvSpPr/>
          <p:nvPr/>
        </p:nvSpPr>
        <p:spPr>
          <a:xfrm>
            <a:off x="2176753" y="1371539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fila 0</a:t>
            </a:r>
            <a:endParaRPr lang="es-MX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03E6EB-CB69-49A5-B634-9538FF84253C}"/>
              </a:ext>
            </a:extLst>
          </p:cNvPr>
          <p:cNvSpPr/>
          <p:nvPr/>
        </p:nvSpPr>
        <p:spPr>
          <a:xfrm>
            <a:off x="2176753" y="1696411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fila 1</a:t>
            </a:r>
            <a:endParaRPr lang="es-MX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04573F-D9D6-400C-BB48-5BCD9470508B}"/>
              </a:ext>
            </a:extLst>
          </p:cNvPr>
          <p:cNvSpPr/>
          <p:nvPr/>
        </p:nvSpPr>
        <p:spPr>
          <a:xfrm>
            <a:off x="2164489" y="200418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fila 2</a:t>
            </a:r>
            <a:endParaRPr lang="es-MX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BB95A2-4764-49A7-9583-5F5649941C1C}"/>
              </a:ext>
            </a:extLst>
          </p:cNvPr>
          <p:cNvSpPr/>
          <p:nvPr/>
        </p:nvSpPr>
        <p:spPr>
          <a:xfrm>
            <a:off x="2176754" y="2311965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fila 3</a:t>
            </a:r>
            <a:endParaRPr lang="es-MX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B35D39-5E13-4A27-B84B-C1A8E1FCB852}"/>
              </a:ext>
            </a:extLst>
          </p:cNvPr>
          <p:cNvSpPr/>
          <p:nvPr/>
        </p:nvSpPr>
        <p:spPr>
          <a:xfrm>
            <a:off x="2176753" y="2653932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fila 4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599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4120</Words>
  <Application>Microsoft Office PowerPoint</Application>
  <PresentationFormat>Panorámica</PresentationFormat>
  <Paragraphs>546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bbb    vbvvnn   vfffff aaa ddddd gggggggg</dc:title>
  <dc:creator>Ricardo Rosenfeld</dc:creator>
  <cp:lastModifiedBy>Ricardo Rosenfeld</cp:lastModifiedBy>
  <cp:revision>791</cp:revision>
  <dcterms:created xsi:type="dcterms:W3CDTF">2017-11-26T15:39:57Z</dcterms:created>
  <dcterms:modified xsi:type="dcterms:W3CDTF">2020-03-28T16:11:09Z</dcterms:modified>
</cp:coreProperties>
</file>