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4" r:id="rId2"/>
    <p:sldId id="355" r:id="rId3"/>
    <p:sldId id="356" r:id="rId4"/>
    <p:sldId id="330" r:id="rId5"/>
    <p:sldId id="358" r:id="rId6"/>
    <p:sldId id="332" r:id="rId7"/>
    <p:sldId id="359" r:id="rId8"/>
    <p:sldId id="360" r:id="rId9"/>
    <p:sldId id="361" r:id="rId10"/>
    <p:sldId id="338" r:id="rId11"/>
    <p:sldId id="362" r:id="rId12"/>
    <p:sldId id="363" r:id="rId13"/>
    <p:sldId id="364" r:id="rId14"/>
    <p:sldId id="341" r:id="rId15"/>
    <p:sldId id="365" r:id="rId16"/>
    <p:sldId id="343" r:id="rId17"/>
    <p:sldId id="344" r:id="rId18"/>
    <p:sldId id="366" r:id="rId19"/>
    <p:sldId id="367" r:id="rId20"/>
    <p:sldId id="350" r:id="rId21"/>
    <p:sldId id="351" r:id="rId22"/>
    <p:sldId id="352" r:id="rId23"/>
    <p:sldId id="36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4" autoAdjust="0"/>
    <p:restoredTop sz="83859" autoAdjust="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Rosenfeld" userId="60a3a891-5940-4f3e-8fcb-08ad60f8a14b" providerId="ADAL" clId="{3AD61A14-5FCA-4383-9E77-D703DF7570A0}"/>
    <pc:docChg chg="modSld">
      <pc:chgData name="Ricardo Rosenfeld" userId="60a3a891-5940-4f3e-8fcb-08ad60f8a14b" providerId="ADAL" clId="{3AD61A14-5FCA-4383-9E77-D703DF7570A0}" dt="2020-02-22T15:53:36.605" v="2" actId="1076"/>
      <pc:docMkLst>
        <pc:docMk/>
      </pc:docMkLst>
      <pc:sldChg chg="modSp">
        <pc:chgData name="Ricardo Rosenfeld" userId="60a3a891-5940-4f3e-8fcb-08ad60f8a14b" providerId="ADAL" clId="{3AD61A14-5FCA-4383-9E77-D703DF7570A0}" dt="2020-02-22T15:53:36.605" v="2" actId="1076"/>
        <pc:sldMkLst>
          <pc:docMk/>
          <pc:sldMk cId="2579579499" sldId="368"/>
        </pc:sldMkLst>
        <pc:spChg chg="mod">
          <ac:chgData name="Ricardo Rosenfeld" userId="60a3a891-5940-4f3e-8fcb-08ad60f8a14b" providerId="ADAL" clId="{3AD61A14-5FCA-4383-9E77-D703DF7570A0}" dt="2020-02-22T15:53:36.605" v="2" actId="1076"/>
          <ac:spMkLst>
            <pc:docMk/>
            <pc:sldMk cId="2579579499" sldId="368"/>
            <ac:spMk id="48" creationId="{5107439D-616B-4BFB-8048-563115B2F282}"/>
          </ac:spMkLst>
        </pc:spChg>
        <pc:spChg chg="mod">
          <ac:chgData name="Ricardo Rosenfeld" userId="60a3a891-5940-4f3e-8fcb-08ad60f8a14b" providerId="ADAL" clId="{3AD61A14-5FCA-4383-9E77-D703DF7570A0}" dt="2020-02-22T15:53:21.113" v="1" actId="14100"/>
          <ac:spMkLst>
            <pc:docMk/>
            <pc:sldMk cId="2579579499" sldId="368"/>
            <ac:spMk id="54" creationId="{1BB07DF1-A678-430E-8222-D01C3E3F3F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0A43-6D99-469E-A2A4-986F5A96B2D7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435F7-D700-49C2-9B70-E2E5ADB6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26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11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90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23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60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5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96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CDFD8-3B47-47B7-9D98-9CB28ED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351C29-88F1-404A-88B5-AAFB933E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C8192-3085-40EC-A245-5C222F32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0C20B-B4AC-430A-8313-A3F7BDC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C49BD-1E18-4D92-9D24-7398DB0B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CDAE-BB5E-4D14-AE23-9F3A1DF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F080C-030B-457D-B014-6848697E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64F5B-EDB7-4A6D-A2E0-4F7F9A6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8DB3E-AF17-4955-B8AD-62C820E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44975-9D39-4C1F-B3B4-4CCA8D25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821CC-7EFE-4705-8EA8-DA07D271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95BA9-E5AE-49B3-8968-DE994CFE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89C8F-14CF-4605-98D3-14728A8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19C36-9E90-4794-91ED-E9B11DB7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57C4B-6B87-4FB3-8B36-5FD7C552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A5222-7243-4A2A-81E0-EFD4A97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C6E81-EB0F-46DA-9E5A-667EA14D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B5F33-4F19-4979-8255-DD785CEE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F551B-D411-43D5-91E0-D1144B10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6BA24-B1EE-4DB2-AAFD-AD6642D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1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3B8AA-8824-42FA-95BA-B9BAD6FE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87F06-1F1F-4003-BCAA-C7B601E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5B110-FFCF-43EE-8AF6-DE5B284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215F-73F9-4C6E-B7EC-6848808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22D6C-A7D6-41A9-B84A-4E190D8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5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B367-926C-43A9-9CEC-6BFEFCAE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C402-E080-471C-8FDA-676B5D640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15C77-D3F1-4F59-98FC-1C12D5B4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C8DE3-9740-42F7-A75D-5AD79151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16250-9E7E-4B4A-AE00-7A405C6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BA5F8-1996-419B-A547-BE167DD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4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EFD3-DE5B-46CC-9A55-EF83087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3A4CA-2CD6-4D12-8680-E55BE171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9E483-322E-42AA-BEE2-AD348AC5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F3C280-1532-430A-A567-C1C468DB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D677A-924C-4D3E-B367-07331BEC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6C1839-3F71-4941-BB2A-B44CB6C3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8C015-22B0-416F-BEC7-42EFB85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FEA894-61ED-4AAB-83DF-19C01EE8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8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AE01-3088-4313-9007-6B1AADB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8D9A49-CAAC-4CB1-ACA6-6F6062D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9D4133-9FCA-44D8-9FB8-A4815F3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5C298-54F6-456C-BB16-F056363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17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DFC64-5151-420C-9730-DFDC83B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E318C4-3FDF-4018-950C-7C6F8C17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66FD2A-6527-4E5F-AEBF-BBA1707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8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2E8B-3206-4383-8645-1E3D162F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BBE06-46BA-4FCC-8B18-70C154D4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08D200-9C17-459D-ACBF-27E79A38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25193-0668-4B1D-A8B6-F7470675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D8AA-90EA-4DD2-96E0-DD955B23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5CA9F-E879-43AA-AD1E-ACD887D0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8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9DCD-B27A-4406-864E-7743DAE4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978869-74E6-47DC-AC53-E00D971CB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CC178-2CF6-4746-8D87-0BE4A141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4E583-6800-4663-AEED-581E240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ADE39-CE1A-4FC8-8AD1-81EF7E96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765A-B094-4517-B235-3111B61D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9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14711-40D9-47D6-9B41-0B8DB28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733F8-BEB9-48ED-96E8-B4B2409D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47027-680B-4EDC-9484-D8AF0773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3A0A-650C-414D-9908-5E3669971B9E}" type="datetimeFigureOut">
              <a:rPr lang="es-MX" smtClean="0"/>
              <a:t>04/04/2020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6DD88-B1BE-4D9D-AF16-6C219E6B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D8EA2-8AC1-4530-9585-CCC8E40F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0D3526A-0429-4D4F-A204-6C920820BDE9}"/>
              </a:ext>
            </a:extLst>
          </p:cNvPr>
          <p:cNvSpPr/>
          <p:nvPr/>
        </p:nvSpPr>
        <p:spPr>
          <a:xfrm>
            <a:off x="146553" y="19923"/>
            <a:ext cx="1179523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Clase 4. Reducciones de Problemas. MT restringidas.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491BEDB-8315-4462-ACE5-BC8D37D0EF7B}"/>
              </a:ext>
            </a:extLst>
          </p:cNvPr>
          <p:cNvSpPr/>
          <p:nvPr/>
        </p:nvSpPr>
        <p:spPr>
          <a:xfrm>
            <a:off x="302719" y="1053899"/>
            <a:ext cx="11737075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Reducciones de Problemas</a:t>
            </a:r>
          </a:p>
          <a:p>
            <a:endParaRPr lang="es-AR" sz="9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probar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pertenencia a las clases R o 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hemos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construido MT.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encontrar primeros lenguajes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fuera de R o 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hemos usado la técnica de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diagonalización.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Partiendo de algunos lenguajes ya ubicados fuera de R o RE (ver abajo), podremos seguir poblando dichas áreas del mapa de la computabilidad utilizando una técnica más sencilla que la diagonalización: la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reducción de problemas.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58B143E-0BF3-4EEC-8E99-B48E7CC5E874}"/>
              </a:ext>
            </a:extLst>
          </p:cNvPr>
          <p:cNvSpPr/>
          <p:nvPr/>
        </p:nvSpPr>
        <p:spPr>
          <a:xfrm>
            <a:off x="4542836" y="491060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7CC9779-1B26-48E7-9308-E1BAE87A9316}"/>
              </a:ext>
            </a:extLst>
          </p:cNvPr>
          <p:cNvSpPr/>
          <p:nvPr/>
        </p:nvSpPr>
        <p:spPr>
          <a:xfrm>
            <a:off x="5084972" y="450178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479EB8A-4763-4191-8D74-DED8CAEF2C64}"/>
              </a:ext>
            </a:extLst>
          </p:cNvPr>
          <p:cNvSpPr/>
          <p:nvPr/>
        </p:nvSpPr>
        <p:spPr>
          <a:xfrm>
            <a:off x="4881776" y="53641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s-AR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0C09CC5-9792-4BBC-96D7-A876A7216BEF}"/>
              </a:ext>
            </a:extLst>
          </p:cNvPr>
          <p:cNvSpPr/>
          <p:nvPr/>
        </p:nvSpPr>
        <p:spPr>
          <a:xfrm>
            <a:off x="7012770" y="455868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s-A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AC60CB4-4CCF-4EFC-8D5D-FA7B136ED2F4}"/>
              </a:ext>
            </a:extLst>
          </p:cNvPr>
          <p:cNvSpPr/>
          <p:nvPr/>
        </p:nvSpPr>
        <p:spPr>
          <a:xfrm>
            <a:off x="7300911" y="4924560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kumimoji="0" lang="es-A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2010347-4458-4837-BC8B-42DCB088EC7D}"/>
              </a:ext>
            </a:extLst>
          </p:cNvPr>
          <p:cNvSpPr/>
          <p:nvPr/>
        </p:nvSpPr>
        <p:spPr>
          <a:xfrm>
            <a:off x="6984575" y="539403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s-AR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s-A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F824E16-227E-4D5B-B247-AEAC76477750}"/>
              </a:ext>
            </a:extLst>
          </p:cNvPr>
          <p:cNvSpPr/>
          <p:nvPr/>
        </p:nvSpPr>
        <p:spPr>
          <a:xfrm>
            <a:off x="6063688" y="396331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sz="24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569F77-0BB7-4DCD-ADC9-27B16458DD39}"/>
              </a:ext>
            </a:extLst>
          </p:cNvPr>
          <p:cNvSpPr/>
          <p:nvPr/>
        </p:nvSpPr>
        <p:spPr>
          <a:xfrm>
            <a:off x="5023414" y="3926249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MX" sz="24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48840EF-85C7-4E1F-BB5D-1E74B3DE3F40}"/>
              </a:ext>
            </a:extLst>
          </p:cNvPr>
          <p:cNvSpPr/>
          <p:nvPr/>
        </p:nvSpPr>
        <p:spPr>
          <a:xfrm>
            <a:off x="6677225" y="3949186"/>
            <a:ext cx="1301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CO-RE</a:t>
            </a:r>
            <a:endParaRPr lang="es-MX" sz="2400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0C7FA206-B8E9-421B-9B23-EF0B9D264261}"/>
              </a:ext>
            </a:extLst>
          </p:cNvPr>
          <p:cNvSpPr/>
          <p:nvPr/>
        </p:nvSpPr>
        <p:spPr>
          <a:xfrm>
            <a:off x="4269819" y="4274048"/>
            <a:ext cx="2732527" cy="1705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0C30AA86-B5CE-430D-A60B-574DD465C627}"/>
              </a:ext>
            </a:extLst>
          </p:cNvPr>
          <p:cNvSpPr/>
          <p:nvPr/>
        </p:nvSpPr>
        <p:spPr>
          <a:xfrm>
            <a:off x="5532516" y="4304857"/>
            <a:ext cx="2732527" cy="167442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45CF0C47-CB9C-416F-BCF3-E162E988108B}"/>
              </a:ext>
            </a:extLst>
          </p:cNvPr>
          <p:cNvSpPr/>
          <p:nvPr/>
        </p:nvSpPr>
        <p:spPr>
          <a:xfrm>
            <a:off x="3658995" y="3781637"/>
            <a:ext cx="5141846" cy="28148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28A5E46-7640-4A62-B5C6-FB47C038452A}"/>
              </a:ext>
            </a:extLst>
          </p:cNvPr>
          <p:cNvSpPr/>
          <p:nvPr/>
        </p:nvSpPr>
        <p:spPr>
          <a:xfrm>
            <a:off x="6001353" y="3099839"/>
            <a:ext cx="529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47D857-7FD9-4305-8329-3C087DE80AAE}"/>
              </a:ext>
            </a:extLst>
          </p:cNvPr>
          <p:cNvSpPr/>
          <p:nvPr/>
        </p:nvSpPr>
        <p:spPr>
          <a:xfrm>
            <a:off x="5676422" y="4902723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A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s-AR" sz="1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F6FE04-A2A9-439D-92EA-7D4E9D8EC077}"/>
              </a:ext>
            </a:extLst>
          </p:cNvPr>
          <p:cNvSpPr/>
          <p:nvPr/>
        </p:nvSpPr>
        <p:spPr>
          <a:xfrm>
            <a:off x="5669930" y="4661730"/>
            <a:ext cx="1282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1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1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|n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1}</a:t>
            </a:r>
            <a:endParaRPr lang="es-MX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B3D13E-9243-4B44-80EE-57FC2B67D9A6}"/>
              </a:ext>
            </a:extLst>
          </p:cNvPr>
          <p:cNvSpPr/>
          <p:nvPr/>
        </p:nvSpPr>
        <p:spPr>
          <a:xfrm>
            <a:off x="5694285" y="5124199"/>
            <a:ext cx="1233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MX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L2={</a:t>
            </a:r>
            <a:r>
              <a:rPr lang="es-AR" altLang="es-MX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w|w</a:t>
            </a:r>
            <a:r>
              <a:rPr lang="es-AR" altLang="es-MX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s-AR" altLang="es-MX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s-AR" altLang="es-MX" sz="1400" baseline="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AR" altLang="es-MX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3DCC25-6824-4E2C-BCB3-C9D8176509C7}"/>
              </a:ext>
            </a:extLst>
          </p:cNvPr>
          <p:cNvSpPr/>
          <p:nvPr/>
        </p:nvSpPr>
        <p:spPr>
          <a:xfrm>
            <a:off x="5701257" y="5349803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A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s-AR" sz="1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6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6372" y="364544"/>
            <a:ext cx="116008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2. Prueba de que f es una función total computable.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Claramente existe una MT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computa totalmente f. Para todo input v:</a:t>
            </a:r>
          </a:p>
          <a:p>
            <a:pPr marL="342900" indent="-342900">
              <a:buFontTx/>
              <a:buChar char="-"/>
            </a:pP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primero analiza sintácticamente el input v. Luego:</a:t>
            </a:r>
          </a:p>
          <a:p>
            <a:pPr marL="342900" indent="-342900">
              <a:buFontTx/>
              <a:buChar char="-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v no es un par válido (&lt;M&gt;,w) genera la cadena 1.</a:t>
            </a:r>
          </a:p>
          <a:p>
            <a:pPr marL="342900" indent="-342900">
              <a:buFontTx/>
              <a:buChar char="-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caso contrario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genera 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&gt;, agregando al código &lt;M&gt; un fragmento inicial que borra su input y lo reemplaza por w.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3. Prueba de que (&lt;M&gt;, w) ∈ 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f((&lt;M&gt;, w)) ∈ 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(&lt;M&gt;, w)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M acepta w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= Ʃ*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f((&lt;M&gt;, w))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Hemos probado entonces que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{&lt;M&gt; | L(M) = Ʃ*}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Intuitivamente pareciera incluso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(ejercicio anterior):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RE, existe una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que acepta &lt;M&gt;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M acepta todas las cadenas, lo que significa que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debe aceptar &lt;M&gt; después de comprobar que M acepta las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infinitas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cadenas de Ʃ*, lo que no parece razonable.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Efectivamente se cumple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Para probarlo formalmente por medio de una reducción de problemas deberemos encontrar una reducción de la forma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pero ahora necesitaremos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 (L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debe ser “tan o más difícil”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), y así probaremos que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RE. No nos sirve la reducción anterior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siguientes hacemos más referencias 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su complemento.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455E1004-0894-4817-9166-306EFFA7DF97}"/>
              </a:ext>
            </a:extLst>
          </p:cNvPr>
          <p:cNvSpPr/>
          <p:nvPr/>
        </p:nvSpPr>
        <p:spPr>
          <a:xfrm>
            <a:off x="9730348" y="2757245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B14BA60-B931-4F8B-8A00-4B8913A29B24}"/>
              </a:ext>
            </a:extLst>
          </p:cNvPr>
          <p:cNvCxnSpPr>
            <a:cxnSpLocks/>
          </p:cNvCxnSpPr>
          <p:nvPr/>
        </p:nvCxnSpPr>
        <p:spPr>
          <a:xfrm>
            <a:off x="10398812" y="3092053"/>
            <a:ext cx="8171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54A69BF2-E4C8-433C-AF6E-6354C3F17AFD}"/>
              </a:ext>
            </a:extLst>
          </p:cNvPr>
          <p:cNvSpPr/>
          <p:nvPr/>
        </p:nvSpPr>
        <p:spPr>
          <a:xfrm>
            <a:off x="9442359" y="2504888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736BCF31-8B18-4387-BB6E-F6B0AA955E1D}"/>
              </a:ext>
            </a:extLst>
          </p:cNvPr>
          <p:cNvSpPr/>
          <p:nvPr/>
        </p:nvSpPr>
        <p:spPr>
          <a:xfrm>
            <a:off x="11114483" y="2757245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5178E183-F71F-4F47-8287-103F5E864474}"/>
              </a:ext>
            </a:extLst>
          </p:cNvPr>
          <p:cNvSpPr/>
          <p:nvPr/>
        </p:nvSpPr>
        <p:spPr>
          <a:xfrm>
            <a:off x="10826494" y="2504888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71DA5B4-95E5-4BDA-9066-71D7BC923C1F}"/>
              </a:ext>
            </a:extLst>
          </p:cNvPr>
          <p:cNvSpPr/>
          <p:nvPr/>
        </p:nvSpPr>
        <p:spPr>
          <a:xfrm>
            <a:off x="9832190" y="246014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7CB0C31-7EE6-4B9A-89ED-DD36951C6E7B}"/>
              </a:ext>
            </a:extLst>
          </p:cNvPr>
          <p:cNvSpPr/>
          <p:nvPr/>
        </p:nvSpPr>
        <p:spPr>
          <a:xfrm>
            <a:off x="11215936" y="244640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627F1B9-5591-4F2A-9D51-156BB93F374F}"/>
              </a:ext>
            </a:extLst>
          </p:cNvPr>
          <p:cNvSpPr/>
          <p:nvPr/>
        </p:nvSpPr>
        <p:spPr>
          <a:xfrm>
            <a:off x="9718789" y="2968943"/>
            <a:ext cx="657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(&lt;M&gt;,w)</a:t>
            </a:r>
            <a:endParaRPr lang="es-MX" sz="10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B87D57B-A21C-413C-AFB6-A9D6A15329EF}"/>
              </a:ext>
            </a:extLst>
          </p:cNvPr>
          <p:cNvSpPr/>
          <p:nvPr/>
        </p:nvSpPr>
        <p:spPr>
          <a:xfrm>
            <a:off x="9707358" y="3428691"/>
            <a:ext cx="657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(&lt;M&gt;,w)</a:t>
            </a:r>
            <a:endParaRPr lang="es-MX" sz="10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99109D7-3116-4D41-9E5F-E8B1F66A3FB8}"/>
              </a:ext>
            </a:extLst>
          </p:cNvPr>
          <p:cNvSpPr/>
          <p:nvPr/>
        </p:nvSpPr>
        <p:spPr>
          <a:xfrm>
            <a:off x="11196699" y="2968943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1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1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sz="10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9BDB605-3BBD-4C78-9E26-40721ECAE099}"/>
              </a:ext>
            </a:extLst>
          </p:cNvPr>
          <p:cNvSpPr/>
          <p:nvPr/>
        </p:nvSpPr>
        <p:spPr>
          <a:xfrm>
            <a:off x="11195198" y="3409602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1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1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sz="10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452640F-BAF1-485C-B03C-A52DCD69295C}"/>
              </a:ext>
            </a:extLst>
          </p:cNvPr>
          <p:cNvSpPr/>
          <p:nvPr/>
        </p:nvSpPr>
        <p:spPr>
          <a:xfrm>
            <a:off x="10626470" y="321433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sz="14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2948AFB-9CB2-4154-867E-FB161619E609}"/>
              </a:ext>
            </a:extLst>
          </p:cNvPr>
          <p:cNvCxnSpPr>
            <a:cxnSpLocks/>
          </p:cNvCxnSpPr>
          <p:nvPr/>
        </p:nvCxnSpPr>
        <p:spPr>
          <a:xfrm>
            <a:off x="10417932" y="3575976"/>
            <a:ext cx="8171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0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333331" y="164118"/>
            <a:ext cx="1171925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Algunas propiedades de las reducciones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Reflexividad.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todo lenguaje L se cumple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L. </a:t>
            </a:r>
          </a:p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   La función de reducción es la función identidad.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Transitividad.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es-A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7A5004B-1631-4807-9477-DC3DA7C10061}"/>
              </a:ext>
            </a:extLst>
          </p:cNvPr>
          <p:cNvSpPr/>
          <p:nvPr/>
        </p:nvSpPr>
        <p:spPr>
          <a:xfrm>
            <a:off x="8332180" y="97961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3620F76-201F-44EB-8A42-9B6D42BFF1D2}"/>
              </a:ext>
            </a:extLst>
          </p:cNvPr>
          <p:cNvSpPr/>
          <p:nvPr/>
        </p:nvSpPr>
        <p:spPr>
          <a:xfrm>
            <a:off x="9740183" y="98728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833D72-8BA1-4BEF-9CF0-78C5E1ACDC6F}"/>
              </a:ext>
            </a:extLst>
          </p:cNvPr>
          <p:cNvSpPr/>
          <p:nvPr/>
        </p:nvSpPr>
        <p:spPr>
          <a:xfrm>
            <a:off x="8368418" y="13828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653EA6-DF7A-4D60-ADA0-2E0E4894ABC2}"/>
              </a:ext>
            </a:extLst>
          </p:cNvPr>
          <p:cNvSpPr/>
          <p:nvPr/>
        </p:nvSpPr>
        <p:spPr>
          <a:xfrm>
            <a:off x="9771441" y="138266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v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9B3B128-ACEE-4D3B-B93A-4EAAD8E02D5C}"/>
              </a:ext>
            </a:extLst>
          </p:cNvPr>
          <p:cNvSpPr/>
          <p:nvPr/>
        </p:nvSpPr>
        <p:spPr>
          <a:xfrm>
            <a:off x="1193958" y="2452663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B355D77-7E3A-4EBF-BE63-BDFFAFDF4438}"/>
              </a:ext>
            </a:extLst>
          </p:cNvPr>
          <p:cNvSpPr/>
          <p:nvPr/>
        </p:nvSpPr>
        <p:spPr>
          <a:xfrm>
            <a:off x="2575589" y="2448431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A4BB739-94C6-41CF-ADB2-D0A6DE23BBE5}"/>
              </a:ext>
            </a:extLst>
          </p:cNvPr>
          <p:cNvSpPr/>
          <p:nvPr/>
        </p:nvSpPr>
        <p:spPr>
          <a:xfrm>
            <a:off x="726116" y="3667088"/>
            <a:ext cx="11179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Para todo x, h(x) = g(f(x)), es decir que h es la composición de f con g. </a:t>
            </a:r>
            <a:r>
              <a:rPr lang="es-AR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Probarlo formalmente</a:t>
            </a:r>
            <a:r>
              <a:rPr lang="es-A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2400" i="1" dirty="0">
              <a:solidFill>
                <a:srgbClr val="FF0000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A9D4754-C864-424C-88EA-784F51786613}"/>
              </a:ext>
            </a:extLst>
          </p:cNvPr>
          <p:cNvSpPr/>
          <p:nvPr/>
        </p:nvSpPr>
        <p:spPr>
          <a:xfrm>
            <a:off x="299498" y="4535219"/>
            <a:ext cx="11843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Otra propiedad útil es: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    Es la misma función de reducción en los 2 casos.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FBF0A07-AC0C-431D-A891-7DBFDFE35095}"/>
              </a:ext>
            </a:extLst>
          </p:cNvPr>
          <p:cNvSpPr/>
          <p:nvPr/>
        </p:nvSpPr>
        <p:spPr>
          <a:xfrm>
            <a:off x="6832666" y="547369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862BEAF-640A-4871-BE3F-A1B0E7655440}"/>
              </a:ext>
            </a:extLst>
          </p:cNvPr>
          <p:cNvSpPr/>
          <p:nvPr/>
        </p:nvSpPr>
        <p:spPr>
          <a:xfrm>
            <a:off x="8255703" y="544506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32EBC28-A5A3-404E-8C79-08A8AA4ABC3A}"/>
              </a:ext>
            </a:extLst>
          </p:cNvPr>
          <p:cNvSpPr/>
          <p:nvPr/>
        </p:nvSpPr>
        <p:spPr>
          <a:xfrm>
            <a:off x="9060197" y="122832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D6CA448-0C08-4428-BDD2-E5FC7D96B4F8}"/>
              </a:ext>
            </a:extLst>
          </p:cNvPr>
          <p:cNvSpPr/>
          <p:nvPr/>
        </p:nvSpPr>
        <p:spPr>
          <a:xfrm>
            <a:off x="8370445" y="56241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s-MX" sz="16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B0839997-E08F-47E9-AE76-3A08302D6E5C}"/>
              </a:ext>
            </a:extLst>
          </p:cNvPr>
          <p:cNvSpPr/>
          <p:nvPr/>
        </p:nvSpPr>
        <p:spPr>
          <a:xfrm>
            <a:off x="9740183" y="58463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s-MX" sz="1600" dirty="0"/>
          </a:p>
        </p:txBody>
      </p:sp>
      <p:sp>
        <p:nvSpPr>
          <p:cNvPr id="76" name="Diagrama de flujo: conector 75">
            <a:extLst>
              <a:ext uri="{FF2B5EF4-FFF2-40B4-BE49-F238E27FC236}">
                <a16:creationId xmlns:a16="http://schemas.microsoft.com/office/drawing/2014/main" id="{9807B3B5-EAB9-42A2-9F36-3AC37C504D90}"/>
              </a:ext>
            </a:extLst>
          </p:cNvPr>
          <p:cNvSpPr/>
          <p:nvPr/>
        </p:nvSpPr>
        <p:spPr>
          <a:xfrm>
            <a:off x="8178923" y="834740"/>
            <a:ext cx="634562" cy="57474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ED3887A-7246-4401-9323-70B260FCDD38}"/>
              </a:ext>
            </a:extLst>
          </p:cNvPr>
          <p:cNvCxnSpPr>
            <a:cxnSpLocks/>
          </p:cNvCxnSpPr>
          <p:nvPr/>
        </p:nvCxnSpPr>
        <p:spPr>
          <a:xfrm>
            <a:off x="8714086" y="1179936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grama de flujo: conector 77">
            <a:extLst>
              <a:ext uri="{FF2B5EF4-FFF2-40B4-BE49-F238E27FC236}">
                <a16:creationId xmlns:a16="http://schemas.microsoft.com/office/drawing/2014/main" id="{31DAEF9A-A3FC-47C1-A99B-EF1A423B069D}"/>
              </a:ext>
            </a:extLst>
          </p:cNvPr>
          <p:cNvSpPr/>
          <p:nvPr/>
        </p:nvSpPr>
        <p:spPr>
          <a:xfrm>
            <a:off x="7890934" y="582383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Diagrama de flujo: conector 78">
            <a:extLst>
              <a:ext uri="{FF2B5EF4-FFF2-40B4-BE49-F238E27FC236}">
                <a16:creationId xmlns:a16="http://schemas.microsoft.com/office/drawing/2014/main" id="{42388A15-A411-4479-B8E1-16FA298479DB}"/>
              </a:ext>
            </a:extLst>
          </p:cNvPr>
          <p:cNvSpPr/>
          <p:nvPr/>
        </p:nvSpPr>
        <p:spPr>
          <a:xfrm>
            <a:off x="9563058" y="834740"/>
            <a:ext cx="634562" cy="61868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Diagrama de flujo: conector 79">
            <a:extLst>
              <a:ext uri="{FF2B5EF4-FFF2-40B4-BE49-F238E27FC236}">
                <a16:creationId xmlns:a16="http://schemas.microsoft.com/office/drawing/2014/main" id="{C4827B47-FE7B-4F65-B6A2-9398FD06BAB7}"/>
              </a:ext>
            </a:extLst>
          </p:cNvPr>
          <p:cNvSpPr/>
          <p:nvPr/>
        </p:nvSpPr>
        <p:spPr>
          <a:xfrm>
            <a:off x="9275069" y="582383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EBB20259-C88E-40CF-A725-8F7B18B44CA8}"/>
              </a:ext>
            </a:extLst>
          </p:cNvPr>
          <p:cNvCxnSpPr>
            <a:cxnSpLocks/>
          </p:cNvCxnSpPr>
          <p:nvPr/>
        </p:nvCxnSpPr>
        <p:spPr>
          <a:xfrm>
            <a:off x="8714086" y="1600781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78CC36C2-BD67-4635-A0F9-D3364D4B9F21}"/>
              </a:ext>
            </a:extLst>
          </p:cNvPr>
          <p:cNvSpPr/>
          <p:nvPr/>
        </p:nvSpPr>
        <p:spPr>
          <a:xfrm>
            <a:off x="1209918" y="290144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642CAED3-87F1-4113-96DF-06CECA9801CB}"/>
              </a:ext>
            </a:extLst>
          </p:cNvPr>
          <p:cNvSpPr/>
          <p:nvPr/>
        </p:nvSpPr>
        <p:spPr>
          <a:xfrm>
            <a:off x="2617921" y="290911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w´</a:t>
            </a:r>
            <a:endParaRPr lang="es-MX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859DA031-3996-4C38-A42C-94481A4D5EA9}"/>
              </a:ext>
            </a:extLst>
          </p:cNvPr>
          <p:cNvSpPr/>
          <p:nvPr/>
        </p:nvSpPr>
        <p:spPr>
          <a:xfrm>
            <a:off x="1246156" y="33046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MX" dirty="0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BBDACFA3-5639-4725-B201-E38D3FD740C6}"/>
              </a:ext>
            </a:extLst>
          </p:cNvPr>
          <p:cNvSpPr/>
          <p:nvPr/>
        </p:nvSpPr>
        <p:spPr>
          <a:xfrm>
            <a:off x="2649179" y="3304486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v´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096FEDBE-B383-4EDB-B2BB-A6A8FF4C3338}"/>
              </a:ext>
            </a:extLst>
          </p:cNvPr>
          <p:cNvSpPr/>
          <p:nvPr/>
        </p:nvSpPr>
        <p:spPr>
          <a:xfrm>
            <a:off x="1950951" y="316633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21" name="Diagrama de flujo: conector 120">
            <a:extLst>
              <a:ext uri="{FF2B5EF4-FFF2-40B4-BE49-F238E27FC236}">
                <a16:creationId xmlns:a16="http://schemas.microsoft.com/office/drawing/2014/main" id="{8111CF62-0FFC-4448-8185-0BF288FD278A}"/>
              </a:ext>
            </a:extLst>
          </p:cNvPr>
          <p:cNvSpPr/>
          <p:nvPr/>
        </p:nvSpPr>
        <p:spPr>
          <a:xfrm>
            <a:off x="1056661" y="2756566"/>
            <a:ext cx="634562" cy="57474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20F8E567-5D86-44C3-8DA0-25C6587A9CE6}"/>
              </a:ext>
            </a:extLst>
          </p:cNvPr>
          <p:cNvCxnSpPr>
            <a:cxnSpLocks/>
          </p:cNvCxnSpPr>
          <p:nvPr/>
        </p:nvCxnSpPr>
        <p:spPr>
          <a:xfrm>
            <a:off x="1591824" y="3101762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grama de flujo: conector 122">
            <a:extLst>
              <a:ext uri="{FF2B5EF4-FFF2-40B4-BE49-F238E27FC236}">
                <a16:creationId xmlns:a16="http://schemas.microsoft.com/office/drawing/2014/main" id="{91CFB31C-8F32-481E-8DFA-586E400C6CFF}"/>
              </a:ext>
            </a:extLst>
          </p:cNvPr>
          <p:cNvSpPr/>
          <p:nvPr/>
        </p:nvSpPr>
        <p:spPr>
          <a:xfrm>
            <a:off x="768672" y="2504209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Diagrama de flujo: conector 123">
            <a:extLst>
              <a:ext uri="{FF2B5EF4-FFF2-40B4-BE49-F238E27FC236}">
                <a16:creationId xmlns:a16="http://schemas.microsoft.com/office/drawing/2014/main" id="{75EA6578-EF43-4F3B-8918-B7B584589904}"/>
              </a:ext>
            </a:extLst>
          </p:cNvPr>
          <p:cNvSpPr/>
          <p:nvPr/>
        </p:nvSpPr>
        <p:spPr>
          <a:xfrm>
            <a:off x="2440796" y="2756566"/>
            <a:ext cx="634562" cy="61868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Diagrama de flujo: conector 124">
            <a:extLst>
              <a:ext uri="{FF2B5EF4-FFF2-40B4-BE49-F238E27FC236}">
                <a16:creationId xmlns:a16="http://schemas.microsoft.com/office/drawing/2014/main" id="{CC85BF73-FF77-43E0-8E37-3D332143ECE3}"/>
              </a:ext>
            </a:extLst>
          </p:cNvPr>
          <p:cNvSpPr/>
          <p:nvPr/>
        </p:nvSpPr>
        <p:spPr>
          <a:xfrm>
            <a:off x="2152807" y="2504209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FDCE0758-8A7B-4C5F-8436-93D25B40801F}"/>
              </a:ext>
            </a:extLst>
          </p:cNvPr>
          <p:cNvCxnSpPr>
            <a:cxnSpLocks/>
          </p:cNvCxnSpPr>
          <p:nvPr/>
        </p:nvCxnSpPr>
        <p:spPr>
          <a:xfrm>
            <a:off x="1591824" y="3522607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8F8B9C74-0BF0-4821-B481-910A0CCFF354}"/>
              </a:ext>
            </a:extLst>
          </p:cNvPr>
          <p:cNvSpPr/>
          <p:nvPr/>
        </p:nvSpPr>
        <p:spPr>
          <a:xfrm>
            <a:off x="4769320" y="2409881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9BCAC926-29CE-421B-8737-4DBEFD4F2CB9}"/>
              </a:ext>
            </a:extLst>
          </p:cNvPr>
          <p:cNvSpPr/>
          <p:nvPr/>
        </p:nvSpPr>
        <p:spPr>
          <a:xfrm>
            <a:off x="6176670" y="240846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C4FE7E16-0BD0-4134-AE46-83B2A4046234}"/>
              </a:ext>
            </a:extLst>
          </p:cNvPr>
          <p:cNvSpPr/>
          <p:nvPr/>
        </p:nvSpPr>
        <p:spPr>
          <a:xfrm>
            <a:off x="4797606" y="286147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w´</a:t>
            </a:r>
            <a:endParaRPr lang="es-MX" dirty="0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E549BFA9-224E-43EB-8F54-487708133CD6}"/>
              </a:ext>
            </a:extLst>
          </p:cNvPr>
          <p:cNvSpPr/>
          <p:nvPr/>
        </p:nvSpPr>
        <p:spPr>
          <a:xfrm>
            <a:off x="6205609" y="286914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w´´</a:t>
            </a:r>
            <a:endParaRPr lang="es-MX" dirty="0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751BB43B-23B3-41D2-8BC3-E3DC67159B13}"/>
              </a:ext>
            </a:extLst>
          </p:cNvPr>
          <p:cNvSpPr/>
          <p:nvPr/>
        </p:nvSpPr>
        <p:spPr>
          <a:xfrm>
            <a:off x="4833844" y="326467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v´</a:t>
            </a:r>
            <a:endParaRPr lang="es-MX" dirty="0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15A8E099-9AE3-4060-B104-D7D2A3CA648C}"/>
              </a:ext>
            </a:extLst>
          </p:cNvPr>
          <p:cNvSpPr/>
          <p:nvPr/>
        </p:nvSpPr>
        <p:spPr>
          <a:xfrm>
            <a:off x="6236867" y="326451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v´´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EAE7781B-A851-4927-A68E-2A6AD6ECA871}"/>
              </a:ext>
            </a:extLst>
          </p:cNvPr>
          <p:cNvSpPr/>
          <p:nvPr/>
        </p:nvSpPr>
        <p:spPr>
          <a:xfrm>
            <a:off x="5506326" y="30902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s-MX" dirty="0"/>
          </a:p>
        </p:txBody>
      </p:sp>
      <p:sp>
        <p:nvSpPr>
          <p:cNvPr id="134" name="Diagrama de flujo: conector 133">
            <a:extLst>
              <a:ext uri="{FF2B5EF4-FFF2-40B4-BE49-F238E27FC236}">
                <a16:creationId xmlns:a16="http://schemas.microsoft.com/office/drawing/2014/main" id="{AE483D0E-83C3-4278-9B61-EF2F9279BFA9}"/>
              </a:ext>
            </a:extLst>
          </p:cNvPr>
          <p:cNvSpPr/>
          <p:nvPr/>
        </p:nvSpPr>
        <p:spPr>
          <a:xfrm>
            <a:off x="4644349" y="2716595"/>
            <a:ext cx="634562" cy="57474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0061CFA-F810-4DF5-9E83-92FE4B7E5CFA}"/>
              </a:ext>
            </a:extLst>
          </p:cNvPr>
          <p:cNvCxnSpPr>
            <a:cxnSpLocks/>
          </p:cNvCxnSpPr>
          <p:nvPr/>
        </p:nvCxnSpPr>
        <p:spPr>
          <a:xfrm>
            <a:off x="5179512" y="3061791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iagrama de flujo: conector 135">
            <a:extLst>
              <a:ext uri="{FF2B5EF4-FFF2-40B4-BE49-F238E27FC236}">
                <a16:creationId xmlns:a16="http://schemas.microsoft.com/office/drawing/2014/main" id="{DEA0EB53-8F0F-41A9-A7AE-37391D6F35CB}"/>
              </a:ext>
            </a:extLst>
          </p:cNvPr>
          <p:cNvSpPr/>
          <p:nvPr/>
        </p:nvSpPr>
        <p:spPr>
          <a:xfrm>
            <a:off x="4356360" y="2464238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Diagrama de flujo: conector 136">
            <a:extLst>
              <a:ext uri="{FF2B5EF4-FFF2-40B4-BE49-F238E27FC236}">
                <a16:creationId xmlns:a16="http://schemas.microsoft.com/office/drawing/2014/main" id="{E565F3EA-B152-417D-AA0E-BF2F30665452}"/>
              </a:ext>
            </a:extLst>
          </p:cNvPr>
          <p:cNvSpPr/>
          <p:nvPr/>
        </p:nvSpPr>
        <p:spPr>
          <a:xfrm>
            <a:off x="6028484" y="2716595"/>
            <a:ext cx="634562" cy="61868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Diagrama de flujo: conector 137">
            <a:extLst>
              <a:ext uri="{FF2B5EF4-FFF2-40B4-BE49-F238E27FC236}">
                <a16:creationId xmlns:a16="http://schemas.microsoft.com/office/drawing/2014/main" id="{D74D0210-5683-4893-A9DC-352EE04D010E}"/>
              </a:ext>
            </a:extLst>
          </p:cNvPr>
          <p:cNvSpPr/>
          <p:nvPr/>
        </p:nvSpPr>
        <p:spPr>
          <a:xfrm>
            <a:off x="5740495" y="2464238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4E18FD76-B75B-40CD-A5F5-8CB94E0D19F4}"/>
              </a:ext>
            </a:extLst>
          </p:cNvPr>
          <p:cNvCxnSpPr>
            <a:cxnSpLocks/>
          </p:cNvCxnSpPr>
          <p:nvPr/>
        </p:nvCxnSpPr>
        <p:spPr>
          <a:xfrm>
            <a:off x="5179512" y="3482636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00FE1034-94A0-4847-AEEF-CD7EFBA3B86A}"/>
              </a:ext>
            </a:extLst>
          </p:cNvPr>
          <p:cNvSpPr/>
          <p:nvPr/>
        </p:nvSpPr>
        <p:spPr>
          <a:xfrm>
            <a:off x="8395429" y="2412357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156" name="Rectángulo 155">
            <a:extLst>
              <a:ext uri="{FF2B5EF4-FFF2-40B4-BE49-F238E27FC236}">
                <a16:creationId xmlns:a16="http://schemas.microsoft.com/office/drawing/2014/main" id="{6454F6B6-491D-4D5F-8A36-E07B015531FA}"/>
              </a:ext>
            </a:extLst>
          </p:cNvPr>
          <p:cNvSpPr/>
          <p:nvPr/>
        </p:nvSpPr>
        <p:spPr>
          <a:xfrm>
            <a:off x="9762886" y="2398205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5CF23EAA-5335-4E19-A09C-3D10BA4AF776}"/>
              </a:ext>
            </a:extLst>
          </p:cNvPr>
          <p:cNvSpPr/>
          <p:nvPr/>
        </p:nvSpPr>
        <p:spPr>
          <a:xfrm>
            <a:off x="8397215" y="284989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48EFF30D-3F1C-4034-AC96-270E619099A5}"/>
              </a:ext>
            </a:extLst>
          </p:cNvPr>
          <p:cNvSpPr/>
          <p:nvPr/>
        </p:nvSpPr>
        <p:spPr>
          <a:xfrm>
            <a:off x="9805218" y="285756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w´´</a:t>
            </a:r>
            <a:endParaRPr lang="es-MX" dirty="0"/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584073FC-BF06-49CC-844A-02D6E7881CAE}"/>
              </a:ext>
            </a:extLst>
          </p:cNvPr>
          <p:cNvSpPr/>
          <p:nvPr/>
        </p:nvSpPr>
        <p:spPr>
          <a:xfrm>
            <a:off x="8433453" y="3253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MX" dirty="0"/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EC8ED437-FEC5-4ED7-A333-465A8AB04983}"/>
              </a:ext>
            </a:extLst>
          </p:cNvPr>
          <p:cNvSpPr/>
          <p:nvPr/>
        </p:nvSpPr>
        <p:spPr>
          <a:xfrm>
            <a:off x="9836476" y="325294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v´´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D33E0275-972D-437E-BA4A-13D9429B2F9C}"/>
              </a:ext>
            </a:extLst>
          </p:cNvPr>
          <p:cNvSpPr/>
          <p:nvPr/>
        </p:nvSpPr>
        <p:spPr>
          <a:xfrm>
            <a:off x="9105935" y="307868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s-MX" dirty="0"/>
          </a:p>
        </p:txBody>
      </p:sp>
      <p:sp>
        <p:nvSpPr>
          <p:cNvPr id="162" name="Diagrama de flujo: conector 161">
            <a:extLst>
              <a:ext uri="{FF2B5EF4-FFF2-40B4-BE49-F238E27FC236}">
                <a16:creationId xmlns:a16="http://schemas.microsoft.com/office/drawing/2014/main" id="{6E00BAD5-BA3B-4DA5-9729-95A1625C3430}"/>
              </a:ext>
            </a:extLst>
          </p:cNvPr>
          <p:cNvSpPr/>
          <p:nvPr/>
        </p:nvSpPr>
        <p:spPr>
          <a:xfrm>
            <a:off x="8243958" y="2705020"/>
            <a:ext cx="634562" cy="57474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E0FD8E80-2A86-49C5-9CE1-B18D2E9DFFB1}"/>
              </a:ext>
            </a:extLst>
          </p:cNvPr>
          <p:cNvCxnSpPr>
            <a:cxnSpLocks/>
          </p:cNvCxnSpPr>
          <p:nvPr/>
        </p:nvCxnSpPr>
        <p:spPr>
          <a:xfrm>
            <a:off x="8779121" y="3050216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Diagrama de flujo: conector 163">
            <a:extLst>
              <a:ext uri="{FF2B5EF4-FFF2-40B4-BE49-F238E27FC236}">
                <a16:creationId xmlns:a16="http://schemas.microsoft.com/office/drawing/2014/main" id="{5A5F5DEC-5414-496A-9447-C67B79983696}"/>
              </a:ext>
            </a:extLst>
          </p:cNvPr>
          <p:cNvSpPr/>
          <p:nvPr/>
        </p:nvSpPr>
        <p:spPr>
          <a:xfrm>
            <a:off x="7955969" y="2452663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Diagrama de flujo: conector 164">
            <a:extLst>
              <a:ext uri="{FF2B5EF4-FFF2-40B4-BE49-F238E27FC236}">
                <a16:creationId xmlns:a16="http://schemas.microsoft.com/office/drawing/2014/main" id="{B8DEDFA1-22FC-4C60-98DE-3F69C1E91617}"/>
              </a:ext>
            </a:extLst>
          </p:cNvPr>
          <p:cNvSpPr/>
          <p:nvPr/>
        </p:nvSpPr>
        <p:spPr>
          <a:xfrm>
            <a:off x="9628093" y="2705020"/>
            <a:ext cx="634562" cy="61868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Diagrama de flujo: conector 165">
            <a:extLst>
              <a:ext uri="{FF2B5EF4-FFF2-40B4-BE49-F238E27FC236}">
                <a16:creationId xmlns:a16="http://schemas.microsoft.com/office/drawing/2014/main" id="{80AEF176-6B79-48DC-A682-EBDB176B00DE}"/>
              </a:ext>
            </a:extLst>
          </p:cNvPr>
          <p:cNvSpPr/>
          <p:nvPr/>
        </p:nvSpPr>
        <p:spPr>
          <a:xfrm>
            <a:off x="9340104" y="2452663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D536BBE1-536E-4D89-93A8-EE1B16083372}"/>
              </a:ext>
            </a:extLst>
          </p:cNvPr>
          <p:cNvCxnSpPr>
            <a:cxnSpLocks/>
          </p:cNvCxnSpPr>
          <p:nvPr/>
        </p:nvCxnSpPr>
        <p:spPr>
          <a:xfrm>
            <a:off x="8779121" y="3471061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53B7F4C0-C419-492C-9FF2-0FC94612F76D}"/>
              </a:ext>
            </a:extLst>
          </p:cNvPr>
          <p:cNvSpPr/>
          <p:nvPr/>
        </p:nvSpPr>
        <p:spPr>
          <a:xfrm>
            <a:off x="3411292" y="548368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4AEC33AC-71A7-4B80-87E4-7712A8694CB1}"/>
              </a:ext>
            </a:extLst>
          </p:cNvPr>
          <p:cNvSpPr/>
          <p:nvPr/>
        </p:nvSpPr>
        <p:spPr>
          <a:xfrm>
            <a:off x="4750547" y="5485833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D445475E-1DEB-441E-8126-F27B0215FD6E}"/>
              </a:ext>
            </a:extLst>
          </p:cNvPr>
          <p:cNvSpPr/>
          <p:nvPr/>
        </p:nvSpPr>
        <p:spPr>
          <a:xfrm>
            <a:off x="3413471" y="592433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6C0DEC0F-249D-4D69-91EF-17F0F94A7B62}"/>
              </a:ext>
            </a:extLst>
          </p:cNvPr>
          <p:cNvSpPr/>
          <p:nvPr/>
        </p:nvSpPr>
        <p:spPr>
          <a:xfrm>
            <a:off x="3449709" y="632753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MX" dirty="0"/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31996A9C-72A2-4A1B-89E2-9DD38988FCC8}"/>
              </a:ext>
            </a:extLst>
          </p:cNvPr>
          <p:cNvSpPr/>
          <p:nvPr/>
        </p:nvSpPr>
        <p:spPr>
          <a:xfrm>
            <a:off x="4852732" y="632738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7712094E-D6D0-4CA0-9501-2AD502C42B44}"/>
              </a:ext>
            </a:extLst>
          </p:cNvPr>
          <p:cNvSpPr/>
          <p:nvPr/>
        </p:nvSpPr>
        <p:spPr>
          <a:xfrm>
            <a:off x="4154504" y="618922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75" name="Diagrama de flujo: conector 174">
            <a:extLst>
              <a:ext uri="{FF2B5EF4-FFF2-40B4-BE49-F238E27FC236}">
                <a16:creationId xmlns:a16="http://schemas.microsoft.com/office/drawing/2014/main" id="{C5051007-6058-4444-9F88-3EC0F411B91F}"/>
              </a:ext>
            </a:extLst>
          </p:cNvPr>
          <p:cNvSpPr/>
          <p:nvPr/>
        </p:nvSpPr>
        <p:spPr>
          <a:xfrm>
            <a:off x="3260214" y="5779461"/>
            <a:ext cx="634562" cy="57474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3D5E424B-23DB-4432-A6A4-27C37E3D0F9F}"/>
              </a:ext>
            </a:extLst>
          </p:cNvPr>
          <p:cNvCxnSpPr>
            <a:cxnSpLocks/>
          </p:cNvCxnSpPr>
          <p:nvPr/>
        </p:nvCxnSpPr>
        <p:spPr>
          <a:xfrm>
            <a:off x="3795377" y="6124657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Diagrama de flujo: conector 176">
            <a:extLst>
              <a:ext uri="{FF2B5EF4-FFF2-40B4-BE49-F238E27FC236}">
                <a16:creationId xmlns:a16="http://schemas.microsoft.com/office/drawing/2014/main" id="{5FE04003-83A6-4C06-89C9-D0E1FB7E31AE}"/>
              </a:ext>
            </a:extLst>
          </p:cNvPr>
          <p:cNvSpPr/>
          <p:nvPr/>
        </p:nvSpPr>
        <p:spPr>
          <a:xfrm>
            <a:off x="2972225" y="5527104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8" name="Diagrama de flujo: conector 177">
            <a:extLst>
              <a:ext uri="{FF2B5EF4-FFF2-40B4-BE49-F238E27FC236}">
                <a16:creationId xmlns:a16="http://schemas.microsoft.com/office/drawing/2014/main" id="{B492253E-316D-472C-A779-0EAF0612E64E}"/>
              </a:ext>
            </a:extLst>
          </p:cNvPr>
          <p:cNvSpPr/>
          <p:nvPr/>
        </p:nvSpPr>
        <p:spPr>
          <a:xfrm>
            <a:off x="4644349" y="5779461"/>
            <a:ext cx="634562" cy="61868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9" name="Diagrama de flujo: conector 178">
            <a:extLst>
              <a:ext uri="{FF2B5EF4-FFF2-40B4-BE49-F238E27FC236}">
                <a16:creationId xmlns:a16="http://schemas.microsoft.com/office/drawing/2014/main" id="{4A57B5B2-1340-4BFB-AF5F-60162C343B0D}"/>
              </a:ext>
            </a:extLst>
          </p:cNvPr>
          <p:cNvSpPr/>
          <p:nvPr/>
        </p:nvSpPr>
        <p:spPr>
          <a:xfrm>
            <a:off x="4356360" y="5527104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49C494B9-9374-4B63-90B7-C6D0FF490D71}"/>
              </a:ext>
            </a:extLst>
          </p:cNvPr>
          <p:cNvCxnSpPr>
            <a:cxnSpLocks/>
          </p:cNvCxnSpPr>
          <p:nvPr/>
        </p:nvCxnSpPr>
        <p:spPr>
          <a:xfrm>
            <a:off x="3795377" y="6545502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D9CF8ACA-4F8A-4BBD-BF5F-D17DC4E14BB8}"/>
              </a:ext>
            </a:extLst>
          </p:cNvPr>
          <p:cNvSpPr/>
          <p:nvPr/>
        </p:nvSpPr>
        <p:spPr>
          <a:xfrm>
            <a:off x="6901115" y="59088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MX" dirty="0"/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2D3A6687-C108-40B4-90A1-3D8CA9A926B2}"/>
              </a:ext>
            </a:extLst>
          </p:cNvPr>
          <p:cNvSpPr/>
          <p:nvPr/>
        </p:nvSpPr>
        <p:spPr>
          <a:xfrm>
            <a:off x="6885767" y="629631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AAA99256-1A04-4243-81D4-1AB74B365148}"/>
              </a:ext>
            </a:extLst>
          </p:cNvPr>
          <p:cNvSpPr/>
          <p:nvPr/>
        </p:nvSpPr>
        <p:spPr>
          <a:xfrm>
            <a:off x="7642148" y="617375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87" name="Diagrama de flujo: conector 186">
            <a:extLst>
              <a:ext uri="{FF2B5EF4-FFF2-40B4-BE49-F238E27FC236}">
                <a16:creationId xmlns:a16="http://schemas.microsoft.com/office/drawing/2014/main" id="{7809C81D-6354-4CC9-867D-9A5F2FE167AD}"/>
              </a:ext>
            </a:extLst>
          </p:cNvPr>
          <p:cNvSpPr/>
          <p:nvPr/>
        </p:nvSpPr>
        <p:spPr>
          <a:xfrm>
            <a:off x="6747858" y="5763989"/>
            <a:ext cx="634562" cy="57474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D53745D8-A968-49A5-B485-3DFEB6456558}"/>
              </a:ext>
            </a:extLst>
          </p:cNvPr>
          <p:cNvCxnSpPr>
            <a:cxnSpLocks/>
          </p:cNvCxnSpPr>
          <p:nvPr/>
        </p:nvCxnSpPr>
        <p:spPr>
          <a:xfrm>
            <a:off x="7283021" y="6109185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Diagrama de flujo: conector 188">
            <a:extLst>
              <a:ext uri="{FF2B5EF4-FFF2-40B4-BE49-F238E27FC236}">
                <a16:creationId xmlns:a16="http://schemas.microsoft.com/office/drawing/2014/main" id="{8CBD84E9-9CB3-4CD7-8870-512CE5723103}"/>
              </a:ext>
            </a:extLst>
          </p:cNvPr>
          <p:cNvSpPr/>
          <p:nvPr/>
        </p:nvSpPr>
        <p:spPr>
          <a:xfrm>
            <a:off x="6459869" y="5511632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0" name="Diagrama de flujo: conector 189">
            <a:extLst>
              <a:ext uri="{FF2B5EF4-FFF2-40B4-BE49-F238E27FC236}">
                <a16:creationId xmlns:a16="http://schemas.microsoft.com/office/drawing/2014/main" id="{97A47565-BE57-4B35-B9F3-1CB9C3465804}"/>
              </a:ext>
            </a:extLst>
          </p:cNvPr>
          <p:cNvSpPr/>
          <p:nvPr/>
        </p:nvSpPr>
        <p:spPr>
          <a:xfrm>
            <a:off x="8131993" y="5763989"/>
            <a:ext cx="634562" cy="61868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1" name="Diagrama de flujo: conector 190">
            <a:extLst>
              <a:ext uri="{FF2B5EF4-FFF2-40B4-BE49-F238E27FC236}">
                <a16:creationId xmlns:a16="http://schemas.microsoft.com/office/drawing/2014/main" id="{9BABB80D-A0B9-41A6-B630-655B26405B8F}"/>
              </a:ext>
            </a:extLst>
          </p:cNvPr>
          <p:cNvSpPr/>
          <p:nvPr/>
        </p:nvSpPr>
        <p:spPr>
          <a:xfrm>
            <a:off x="7844004" y="5511632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518E6D44-E7BE-410A-892A-5CA6131466BE}"/>
              </a:ext>
            </a:extLst>
          </p:cNvPr>
          <p:cNvCxnSpPr>
            <a:cxnSpLocks/>
          </p:cNvCxnSpPr>
          <p:nvPr/>
        </p:nvCxnSpPr>
        <p:spPr>
          <a:xfrm>
            <a:off x="7283021" y="6530030"/>
            <a:ext cx="103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3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54288" y="208486"/>
            <a:ext cx="1174597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¿Qué sucede con la simetría?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¿L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implica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se cumple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Sea cualquier 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puede ser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(L es “tan o más difícil”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 R).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Sin embargo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se cumple L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Si M es una MT que acepta L,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entonces f(w) = (&lt;M&gt;,w) es una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reducción de L 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Claramente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f es total computable y se cumple: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(&lt;M&gt;,w) 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que lo anterior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vale para cualquier lenguaje L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lo tanto,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todos los lenguajes de RE se reducen 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Así,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MX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es “tan o más difícil”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que cualquier lenguaje de 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Lo mismo se demuestra para HP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(algo dijimos en la clase 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Ambos lenguajes se conocen como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RE-completos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lo que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significa que todo lenguaje de RE se reduce a ellos. En otras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palabras, teniendo una solución para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 para HP, se tiene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también una solución para todo lenguaje de RE.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09F7EBD-BC58-480C-A10A-C8CE8F78DA13}"/>
              </a:ext>
            </a:extLst>
          </p:cNvPr>
          <p:cNvSpPr/>
          <p:nvPr/>
        </p:nvSpPr>
        <p:spPr>
          <a:xfrm>
            <a:off x="6024330" y="1762772"/>
            <a:ext cx="1657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 = L(M)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73371C5-3E44-42BE-B3AB-B6E4266F3E5D}"/>
              </a:ext>
            </a:extLst>
          </p:cNvPr>
          <p:cNvSpPr/>
          <p:nvPr/>
        </p:nvSpPr>
        <p:spPr>
          <a:xfrm>
            <a:off x="8861932" y="175811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A3DA39-1B80-45CC-ABC1-CB23A98A48E3}"/>
              </a:ext>
            </a:extLst>
          </p:cNvPr>
          <p:cNvSpPr/>
          <p:nvPr/>
        </p:nvSpPr>
        <p:spPr>
          <a:xfrm>
            <a:off x="8691578" y="2390025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(&lt;M&gt;,w)</a:t>
            </a:r>
            <a:endParaRPr lang="es-MX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B1375B-5A01-405A-9884-887040319EDA}"/>
              </a:ext>
            </a:extLst>
          </p:cNvPr>
          <p:cNvSpPr/>
          <p:nvPr/>
        </p:nvSpPr>
        <p:spPr>
          <a:xfrm>
            <a:off x="10567425" y="517589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C50DBE-9DB4-4395-90DB-B7DC63D334D4}"/>
              </a:ext>
            </a:extLst>
          </p:cNvPr>
          <p:cNvSpPr/>
          <p:nvPr/>
        </p:nvSpPr>
        <p:spPr>
          <a:xfrm>
            <a:off x="9040387" y="4176784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1B7EE-6BDA-4DBF-88D6-1BA1A4627D50}"/>
              </a:ext>
            </a:extLst>
          </p:cNvPr>
          <p:cNvSpPr/>
          <p:nvPr/>
        </p:nvSpPr>
        <p:spPr>
          <a:xfrm>
            <a:off x="8805650" y="4454707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F9C273-E277-4864-A084-1C68C36E33A0}"/>
              </a:ext>
            </a:extLst>
          </p:cNvPr>
          <p:cNvSpPr/>
          <p:nvPr/>
        </p:nvSpPr>
        <p:spPr>
          <a:xfrm>
            <a:off x="8642521" y="4771821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765222-0313-497B-9240-A5BA7C2BA9E5}"/>
              </a:ext>
            </a:extLst>
          </p:cNvPr>
          <p:cNvSpPr/>
          <p:nvPr/>
        </p:nvSpPr>
        <p:spPr>
          <a:xfrm>
            <a:off x="9030371" y="585215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792EEB-823A-4D0A-949C-B3169B98C0A1}"/>
              </a:ext>
            </a:extLst>
          </p:cNvPr>
          <p:cNvSpPr/>
          <p:nvPr/>
        </p:nvSpPr>
        <p:spPr>
          <a:xfrm>
            <a:off x="9579470" y="3612586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MX" sz="2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30A1C15-A1FE-4B80-B1FA-E95FB8BCF2BF}"/>
              </a:ext>
            </a:extLst>
          </p:cNvPr>
          <p:cNvSpPr/>
          <p:nvPr/>
        </p:nvSpPr>
        <p:spPr>
          <a:xfrm>
            <a:off x="9711765" y="4541707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endParaRPr lang="es-MX" sz="14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D91DC39-50E9-4773-BAA9-31D7BE185C61}"/>
              </a:ext>
            </a:extLst>
          </p:cNvPr>
          <p:cNvSpPr/>
          <p:nvPr/>
        </p:nvSpPr>
        <p:spPr>
          <a:xfrm>
            <a:off x="9424120" y="466953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endParaRPr lang="es-MX" sz="1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2D248AC-4251-4926-87A4-47F67BFFCCD8}"/>
              </a:ext>
            </a:extLst>
          </p:cNvPr>
          <p:cNvSpPr/>
          <p:nvPr/>
        </p:nvSpPr>
        <p:spPr>
          <a:xfrm>
            <a:off x="9438253" y="4962235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endParaRPr lang="es-MX" sz="14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5586BA0-7693-4C9A-B87E-E146153E3C40}"/>
              </a:ext>
            </a:extLst>
          </p:cNvPr>
          <p:cNvSpPr/>
          <p:nvPr/>
        </p:nvSpPr>
        <p:spPr>
          <a:xfrm>
            <a:off x="9688474" y="5584284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  <a:endParaRPr lang="es-MX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993FD70-1070-4F6A-A58F-72CB7650F585}"/>
              </a:ext>
            </a:extLst>
          </p:cNvPr>
          <p:cNvSpPr/>
          <p:nvPr/>
        </p:nvSpPr>
        <p:spPr>
          <a:xfrm>
            <a:off x="8235248" y="6434386"/>
            <a:ext cx="2891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Lo mismo vale para HP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342A213-4D34-4F14-B874-107A19BEE4AF}"/>
              </a:ext>
            </a:extLst>
          </p:cNvPr>
          <p:cNvSpPr/>
          <p:nvPr/>
        </p:nvSpPr>
        <p:spPr>
          <a:xfrm>
            <a:off x="7711358" y="2229456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F2E55A1-A014-41E3-9974-3088BC1111FD}"/>
              </a:ext>
            </a:extLst>
          </p:cNvPr>
          <p:cNvSpPr/>
          <p:nvPr/>
        </p:nvSpPr>
        <p:spPr>
          <a:xfrm>
            <a:off x="7711358" y="292958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9C98F9F-E836-42A0-9C30-ABDBEC460B4B}"/>
              </a:ext>
            </a:extLst>
          </p:cNvPr>
          <p:cNvSpPr/>
          <p:nvPr/>
        </p:nvSpPr>
        <p:spPr>
          <a:xfrm>
            <a:off x="6320962" y="2379003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sz="1600" dirty="0"/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84446155-CBD7-4F59-B329-F4C26E94729F}"/>
              </a:ext>
            </a:extLst>
          </p:cNvPr>
          <p:cNvSpPr/>
          <p:nvPr/>
        </p:nvSpPr>
        <p:spPr>
          <a:xfrm>
            <a:off x="6024330" y="2086437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0618F434-3E04-4F42-9410-CFA4D101A7B7}"/>
              </a:ext>
            </a:extLst>
          </p:cNvPr>
          <p:cNvSpPr/>
          <p:nvPr/>
        </p:nvSpPr>
        <p:spPr>
          <a:xfrm>
            <a:off x="8598994" y="2109967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C872490-1E39-4189-AB73-36621553DF86}"/>
              </a:ext>
            </a:extLst>
          </p:cNvPr>
          <p:cNvCxnSpPr>
            <a:cxnSpLocks/>
          </p:cNvCxnSpPr>
          <p:nvPr/>
        </p:nvCxnSpPr>
        <p:spPr>
          <a:xfrm>
            <a:off x="6732226" y="3221836"/>
            <a:ext cx="1959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8631C32-6EA4-41E4-804C-F70E9469C7E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653104" y="2548280"/>
            <a:ext cx="20384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0CF80D4F-90D3-4FA5-AE58-D8450B21F71E}"/>
              </a:ext>
            </a:extLst>
          </p:cNvPr>
          <p:cNvSpPr/>
          <p:nvPr/>
        </p:nvSpPr>
        <p:spPr>
          <a:xfrm>
            <a:off x="5484558" y="1615459"/>
            <a:ext cx="2058999" cy="19237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CB1046DE-6D4C-4C98-AA72-CF9BAAB199DF}"/>
              </a:ext>
            </a:extLst>
          </p:cNvPr>
          <p:cNvSpPr/>
          <p:nvPr/>
        </p:nvSpPr>
        <p:spPr>
          <a:xfrm>
            <a:off x="7981779" y="1588134"/>
            <a:ext cx="2059000" cy="195107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E8C9210B-4762-46B7-A918-BEA63B57DEE7}"/>
              </a:ext>
            </a:extLst>
          </p:cNvPr>
          <p:cNvSpPr/>
          <p:nvPr/>
        </p:nvSpPr>
        <p:spPr>
          <a:xfrm>
            <a:off x="8470607" y="3960485"/>
            <a:ext cx="2688621" cy="246682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AD09164-4532-42B1-A717-D1DBE238755C}"/>
              </a:ext>
            </a:extLst>
          </p:cNvPr>
          <p:cNvCxnSpPr>
            <a:cxnSpLocks/>
          </p:cNvCxnSpPr>
          <p:nvPr/>
        </p:nvCxnSpPr>
        <p:spPr>
          <a:xfrm>
            <a:off x="9368337" y="4527541"/>
            <a:ext cx="1202215" cy="728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2DD4D8D-25FD-4CE4-82B3-0B06B368DBEE}"/>
              </a:ext>
            </a:extLst>
          </p:cNvPr>
          <p:cNvCxnSpPr>
            <a:cxnSpLocks/>
          </p:cNvCxnSpPr>
          <p:nvPr/>
        </p:nvCxnSpPr>
        <p:spPr>
          <a:xfrm>
            <a:off x="9189851" y="4771821"/>
            <a:ext cx="1377574" cy="58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80424E9-F409-4C28-9190-19A246A10738}"/>
              </a:ext>
            </a:extLst>
          </p:cNvPr>
          <p:cNvCxnSpPr>
            <a:cxnSpLocks/>
          </p:cNvCxnSpPr>
          <p:nvPr/>
        </p:nvCxnSpPr>
        <p:spPr>
          <a:xfrm>
            <a:off x="9040387" y="5054987"/>
            <a:ext cx="1527038" cy="378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8252308-3B6D-4D34-99FD-1034AA73D8DD}"/>
              </a:ext>
            </a:extLst>
          </p:cNvPr>
          <p:cNvCxnSpPr>
            <a:cxnSpLocks/>
          </p:cNvCxnSpPr>
          <p:nvPr/>
        </p:nvCxnSpPr>
        <p:spPr>
          <a:xfrm flipV="1">
            <a:off x="9368337" y="5499993"/>
            <a:ext cx="1199088" cy="556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D19BA7E-796C-4D7C-8329-92BEE34F7581}"/>
              </a:ext>
            </a:extLst>
          </p:cNvPr>
          <p:cNvSpPr/>
          <p:nvPr/>
        </p:nvSpPr>
        <p:spPr>
          <a:xfrm>
            <a:off x="8642521" y="5190254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MX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B8E40A3-AF33-4CFE-BBF8-5E58E26F2A96}"/>
              </a:ext>
            </a:extLst>
          </p:cNvPr>
          <p:cNvCxnSpPr>
            <a:cxnSpLocks/>
          </p:cNvCxnSpPr>
          <p:nvPr/>
        </p:nvCxnSpPr>
        <p:spPr>
          <a:xfrm>
            <a:off x="9025026" y="5439036"/>
            <a:ext cx="1536222" cy="32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8FCFA11-28ED-4A12-A8CA-FD4942CA4999}"/>
              </a:ext>
            </a:extLst>
          </p:cNvPr>
          <p:cNvSpPr/>
          <p:nvPr/>
        </p:nvSpPr>
        <p:spPr>
          <a:xfrm>
            <a:off x="9452386" y="522478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f4</a:t>
            </a:r>
            <a:endParaRPr lang="es-MX" sz="1400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2488C355-5754-45FE-93BF-61EE525FAA7D}"/>
              </a:ext>
            </a:extLst>
          </p:cNvPr>
          <p:cNvCxnSpPr>
            <a:cxnSpLocks/>
          </p:cNvCxnSpPr>
          <p:nvPr/>
        </p:nvCxnSpPr>
        <p:spPr>
          <a:xfrm>
            <a:off x="8811746" y="5569887"/>
            <a:ext cx="228641" cy="3221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F6DEA14-FDD4-4403-9CB4-EF80E542A3C4}"/>
              </a:ext>
            </a:extLst>
          </p:cNvPr>
          <p:cNvCxnSpPr>
            <a:cxnSpLocks/>
          </p:cNvCxnSpPr>
          <p:nvPr/>
        </p:nvCxnSpPr>
        <p:spPr>
          <a:xfrm>
            <a:off x="9390734" y="6205679"/>
            <a:ext cx="327228" cy="891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1F3EC962-D6B2-4A13-9E6F-534E367A3757}"/>
              </a:ext>
            </a:extLst>
          </p:cNvPr>
          <p:cNvSpPr/>
          <p:nvPr/>
        </p:nvSpPr>
        <p:spPr>
          <a:xfrm>
            <a:off x="6315124" y="133120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4B74CF-32E0-4D24-A7A1-ED26BEA17DD0}"/>
              </a:ext>
            </a:extLst>
          </p:cNvPr>
          <p:cNvSpPr/>
          <p:nvPr/>
        </p:nvSpPr>
        <p:spPr>
          <a:xfrm>
            <a:off x="8868344" y="131141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575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1005705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080F4F5-49DB-405C-BA61-1C076C1BA198}"/>
              </a:ext>
            </a:extLst>
          </p:cNvPr>
          <p:cNvSpPr/>
          <p:nvPr/>
        </p:nvSpPr>
        <p:spPr>
          <a:xfrm>
            <a:off x="5438355" y="290134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4BE41C2-65FD-4315-96CB-0F42EC4F6E5C}"/>
              </a:ext>
            </a:extLst>
          </p:cNvPr>
          <p:cNvSpPr/>
          <p:nvPr/>
        </p:nvSpPr>
        <p:spPr>
          <a:xfrm>
            <a:off x="6316575" y="2901344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816D911-B087-49F0-930B-C4F4CBFDA68C}"/>
              </a:ext>
            </a:extLst>
          </p:cNvPr>
          <p:cNvSpPr/>
          <p:nvPr/>
        </p:nvSpPr>
        <p:spPr>
          <a:xfrm>
            <a:off x="4541806" y="1116577"/>
            <a:ext cx="620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s-AR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9912C95-C72E-4174-B5A1-81B4AF2DEFA4}"/>
              </a:ext>
            </a:extLst>
          </p:cNvPr>
          <p:cNvSpPr/>
          <p:nvPr/>
        </p:nvSpPr>
        <p:spPr>
          <a:xfrm>
            <a:off x="7313968" y="1152188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7313ECA-82E8-475B-B17C-B0CCA24EBF3C}"/>
              </a:ext>
            </a:extLst>
          </p:cNvPr>
          <p:cNvSpPr/>
          <p:nvPr/>
        </p:nvSpPr>
        <p:spPr>
          <a:xfrm>
            <a:off x="4398488" y="2577779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⊨ 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CE82C22-DAE4-449D-B5CD-6146758CE951}"/>
              </a:ext>
            </a:extLst>
          </p:cNvPr>
          <p:cNvSpPr/>
          <p:nvPr/>
        </p:nvSpPr>
        <p:spPr>
          <a:xfrm>
            <a:off x="7286499" y="256930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⊭ 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8372ACD-B40C-48D5-8E32-F656C98C8DA5}"/>
              </a:ext>
            </a:extLst>
          </p:cNvPr>
          <p:cNvSpPr/>
          <p:nvPr/>
        </p:nvSpPr>
        <p:spPr>
          <a:xfrm>
            <a:off x="5793694" y="1360684"/>
            <a:ext cx="6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FB2ADD3-9EA5-428D-9839-62411F71153C}"/>
              </a:ext>
            </a:extLst>
          </p:cNvPr>
          <p:cNvSpPr/>
          <p:nvPr/>
        </p:nvSpPr>
        <p:spPr>
          <a:xfrm>
            <a:off x="5793694" y="1935420"/>
            <a:ext cx="79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C77C72C-E095-4A06-AF23-300BE9DEE9CE}"/>
              </a:ext>
            </a:extLst>
          </p:cNvPr>
          <p:cNvSpPr/>
          <p:nvPr/>
        </p:nvSpPr>
        <p:spPr>
          <a:xfrm>
            <a:off x="4237739" y="1829030"/>
            <a:ext cx="6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0B61C7B-9437-428B-A4D5-DDF431184086}"/>
              </a:ext>
            </a:extLst>
          </p:cNvPr>
          <p:cNvSpPr/>
          <p:nvPr/>
        </p:nvSpPr>
        <p:spPr>
          <a:xfrm>
            <a:off x="7243046" y="1885938"/>
            <a:ext cx="79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6DFD304-DDAB-482A-966B-6E06F95E57BB}"/>
              </a:ext>
            </a:extLst>
          </p:cNvPr>
          <p:cNvSpPr/>
          <p:nvPr/>
        </p:nvSpPr>
        <p:spPr>
          <a:xfrm>
            <a:off x="300315" y="3418785"/>
            <a:ext cx="115913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Mostramos en este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mapa final de la computabilidad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distintos lenguajes, algunos de los cuales  han sido referidos a lo largo de las últimas clases. En particular introducimos ejemplares de la región más amplia de la jerarquía, la que está afuera de RE ⋃ CO-RE (en un ejemplo que se muestra más adelante se indica que efectivamente tanto 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MX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como 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están allí).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 el lenguaje de las fórmulas válidas de la lógica proposicional (orden 0).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 el lenguaje de las fórmulas válidas de la lógica de predicados (orden 1).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Turing y </a:t>
            </a:r>
            <a:r>
              <a:rPr lang="es-AR" i="1" dirty="0" err="1"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 probaron por separado en 1936 que VAL</a:t>
            </a:r>
            <a:r>
              <a:rPr lang="es-AR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no es </a:t>
            </a:r>
            <a:r>
              <a:rPr lang="es-AR" i="1" dirty="0" err="1">
                <a:latin typeface="Arial" panose="020B0604020202020204" pitchFamily="34" charset="0"/>
                <a:cs typeface="Arial" panose="020B0604020202020204" pitchFamily="34" charset="0"/>
              </a:rPr>
              <a:t>recusivo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⊨ N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 el lenguaje de los enunciados verdaderos de la aritmética.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Gödel probó en 1931 que </a:t>
            </a:r>
            <a:r>
              <a:rPr lang="es-A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⊨ N</a:t>
            </a:r>
            <a:r>
              <a:rPr lang="es-MX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no es siquiera recursivamente numerable (tampoco </a:t>
            </a:r>
            <a:r>
              <a:rPr lang="es-A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⊭ N). En otras  </a:t>
            </a:r>
          </a:p>
          <a:p>
            <a:r>
              <a:rPr lang="es-A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palabras, no se pueden enumerar los enunciados verdaderos de la aritmética, ni los falsos.</a:t>
            </a:r>
            <a:endParaRPr lang="es-MX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913AE1E-8B5C-4837-9633-1C7EB2419C91}"/>
              </a:ext>
            </a:extLst>
          </p:cNvPr>
          <p:cNvSpPr/>
          <p:nvPr/>
        </p:nvSpPr>
        <p:spPr>
          <a:xfrm>
            <a:off x="9466483" y="310117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FF7B7B-17C9-4D22-9B3F-3FD3E8935ABB}"/>
              </a:ext>
            </a:extLst>
          </p:cNvPr>
          <p:cNvSpPr/>
          <p:nvPr/>
        </p:nvSpPr>
        <p:spPr>
          <a:xfrm>
            <a:off x="4846160" y="150692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37B7584-2916-4A62-950E-1290F3DBE01B}"/>
              </a:ext>
            </a:extLst>
          </p:cNvPr>
          <p:cNvSpPr/>
          <p:nvPr/>
        </p:nvSpPr>
        <p:spPr>
          <a:xfrm>
            <a:off x="5176418" y="108452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45ACBD-0C89-4C2A-AABD-C9F7E2B764FF}"/>
              </a:ext>
            </a:extLst>
          </p:cNvPr>
          <p:cNvSpPr/>
          <p:nvPr/>
        </p:nvSpPr>
        <p:spPr>
          <a:xfrm>
            <a:off x="5229932" y="225294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s-AR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E35E493-63B0-4F16-B5DA-7A420A206B3A}"/>
              </a:ext>
            </a:extLst>
          </p:cNvPr>
          <p:cNvSpPr/>
          <p:nvPr/>
        </p:nvSpPr>
        <p:spPr>
          <a:xfrm>
            <a:off x="6801538" y="107350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s-A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C50BC24-897F-446E-B09F-32C4686F88A8}"/>
              </a:ext>
            </a:extLst>
          </p:cNvPr>
          <p:cNvSpPr/>
          <p:nvPr/>
        </p:nvSpPr>
        <p:spPr>
          <a:xfrm>
            <a:off x="6927756" y="1506620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kumimoji="0" lang="es-A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9348ABF-F926-4717-B2C6-C7DCED9D1992}"/>
              </a:ext>
            </a:extLst>
          </p:cNvPr>
          <p:cNvSpPr/>
          <p:nvPr/>
        </p:nvSpPr>
        <p:spPr>
          <a:xfrm>
            <a:off x="6571147" y="229230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s-AR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s-A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FB40C3F-45EF-4DF2-8775-1B83AEABB7FE}"/>
              </a:ext>
            </a:extLst>
          </p:cNvPr>
          <p:cNvSpPr/>
          <p:nvPr/>
        </p:nvSpPr>
        <p:spPr>
          <a:xfrm>
            <a:off x="5987897" y="-771"/>
            <a:ext cx="436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 sz="32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7B961F0-ED2B-40DA-9C39-274E961A0D40}"/>
              </a:ext>
            </a:extLst>
          </p:cNvPr>
          <p:cNvSpPr/>
          <p:nvPr/>
        </p:nvSpPr>
        <p:spPr>
          <a:xfrm>
            <a:off x="6002324" y="643703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sz="24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AF2FB03-3C0B-4398-B31B-673E5F39D77B}"/>
              </a:ext>
            </a:extLst>
          </p:cNvPr>
          <p:cNvSpPr/>
          <p:nvPr/>
        </p:nvSpPr>
        <p:spPr>
          <a:xfrm>
            <a:off x="4905542" y="574373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MX" sz="24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8E85407-336E-4C83-9749-5CEC1EFD10F8}"/>
              </a:ext>
            </a:extLst>
          </p:cNvPr>
          <p:cNvSpPr/>
          <p:nvPr/>
        </p:nvSpPr>
        <p:spPr>
          <a:xfrm>
            <a:off x="6501004" y="598339"/>
            <a:ext cx="1267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CO-RE</a:t>
            </a:r>
            <a:endParaRPr lang="es-MX" sz="2400" dirty="0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A9F1FE97-86AE-4A9D-9134-EFF0DFE24635}"/>
              </a:ext>
            </a:extLst>
          </p:cNvPr>
          <p:cNvSpPr/>
          <p:nvPr/>
        </p:nvSpPr>
        <p:spPr>
          <a:xfrm>
            <a:off x="4135901" y="948284"/>
            <a:ext cx="2732527" cy="1705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822311F7-CBEA-49F6-9418-CD5BCD029E43}"/>
              </a:ext>
            </a:extLst>
          </p:cNvPr>
          <p:cNvSpPr/>
          <p:nvPr/>
        </p:nvSpPr>
        <p:spPr>
          <a:xfrm>
            <a:off x="5398598" y="979093"/>
            <a:ext cx="2732527" cy="167442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Diagrama de flujo: conector 45">
            <a:extLst>
              <a:ext uri="{FF2B5EF4-FFF2-40B4-BE49-F238E27FC236}">
                <a16:creationId xmlns:a16="http://schemas.microsoft.com/office/drawing/2014/main" id="{822328BB-B3DC-4BEE-8A47-E15E14001C88}"/>
              </a:ext>
            </a:extLst>
          </p:cNvPr>
          <p:cNvSpPr/>
          <p:nvPr/>
        </p:nvSpPr>
        <p:spPr>
          <a:xfrm>
            <a:off x="3525077" y="455873"/>
            <a:ext cx="5141846" cy="28148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94072" y="322916"/>
            <a:ext cx="117192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Máquinas de Turing restringidas</a:t>
            </a:r>
          </a:p>
          <a:p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Autómatas finitos o AF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McCulloch-Pitts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1943)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una sola cinta.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cinta es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sólo lectura.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cabezal se mueve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sólo a la derecha.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uno o más estados de aceptación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(se denominan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estados finales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Cuando el cabezal llega al blanco de la derecha del input, el AF para (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acepta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el estado es final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Formalmente: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 = (Q, Ʃ, δ, q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F)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donde F es el conjunto de estados finales.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AF constituye un tipo de algoritmo ampliamente utilizado. Por ejemplo: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los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compiladores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para la detección de patrones (p.ej. la palabra IF, la variable x,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la misma razón, en las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inspecciones de código fuente.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verificación automática de programas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(se utilizan AF para relacionar por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las trazas de las computaciones de los programas con fórmulas de la lógica temporal que se supone que se cumplen en las computaciones, lo que se conoce como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checking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9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356463" y="405900"/>
            <a:ext cx="113542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Sea el AF M = &lt;Q, Ʃ, δ,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F&gt; siguiente: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Q = {q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},     Ʃ = {0, 1},    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    F = {q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},     y la función δ es:</a:t>
            </a:r>
          </a:p>
          <a:p>
            <a:pPr lvl="0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1.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1) =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			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1) =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3.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0) =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4.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0) =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5.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1) =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			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6.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1) =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		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7.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0) =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8.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0) =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s-AR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F90DD1-E21C-4D50-8C85-33DA0BF0A57C}"/>
              </a:ext>
            </a:extLst>
          </p:cNvPr>
          <p:cNvSpPr/>
          <p:nvPr/>
        </p:nvSpPr>
        <p:spPr>
          <a:xfrm>
            <a:off x="4692381" y="4129706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00AE386-6684-443E-8E44-CBC0184BFA7A}"/>
              </a:ext>
            </a:extLst>
          </p:cNvPr>
          <p:cNvSpPr/>
          <p:nvPr/>
        </p:nvSpPr>
        <p:spPr>
          <a:xfrm>
            <a:off x="6706836" y="412970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B4D244-471D-4F89-9C56-8770F3E1A2DB}"/>
              </a:ext>
            </a:extLst>
          </p:cNvPr>
          <p:cNvSpPr/>
          <p:nvPr/>
        </p:nvSpPr>
        <p:spPr>
          <a:xfrm>
            <a:off x="5830782" y="399011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0B927C-A621-4C34-B90D-949E11D0010A}"/>
              </a:ext>
            </a:extLst>
          </p:cNvPr>
          <p:cNvSpPr/>
          <p:nvPr/>
        </p:nvSpPr>
        <p:spPr>
          <a:xfrm>
            <a:off x="5842369" y="447721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CC29994-028F-4191-9D34-CA47DC9C6215}"/>
              </a:ext>
            </a:extLst>
          </p:cNvPr>
          <p:cNvSpPr/>
          <p:nvPr/>
        </p:nvSpPr>
        <p:spPr>
          <a:xfrm>
            <a:off x="5852518" y="575769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6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27625FB-FEEA-4FCB-BF9C-0FDDD79A76A0}"/>
              </a:ext>
            </a:extLst>
          </p:cNvPr>
          <p:cNvSpPr/>
          <p:nvPr/>
        </p:nvSpPr>
        <p:spPr>
          <a:xfrm>
            <a:off x="4525466" y="49653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752B60-45CA-47C7-ABD9-525B48C56275}"/>
              </a:ext>
            </a:extLst>
          </p:cNvPr>
          <p:cNvSpPr/>
          <p:nvPr/>
        </p:nvSpPr>
        <p:spPr>
          <a:xfrm>
            <a:off x="4963461" y="49653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C88716-60E0-44BF-B6A5-B4CC678F85B9}"/>
              </a:ext>
            </a:extLst>
          </p:cNvPr>
          <p:cNvSpPr/>
          <p:nvPr/>
        </p:nvSpPr>
        <p:spPr>
          <a:xfrm>
            <a:off x="6548532" y="49706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03EF314-18BA-4C8A-8835-A009A9EA26F8}"/>
              </a:ext>
            </a:extLst>
          </p:cNvPr>
          <p:cNvSpPr/>
          <p:nvPr/>
        </p:nvSpPr>
        <p:spPr>
          <a:xfrm>
            <a:off x="6995501" y="49746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MX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017FBEE-F668-489F-8D75-2F0E92B3CB8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131979" y="3822060"/>
            <a:ext cx="567820" cy="333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5821AC7-89C1-4EDB-8135-128FB94BB946}"/>
              </a:ext>
            </a:extLst>
          </p:cNvPr>
          <p:cNvSpPr/>
          <p:nvPr/>
        </p:nvSpPr>
        <p:spPr>
          <a:xfrm>
            <a:off x="356463" y="3814189"/>
            <a:ext cx="36120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Este diagrama es una representación gráfica habitual de los AF.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ejecución arranca desde donde indica la flecha.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Los estados con doble contorno son los estados finales.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A1CEDC9-5CA0-46BC-B288-B8AA502683EE}"/>
              </a:ext>
            </a:extLst>
          </p:cNvPr>
          <p:cNvSpPr/>
          <p:nvPr/>
        </p:nvSpPr>
        <p:spPr>
          <a:xfrm>
            <a:off x="8124765" y="4432172"/>
            <a:ext cx="3884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Se comprueba que el AF descripto acepta todas las cadenas de 1 y 0 con una cantidad par de 1 y una cantidad par de 0.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5F03D94E-0E99-4890-87BD-3AA07192DE01}"/>
              </a:ext>
            </a:extLst>
          </p:cNvPr>
          <p:cNvSpPr/>
          <p:nvPr/>
        </p:nvSpPr>
        <p:spPr>
          <a:xfrm>
            <a:off x="4662714" y="412288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2A87C24E-0E21-49D2-959D-EC0D04D07B65}"/>
              </a:ext>
            </a:extLst>
          </p:cNvPr>
          <p:cNvSpPr/>
          <p:nvPr/>
        </p:nvSpPr>
        <p:spPr>
          <a:xfrm>
            <a:off x="6676297" y="411946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7930E107-0A46-445C-ABFC-DC31E49BB57F}"/>
              </a:ext>
            </a:extLst>
          </p:cNvPr>
          <p:cNvSpPr/>
          <p:nvPr/>
        </p:nvSpPr>
        <p:spPr>
          <a:xfrm>
            <a:off x="4617017" y="4072963"/>
            <a:ext cx="565268" cy="56176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D8D1A98-5020-43C9-87AF-532982E3B4DA}"/>
              </a:ext>
            </a:extLst>
          </p:cNvPr>
          <p:cNvCxnSpPr>
            <a:cxnSpLocks/>
          </p:cNvCxnSpPr>
          <p:nvPr/>
        </p:nvCxnSpPr>
        <p:spPr>
          <a:xfrm>
            <a:off x="5202478" y="4499038"/>
            <a:ext cx="14894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B5CB878-2772-470D-BC02-B4FA7CF8742D}"/>
              </a:ext>
            </a:extLst>
          </p:cNvPr>
          <p:cNvCxnSpPr>
            <a:cxnSpLocks/>
          </p:cNvCxnSpPr>
          <p:nvPr/>
        </p:nvCxnSpPr>
        <p:spPr>
          <a:xfrm flipH="1">
            <a:off x="5182285" y="4320851"/>
            <a:ext cx="14885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4ACAAFA-C4CF-4939-85BE-936623919318}"/>
              </a:ext>
            </a:extLst>
          </p:cNvPr>
          <p:cNvSpPr/>
          <p:nvPr/>
        </p:nvSpPr>
        <p:spPr>
          <a:xfrm>
            <a:off x="4714067" y="5926971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482CA3B-D3AD-46A8-AF0D-ED4C71F6B320}"/>
              </a:ext>
            </a:extLst>
          </p:cNvPr>
          <p:cNvSpPr/>
          <p:nvPr/>
        </p:nvSpPr>
        <p:spPr>
          <a:xfrm>
            <a:off x="6691948" y="5937775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C79F8D8-0F86-453D-8C26-796B42359BFE}"/>
              </a:ext>
            </a:extLst>
          </p:cNvPr>
          <p:cNvSpPr/>
          <p:nvPr/>
        </p:nvSpPr>
        <p:spPr>
          <a:xfrm>
            <a:off x="5874005" y="624981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600" dirty="0"/>
          </a:p>
        </p:txBody>
      </p: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D9D26320-5A8F-4E66-B4E9-DAE559568E6B}"/>
              </a:ext>
            </a:extLst>
          </p:cNvPr>
          <p:cNvSpPr/>
          <p:nvPr/>
        </p:nvSpPr>
        <p:spPr>
          <a:xfrm>
            <a:off x="4681919" y="590954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Diagrama de flujo: conector 58">
            <a:extLst>
              <a:ext uri="{FF2B5EF4-FFF2-40B4-BE49-F238E27FC236}">
                <a16:creationId xmlns:a16="http://schemas.microsoft.com/office/drawing/2014/main" id="{6D986635-386F-4D13-BF35-25038497A108}"/>
              </a:ext>
            </a:extLst>
          </p:cNvPr>
          <p:cNvSpPr/>
          <p:nvPr/>
        </p:nvSpPr>
        <p:spPr>
          <a:xfrm>
            <a:off x="6661217" y="5893841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AA73F18-35D5-4F17-9C58-A4E95F41A2DC}"/>
              </a:ext>
            </a:extLst>
          </p:cNvPr>
          <p:cNvCxnSpPr>
            <a:cxnSpLocks/>
          </p:cNvCxnSpPr>
          <p:nvPr/>
        </p:nvCxnSpPr>
        <p:spPr>
          <a:xfrm>
            <a:off x="5149581" y="6244604"/>
            <a:ext cx="15252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B017518A-1EB8-4227-9C3C-C7A333F00B8A}"/>
              </a:ext>
            </a:extLst>
          </p:cNvPr>
          <p:cNvCxnSpPr>
            <a:cxnSpLocks/>
          </p:cNvCxnSpPr>
          <p:nvPr/>
        </p:nvCxnSpPr>
        <p:spPr>
          <a:xfrm flipH="1">
            <a:off x="5103505" y="6034640"/>
            <a:ext cx="1573077" cy="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6A91A9C-A3F8-4E0B-A2A3-5601262831AB}"/>
              </a:ext>
            </a:extLst>
          </p:cNvPr>
          <p:cNvCxnSpPr>
            <a:cxnSpLocks/>
          </p:cNvCxnSpPr>
          <p:nvPr/>
        </p:nvCxnSpPr>
        <p:spPr>
          <a:xfrm flipH="1" flipV="1">
            <a:off x="5001584" y="4634725"/>
            <a:ext cx="10868" cy="1274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9E9E4B5C-355B-4F10-BD24-D2B6724EF5E8}"/>
              </a:ext>
            </a:extLst>
          </p:cNvPr>
          <p:cNvCxnSpPr>
            <a:cxnSpLocks/>
          </p:cNvCxnSpPr>
          <p:nvPr/>
        </p:nvCxnSpPr>
        <p:spPr>
          <a:xfrm>
            <a:off x="4771217" y="4600433"/>
            <a:ext cx="0" cy="1342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12B6008D-AE7D-4033-9789-2730D4CE0AB9}"/>
              </a:ext>
            </a:extLst>
          </p:cNvPr>
          <p:cNvCxnSpPr>
            <a:cxnSpLocks/>
          </p:cNvCxnSpPr>
          <p:nvPr/>
        </p:nvCxnSpPr>
        <p:spPr>
          <a:xfrm flipV="1">
            <a:off x="7046579" y="4534446"/>
            <a:ext cx="8839" cy="1401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EAB0A120-C9E4-46AD-90D0-FC2D82399BE8}"/>
              </a:ext>
            </a:extLst>
          </p:cNvPr>
          <p:cNvCxnSpPr>
            <a:cxnSpLocks/>
          </p:cNvCxnSpPr>
          <p:nvPr/>
        </p:nvCxnSpPr>
        <p:spPr>
          <a:xfrm>
            <a:off x="6795280" y="4571112"/>
            <a:ext cx="0" cy="1342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9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94072" y="322916"/>
            <a:ext cx="11719252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que los AF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siempre paran.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no tener memoria (sólo una cinta de sólo lectura), salvo la que brindan los estados de algún modo, y otras limitaciones, los AF pueden aceptar un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tipo limitado de cadenas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(p.ej., no pueden aceptar cadenas con igual cantidad de 1 y 0, expresiones con paréntesis balanceados,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Los lenguajes que aceptan los AF se llaman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regulares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tipo 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prueba que la clase de los lenguajes regulares 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cerrada con respecto a las operaciones, entre otras,  de unión, intersección, complemento y concatenación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(diferencia con los lenguajes recursivamente numerables).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 diferencia de las MT generales, con AF problemas como: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¿w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L(M)?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¿L(M) =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¿L(M) = Ʃ*?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¿L(M) = L(M’)?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son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94072" y="322916"/>
            <a:ext cx="117192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Autómatas con pila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(AP)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Este tipo de autómata tiene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más potencia computacional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el AF.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Básicamente agrega a la cinta de input de sólo lectura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una segunda cinta en la que puede escribir, y que se comporta como una pila (</a:t>
            </a:r>
            <a:r>
              <a:rPr lang="es-A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limitación que no tienen las cintas de las MT generales -.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todo momento se puede leer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 la cinta de input y de la pila.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la cinta de input se avanza siempre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 la derecha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hasta el blanco a la derecha del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la pila se puede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apilar 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desapilar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Formalmente: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 = (Q, Ʃ, Γ, δ,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Z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tal que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Z denota el primer símbolo de la pila.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autómata con pila acepta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la pila al final queda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vacía.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Problemas típicos que resuelve un AP es 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análisis sintáctico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evaluación de expresiones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(los compiladores de todos los lenguajes de programación de la industria lo incluyen).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09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C31391D-A8BB-465E-8422-D34B001A0CD6}"/>
              </a:ext>
            </a:extLst>
          </p:cNvPr>
          <p:cNvSpPr/>
          <p:nvPr/>
        </p:nvSpPr>
        <p:spPr>
          <a:xfrm>
            <a:off x="304800" y="217963"/>
            <a:ext cx="1158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Un AP puede reconocer por ejemplo las cadenas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waw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tales que w tiene 0 y 1 y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la cadena inversa de w. Veamos a continuación una ejecución para el input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001a100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8D433A-FD3F-4DF1-9041-B328EB7C3C82}"/>
              </a:ext>
            </a:extLst>
          </p:cNvPr>
          <p:cNvSpPr/>
          <p:nvPr/>
        </p:nvSpPr>
        <p:spPr>
          <a:xfrm>
            <a:off x="1650893" y="139842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001a100 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951BDEF-2BBB-4FF3-8B91-6F3373F14518}"/>
              </a:ext>
            </a:extLst>
          </p:cNvPr>
          <p:cNvSpPr/>
          <p:nvPr/>
        </p:nvSpPr>
        <p:spPr>
          <a:xfrm>
            <a:off x="5261573" y="139842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001a100 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4C1183C-4B71-49D4-8CFD-AD47D61DD78D}"/>
              </a:ext>
            </a:extLst>
          </p:cNvPr>
          <p:cNvSpPr/>
          <p:nvPr/>
        </p:nvSpPr>
        <p:spPr>
          <a:xfrm>
            <a:off x="8940035" y="139842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001a100 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69B1E7-F89C-4A2A-B237-241F08E97DE0}"/>
              </a:ext>
            </a:extLst>
          </p:cNvPr>
          <p:cNvSpPr/>
          <p:nvPr/>
        </p:nvSpPr>
        <p:spPr>
          <a:xfrm>
            <a:off x="1828035" y="3332325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001a100 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1216EF-EA22-40F9-AD14-80389B243BD1}"/>
              </a:ext>
            </a:extLst>
          </p:cNvPr>
          <p:cNvSpPr/>
          <p:nvPr/>
        </p:nvSpPr>
        <p:spPr>
          <a:xfrm>
            <a:off x="5456769" y="3332325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001a100 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2E8D7AC-0BFD-4268-8CAA-3B5FD8952C02}"/>
              </a:ext>
            </a:extLst>
          </p:cNvPr>
          <p:cNvSpPr/>
          <p:nvPr/>
        </p:nvSpPr>
        <p:spPr>
          <a:xfrm>
            <a:off x="8940035" y="3332325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001a100 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E5327A0-74CC-4B9E-B56A-ADBA30F6AD09}"/>
              </a:ext>
            </a:extLst>
          </p:cNvPr>
          <p:cNvSpPr/>
          <p:nvPr/>
        </p:nvSpPr>
        <p:spPr>
          <a:xfrm>
            <a:off x="1828035" y="516034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001a100 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4B15839-281E-47D6-81FB-D64AB4BE1FCF}"/>
              </a:ext>
            </a:extLst>
          </p:cNvPr>
          <p:cNvSpPr/>
          <p:nvPr/>
        </p:nvSpPr>
        <p:spPr>
          <a:xfrm>
            <a:off x="5456769" y="516034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001a100 </a:t>
            </a:r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991BFC2-6713-4DB5-BAB3-D5963AB9ED23}"/>
              </a:ext>
            </a:extLst>
          </p:cNvPr>
          <p:cNvSpPr/>
          <p:nvPr/>
        </p:nvSpPr>
        <p:spPr>
          <a:xfrm>
            <a:off x="8940035" y="516034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001a100 </a:t>
            </a:r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22A70AC-AE38-4567-A380-E71DC2909037}"/>
              </a:ext>
            </a:extLst>
          </p:cNvPr>
          <p:cNvSpPr/>
          <p:nvPr/>
        </p:nvSpPr>
        <p:spPr>
          <a:xfrm>
            <a:off x="3134811" y="218812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5C7D08B-7BD5-4A3D-AA41-45FA3DA09957}"/>
              </a:ext>
            </a:extLst>
          </p:cNvPr>
          <p:cNvSpPr/>
          <p:nvPr/>
        </p:nvSpPr>
        <p:spPr>
          <a:xfrm>
            <a:off x="6729348" y="220263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FD6234A-524E-4D00-B1F8-A0F64D5BB45D}"/>
              </a:ext>
            </a:extLst>
          </p:cNvPr>
          <p:cNvSpPr/>
          <p:nvPr/>
        </p:nvSpPr>
        <p:spPr>
          <a:xfrm>
            <a:off x="6729348" y="195303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D158E3C-DE10-4EBC-86BE-1C57D52DA55D}"/>
              </a:ext>
            </a:extLst>
          </p:cNvPr>
          <p:cNvSpPr/>
          <p:nvPr/>
        </p:nvSpPr>
        <p:spPr>
          <a:xfrm>
            <a:off x="10336656" y="219598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768703F-7989-4A0D-8FCE-5A3D749F091D}"/>
              </a:ext>
            </a:extLst>
          </p:cNvPr>
          <p:cNvSpPr/>
          <p:nvPr/>
        </p:nvSpPr>
        <p:spPr>
          <a:xfrm>
            <a:off x="10338731" y="190605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33A22B6-8DBD-409D-A4E9-3D60FE0EA87B}"/>
              </a:ext>
            </a:extLst>
          </p:cNvPr>
          <p:cNvSpPr/>
          <p:nvPr/>
        </p:nvSpPr>
        <p:spPr>
          <a:xfrm>
            <a:off x="10336656" y="163387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80AA4BC-4899-41E3-B453-002D8C74E924}"/>
              </a:ext>
            </a:extLst>
          </p:cNvPr>
          <p:cNvSpPr/>
          <p:nvPr/>
        </p:nvSpPr>
        <p:spPr>
          <a:xfrm>
            <a:off x="3176962" y="412324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916516C-75EE-421D-9882-44E268562E17}"/>
              </a:ext>
            </a:extLst>
          </p:cNvPr>
          <p:cNvSpPr/>
          <p:nvPr/>
        </p:nvSpPr>
        <p:spPr>
          <a:xfrm>
            <a:off x="3165954" y="384034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3D63D6D-17A3-43C5-AE18-250F84410200}"/>
              </a:ext>
            </a:extLst>
          </p:cNvPr>
          <p:cNvSpPr/>
          <p:nvPr/>
        </p:nvSpPr>
        <p:spPr>
          <a:xfrm>
            <a:off x="3165954" y="359051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7F87FAD-BAC3-4CD7-8C95-84936ED67A3D}"/>
              </a:ext>
            </a:extLst>
          </p:cNvPr>
          <p:cNvSpPr/>
          <p:nvPr/>
        </p:nvSpPr>
        <p:spPr>
          <a:xfrm>
            <a:off x="3165954" y="33424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AE7D2B6-5447-40EE-8BC4-4A7BE51A2ABF}"/>
              </a:ext>
            </a:extLst>
          </p:cNvPr>
          <p:cNvSpPr/>
          <p:nvPr/>
        </p:nvSpPr>
        <p:spPr>
          <a:xfrm>
            <a:off x="6742172" y="410225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6EDEE25-E065-491A-9DB5-8F666F1B42CE}"/>
              </a:ext>
            </a:extLst>
          </p:cNvPr>
          <p:cNvSpPr/>
          <p:nvPr/>
        </p:nvSpPr>
        <p:spPr>
          <a:xfrm>
            <a:off x="6729348" y="387691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06837BE-D16A-448C-A53B-A21C9698450B}"/>
              </a:ext>
            </a:extLst>
          </p:cNvPr>
          <p:cNvSpPr/>
          <p:nvPr/>
        </p:nvSpPr>
        <p:spPr>
          <a:xfrm>
            <a:off x="6729348" y="364877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CCDDDBE-F377-481E-8D00-9220447D0B22}"/>
              </a:ext>
            </a:extLst>
          </p:cNvPr>
          <p:cNvSpPr/>
          <p:nvPr/>
        </p:nvSpPr>
        <p:spPr>
          <a:xfrm>
            <a:off x="6729348" y="341558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D3C4E7F-5DED-4034-AB1D-A6F4DB79B4A4}"/>
              </a:ext>
            </a:extLst>
          </p:cNvPr>
          <p:cNvSpPr/>
          <p:nvPr/>
        </p:nvSpPr>
        <p:spPr>
          <a:xfrm>
            <a:off x="10353492" y="41170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571EFC6-A932-4B9B-8E4E-E3248BECBE8C}"/>
              </a:ext>
            </a:extLst>
          </p:cNvPr>
          <p:cNvSpPr/>
          <p:nvPr/>
        </p:nvSpPr>
        <p:spPr>
          <a:xfrm>
            <a:off x="10336656" y="385816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2F3D672-355D-49B4-9770-147ACBC29263}"/>
              </a:ext>
            </a:extLst>
          </p:cNvPr>
          <p:cNvSpPr/>
          <p:nvPr/>
        </p:nvSpPr>
        <p:spPr>
          <a:xfrm>
            <a:off x="10323832" y="363097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77FDA08-A264-4F69-AB0B-B037A7314E2A}"/>
              </a:ext>
            </a:extLst>
          </p:cNvPr>
          <p:cNvSpPr/>
          <p:nvPr/>
        </p:nvSpPr>
        <p:spPr>
          <a:xfrm>
            <a:off x="3146289" y="590687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902119F-69F9-4314-A1DD-0F10B77AEB9B}"/>
              </a:ext>
            </a:extLst>
          </p:cNvPr>
          <p:cNvSpPr/>
          <p:nvPr/>
        </p:nvSpPr>
        <p:spPr>
          <a:xfrm>
            <a:off x="3133465" y="565807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EA3E935-2293-43CB-8756-3A1C0721FE11}"/>
              </a:ext>
            </a:extLst>
          </p:cNvPr>
          <p:cNvSpPr/>
          <p:nvPr/>
        </p:nvSpPr>
        <p:spPr>
          <a:xfrm>
            <a:off x="6742172" y="590687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715DB74-F01A-4962-8AEA-3DFDA21F75B7}"/>
              </a:ext>
            </a:extLst>
          </p:cNvPr>
          <p:cNvSpPr/>
          <p:nvPr/>
        </p:nvSpPr>
        <p:spPr>
          <a:xfrm>
            <a:off x="1955452" y="2139240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MX" sz="2000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EB6CE31-8FC1-429B-9AFA-19871A3517CD}"/>
              </a:ext>
            </a:extLst>
          </p:cNvPr>
          <p:cNvSpPr/>
          <p:nvPr/>
        </p:nvSpPr>
        <p:spPr>
          <a:xfrm>
            <a:off x="5584544" y="2139240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MX" sz="2000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3E2BF31-18FF-4FCE-9BDA-45F483055CA4}"/>
              </a:ext>
            </a:extLst>
          </p:cNvPr>
          <p:cNvSpPr/>
          <p:nvPr/>
        </p:nvSpPr>
        <p:spPr>
          <a:xfrm>
            <a:off x="9308235" y="2159896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MX" sz="20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A80CBC68-AE58-454D-BDAD-91B591DB90AF}"/>
              </a:ext>
            </a:extLst>
          </p:cNvPr>
          <p:cNvSpPr/>
          <p:nvPr/>
        </p:nvSpPr>
        <p:spPr>
          <a:xfrm>
            <a:off x="2134700" y="4043685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MX" sz="20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FA31180-C258-4A87-943F-596C4A44A06D}"/>
              </a:ext>
            </a:extLst>
          </p:cNvPr>
          <p:cNvSpPr/>
          <p:nvPr/>
        </p:nvSpPr>
        <p:spPr>
          <a:xfrm>
            <a:off x="5693747" y="4046334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20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47DBE16-5D0E-45DD-B543-F6F1C14D6536}"/>
              </a:ext>
            </a:extLst>
          </p:cNvPr>
          <p:cNvSpPr/>
          <p:nvPr/>
        </p:nvSpPr>
        <p:spPr>
          <a:xfrm>
            <a:off x="9292855" y="4076651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20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4901A97-7027-401A-A7A6-CAFEFE92B252}"/>
              </a:ext>
            </a:extLst>
          </p:cNvPr>
          <p:cNvSpPr/>
          <p:nvPr/>
        </p:nvSpPr>
        <p:spPr>
          <a:xfrm>
            <a:off x="2166407" y="5835859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2000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8DF55A3-C4EB-47F3-8726-E63F78BB5DF7}"/>
              </a:ext>
            </a:extLst>
          </p:cNvPr>
          <p:cNvSpPr/>
          <p:nvPr/>
        </p:nvSpPr>
        <p:spPr>
          <a:xfrm>
            <a:off x="5795499" y="5835859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2000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F9610D0-A83B-4427-89E9-CC7C50F2DD4E}"/>
              </a:ext>
            </a:extLst>
          </p:cNvPr>
          <p:cNvSpPr/>
          <p:nvPr/>
        </p:nvSpPr>
        <p:spPr>
          <a:xfrm>
            <a:off x="9287194" y="5835859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2000" dirty="0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D6F268E0-3C4D-484E-97B4-6A655798A25B}"/>
              </a:ext>
            </a:extLst>
          </p:cNvPr>
          <p:cNvCxnSpPr>
            <a:cxnSpLocks/>
          </p:cNvCxnSpPr>
          <p:nvPr/>
        </p:nvCxnSpPr>
        <p:spPr>
          <a:xfrm flipH="1" flipV="1">
            <a:off x="1821109" y="1791821"/>
            <a:ext cx="313591" cy="41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29939E7-C01A-4F0F-A07B-2E79A03B366E}"/>
              </a:ext>
            </a:extLst>
          </p:cNvPr>
          <p:cNvCxnSpPr>
            <a:cxnSpLocks/>
          </p:cNvCxnSpPr>
          <p:nvPr/>
        </p:nvCxnSpPr>
        <p:spPr>
          <a:xfrm flipH="1" flipV="1">
            <a:off x="5556903" y="1806566"/>
            <a:ext cx="238596" cy="3967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701252F-76EF-40DF-9361-8718E3A237CF}"/>
              </a:ext>
            </a:extLst>
          </p:cNvPr>
          <p:cNvCxnSpPr>
            <a:cxnSpLocks/>
          </p:cNvCxnSpPr>
          <p:nvPr/>
        </p:nvCxnSpPr>
        <p:spPr>
          <a:xfrm flipH="1" flipV="1">
            <a:off x="9363432" y="1834932"/>
            <a:ext cx="156796" cy="429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1FE8753-3ACA-47E4-93A9-1B3DF49CBBB9}"/>
              </a:ext>
            </a:extLst>
          </p:cNvPr>
          <p:cNvCxnSpPr>
            <a:cxnSpLocks/>
          </p:cNvCxnSpPr>
          <p:nvPr/>
        </p:nvCxnSpPr>
        <p:spPr>
          <a:xfrm flipV="1">
            <a:off x="9498149" y="3759954"/>
            <a:ext cx="210953" cy="3803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343EF924-6B13-462C-B896-2D2726CBA3AA}"/>
              </a:ext>
            </a:extLst>
          </p:cNvPr>
          <p:cNvCxnSpPr>
            <a:cxnSpLocks/>
          </p:cNvCxnSpPr>
          <p:nvPr/>
        </p:nvCxnSpPr>
        <p:spPr>
          <a:xfrm flipV="1">
            <a:off x="2318141" y="3751687"/>
            <a:ext cx="34248" cy="3607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489EBFA7-9620-4261-87D6-EAB29B3ABFEC}"/>
              </a:ext>
            </a:extLst>
          </p:cNvPr>
          <p:cNvCxnSpPr>
            <a:cxnSpLocks/>
          </p:cNvCxnSpPr>
          <p:nvPr/>
        </p:nvCxnSpPr>
        <p:spPr>
          <a:xfrm flipV="1">
            <a:off x="5944644" y="3721522"/>
            <a:ext cx="172400" cy="35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5E43B49A-0E03-4FF3-B248-A15B731844AF}"/>
              </a:ext>
            </a:extLst>
          </p:cNvPr>
          <p:cNvCxnSpPr>
            <a:cxnSpLocks/>
          </p:cNvCxnSpPr>
          <p:nvPr/>
        </p:nvCxnSpPr>
        <p:spPr>
          <a:xfrm flipV="1">
            <a:off x="2458850" y="5580012"/>
            <a:ext cx="269637" cy="3427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263634FE-DCAB-4A46-8129-F15648038AD6}"/>
              </a:ext>
            </a:extLst>
          </p:cNvPr>
          <p:cNvCxnSpPr>
            <a:cxnSpLocks/>
          </p:cNvCxnSpPr>
          <p:nvPr/>
        </p:nvCxnSpPr>
        <p:spPr>
          <a:xfrm flipV="1">
            <a:off x="5998640" y="5574823"/>
            <a:ext cx="518489" cy="278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A520B4CE-3D28-40CF-B706-FF1596E34F04}"/>
              </a:ext>
            </a:extLst>
          </p:cNvPr>
          <p:cNvCxnSpPr>
            <a:cxnSpLocks/>
          </p:cNvCxnSpPr>
          <p:nvPr/>
        </p:nvCxnSpPr>
        <p:spPr>
          <a:xfrm flipV="1">
            <a:off x="9498149" y="5564564"/>
            <a:ext cx="538883" cy="298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4F88D869-2197-49ED-8354-5E55B7C3AA72}"/>
              </a:ext>
            </a:extLst>
          </p:cNvPr>
          <p:cNvSpPr/>
          <p:nvPr/>
        </p:nvSpPr>
        <p:spPr>
          <a:xfrm>
            <a:off x="3530086" y="1543741"/>
            <a:ext cx="24417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,0,Z) = 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,CZ)</a:t>
            </a:r>
            <a:endParaRPr lang="es-MX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011BCF-F446-4901-B19B-FB67F1F7E357}"/>
              </a:ext>
            </a:extLst>
          </p:cNvPr>
          <p:cNvSpPr/>
          <p:nvPr/>
        </p:nvSpPr>
        <p:spPr>
          <a:xfrm>
            <a:off x="7111855" y="1566803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,0,C) = 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,CC)</a:t>
            </a:r>
            <a:endParaRPr lang="es-MX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2A252DA-A7B7-400C-8823-B314F3BF45F4}"/>
              </a:ext>
            </a:extLst>
          </p:cNvPr>
          <p:cNvSpPr/>
          <p:nvPr/>
        </p:nvSpPr>
        <p:spPr>
          <a:xfrm>
            <a:off x="-42758" y="3373215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,1,C) = 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,UC)</a:t>
            </a:r>
            <a:endParaRPr lang="es-MX" sz="1400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78E9C65-3EA8-4931-A41D-570B35499211}"/>
              </a:ext>
            </a:extLst>
          </p:cNvPr>
          <p:cNvSpPr/>
          <p:nvPr/>
        </p:nvSpPr>
        <p:spPr>
          <a:xfrm>
            <a:off x="3577058" y="3382383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,a,U) = 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,U)</a:t>
            </a:r>
            <a:endParaRPr lang="es-MX" sz="1400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00D8A8C-7203-4CF4-B65A-DFFACB80FB6D}"/>
              </a:ext>
            </a:extLst>
          </p:cNvPr>
          <p:cNvSpPr/>
          <p:nvPr/>
        </p:nvSpPr>
        <p:spPr>
          <a:xfrm>
            <a:off x="7265200" y="3398641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,1,U) = 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,λ)</a:t>
            </a:r>
            <a:endParaRPr lang="es-MX" sz="1400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5558E51-DF5A-409F-A65D-D07EA0BBC33E}"/>
              </a:ext>
            </a:extLst>
          </p:cNvPr>
          <p:cNvSpPr/>
          <p:nvPr/>
        </p:nvSpPr>
        <p:spPr>
          <a:xfrm>
            <a:off x="23239" y="5210373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,0,C) = 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,λ)</a:t>
            </a:r>
            <a:endParaRPr lang="es-MX" sz="1400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144413A-1349-490C-8540-B37B2F327430}"/>
              </a:ext>
            </a:extLst>
          </p:cNvPr>
          <p:cNvSpPr/>
          <p:nvPr/>
        </p:nvSpPr>
        <p:spPr>
          <a:xfrm>
            <a:off x="3579872" y="5229399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,0,C) = 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,λ)</a:t>
            </a:r>
            <a:endParaRPr lang="es-MX" sz="1400" dirty="0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BF553B75-23C0-4464-A964-F2EF9923FC77}"/>
              </a:ext>
            </a:extLst>
          </p:cNvPr>
          <p:cNvSpPr/>
          <p:nvPr/>
        </p:nvSpPr>
        <p:spPr>
          <a:xfrm>
            <a:off x="7298253" y="5291197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,B,Z) = (q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,λ)</a:t>
            </a:r>
            <a:endParaRPr lang="es-MX" sz="1400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F38A4EC-37B7-4609-8AB5-034DA4830CDA}"/>
              </a:ext>
            </a:extLst>
          </p:cNvPr>
          <p:cNvCxnSpPr>
            <a:cxnSpLocks/>
          </p:cNvCxnSpPr>
          <p:nvPr/>
        </p:nvCxnSpPr>
        <p:spPr>
          <a:xfrm>
            <a:off x="1631170" y="1398422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8D9273F-47E3-4D2E-AA4E-1CCB0579E428}"/>
              </a:ext>
            </a:extLst>
          </p:cNvPr>
          <p:cNvCxnSpPr>
            <a:cxnSpLocks/>
          </p:cNvCxnSpPr>
          <p:nvPr/>
        </p:nvCxnSpPr>
        <p:spPr>
          <a:xfrm>
            <a:off x="1650893" y="1742492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5775CEC-8E02-485D-9D30-CA685BFB80CD}"/>
              </a:ext>
            </a:extLst>
          </p:cNvPr>
          <p:cNvCxnSpPr>
            <a:cxnSpLocks/>
          </p:cNvCxnSpPr>
          <p:nvPr/>
        </p:nvCxnSpPr>
        <p:spPr>
          <a:xfrm flipV="1">
            <a:off x="6742172" y="3402437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6AA4EFE-D478-4411-A4DF-7D24221EB892}"/>
              </a:ext>
            </a:extLst>
          </p:cNvPr>
          <p:cNvCxnSpPr>
            <a:cxnSpLocks/>
          </p:cNvCxnSpPr>
          <p:nvPr/>
        </p:nvCxnSpPr>
        <p:spPr>
          <a:xfrm flipV="1">
            <a:off x="7055078" y="3427579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6342223B-F213-4220-802A-5DE445DF134E}"/>
              </a:ext>
            </a:extLst>
          </p:cNvPr>
          <p:cNvCxnSpPr>
            <a:cxnSpLocks/>
          </p:cNvCxnSpPr>
          <p:nvPr/>
        </p:nvCxnSpPr>
        <p:spPr>
          <a:xfrm flipV="1">
            <a:off x="3169396" y="1478508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B10E38D9-9ABE-4463-BC3C-D0B7782FEEBD}"/>
              </a:ext>
            </a:extLst>
          </p:cNvPr>
          <p:cNvCxnSpPr>
            <a:cxnSpLocks/>
          </p:cNvCxnSpPr>
          <p:nvPr/>
        </p:nvCxnSpPr>
        <p:spPr>
          <a:xfrm flipV="1">
            <a:off x="3460541" y="1493630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32861027-872B-4683-BB91-B1894C8722C7}"/>
              </a:ext>
            </a:extLst>
          </p:cNvPr>
          <p:cNvCxnSpPr>
            <a:cxnSpLocks/>
          </p:cNvCxnSpPr>
          <p:nvPr/>
        </p:nvCxnSpPr>
        <p:spPr>
          <a:xfrm>
            <a:off x="5159162" y="1729071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897E6CC-B3A9-47B0-A8AA-D1B5CA248738}"/>
              </a:ext>
            </a:extLst>
          </p:cNvPr>
          <p:cNvCxnSpPr>
            <a:cxnSpLocks/>
          </p:cNvCxnSpPr>
          <p:nvPr/>
        </p:nvCxnSpPr>
        <p:spPr>
          <a:xfrm>
            <a:off x="5159162" y="1434094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D6B4808F-1229-45D9-AF41-B10B70AF4CF1}"/>
              </a:ext>
            </a:extLst>
          </p:cNvPr>
          <p:cNvCxnSpPr>
            <a:cxnSpLocks/>
          </p:cNvCxnSpPr>
          <p:nvPr/>
        </p:nvCxnSpPr>
        <p:spPr>
          <a:xfrm flipV="1">
            <a:off x="6742172" y="1566803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D185E7A6-C3CB-4462-852C-E93B6DEBA886}"/>
              </a:ext>
            </a:extLst>
          </p:cNvPr>
          <p:cNvCxnSpPr>
            <a:cxnSpLocks/>
          </p:cNvCxnSpPr>
          <p:nvPr/>
        </p:nvCxnSpPr>
        <p:spPr>
          <a:xfrm flipV="1">
            <a:off x="7045267" y="1569788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DA8FC4C4-4E4C-4B1E-83F7-4E450F733049}"/>
              </a:ext>
            </a:extLst>
          </p:cNvPr>
          <p:cNvCxnSpPr>
            <a:cxnSpLocks/>
          </p:cNvCxnSpPr>
          <p:nvPr/>
        </p:nvCxnSpPr>
        <p:spPr>
          <a:xfrm flipV="1">
            <a:off x="10367174" y="1493630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5EDE7ED4-D960-419B-A0CE-019E11BA208B}"/>
              </a:ext>
            </a:extLst>
          </p:cNvPr>
          <p:cNvCxnSpPr>
            <a:cxnSpLocks/>
          </p:cNvCxnSpPr>
          <p:nvPr/>
        </p:nvCxnSpPr>
        <p:spPr>
          <a:xfrm flipV="1">
            <a:off x="10639323" y="1527963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13986D7-86BF-4A28-9EE8-682F224D5E9C}"/>
              </a:ext>
            </a:extLst>
          </p:cNvPr>
          <p:cNvCxnSpPr>
            <a:cxnSpLocks/>
          </p:cNvCxnSpPr>
          <p:nvPr/>
        </p:nvCxnSpPr>
        <p:spPr>
          <a:xfrm flipV="1">
            <a:off x="3169396" y="3368177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AE643FD-A22C-447F-9B8D-5A30ACEE51B8}"/>
              </a:ext>
            </a:extLst>
          </p:cNvPr>
          <p:cNvCxnSpPr>
            <a:cxnSpLocks/>
          </p:cNvCxnSpPr>
          <p:nvPr/>
        </p:nvCxnSpPr>
        <p:spPr>
          <a:xfrm flipV="1">
            <a:off x="3517332" y="3368177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9F1FE95E-CD78-45C5-9BC5-31336FA14759}"/>
              </a:ext>
            </a:extLst>
          </p:cNvPr>
          <p:cNvCxnSpPr>
            <a:cxnSpLocks/>
          </p:cNvCxnSpPr>
          <p:nvPr/>
        </p:nvCxnSpPr>
        <p:spPr>
          <a:xfrm flipV="1">
            <a:off x="10340669" y="3447353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F0EC3241-BD40-4BEA-904C-385B13840F48}"/>
              </a:ext>
            </a:extLst>
          </p:cNvPr>
          <p:cNvCxnSpPr>
            <a:cxnSpLocks/>
          </p:cNvCxnSpPr>
          <p:nvPr/>
        </p:nvCxnSpPr>
        <p:spPr>
          <a:xfrm flipV="1">
            <a:off x="10650403" y="3467431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36A98C87-251B-492B-B857-852F34E19729}"/>
              </a:ext>
            </a:extLst>
          </p:cNvPr>
          <p:cNvCxnSpPr>
            <a:cxnSpLocks/>
          </p:cNvCxnSpPr>
          <p:nvPr/>
        </p:nvCxnSpPr>
        <p:spPr>
          <a:xfrm flipV="1">
            <a:off x="3165954" y="5232196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0E56AE96-5E46-4199-AE56-F733E5BC011C}"/>
              </a:ext>
            </a:extLst>
          </p:cNvPr>
          <p:cNvCxnSpPr>
            <a:cxnSpLocks/>
          </p:cNvCxnSpPr>
          <p:nvPr/>
        </p:nvCxnSpPr>
        <p:spPr>
          <a:xfrm flipV="1">
            <a:off x="3460541" y="5269156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BBC2C579-611C-467E-BF47-F405D2F3E980}"/>
              </a:ext>
            </a:extLst>
          </p:cNvPr>
          <p:cNvCxnSpPr>
            <a:cxnSpLocks/>
          </p:cNvCxnSpPr>
          <p:nvPr/>
        </p:nvCxnSpPr>
        <p:spPr>
          <a:xfrm flipV="1">
            <a:off x="6742172" y="5229399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C19962ED-6335-4A88-913B-42696960D224}"/>
              </a:ext>
            </a:extLst>
          </p:cNvPr>
          <p:cNvCxnSpPr>
            <a:cxnSpLocks/>
          </p:cNvCxnSpPr>
          <p:nvPr/>
        </p:nvCxnSpPr>
        <p:spPr>
          <a:xfrm flipV="1">
            <a:off x="7055078" y="5234228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B82CFBD-9918-4F85-B1EA-EAC7AA2FD37A}"/>
              </a:ext>
            </a:extLst>
          </p:cNvPr>
          <p:cNvCxnSpPr>
            <a:cxnSpLocks/>
          </p:cNvCxnSpPr>
          <p:nvPr/>
        </p:nvCxnSpPr>
        <p:spPr>
          <a:xfrm flipV="1">
            <a:off x="10370616" y="5269156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66DF5EA9-D2D5-475F-818D-2477832DA3A2}"/>
              </a:ext>
            </a:extLst>
          </p:cNvPr>
          <p:cNvCxnSpPr>
            <a:cxnSpLocks/>
          </p:cNvCxnSpPr>
          <p:nvPr/>
        </p:nvCxnSpPr>
        <p:spPr>
          <a:xfrm flipV="1">
            <a:off x="10701858" y="5269156"/>
            <a:ext cx="0" cy="104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044E9DA2-695C-4762-90E3-FFB10D072529}"/>
              </a:ext>
            </a:extLst>
          </p:cNvPr>
          <p:cNvCxnSpPr>
            <a:cxnSpLocks/>
          </p:cNvCxnSpPr>
          <p:nvPr/>
        </p:nvCxnSpPr>
        <p:spPr>
          <a:xfrm>
            <a:off x="8915055" y="1728902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ED9F132-C788-4BB0-B5FF-744EC9E2ADE3}"/>
              </a:ext>
            </a:extLst>
          </p:cNvPr>
          <p:cNvCxnSpPr>
            <a:cxnSpLocks/>
          </p:cNvCxnSpPr>
          <p:nvPr/>
        </p:nvCxnSpPr>
        <p:spPr>
          <a:xfrm>
            <a:off x="8915054" y="1434094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90004B62-87AD-49C0-BF4C-ADFE75184602}"/>
              </a:ext>
            </a:extLst>
          </p:cNvPr>
          <p:cNvCxnSpPr>
            <a:cxnSpLocks/>
          </p:cNvCxnSpPr>
          <p:nvPr/>
        </p:nvCxnSpPr>
        <p:spPr>
          <a:xfrm>
            <a:off x="1735045" y="3648771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0A1E32AC-F544-4CC8-AF25-0058CBC29E50}"/>
              </a:ext>
            </a:extLst>
          </p:cNvPr>
          <p:cNvCxnSpPr>
            <a:cxnSpLocks/>
          </p:cNvCxnSpPr>
          <p:nvPr/>
        </p:nvCxnSpPr>
        <p:spPr>
          <a:xfrm>
            <a:off x="1735044" y="3368177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DDEDD441-217A-41EB-A5D8-3FD8EF6305B4}"/>
              </a:ext>
            </a:extLst>
          </p:cNvPr>
          <p:cNvCxnSpPr>
            <a:cxnSpLocks/>
          </p:cNvCxnSpPr>
          <p:nvPr/>
        </p:nvCxnSpPr>
        <p:spPr>
          <a:xfrm>
            <a:off x="5347766" y="3648771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91CC2F37-CAC3-4917-918D-049368AA6F99}"/>
              </a:ext>
            </a:extLst>
          </p:cNvPr>
          <p:cNvCxnSpPr>
            <a:cxnSpLocks/>
          </p:cNvCxnSpPr>
          <p:nvPr/>
        </p:nvCxnSpPr>
        <p:spPr>
          <a:xfrm>
            <a:off x="5354538" y="3354587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4183E77D-FC42-4756-AE0E-2C1CDB2F86E0}"/>
              </a:ext>
            </a:extLst>
          </p:cNvPr>
          <p:cNvCxnSpPr>
            <a:cxnSpLocks/>
          </p:cNvCxnSpPr>
          <p:nvPr/>
        </p:nvCxnSpPr>
        <p:spPr>
          <a:xfrm>
            <a:off x="8876409" y="3648771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6D0FB247-F49F-43D3-9371-AA30DC712C44}"/>
              </a:ext>
            </a:extLst>
          </p:cNvPr>
          <p:cNvCxnSpPr>
            <a:cxnSpLocks/>
          </p:cNvCxnSpPr>
          <p:nvPr/>
        </p:nvCxnSpPr>
        <p:spPr>
          <a:xfrm>
            <a:off x="8876408" y="3354249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10E9D97-D0FB-4895-B086-04BDA54DA4D1}"/>
              </a:ext>
            </a:extLst>
          </p:cNvPr>
          <p:cNvCxnSpPr>
            <a:cxnSpLocks/>
          </p:cNvCxnSpPr>
          <p:nvPr/>
        </p:nvCxnSpPr>
        <p:spPr>
          <a:xfrm>
            <a:off x="1752169" y="5499625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20CD950-E78C-463A-9508-C64E2F578C34}"/>
              </a:ext>
            </a:extLst>
          </p:cNvPr>
          <p:cNvCxnSpPr>
            <a:cxnSpLocks/>
          </p:cNvCxnSpPr>
          <p:nvPr/>
        </p:nvCxnSpPr>
        <p:spPr>
          <a:xfrm>
            <a:off x="1752168" y="5160349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FFBC531E-21E5-4C06-B509-0E278A228F73}"/>
              </a:ext>
            </a:extLst>
          </p:cNvPr>
          <p:cNvCxnSpPr>
            <a:cxnSpLocks/>
          </p:cNvCxnSpPr>
          <p:nvPr/>
        </p:nvCxnSpPr>
        <p:spPr>
          <a:xfrm>
            <a:off x="5354538" y="5499287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4BEC541A-1BD5-4A09-B667-DFE6B91BC1B4}"/>
              </a:ext>
            </a:extLst>
          </p:cNvPr>
          <p:cNvCxnSpPr>
            <a:cxnSpLocks/>
          </p:cNvCxnSpPr>
          <p:nvPr/>
        </p:nvCxnSpPr>
        <p:spPr>
          <a:xfrm>
            <a:off x="5354538" y="5160349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51F49D7F-9E56-4E80-9818-66651658A155}"/>
              </a:ext>
            </a:extLst>
          </p:cNvPr>
          <p:cNvCxnSpPr>
            <a:cxnSpLocks/>
          </p:cNvCxnSpPr>
          <p:nvPr/>
        </p:nvCxnSpPr>
        <p:spPr>
          <a:xfrm>
            <a:off x="8883545" y="5499287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37CF6F26-32B6-4E01-9827-C55686B4B2EC}"/>
              </a:ext>
            </a:extLst>
          </p:cNvPr>
          <p:cNvCxnSpPr>
            <a:cxnSpLocks/>
          </p:cNvCxnSpPr>
          <p:nvPr/>
        </p:nvCxnSpPr>
        <p:spPr>
          <a:xfrm>
            <a:off x="8876407" y="5189305"/>
            <a:ext cx="116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echa: a la derecha 117">
            <a:extLst>
              <a:ext uri="{FF2B5EF4-FFF2-40B4-BE49-F238E27FC236}">
                <a16:creationId xmlns:a16="http://schemas.microsoft.com/office/drawing/2014/main" id="{D9221336-A558-46A4-9E95-67DE61FB902F}"/>
              </a:ext>
            </a:extLst>
          </p:cNvPr>
          <p:cNvSpPr/>
          <p:nvPr/>
        </p:nvSpPr>
        <p:spPr>
          <a:xfrm>
            <a:off x="4042282" y="1818538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Flecha: a la derecha 118">
            <a:extLst>
              <a:ext uri="{FF2B5EF4-FFF2-40B4-BE49-F238E27FC236}">
                <a16:creationId xmlns:a16="http://schemas.microsoft.com/office/drawing/2014/main" id="{97BD46D2-C1F3-4F14-9F2A-784D947B2B05}"/>
              </a:ext>
            </a:extLst>
          </p:cNvPr>
          <p:cNvSpPr/>
          <p:nvPr/>
        </p:nvSpPr>
        <p:spPr>
          <a:xfrm>
            <a:off x="7689290" y="1837737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Flecha: a la derecha 119">
            <a:extLst>
              <a:ext uri="{FF2B5EF4-FFF2-40B4-BE49-F238E27FC236}">
                <a16:creationId xmlns:a16="http://schemas.microsoft.com/office/drawing/2014/main" id="{4C8B2B94-47D2-481A-8BBE-7C1DBD4F3D02}"/>
              </a:ext>
            </a:extLst>
          </p:cNvPr>
          <p:cNvSpPr/>
          <p:nvPr/>
        </p:nvSpPr>
        <p:spPr>
          <a:xfrm>
            <a:off x="4036582" y="3654354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Flecha: a la derecha 120">
            <a:extLst>
              <a:ext uri="{FF2B5EF4-FFF2-40B4-BE49-F238E27FC236}">
                <a16:creationId xmlns:a16="http://schemas.microsoft.com/office/drawing/2014/main" id="{8379D33D-4BD6-4016-988C-2425588DE7B8}"/>
              </a:ext>
            </a:extLst>
          </p:cNvPr>
          <p:cNvSpPr/>
          <p:nvPr/>
        </p:nvSpPr>
        <p:spPr>
          <a:xfrm>
            <a:off x="7691174" y="3654433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Flecha: a la derecha 121">
            <a:extLst>
              <a:ext uri="{FF2B5EF4-FFF2-40B4-BE49-F238E27FC236}">
                <a16:creationId xmlns:a16="http://schemas.microsoft.com/office/drawing/2014/main" id="{8691C66E-86C7-4703-AA47-85A2F3B4BB3E}"/>
              </a:ext>
            </a:extLst>
          </p:cNvPr>
          <p:cNvSpPr/>
          <p:nvPr/>
        </p:nvSpPr>
        <p:spPr>
          <a:xfrm>
            <a:off x="3983047" y="5487524"/>
            <a:ext cx="978408" cy="5439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Flecha: a la derecha 122">
            <a:extLst>
              <a:ext uri="{FF2B5EF4-FFF2-40B4-BE49-F238E27FC236}">
                <a16:creationId xmlns:a16="http://schemas.microsoft.com/office/drawing/2014/main" id="{B1BDA8E7-4390-4879-8F69-3701886B1AF6}"/>
              </a:ext>
            </a:extLst>
          </p:cNvPr>
          <p:cNvSpPr/>
          <p:nvPr/>
        </p:nvSpPr>
        <p:spPr>
          <a:xfrm>
            <a:off x="7693663" y="5574823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Flecha: a la derecha 123">
            <a:extLst>
              <a:ext uri="{FF2B5EF4-FFF2-40B4-BE49-F238E27FC236}">
                <a16:creationId xmlns:a16="http://schemas.microsoft.com/office/drawing/2014/main" id="{9395A1B7-4B1D-4422-8DEA-89214CAF2EEF}"/>
              </a:ext>
            </a:extLst>
          </p:cNvPr>
          <p:cNvSpPr/>
          <p:nvPr/>
        </p:nvSpPr>
        <p:spPr>
          <a:xfrm>
            <a:off x="339017" y="3641174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Flecha: a la derecha 124">
            <a:extLst>
              <a:ext uri="{FF2B5EF4-FFF2-40B4-BE49-F238E27FC236}">
                <a16:creationId xmlns:a16="http://schemas.microsoft.com/office/drawing/2014/main" id="{CDC91C91-EDC4-4488-B62B-A05C4A46B9C4}"/>
              </a:ext>
            </a:extLst>
          </p:cNvPr>
          <p:cNvSpPr/>
          <p:nvPr/>
        </p:nvSpPr>
        <p:spPr>
          <a:xfrm>
            <a:off x="337153" y="5487524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EA67ECDC-DC9B-40E6-A2A4-7E2052B46C8C}"/>
              </a:ext>
            </a:extLst>
          </p:cNvPr>
          <p:cNvSpPr/>
          <p:nvPr/>
        </p:nvSpPr>
        <p:spPr>
          <a:xfrm>
            <a:off x="1549619" y="2518979"/>
            <a:ext cx="2298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i="1" dirty="0"/>
              <a:t>configuración inicial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151E55D5-9D72-4207-AA18-8ABA37767622}"/>
              </a:ext>
            </a:extLst>
          </p:cNvPr>
          <p:cNvSpPr/>
          <p:nvPr/>
        </p:nvSpPr>
        <p:spPr>
          <a:xfrm>
            <a:off x="8905369" y="6321387"/>
            <a:ext cx="2288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i="1" dirty="0"/>
              <a:t>configuración final</a:t>
            </a:r>
          </a:p>
        </p:txBody>
      </p:sp>
    </p:spTree>
    <p:extLst>
      <p:ext uri="{BB962C8B-B14F-4D97-AF65-F5344CB8AC3E}">
        <p14:creationId xmlns:p14="http://schemas.microsoft.com/office/powerpoint/2010/main" val="168367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160420" y="322916"/>
            <a:ext cx="120315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Los AP, como los AF,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siempre paran.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Los lenguajes que aceptan se llaman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libres de contexto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tipo 2.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prueba que la clase de los lenguajes libres de contexto 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cerrada con respecto a las operaciones de unión y concatenación, y no con respecto a la intersección ni complemento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(diferencia con los lenguajes regulares y los lenguajes de R y 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 diferencia de las MT generales, con AP problemas como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¿w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L(M)? y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¿L(M) =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Al igual que con las MT generales, con los AP el problema ¿L(M) = Ʃ*?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es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decidible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(lo que determina una diferencia con los lenguajes regulares, e identifica una mayor dificultad computacional de dicho lenguaje con respecto a los otros mencionados).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Jerarquía de Chomsky (1956)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clasifica los lenguajes en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lenguajes de tipo 3 (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regulares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de tipo 2 (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libres de contexto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de tipo 1 (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sensibles al contexto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y de tipo 0 (son los lenguajes 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recursivamente numerables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clase de lenguajes de tipo i incluye a la de tipo i + 1.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Los lenguajes de tipo 1, 2 y 3 están incluidos en la clase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La idea subyacente es utilizar el autómata más adecuado para 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cada tipo de problema.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7761C8-3224-4BFA-8260-F03B86E7E85F}"/>
              </a:ext>
            </a:extLst>
          </p:cNvPr>
          <p:cNvSpPr/>
          <p:nvPr/>
        </p:nvSpPr>
        <p:spPr>
          <a:xfrm>
            <a:off x="9768572" y="4175139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tipo 3</a:t>
            </a:r>
            <a:endParaRPr lang="es-MX" sz="1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D7FEA4E-0BF5-477D-AFF8-41C93121D2A2}"/>
              </a:ext>
            </a:extLst>
          </p:cNvPr>
          <p:cNvSpPr/>
          <p:nvPr/>
        </p:nvSpPr>
        <p:spPr>
          <a:xfrm>
            <a:off x="9768572" y="3805808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tipo 2</a:t>
            </a:r>
            <a:endParaRPr lang="es-MX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9861C0-E95E-4FA0-A3F1-08C25A52DA29}"/>
              </a:ext>
            </a:extLst>
          </p:cNvPr>
          <p:cNvSpPr/>
          <p:nvPr/>
        </p:nvSpPr>
        <p:spPr>
          <a:xfrm>
            <a:off x="9768572" y="3459631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tipo 1</a:t>
            </a:r>
            <a:endParaRPr lang="es-MX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60BAA7-A6D8-4C88-8E59-20FFB6D96F63}"/>
              </a:ext>
            </a:extLst>
          </p:cNvPr>
          <p:cNvSpPr/>
          <p:nvPr/>
        </p:nvSpPr>
        <p:spPr>
          <a:xfrm>
            <a:off x="7485023" y="2991523"/>
            <a:ext cx="1459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tipo 0 = RE</a:t>
            </a:r>
            <a:endParaRPr lang="es-MX" sz="2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329A7A-4994-4F97-8592-B4E76D5E0DF9}"/>
              </a:ext>
            </a:extLst>
          </p:cNvPr>
          <p:cNvSpPr/>
          <p:nvPr/>
        </p:nvSpPr>
        <p:spPr>
          <a:xfrm>
            <a:off x="9121761" y="604722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frontera recursiva</a:t>
            </a:r>
            <a:endParaRPr lang="es-MX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D3650392-DE9B-4B82-A130-FBEDF7F66294}"/>
              </a:ext>
            </a:extLst>
          </p:cNvPr>
          <p:cNvSpPr/>
          <p:nvPr/>
        </p:nvSpPr>
        <p:spPr>
          <a:xfrm>
            <a:off x="8494644" y="3300453"/>
            <a:ext cx="3212086" cy="3024106"/>
          </a:xfrm>
          <a:prstGeom prst="flowChartConnector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D25FB189-9332-4568-8E5C-9C69D2103A14}"/>
              </a:ext>
            </a:extLst>
          </p:cNvPr>
          <p:cNvSpPr/>
          <p:nvPr/>
        </p:nvSpPr>
        <p:spPr>
          <a:xfrm>
            <a:off x="8857266" y="3710609"/>
            <a:ext cx="2434418" cy="229579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E77BDDEA-F1BC-4704-ADD1-9D0C3ACD2B9C}"/>
              </a:ext>
            </a:extLst>
          </p:cNvPr>
          <p:cNvSpPr/>
          <p:nvPr/>
        </p:nvSpPr>
        <p:spPr>
          <a:xfrm>
            <a:off x="9250016" y="4082236"/>
            <a:ext cx="1709531" cy="158969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1213532F-FF31-4787-A8FC-F6EAF38A3C07}"/>
              </a:ext>
            </a:extLst>
          </p:cNvPr>
          <p:cNvSpPr/>
          <p:nvPr/>
        </p:nvSpPr>
        <p:spPr>
          <a:xfrm>
            <a:off x="9647584" y="4451567"/>
            <a:ext cx="928384" cy="7727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DFA81BE4-EE94-49A2-98D7-1ECA7F4E75DD}"/>
              </a:ext>
            </a:extLst>
          </p:cNvPr>
          <p:cNvSpPr/>
          <p:nvPr/>
        </p:nvSpPr>
        <p:spPr>
          <a:xfrm>
            <a:off x="8107917" y="2931120"/>
            <a:ext cx="3984205" cy="374797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05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CE513A8-6C03-4AFB-A87B-97C4A0E10132}"/>
              </a:ext>
            </a:extLst>
          </p:cNvPr>
          <p:cNvSpPr/>
          <p:nvPr/>
        </p:nvSpPr>
        <p:spPr>
          <a:xfrm>
            <a:off x="270642" y="3015148"/>
            <a:ext cx="11921358" cy="36830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Sean dos lenguajes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(como siempre, incluidos en Ʃ*).</a:t>
            </a:r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sea una función f tal que: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es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computable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existe una MT </a:t>
            </a:r>
            <a:r>
              <a:rPr lang="es-A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la computa para todo w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Ʃ*.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f(w)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decir que f transforma todo elemento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en un elemento de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y todo elemento fuera de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en un elemento fuera de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estas condiciones,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 es una reducción de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en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puede usar la notación: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α 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Anticipándonos: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 existe una MT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que acepta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también existe una MT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que acepta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Dado un input w, la MT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primero ejecuta </a:t>
            </a:r>
            <a:r>
              <a:rPr lang="es-A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w para obtener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f(w), </a:t>
            </a:r>
          </a:p>
          <a:p>
            <a:pPr marL="0" lvl="1"/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 luego ejecuta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sobre f(w), aceptando o rechazando como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s-AR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idea es resolver un problema nuevo (L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 utilizando la solución de uno conocido (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29AA06F-3ED4-4AA7-852E-557A157E6FC6}"/>
              </a:ext>
            </a:extLst>
          </p:cNvPr>
          <p:cNvSpPr/>
          <p:nvPr/>
        </p:nvSpPr>
        <p:spPr>
          <a:xfrm>
            <a:off x="4886803" y="89345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9BBF8A-7DF2-448F-8EDA-4A5C7CAF06C0}"/>
              </a:ext>
            </a:extLst>
          </p:cNvPr>
          <p:cNvSpPr/>
          <p:nvPr/>
        </p:nvSpPr>
        <p:spPr>
          <a:xfrm>
            <a:off x="7424119" y="880653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F81E61-6B13-4017-B9BC-79BEFD6AD17B}"/>
              </a:ext>
            </a:extLst>
          </p:cNvPr>
          <p:cNvSpPr/>
          <p:nvPr/>
        </p:nvSpPr>
        <p:spPr>
          <a:xfrm>
            <a:off x="7317595" y="2218855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f(w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E04E2CF-CB5C-4A06-8F02-E308DB83C7A6}"/>
              </a:ext>
            </a:extLst>
          </p:cNvPr>
          <p:cNvSpPr/>
          <p:nvPr/>
        </p:nvSpPr>
        <p:spPr>
          <a:xfrm>
            <a:off x="6195802" y="138197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5CD927-C3E4-43A7-9201-CB5575FAE2C5}"/>
              </a:ext>
            </a:extLst>
          </p:cNvPr>
          <p:cNvSpPr/>
          <p:nvPr/>
        </p:nvSpPr>
        <p:spPr>
          <a:xfrm>
            <a:off x="6212499" y="205809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9BF2EF-88BA-4AC4-A591-D1A4E6DDB667}"/>
              </a:ext>
            </a:extLst>
          </p:cNvPr>
          <p:cNvSpPr/>
          <p:nvPr/>
        </p:nvSpPr>
        <p:spPr>
          <a:xfrm>
            <a:off x="4835398" y="368979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39F90D5-640D-40C5-BA13-4AAF2EF12F5D}"/>
              </a:ext>
            </a:extLst>
          </p:cNvPr>
          <p:cNvSpPr/>
          <p:nvPr/>
        </p:nvSpPr>
        <p:spPr>
          <a:xfrm>
            <a:off x="7342347" y="362579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sz="2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C81243F-50E3-4B7B-AE0E-9E424FF34356}"/>
              </a:ext>
            </a:extLst>
          </p:cNvPr>
          <p:cNvSpPr/>
          <p:nvPr/>
        </p:nvSpPr>
        <p:spPr>
          <a:xfrm>
            <a:off x="4873405" y="1533147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767994D-F3A2-4B57-8764-42B81B15B48B}"/>
              </a:ext>
            </a:extLst>
          </p:cNvPr>
          <p:cNvSpPr/>
          <p:nvPr/>
        </p:nvSpPr>
        <p:spPr>
          <a:xfrm>
            <a:off x="4848331" y="219131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9376D66-D8DB-4042-BD16-9C3C9F9762BD}"/>
              </a:ext>
            </a:extLst>
          </p:cNvPr>
          <p:cNvSpPr/>
          <p:nvPr/>
        </p:nvSpPr>
        <p:spPr>
          <a:xfrm>
            <a:off x="7317595" y="1543353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f(w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83D9486-82D5-4899-8241-D04B21884D31}"/>
              </a:ext>
            </a:extLst>
          </p:cNvPr>
          <p:cNvSpPr/>
          <p:nvPr/>
        </p:nvSpPr>
        <p:spPr>
          <a:xfrm>
            <a:off x="9210437" y="1222945"/>
            <a:ext cx="2903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una MT </a:t>
            </a:r>
            <a:r>
              <a:rPr lang="es-AR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s-AR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computa la función f </a:t>
            </a:r>
          </a:p>
          <a:p>
            <a:r>
              <a:rPr lang="es-AR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todo w de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i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EC58511-074C-45B9-87FA-AD9E04BB4036}"/>
              </a:ext>
            </a:extLst>
          </p:cNvPr>
          <p:cNvSpPr/>
          <p:nvPr/>
        </p:nvSpPr>
        <p:spPr>
          <a:xfrm>
            <a:off x="193768" y="307938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 reducción</a:t>
            </a:r>
            <a:endParaRPr lang="es-MX" sz="2400" b="1" dirty="0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7C111AAD-8367-4253-ACBB-8BAE093410BC}"/>
              </a:ext>
            </a:extLst>
          </p:cNvPr>
          <p:cNvSpPr/>
          <p:nvPr/>
        </p:nvSpPr>
        <p:spPr>
          <a:xfrm>
            <a:off x="4576773" y="1240581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4CAC300A-407B-430F-9869-A53D698867C0}"/>
              </a:ext>
            </a:extLst>
          </p:cNvPr>
          <p:cNvSpPr/>
          <p:nvPr/>
        </p:nvSpPr>
        <p:spPr>
          <a:xfrm>
            <a:off x="7151437" y="1264111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9F14231-E996-40CD-86D6-918C7857BAFD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5284669" y="2375980"/>
            <a:ext cx="2032926" cy="27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DAAAF2F-223D-4B6B-BDD6-02D98A48780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309743" y="1717813"/>
            <a:ext cx="2007852" cy="10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41F55363-59AD-4EBE-98AB-5EA459383F98}"/>
              </a:ext>
            </a:extLst>
          </p:cNvPr>
          <p:cNvSpPr/>
          <p:nvPr/>
        </p:nvSpPr>
        <p:spPr>
          <a:xfrm>
            <a:off x="4037001" y="769603"/>
            <a:ext cx="2058999" cy="19237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Diagrama de flujo: conector 40">
            <a:extLst>
              <a:ext uri="{FF2B5EF4-FFF2-40B4-BE49-F238E27FC236}">
                <a16:creationId xmlns:a16="http://schemas.microsoft.com/office/drawing/2014/main" id="{9D00355E-8558-41C4-B316-A91D5974947B}"/>
              </a:ext>
            </a:extLst>
          </p:cNvPr>
          <p:cNvSpPr/>
          <p:nvPr/>
        </p:nvSpPr>
        <p:spPr>
          <a:xfrm>
            <a:off x="6534222" y="742278"/>
            <a:ext cx="2059000" cy="195107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AE4793-F3C7-4945-9CCD-CE177F13F173}"/>
              </a:ext>
            </a:extLst>
          </p:cNvPr>
          <p:cNvSpPr/>
          <p:nvPr/>
        </p:nvSpPr>
        <p:spPr>
          <a:xfrm>
            <a:off x="193768" y="1285711"/>
            <a:ext cx="3188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f es una reducción </a:t>
            </a:r>
          </a:p>
          <a:p>
            <a:pPr algn="r"/>
            <a:r>
              <a:rPr lang="es-AR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lenguaje (o problema) L</a:t>
            </a:r>
            <a:r>
              <a:rPr lang="es-AR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</a:p>
          <a:p>
            <a:pPr algn="r"/>
            <a:r>
              <a:rPr lang="es-AR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lenguaje (o problema) L</a:t>
            </a:r>
            <a:r>
              <a:rPr lang="es-AR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108521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45946" y="210621"/>
            <a:ext cx="117192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Gramáticas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Al igual que las MT, las gramáticas constituyen una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representación finita de los lenguajes.</a:t>
            </a: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P.ej., es muy popular la forma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BNF (Backus-Naur)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usada para los lenguajes de programación.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Una gramática es una 4-tupla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G = (V</a:t>
            </a:r>
            <a:r>
              <a:rPr lang="es-A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s-A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, P, S),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tal que: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es un conjunto de símbolos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no terminales.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es un conjunto de símbolos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terminales.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 es un conjunto de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reglas de reescritura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producciones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con la forma α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β.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 es el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símbolo no terminal inicial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 axioma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de G.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P.ej., el lenguaje de las cadenas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1, se puede representar (y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generar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) con la gramática G = ({S}, {a, b}, {1, 2}, S), siendo las reglas 1 y 2 las siguientes: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	1.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    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</a:t>
            </a:r>
          </a:p>
          <a:p>
            <a:pPr marL="360000"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cadenas se obtienen de aplicar cero o más veces la regla 1 y luego una vez la regla 2. Por ejemplo, la cadena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aaabbb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pertenece al lenguaje generado por G, o L(G), aplicando dos veces (1) y una vez 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Por la forma de las reglas, las gramáticas también se clasifican según la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Jerarquía de Chomsky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tipo 3, 2, 1 y 0. En efecto, un lenguaje de tipo 3 (o regular) puede ser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generado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por una gramática de tipo 3 y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aceptado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por un autómata finito; un lenguaje de tipo 2 (o libre de contexto) puede ser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generado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por una gramática de tipo 2 y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aceptado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por un autómata con pila; etc.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8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94072" y="322916"/>
            <a:ext cx="117192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Volvemos 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 problema: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¿La MT M acepta todas las cadenas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Vimos que 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 lenguaje que lo representa 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{&lt;M&gt; | L(M) = Ʃ*}.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Probamos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 indicamos que en realidad también se cumple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Dijimos que para probarlo tenemos que encontrar un lenguaje 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 RE tal que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reducción posible 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α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prueba se puede encontrar en el libro de la materia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prueba de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 la hicimos recurriendo a la reducción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que, entonces, por una propiedad de las reducciones que analizamos en esta misma clase, también se cumple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lo tanto, como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RE, por el teorema estudiado llegamos a que también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RE.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esta manera, hemos identificado formalmente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un caso de lenguaje tal que él y su complemento no están en </a:t>
            </a:r>
            <a:r>
              <a:rPr lang="es-A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CO-RE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el lenguaje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su ubicación en el mapa de la computabilidad,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(y lo mismo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es más “difícil” que, p.ej., HP, HP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De hecho, recurriendo a un comentario anterior, la reducción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indica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es “tan o más difícil”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y la reducción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“tan o más difícil”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0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61988" y="194579"/>
            <a:ext cx="117192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Sea el problema: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Dadas dos MT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y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¿M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es equivalente a M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lenguaje que representa el problema 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{(&lt;M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&gt;,&lt;M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&gt;) | 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)}.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Intuitivamente, no parece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RE. Si lo fuera, existiría una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que acepta (&lt;M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&gt;,&lt;M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&gt;) después de comprobar que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aceptan y rechazan exactamente las mismas cadenas del conjunto infinito Ʃ*, lo que no parece razonable.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Efectivamente, se cumple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RE (el problema de si 2 programas son equivalentes no es computable).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 puede hacer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(como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RE,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RE):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1. Función de reducción f.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 inputs &lt;M&gt; se define f(&lt;M&gt;) = (&lt;M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,&lt;M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&gt;), con 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Ʃ*.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para inputs sin la forma &lt;M&gt; se define el output 1.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2. f es total computable.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totalmente computable chequear la sintaxis del input y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generar las cadenas (&lt;M&gt;,&lt;M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y 1.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3. &lt;M&gt; ∈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f(&lt;M&gt;) ∈ 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&lt;M&gt;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L(M) = Ʃ*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L(M) = 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(&lt;M&gt;,&lt;M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f(&lt;M&gt;)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DB23097C-E1EE-4002-B0DA-129B0E4002A4}"/>
              </a:ext>
            </a:extLst>
          </p:cNvPr>
          <p:cNvSpPr/>
          <p:nvPr/>
        </p:nvSpPr>
        <p:spPr>
          <a:xfrm>
            <a:off x="8603913" y="3857175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E32DE2C-02D5-4BA9-A76B-F1BA8415894E}"/>
              </a:ext>
            </a:extLst>
          </p:cNvPr>
          <p:cNvCxnSpPr>
            <a:cxnSpLocks/>
          </p:cNvCxnSpPr>
          <p:nvPr/>
        </p:nvCxnSpPr>
        <p:spPr>
          <a:xfrm>
            <a:off x="9339201" y="4213829"/>
            <a:ext cx="4883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E88C245-BD0B-4601-A077-8BF907E5BE83}"/>
              </a:ext>
            </a:extLst>
          </p:cNvPr>
          <p:cNvSpPr/>
          <p:nvPr/>
        </p:nvSpPr>
        <p:spPr>
          <a:xfrm>
            <a:off x="8315924" y="3604818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7A5D3657-7EE1-4A18-8D5A-37ED3201C8FF}"/>
              </a:ext>
            </a:extLst>
          </p:cNvPr>
          <p:cNvSpPr/>
          <p:nvPr/>
        </p:nvSpPr>
        <p:spPr>
          <a:xfrm>
            <a:off x="9988048" y="3857175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1163C19-43F5-4DEF-927D-F8231C04747E}"/>
              </a:ext>
            </a:extLst>
          </p:cNvPr>
          <p:cNvSpPr/>
          <p:nvPr/>
        </p:nvSpPr>
        <p:spPr>
          <a:xfrm>
            <a:off x="9700059" y="3604818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810A092-64D9-4590-95A7-F9E3464267E7}"/>
              </a:ext>
            </a:extLst>
          </p:cNvPr>
          <p:cNvSpPr/>
          <p:nvPr/>
        </p:nvSpPr>
        <p:spPr>
          <a:xfrm>
            <a:off x="9511479" y="4299547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sz="1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8191A08-B4D4-4F2E-A001-A422C2D0ABE6}"/>
              </a:ext>
            </a:extLst>
          </p:cNvPr>
          <p:cNvSpPr/>
          <p:nvPr/>
        </p:nvSpPr>
        <p:spPr>
          <a:xfrm>
            <a:off x="8711754" y="35549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913758B-8FF4-4BAA-90D1-293B295D3EDF}"/>
              </a:ext>
            </a:extLst>
          </p:cNvPr>
          <p:cNvSpPr/>
          <p:nvPr/>
        </p:nvSpPr>
        <p:spPr>
          <a:xfrm>
            <a:off x="10043605" y="3549399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8532C3-2187-4045-B7B0-CE2646D5B262}"/>
              </a:ext>
            </a:extLst>
          </p:cNvPr>
          <p:cNvSpPr/>
          <p:nvPr/>
        </p:nvSpPr>
        <p:spPr>
          <a:xfrm>
            <a:off x="8630568" y="4009596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&lt;M&gt;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28A42E9-278E-4574-BF82-39DDE1340554}"/>
              </a:ext>
            </a:extLst>
          </p:cNvPr>
          <p:cNvSpPr/>
          <p:nvPr/>
        </p:nvSpPr>
        <p:spPr>
          <a:xfrm>
            <a:off x="8644995" y="4492431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&lt;M&gt; </a:t>
            </a:r>
            <a:endParaRPr lang="es-MX" sz="14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A0E3877-3AA4-4B5F-BED2-C94F541DA6DB}"/>
              </a:ext>
            </a:extLst>
          </p:cNvPr>
          <p:cNvSpPr/>
          <p:nvPr/>
        </p:nvSpPr>
        <p:spPr>
          <a:xfrm>
            <a:off x="9807089" y="4058475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(&lt;M&gt;,&lt;M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MX" sz="1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37B16B7-B619-48D0-BB65-3BA21F11004F}"/>
              </a:ext>
            </a:extLst>
          </p:cNvPr>
          <p:cNvSpPr/>
          <p:nvPr/>
        </p:nvSpPr>
        <p:spPr>
          <a:xfrm>
            <a:off x="9792104" y="4505996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(&lt;M&gt;,&lt;M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MX" sz="1400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EC73AA6-BFA5-477E-9BE7-7EF490501441}"/>
              </a:ext>
            </a:extLst>
          </p:cNvPr>
          <p:cNvCxnSpPr>
            <a:cxnSpLocks/>
          </p:cNvCxnSpPr>
          <p:nvPr/>
        </p:nvCxnSpPr>
        <p:spPr>
          <a:xfrm>
            <a:off x="9339201" y="4666148"/>
            <a:ext cx="4883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6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16220" y="171855"/>
            <a:ext cx="118979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Veamos que a diferencia de lo que sucede en la clase RE,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 la clase R se cumple, sin considerar los lenguajes especiales Ʃ* y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que cualquier lenguaje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se puede reducir a cualquier lenguaje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otras palabras, todos los lenguajes de R tienen “la misma dificultad”. La prueba es sencilla: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 Sean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distintos de Ʃ* y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 Sean a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 b ∉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 Sean M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M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tales que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deciden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respectivamente.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1. Función de reducción f.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f(w) = a si w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f(w) = b si w ∉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2. f es total computable.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Dado w, la MT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que computa f ejecuta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sobre w,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si acepta imprime a y si rechaza imprime b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(la MT M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para siempre porque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es recursivo). 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3. w ∈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f(w) ∈ 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w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f(w) = a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f(w)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73A30B2-1DD5-4445-9B40-139F52974177}"/>
              </a:ext>
            </a:extLst>
          </p:cNvPr>
          <p:cNvSpPr/>
          <p:nvPr/>
        </p:nvSpPr>
        <p:spPr>
          <a:xfrm>
            <a:off x="5592054" y="2019493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D88E361-7366-4F0B-AAFE-EE119E68D6C4}"/>
              </a:ext>
            </a:extLst>
          </p:cNvPr>
          <p:cNvSpPr/>
          <p:nvPr/>
        </p:nvSpPr>
        <p:spPr>
          <a:xfrm>
            <a:off x="7948248" y="206106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B79CF40-1CDD-4E94-96E1-C9FA680A8BF3}"/>
              </a:ext>
            </a:extLst>
          </p:cNvPr>
          <p:cNvSpPr/>
          <p:nvPr/>
        </p:nvSpPr>
        <p:spPr>
          <a:xfrm>
            <a:off x="8022846" y="33448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E8B5530-FAA8-4445-8A88-8117FE173D8E}"/>
              </a:ext>
            </a:extLst>
          </p:cNvPr>
          <p:cNvSpPr/>
          <p:nvPr/>
        </p:nvSpPr>
        <p:spPr>
          <a:xfrm>
            <a:off x="6863343" y="255046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4B26F8A-AC57-4E49-8AEB-4669476FFDE3}"/>
              </a:ext>
            </a:extLst>
          </p:cNvPr>
          <p:cNvSpPr/>
          <p:nvPr/>
        </p:nvSpPr>
        <p:spPr>
          <a:xfrm>
            <a:off x="6889665" y="3213186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1B0EF7A-776D-4EBD-BCB6-C9AAA1B53208}"/>
              </a:ext>
            </a:extLst>
          </p:cNvPr>
          <p:cNvSpPr/>
          <p:nvPr/>
        </p:nvSpPr>
        <p:spPr>
          <a:xfrm>
            <a:off x="5578656" y="265918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ADD37C5-A4DD-48AC-8F52-18BFAEA78D1F}"/>
              </a:ext>
            </a:extLst>
          </p:cNvPr>
          <p:cNvSpPr/>
          <p:nvPr/>
        </p:nvSpPr>
        <p:spPr>
          <a:xfrm>
            <a:off x="5553582" y="331735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w´</a:t>
            </a:r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75F197B-FC8C-40E5-BDA9-94B97DDFD2DA}"/>
              </a:ext>
            </a:extLst>
          </p:cNvPr>
          <p:cNvSpPr/>
          <p:nvPr/>
        </p:nvSpPr>
        <p:spPr>
          <a:xfrm>
            <a:off x="8022846" y="26693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0BF1F1E5-0E30-4001-99D0-CBC071F7894D}"/>
              </a:ext>
            </a:extLst>
          </p:cNvPr>
          <p:cNvSpPr/>
          <p:nvPr/>
        </p:nvSpPr>
        <p:spPr>
          <a:xfrm>
            <a:off x="5282024" y="2366622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B0CD719D-6F43-42C8-9B60-04935F6C6479}"/>
              </a:ext>
            </a:extLst>
          </p:cNvPr>
          <p:cNvSpPr/>
          <p:nvPr/>
        </p:nvSpPr>
        <p:spPr>
          <a:xfrm>
            <a:off x="7686138" y="2390152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DE168C2-8243-4AF0-8929-BEE075A1508A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>
            <a:off x="5981904" y="3502021"/>
            <a:ext cx="2040942" cy="27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174CCB8-321D-4D8A-8E1D-5B073D23C530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930034" y="2843854"/>
            <a:ext cx="2092812" cy="10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17FEE7F9-D433-4718-AE76-D4A257760C64}"/>
              </a:ext>
            </a:extLst>
          </p:cNvPr>
          <p:cNvSpPr/>
          <p:nvPr/>
        </p:nvSpPr>
        <p:spPr>
          <a:xfrm>
            <a:off x="4742252" y="1895644"/>
            <a:ext cx="2058999" cy="19237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57792F57-1396-4201-BEA8-0CF156C3B838}"/>
              </a:ext>
            </a:extLst>
          </p:cNvPr>
          <p:cNvSpPr/>
          <p:nvPr/>
        </p:nvSpPr>
        <p:spPr>
          <a:xfrm>
            <a:off x="7161147" y="1872695"/>
            <a:ext cx="2059000" cy="195107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6995F7-9906-443D-AD0C-EB09BE349F11}"/>
              </a:ext>
            </a:extLst>
          </p:cNvPr>
          <p:cNvSpPr/>
          <p:nvPr/>
        </p:nvSpPr>
        <p:spPr>
          <a:xfrm>
            <a:off x="11153617" y="48952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2095DC0-BA84-4757-B815-F3C41AAB6C29}"/>
              </a:ext>
            </a:extLst>
          </p:cNvPr>
          <p:cNvSpPr/>
          <p:nvPr/>
        </p:nvSpPr>
        <p:spPr>
          <a:xfrm>
            <a:off x="9598050" y="396139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14CA8DE-E986-4663-AC75-EE843C8CA34F}"/>
              </a:ext>
            </a:extLst>
          </p:cNvPr>
          <p:cNvSpPr/>
          <p:nvPr/>
        </p:nvSpPr>
        <p:spPr>
          <a:xfrm>
            <a:off x="9391842" y="4174051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5382CED-05CA-437F-BF53-38D1875985E1}"/>
              </a:ext>
            </a:extLst>
          </p:cNvPr>
          <p:cNvSpPr/>
          <p:nvPr/>
        </p:nvSpPr>
        <p:spPr>
          <a:xfrm>
            <a:off x="9228713" y="4491165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ACAB9D3-AB10-4D1A-85CA-51202E536017}"/>
              </a:ext>
            </a:extLst>
          </p:cNvPr>
          <p:cNvSpPr/>
          <p:nvPr/>
        </p:nvSpPr>
        <p:spPr>
          <a:xfrm>
            <a:off x="9616563" y="557149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07439D-616B-4BFB-8048-563115B2F282}"/>
              </a:ext>
            </a:extLst>
          </p:cNvPr>
          <p:cNvSpPr/>
          <p:nvPr/>
        </p:nvSpPr>
        <p:spPr>
          <a:xfrm>
            <a:off x="10112650" y="3465150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sz="20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FFE17D-E0B3-49AC-A125-1ABAAAF0C99A}"/>
              </a:ext>
            </a:extLst>
          </p:cNvPr>
          <p:cNvSpPr/>
          <p:nvPr/>
        </p:nvSpPr>
        <p:spPr>
          <a:xfrm>
            <a:off x="10297957" y="4261051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endParaRPr lang="es-MX" sz="14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D5384EF-9E1F-4E41-95FA-3718B5F1EF79}"/>
              </a:ext>
            </a:extLst>
          </p:cNvPr>
          <p:cNvSpPr/>
          <p:nvPr/>
        </p:nvSpPr>
        <p:spPr>
          <a:xfrm>
            <a:off x="10010312" y="4388883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endParaRPr lang="es-MX" sz="14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A7DCEE2-2873-45A5-832B-1699982B7074}"/>
              </a:ext>
            </a:extLst>
          </p:cNvPr>
          <p:cNvSpPr/>
          <p:nvPr/>
        </p:nvSpPr>
        <p:spPr>
          <a:xfrm>
            <a:off x="10024445" y="468157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endParaRPr lang="es-MX" sz="14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C3AF484-C501-4949-8DC9-1FD8EEA4A394}"/>
              </a:ext>
            </a:extLst>
          </p:cNvPr>
          <p:cNvSpPr/>
          <p:nvPr/>
        </p:nvSpPr>
        <p:spPr>
          <a:xfrm>
            <a:off x="10274666" y="5303628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  <a:endParaRPr lang="es-MX" sz="1400" dirty="0"/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1BB07DF1-A678-430E-8222-D01C3E3F3FA8}"/>
              </a:ext>
            </a:extLst>
          </p:cNvPr>
          <p:cNvSpPr/>
          <p:nvPr/>
        </p:nvSpPr>
        <p:spPr>
          <a:xfrm>
            <a:off x="9056799" y="3819390"/>
            <a:ext cx="2525601" cy="232726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ABA21D1-E46A-4E7B-A8EC-5E46884A6FE5}"/>
              </a:ext>
            </a:extLst>
          </p:cNvPr>
          <p:cNvCxnSpPr>
            <a:cxnSpLocks/>
          </p:cNvCxnSpPr>
          <p:nvPr/>
        </p:nvCxnSpPr>
        <p:spPr>
          <a:xfrm>
            <a:off x="9954529" y="4246885"/>
            <a:ext cx="1202215" cy="728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4D78D30-56B1-45D9-AE53-DB2B6F105189}"/>
              </a:ext>
            </a:extLst>
          </p:cNvPr>
          <p:cNvCxnSpPr>
            <a:cxnSpLocks/>
          </p:cNvCxnSpPr>
          <p:nvPr/>
        </p:nvCxnSpPr>
        <p:spPr>
          <a:xfrm>
            <a:off x="9776043" y="4491165"/>
            <a:ext cx="1377574" cy="58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3AAF72B-0F1B-4ED8-BFB3-BC273935ED9F}"/>
              </a:ext>
            </a:extLst>
          </p:cNvPr>
          <p:cNvCxnSpPr>
            <a:cxnSpLocks/>
          </p:cNvCxnSpPr>
          <p:nvPr/>
        </p:nvCxnSpPr>
        <p:spPr>
          <a:xfrm>
            <a:off x="9626579" y="4774331"/>
            <a:ext cx="1527038" cy="378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B45990DF-C306-4F9F-BCC4-F50398AE9490}"/>
              </a:ext>
            </a:extLst>
          </p:cNvPr>
          <p:cNvCxnSpPr>
            <a:cxnSpLocks/>
          </p:cNvCxnSpPr>
          <p:nvPr/>
        </p:nvCxnSpPr>
        <p:spPr>
          <a:xfrm flipV="1">
            <a:off x="9954529" y="5219337"/>
            <a:ext cx="1199088" cy="556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88E324B3-F4FA-4F40-814A-ADADF32BFC98}"/>
              </a:ext>
            </a:extLst>
          </p:cNvPr>
          <p:cNvSpPr/>
          <p:nvPr/>
        </p:nvSpPr>
        <p:spPr>
          <a:xfrm>
            <a:off x="9228713" y="490959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MX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FEC7B21-5994-4B83-86CB-8DD19CF5D80B}"/>
              </a:ext>
            </a:extLst>
          </p:cNvPr>
          <p:cNvCxnSpPr>
            <a:cxnSpLocks/>
          </p:cNvCxnSpPr>
          <p:nvPr/>
        </p:nvCxnSpPr>
        <p:spPr>
          <a:xfrm>
            <a:off x="9611218" y="5158380"/>
            <a:ext cx="1536222" cy="32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62A91DE-04BC-4C42-80E3-1968E903BAAC}"/>
              </a:ext>
            </a:extLst>
          </p:cNvPr>
          <p:cNvSpPr/>
          <p:nvPr/>
        </p:nvSpPr>
        <p:spPr>
          <a:xfrm>
            <a:off x="10038578" y="4944132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f4</a:t>
            </a:r>
            <a:endParaRPr lang="es-MX" sz="140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8EF8920-1DCB-445E-81A9-4BE45F463B7B}"/>
              </a:ext>
            </a:extLst>
          </p:cNvPr>
          <p:cNvCxnSpPr>
            <a:cxnSpLocks/>
          </p:cNvCxnSpPr>
          <p:nvPr/>
        </p:nvCxnSpPr>
        <p:spPr>
          <a:xfrm>
            <a:off x="9397938" y="5289231"/>
            <a:ext cx="228641" cy="3221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1D65D4B-D80D-4A81-821C-DF2FB28B5BE2}"/>
              </a:ext>
            </a:extLst>
          </p:cNvPr>
          <p:cNvSpPr/>
          <p:nvPr/>
        </p:nvSpPr>
        <p:spPr>
          <a:xfrm>
            <a:off x="8717870" y="6139141"/>
            <a:ext cx="328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>
                <a:latin typeface="Arial" panose="020B0604020202020204" pitchFamily="34" charset="0"/>
                <a:cs typeface="Arial" panose="020B0604020202020204" pitchFamily="34" charset="0"/>
              </a:rPr>
              <a:t>Todo L de R es R-completo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EADEC1B-35F0-439B-A46A-B88B89388069}"/>
              </a:ext>
            </a:extLst>
          </p:cNvPr>
          <p:cNvCxnSpPr>
            <a:cxnSpLocks/>
          </p:cNvCxnSpPr>
          <p:nvPr/>
        </p:nvCxnSpPr>
        <p:spPr>
          <a:xfrm>
            <a:off x="10004425" y="5935606"/>
            <a:ext cx="353766" cy="10706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79D7BF3D-35D6-430B-B321-81C4BE5352A7}"/>
              </a:ext>
            </a:extLst>
          </p:cNvPr>
          <p:cNvSpPr/>
          <p:nvPr/>
        </p:nvSpPr>
        <p:spPr>
          <a:xfrm>
            <a:off x="5545794" y="1603862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68CC56F-4FF3-451F-85D5-8F915FAB1FA0}"/>
              </a:ext>
            </a:extLst>
          </p:cNvPr>
          <p:cNvSpPr/>
          <p:nvPr/>
        </p:nvSpPr>
        <p:spPr>
          <a:xfrm>
            <a:off x="7957587" y="1585293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57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6372" y="160880"/>
            <a:ext cx="1190562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Sean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HP = {(&lt;M&gt;, w) | M para sobre w} 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{(&lt;M&gt;, w) | M acepta w}.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Vamos a probar: HP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idea general, que se explica abajo, es: 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1. Definición de la función de reducción f.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Para cadenas v de la forma (&lt;M&gt;,w), definimos f((&lt;M&gt;,w)) = (&lt;M´&gt;,w), siendo &lt;M&gt; y &lt;M´&gt; códigos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idénticos salvo que los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M se reemplazan en M´ por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Así, si M para sobre w, tanto por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como por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M´ para por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(se pasa de HP 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y si M no para sobre w, M’ tampoco para sobre w (se pasa de fuera de HP a fuera de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Para cadenas v inválidas, o sea sin la forma (&lt;M&gt;,w), f devuelve también una cadena inválida, p.ej. 1, 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asegurando que f vaya de fuera de HP a fuera de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734F2F-83F8-468A-9F17-9DF1DDA1B4AF}"/>
              </a:ext>
            </a:extLst>
          </p:cNvPr>
          <p:cNvSpPr/>
          <p:nvPr/>
        </p:nvSpPr>
        <p:spPr>
          <a:xfrm>
            <a:off x="4193939" y="16265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FCBE599-F876-434C-AEF5-E2183B6647E4}"/>
              </a:ext>
            </a:extLst>
          </p:cNvPr>
          <p:cNvSpPr/>
          <p:nvPr/>
        </p:nvSpPr>
        <p:spPr>
          <a:xfrm>
            <a:off x="7409451" y="163962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9EA384-7C91-44E1-91D3-3387D3F082BA}"/>
              </a:ext>
            </a:extLst>
          </p:cNvPr>
          <p:cNvSpPr/>
          <p:nvPr/>
        </p:nvSpPr>
        <p:spPr>
          <a:xfrm>
            <a:off x="3780044" y="2437303"/>
            <a:ext cx="1162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v=(&lt;M&gt;,w)</a:t>
            </a:r>
            <a:endParaRPr lang="es-MX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336DCE-FDE2-41C5-B1F5-E833B8C55BC4}"/>
              </a:ext>
            </a:extLst>
          </p:cNvPr>
          <p:cNvSpPr/>
          <p:nvPr/>
        </p:nvSpPr>
        <p:spPr>
          <a:xfrm>
            <a:off x="6991050" y="2480106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f(v)=(&lt;M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&gt;,w)</a:t>
            </a:r>
            <a:endParaRPr lang="es-MX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5990CC6-6BAE-42DA-83DD-4707A34FCC27}"/>
              </a:ext>
            </a:extLst>
          </p:cNvPr>
          <p:cNvSpPr/>
          <p:nvPr/>
        </p:nvSpPr>
        <p:spPr>
          <a:xfrm>
            <a:off x="9386615" y="1867206"/>
            <a:ext cx="27757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caso hay que </a:t>
            </a:r>
          </a:p>
          <a:p>
            <a:r>
              <a:rPr lang="es-AR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contemplar también </a:t>
            </a:r>
          </a:p>
          <a:p>
            <a:r>
              <a:rPr lang="es-AR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cadenas que no tienen </a:t>
            </a:r>
          </a:p>
          <a:p>
            <a:r>
              <a:rPr lang="es-AR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(&lt;M&gt;,w), porque f debe ser total computable (debe estar definida para todo w de </a:t>
            </a:r>
            <a:r>
              <a:rPr lang="es-AR" sz="1600" i="1" dirty="0">
                <a:latin typeface="Arial" panose="020B0604020202020204" pitchFamily="34" charset="0"/>
                <a:cs typeface="Arial" panose="020B0604020202020204" pitchFamily="34" charset="0"/>
              </a:rPr>
              <a:t>Ʃ*).</a:t>
            </a:r>
            <a:endParaRPr lang="es-MX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MX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38BE8C-1404-42FA-B112-879CA1C60F30}"/>
              </a:ext>
            </a:extLst>
          </p:cNvPr>
          <p:cNvSpPr/>
          <p:nvPr/>
        </p:nvSpPr>
        <p:spPr>
          <a:xfrm>
            <a:off x="3793848" y="3337888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v’=(&lt;M&gt;,w)</a:t>
            </a:r>
            <a:endParaRPr lang="es-MX" sz="16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CF7041D-F49C-4156-AAC4-52A842890FA0}"/>
              </a:ext>
            </a:extLst>
          </p:cNvPr>
          <p:cNvSpPr/>
          <p:nvPr/>
        </p:nvSpPr>
        <p:spPr>
          <a:xfrm>
            <a:off x="6991050" y="3323071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f(v´)=(&lt;M´&gt;,w)</a:t>
            </a:r>
            <a:endParaRPr lang="es-MX" sz="16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14D42-6DEA-4748-BA6D-C46F1765094A}"/>
              </a:ext>
            </a:extLst>
          </p:cNvPr>
          <p:cNvSpPr/>
          <p:nvPr/>
        </p:nvSpPr>
        <p:spPr>
          <a:xfrm>
            <a:off x="3832448" y="3570180"/>
            <a:ext cx="10747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v’ inválido</a:t>
            </a:r>
            <a:endParaRPr lang="es-MX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BC9D3F7-D4A4-4BC1-83DC-79CE59BAEC6A}"/>
              </a:ext>
            </a:extLst>
          </p:cNvPr>
          <p:cNvSpPr/>
          <p:nvPr/>
        </p:nvSpPr>
        <p:spPr>
          <a:xfrm>
            <a:off x="6991478" y="3570180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f(v’) inválido</a:t>
            </a:r>
            <a:endParaRPr lang="es-MX" sz="16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1DBD46B-D905-4B2D-859C-9AFCDB05A3F0}"/>
              </a:ext>
            </a:extLst>
          </p:cNvPr>
          <p:cNvSpPr/>
          <p:nvPr/>
        </p:nvSpPr>
        <p:spPr>
          <a:xfrm>
            <a:off x="5926223" y="229544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6620C6F-26B4-4481-A4B6-74BFE478C878}"/>
              </a:ext>
            </a:extLst>
          </p:cNvPr>
          <p:cNvSpPr/>
          <p:nvPr/>
        </p:nvSpPr>
        <p:spPr>
          <a:xfrm>
            <a:off x="5954350" y="334860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963FA10-B17A-4A17-8CFE-530A97F2F805}"/>
              </a:ext>
            </a:extLst>
          </p:cNvPr>
          <p:cNvSpPr/>
          <p:nvPr/>
        </p:nvSpPr>
        <p:spPr>
          <a:xfrm>
            <a:off x="4244375" y="1081147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sz="24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12E5A85-10FA-4D8B-A198-CEA7B6ACEB2E}"/>
              </a:ext>
            </a:extLst>
          </p:cNvPr>
          <p:cNvSpPr/>
          <p:nvPr/>
        </p:nvSpPr>
        <p:spPr>
          <a:xfrm>
            <a:off x="7382609" y="1074975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sz="2400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59CF9FE9-8C69-498F-B753-061027BE2A54}"/>
              </a:ext>
            </a:extLst>
          </p:cNvPr>
          <p:cNvSpPr/>
          <p:nvPr/>
        </p:nvSpPr>
        <p:spPr>
          <a:xfrm>
            <a:off x="3728320" y="1927097"/>
            <a:ext cx="1436507" cy="13775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E58A6CA-4CC5-4A15-ABA3-B687FCD44568}"/>
              </a:ext>
            </a:extLst>
          </p:cNvPr>
          <p:cNvCxnSpPr>
            <a:cxnSpLocks/>
          </p:cNvCxnSpPr>
          <p:nvPr/>
        </p:nvCxnSpPr>
        <p:spPr>
          <a:xfrm>
            <a:off x="5032404" y="3646807"/>
            <a:ext cx="20037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0E80FEC-9A74-416E-A5DD-6825A163DD8B}"/>
              </a:ext>
            </a:extLst>
          </p:cNvPr>
          <p:cNvCxnSpPr>
            <a:cxnSpLocks/>
          </p:cNvCxnSpPr>
          <p:nvPr/>
        </p:nvCxnSpPr>
        <p:spPr>
          <a:xfrm>
            <a:off x="4986652" y="2606017"/>
            <a:ext cx="2049454" cy="25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B5F134A3-9611-4161-BC81-80D1297DA676}"/>
              </a:ext>
            </a:extLst>
          </p:cNvPr>
          <p:cNvSpPr/>
          <p:nvPr/>
        </p:nvSpPr>
        <p:spPr>
          <a:xfrm>
            <a:off x="3215891" y="1478886"/>
            <a:ext cx="2638115" cy="251559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8749EFBE-6D77-4D7D-9B82-A909E98C1821}"/>
              </a:ext>
            </a:extLst>
          </p:cNvPr>
          <p:cNvSpPr/>
          <p:nvPr/>
        </p:nvSpPr>
        <p:spPr>
          <a:xfrm>
            <a:off x="6292228" y="1451562"/>
            <a:ext cx="2676414" cy="254292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2A354BE9-F681-4CBE-B129-AC9A5064D989}"/>
              </a:ext>
            </a:extLst>
          </p:cNvPr>
          <p:cNvSpPr/>
          <p:nvPr/>
        </p:nvSpPr>
        <p:spPr>
          <a:xfrm>
            <a:off x="6912181" y="1974657"/>
            <a:ext cx="1436507" cy="1363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6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401053" y="408904"/>
            <a:ext cx="119502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2. Prueba de que f es una función total computable.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Claramente existe una MT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computa totalmente f. Para todo input v:</a:t>
            </a:r>
          </a:p>
          <a:p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primero analiza sintácticamente el input v. Luego: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- Si v no es un par válido (&lt;M&gt;,w), directamente genera la cadena 1.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- Si v = (&lt;M&gt;,w), copia &lt;M&gt; pero cambiando los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y luego copia w.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3. Prueba de que (&lt;M&gt;,w) ∈ HP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f((&lt;M&gt;,w)) ∈ 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(&lt;M&gt;,w) ∈ HP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M para sobre w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M’ acepta w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(&lt;M’&gt;,w) ∈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Otra manera de probar esto es: (a) partir de (&lt;M&gt;,w) ∈ HP y llegar a (&lt;M’&gt;,w) ∈ L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, y (b) partir de (&lt;M&gt;,w) o inválido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∉ 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HP y llegar a (&lt;M’&gt;,w) o inválido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; la forma del 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 es más sencilla.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Resumiendo: hemos construido una MT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transforma </a:t>
            </a:r>
          </a:p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todo elemento de HP en un elemento de L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y todo elemento fuera de HP en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un elemento fuera de 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De esta manera, a partir de una MT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que acepta L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, se puede </a:t>
            </a:r>
          </a:p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construir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una MT M</a:t>
            </a:r>
            <a:r>
              <a:rPr lang="es-AR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que acepta HP, obtenida por la composición </a:t>
            </a:r>
          </a:p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de las MT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16CD7D-F603-4E50-9F72-FBA453E40CA5}"/>
              </a:ext>
            </a:extLst>
          </p:cNvPr>
          <p:cNvSpPr/>
          <p:nvPr/>
        </p:nvSpPr>
        <p:spPr>
          <a:xfrm>
            <a:off x="8989107" y="4071584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24B97BD-B022-4D33-8596-829B3CFFDA77}"/>
              </a:ext>
            </a:extLst>
          </p:cNvPr>
          <p:cNvSpPr/>
          <p:nvPr/>
        </p:nvSpPr>
        <p:spPr>
          <a:xfrm>
            <a:off x="8311467" y="6101846"/>
            <a:ext cx="2254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 ∈ HP </a:t>
            </a:r>
            <a:r>
              <a:rPr lang="es-AR" dirty="0"/>
              <a:t>⟶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f(v) ∈ 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C9A13A4-712F-41D4-BB2B-2F9D2495EFCE}"/>
              </a:ext>
            </a:extLst>
          </p:cNvPr>
          <p:cNvSpPr/>
          <p:nvPr/>
        </p:nvSpPr>
        <p:spPr>
          <a:xfrm>
            <a:off x="8302512" y="6373472"/>
            <a:ext cx="2140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s-AR" dirty="0"/>
              <a:t>∉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HP </a:t>
            </a:r>
            <a:r>
              <a:rPr lang="es-AR" dirty="0"/>
              <a:t>⟶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f(v) </a:t>
            </a:r>
            <a:r>
              <a:rPr lang="es-AR" dirty="0"/>
              <a:t>∉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B605FE9-F448-4D26-A05A-675143EBA6DC}"/>
              </a:ext>
            </a:extLst>
          </p:cNvPr>
          <p:cNvSpPr/>
          <p:nvPr/>
        </p:nvSpPr>
        <p:spPr>
          <a:xfrm>
            <a:off x="10542260" y="206637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F2A2499-EE3A-4420-82CC-0502CC4DA8EB}"/>
              </a:ext>
            </a:extLst>
          </p:cNvPr>
          <p:cNvSpPr/>
          <p:nvPr/>
        </p:nvSpPr>
        <p:spPr>
          <a:xfrm>
            <a:off x="9708735" y="932803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sz="24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6FA2F49-32BC-4AF0-BB39-A5DC0AE9A7C4}"/>
              </a:ext>
            </a:extLst>
          </p:cNvPr>
          <p:cNvSpPr/>
          <p:nvPr/>
        </p:nvSpPr>
        <p:spPr>
          <a:xfrm>
            <a:off x="11110896" y="960315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sz="2400" dirty="0"/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0FAA7BE-B92C-4EC8-82AC-1AC466EE49D7}"/>
              </a:ext>
            </a:extLst>
          </p:cNvPr>
          <p:cNvSpPr/>
          <p:nvPr/>
        </p:nvSpPr>
        <p:spPr>
          <a:xfrm>
            <a:off x="9660987" y="1611992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50D8414-B917-4752-8EE0-CD33C991FB7B}"/>
              </a:ext>
            </a:extLst>
          </p:cNvPr>
          <p:cNvCxnSpPr>
            <a:cxnSpLocks/>
          </p:cNvCxnSpPr>
          <p:nvPr/>
        </p:nvCxnSpPr>
        <p:spPr>
          <a:xfrm flipV="1">
            <a:off x="10289531" y="1947649"/>
            <a:ext cx="66511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5E421441-94D3-4B86-B636-521C268FBFE7}"/>
              </a:ext>
            </a:extLst>
          </p:cNvPr>
          <p:cNvSpPr/>
          <p:nvPr/>
        </p:nvSpPr>
        <p:spPr>
          <a:xfrm>
            <a:off x="9372998" y="1359635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F5734688-1F5B-4017-BCFA-1565EE4D2C56}"/>
              </a:ext>
            </a:extLst>
          </p:cNvPr>
          <p:cNvSpPr/>
          <p:nvPr/>
        </p:nvSpPr>
        <p:spPr>
          <a:xfrm>
            <a:off x="11045122" y="1611992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2761F48E-B633-4366-8A55-91D9A670F33F}"/>
              </a:ext>
            </a:extLst>
          </p:cNvPr>
          <p:cNvSpPr/>
          <p:nvPr/>
        </p:nvSpPr>
        <p:spPr>
          <a:xfrm>
            <a:off x="10757133" y="1359635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F67DF2C-2042-49C2-A88E-9D23142E82CA}"/>
              </a:ext>
            </a:extLst>
          </p:cNvPr>
          <p:cNvSpPr/>
          <p:nvPr/>
        </p:nvSpPr>
        <p:spPr>
          <a:xfrm>
            <a:off x="8619567" y="4816426"/>
            <a:ext cx="420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663DE6A-DE47-45FE-947E-BE7C66F619A4}"/>
              </a:ext>
            </a:extLst>
          </p:cNvPr>
          <p:cNvSpPr/>
          <p:nvPr/>
        </p:nvSpPr>
        <p:spPr>
          <a:xfrm>
            <a:off x="9660629" y="4835194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</a:t>
            </a:r>
            <a:endParaRPr lang="es-MX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B5CA5D1E-967F-444C-BC8B-720426E5400A}"/>
              </a:ext>
            </a:extLst>
          </p:cNvPr>
          <p:cNvSpPr/>
          <p:nvPr/>
        </p:nvSpPr>
        <p:spPr>
          <a:xfrm>
            <a:off x="7989664" y="469725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endParaRPr lang="es-MX" sz="1600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362954A1-80D5-42C0-BA4C-383828B5E9F1}"/>
              </a:ext>
            </a:extLst>
          </p:cNvPr>
          <p:cNvSpPr/>
          <p:nvPr/>
        </p:nvSpPr>
        <p:spPr>
          <a:xfrm>
            <a:off x="10488680" y="4710721"/>
            <a:ext cx="441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sz="1600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17B6CAB-DEF3-4645-BE3A-E335EF68736F}"/>
              </a:ext>
            </a:extLst>
          </p:cNvPr>
          <p:cNvSpPr/>
          <p:nvPr/>
        </p:nvSpPr>
        <p:spPr>
          <a:xfrm>
            <a:off x="8575161" y="4785081"/>
            <a:ext cx="551790" cy="43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Diagrama de flujo: proceso 63">
            <a:extLst>
              <a:ext uri="{FF2B5EF4-FFF2-40B4-BE49-F238E27FC236}">
                <a16:creationId xmlns:a16="http://schemas.microsoft.com/office/drawing/2014/main" id="{6BEA9A57-4054-4ABA-A0AE-CEC51EB24A90}"/>
              </a:ext>
            </a:extLst>
          </p:cNvPr>
          <p:cNvSpPr/>
          <p:nvPr/>
        </p:nvSpPr>
        <p:spPr>
          <a:xfrm>
            <a:off x="8302512" y="4420926"/>
            <a:ext cx="2009562" cy="13620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67EB0F3-F0C9-4607-A59D-5298FAF6D5B7}"/>
              </a:ext>
            </a:extLst>
          </p:cNvPr>
          <p:cNvSpPr/>
          <p:nvPr/>
        </p:nvSpPr>
        <p:spPr>
          <a:xfrm>
            <a:off x="9105383" y="4712542"/>
            <a:ext cx="558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f(v)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AF51889-C07E-4CD5-8368-4B3963746A53}"/>
              </a:ext>
            </a:extLst>
          </p:cNvPr>
          <p:cNvCxnSpPr>
            <a:cxnSpLocks/>
          </p:cNvCxnSpPr>
          <p:nvPr/>
        </p:nvCxnSpPr>
        <p:spPr>
          <a:xfrm>
            <a:off x="9128178" y="4998316"/>
            <a:ext cx="4611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324209D-F026-4F0A-9161-CBB559CBAA83}"/>
              </a:ext>
            </a:extLst>
          </p:cNvPr>
          <p:cNvSpPr/>
          <p:nvPr/>
        </p:nvSpPr>
        <p:spPr>
          <a:xfrm>
            <a:off x="9579333" y="4798017"/>
            <a:ext cx="543340" cy="4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D75D2DD4-0462-4BF2-A0F2-43C9CAE82ECB}"/>
              </a:ext>
            </a:extLst>
          </p:cNvPr>
          <p:cNvCxnSpPr>
            <a:cxnSpLocks/>
          </p:cNvCxnSpPr>
          <p:nvPr/>
        </p:nvCxnSpPr>
        <p:spPr>
          <a:xfrm>
            <a:off x="10132897" y="5041877"/>
            <a:ext cx="395656" cy="162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503B0434-507D-4398-996B-51272311569D}"/>
              </a:ext>
            </a:extLst>
          </p:cNvPr>
          <p:cNvCxnSpPr>
            <a:cxnSpLocks/>
          </p:cNvCxnSpPr>
          <p:nvPr/>
        </p:nvCxnSpPr>
        <p:spPr>
          <a:xfrm flipV="1">
            <a:off x="10114020" y="4881820"/>
            <a:ext cx="418169" cy="1539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7010F5D-1475-45AB-B2F8-60083ADC9D6C}"/>
              </a:ext>
            </a:extLst>
          </p:cNvPr>
          <p:cNvSpPr/>
          <p:nvPr/>
        </p:nvSpPr>
        <p:spPr>
          <a:xfrm>
            <a:off x="10482164" y="4966096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s-MX" sz="1600" dirty="0"/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43806FF0-D9DC-4DDF-B86D-D06C031D6DD3}"/>
              </a:ext>
            </a:extLst>
          </p:cNvPr>
          <p:cNvCxnSpPr>
            <a:cxnSpLocks/>
          </p:cNvCxnSpPr>
          <p:nvPr/>
        </p:nvCxnSpPr>
        <p:spPr>
          <a:xfrm>
            <a:off x="7942109" y="4984245"/>
            <a:ext cx="633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C4845CCE-0903-4377-B2F4-562269A4515F}"/>
              </a:ext>
            </a:extLst>
          </p:cNvPr>
          <p:cNvCxnSpPr>
            <a:cxnSpLocks/>
          </p:cNvCxnSpPr>
          <p:nvPr/>
        </p:nvCxnSpPr>
        <p:spPr>
          <a:xfrm>
            <a:off x="9686647" y="5273607"/>
            <a:ext cx="0" cy="2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359C505E-B5EB-46C6-BF3C-1C83467ABB74}"/>
              </a:ext>
            </a:extLst>
          </p:cNvPr>
          <p:cNvCxnSpPr>
            <a:cxnSpLocks/>
          </p:cNvCxnSpPr>
          <p:nvPr/>
        </p:nvCxnSpPr>
        <p:spPr>
          <a:xfrm flipV="1">
            <a:off x="9686647" y="5502277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AEEDD4A-CE17-4932-9FBD-7E43C2D0A648}"/>
              </a:ext>
            </a:extLst>
          </p:cNvPr>
          <p:cNvCxnSpPr>
            <a:cxnSpLocks/>
          </p:cNvCxnSpPr>
          <p:nvPr/>
        </p:nvCxnSpPr>
        <p:spPr>
          <a:xfrm flipV="1">
            <a:off x="10035815" y="5243021"/>
            <a:ext cx="0" cy="252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2462A291-DD9F-4E2D-95AD-B3821BD6F422}"/>
              </a:ext>
            </a:extLst>
          </p:cNvPr>
          <p:cNvCxnSpPr>
            <a:cxnSpLocks/>
          </p:cNvCxnSpPr>
          <p:nvPr/>
        </p:nvCxnSpPr>
        <p:spPr>
          <a:xfrm>
            <a:off x="9691560" y="5782943"/>
            <a:ext cx="0" cy="2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D64F1E02-4F59-4695-B713-C7207796E1DE}"/>
              </a:ext>
            </a:extLst>
          </p:cNvPr>
          <p:cNvCxnSpPr>
            <a:cxnSpLocks/>
          </p:cNvCxnSpPr>
          <p:nvPr/>
        </p:nvCxnSpPr>
        <p:spPr>
          <a:xfrm flipV="1">
            <a:off x="9691560" y="6011613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5DA03EFB-79F6-4229-857C-4579DFB42E26}"/>
              </a:ext>
            </a:extLst>
          </p:cNvPr>
          <p:cNvCxnSpPr>
            <a:cxnSpLocks/>
          </p:cNvCxnSpPr>
          <p:nvPr/>
        </p:nvCxnSpPr>
        <p:spPr>
          <a:xfrm flipV="1">
            <a:off x="10040728" y="5752357"/>
            <a:ext cx="0" cy="252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EE976911-DBF7-4EF1-B19E-33D9F4B5BCCC}"/>
              </a:ext>
            </a:extLst>
          </p:cNvPr>
          <p:cNvCxnSpPr>
            <a:cxnSpLocks/>
          </p:cNvCxnSpPr>
          <p:nvPr/>
        </p:nvCxnSpPr>
        <p:spPr>
          <a:xfrm>
            <a:off x="9863010" y="5496017"/>
            <a:ext cx="0" cy="286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425BC0D1-AEBC-4D96-925C-0EC88525FF0A}"/>
              </a:ext>
            </a:extLst>
          </p:cNvPr>
          <p:cNvSpPr/>
          <p:nvPr/>
        </p:nvSpPr>
        <p:spPr>
          <a:xfrm>
            <a:off x="9776717" y="1373931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endParaRPr lang="es-MX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501679-D5EB-49B7-A42D-65D9C1E63196}"/>
              </a:ext>
            </a:extLst>
          </p:cNvPr>
          <p:cNvSpPr/>
          <p:nvPr/>
        </p:nvSpPr>
        <p:spPr>
          <a:xfrm>
            <a:off x="11141250" y="135932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sz="1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17128F1-7DBC-4E98-9A8A-EB2E0DF0C609}"/>
              </a:ext>
            </a:extLst>
          </p:cNvPr>
          <p:cNvSpPr/>
          <p:nvPr/>
        </p:nvSpPr>
        <p:spPr>
          <a:xfrm>
            <a:off x="9580766" y="1778201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(&lt;M&gt;,w)</a:t>
            </a:r>
            <a:endParaRPr lang="es-MX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4CC76ED-C9EA-4506-8771-2510D9D5961A}"/>
              </a:ext>
            </a:extLst>
          </p:cNvPr>
          <p:cNvSpPr/>
          <p:nvPr/>
        </p:nvSpPr>
        <p:spPr>
          <a:xfrm>
            <a:off x="10908268" y="1779768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(&lt;M´&gt;,w)</a:t>
            </a:r>
            <a:endParaRPr lang="es-MX" sz="14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3BDCBE9-7B34-4B45-8AA8-B3FBBA32D72B}"/>
              </a:ext>
            </a:extLst>
          </p:cNvPr>
          <p:cNvSpPr/>
          <p:nvPr/>
        </p:nvSpPr>
        <p:spPr>
          <a:xfrm>
            <a:off x="9584782" y="2220763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(&lt;M&gt;,w)</a:t>
            </a:r>
            <a:endParaRPr lang="es-MX" sz="14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7DA6858-0F8A-49D6-B09D-96BF25FE2210}"/>
              </a:ext>
            </a:extLst>
          </p:cNvPr>
          <p:cNvSpPr/>
          <p:nvPr/>
        </p:nvSpPr>
        <p:spPr>
          <a:xfrm>
            <a:off x="10908917" y="2214068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(&lt;M´&gt;,w)</a:t>
            </a:r>
            <a:endParaRPr lang="es-MX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FD0EE8-3012-4828-A9B4-529748F5B337}"/>
              </a:ext>
            </a:extLst>
          </p:cNvPr>
          <p:cNvSpPr/>
          <p:nvPr/>
        </p:nvSpPr>
        <p:spPr>
          <a:xfrm>
            <a:off x="9651278" y="244781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inválido</a:t>
            </a:r>
            <a:endParaRPr lang="es-MX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530D02E-448C-46E1-A2A5-BBE793996861}"/>
              </a:ext>
            </a:extLst>
          </p:cNvPr>
          <p:cNvSpPr/>
          <p:nvPr/>
        </p:nvSpPr>
        <p:spPr>
          <a:xfrm>
            <a:off x="11255375" y="243570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400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0D4E205-82B2-4B3D-B9E3-A7B16F3C6D47}"/>
              </a:ext>
            </a:extLst>
          </p:cNvPr>
          <p:cNvCxnSpPr>
            <a:cxnSpLocks/>
          </p:cNvCxnSpPr>
          <p:nvPr/>
        </p:nvCxnSpPr>
        <p:spPr>
          <a:xfrm flipV="1">
            <a:off x="10335589" y="2510489"/>
            <a:ext cx="66511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56" grpId="0"/>
      <p:bldP spid="57" grpId="0"/>
      <p:bldP spid="59" grpId="0"/>
      <p:bldP spid="60" grpId="0"/>
      <p:bldP spid="61" grpId="0" animBg="1"/>
      <p:bldP spid="64" grpId="0" animBg="1"/>
      <p:bldP spid="65" grpId="0"/>
      <p:bldP spid="67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AF846D6-1510-4EA0-B958-23000A3DF642}"/>
              </a:ext>
            </a:extLst>
          </p:cNvPr>
          <p:cNvSpPr/>
          <p:nvPr/>
        </p:nvSpPr>
        <p:spPr>
          <a:xfrm>
            <a:off x="315717" y="351120"/>
            <a:ext cx="1195786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Veamos cómo utilizar las reducciones para poblar el mapa de la computabilidad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Teorema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AutoNum type="alphaLcParenBoth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 ⟶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marL="457200" indent="-457200">
              <a:buFontTx/>
              <a:buAutoNum type="alphaLcParenBoth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 ⟶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</a:p>
          <a:p>
            <a:pPr>
              <a:spcAft>
                <a:spcPts val="0"/>
              </a:spcAft>
            </a:pPr>
            <a:endParaRPr lang="es-AR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s-AR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s-AR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Prueba.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idea general se comentó en el ejemplo anterior. Si existe una MT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 reduce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y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existe una MT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 acepta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entonces también existe una MT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 acepta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la que ejecuta primero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sobre el input w y luego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sobre el output f(w)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Parte (a): En este caso, la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para siempre,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por lo tanto también lo hace la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6630E84-A8EC-464B-B41B-E9C6A1B5BFBE}"/>
              </a:ext>
            </a:extLst>
          </p:cNvPr>
          <p:cNvSpPr/>
          <p:nvPr/>
        </p:nvSpPr>
        <p:spPr>
          <a:xfrm>
            <a:off x="8007093" y="1524417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6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062AB16-492A-4762-AEBE-C05747EF64F9}"/>
              </a:ext>
            </a:extLst>
          </p:cNvPr>
          <p:cNvSpPr/>
          <p:nvPr/>
        </p:nvSpPr>
        <p:spPr>
          <a:xfrm>
            <a:off x="9389113" y="1546592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6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68A3F17-C91D-448B-9B9B-9366AC4A62BD}"/>
              </a:ext>
            </a:extLst>
          </p:cNvPr>
          <p:cNvSpPr/>
          <p:nvPr/>
        </p:nvSpPr>
        <p:spPr>
          <a:xfrm>
            <a:off x="8734249" y="2198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B3481887-62CE-494E-B51F-CDD6B59F1101}"/>
              </a:ext>
            </a:extLst>
          </p:cNvPr>
          <p:cNvSpPr/>
          <p:nvPr/>
        </p:nvSpPr>
        <p:spPr>
          <a:xfrm>
            <a:off x="7844360" y="1811907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CF7420F-BAF1-4C62-9A0C-B7A0A70DB2B7}"/>
              </a:ext>
            </a:extLst>
          </p:cNvPr>
          <p:cNvCxnSpPr>
            <a:cxnSpLocks/>
          </p:cNvCxnSpPr>
          <p:nvPr/>
        </p:nvCxnSpPr>
        <p:spPr>
          <a:xfrm>
            <a:off x="8157959" y="2146716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32E2236E-715E-4D68-9B0D-B4CBE4D0AED8}"/>
              </a:ext>
            </a:extLst>
          </p:cNvPr>
          <p:cNvSpPr/>
          <p:nvPr/>
        </p:nvSpPr>
        <p:spPr>
          <a:xfrm>
            <a:off x="7556371" y="1559550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9F85F135-DDDC-49B9-AD93-EB6B8687A650}"/>
              </a:ext>
            </a:extLst>
          </p:cNvPr>
          <p:cNvSpPr/>
          <p:nvPr/>
        </p:nvSpPr>
        <p:spPr>
          <a:xfrm>
            <a:off x="9228495" y="1811907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AD66D965-AFED-4E66-B793-DA4F031426BC}"/>
              </a:ext>
            </a:extLst>
          </p:cNvPr>
          <p:cNvSpPr/>
          <p:nvPr/>
        </p:nvSpPr>
        <p:spPr>
          <a:xfrm>
            <a:off x="8940506" y="1559550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CE4E751-7672-4282-8F82-429CA2A98EF5}"/>
              </a:ext>
            </a:extLst>
          </p:cNvPr>
          <p:cNvCxnSpPr>
            <a:cxnSpLocks/>
          </p:cNvCxnSpPr>
          <p:nvPr/>
        </p:nvCxnSpPr>
        <p:spPr>
          <a:xfrm>
            <a:off x="8157959" y="2567561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CE3E1FF-C317-42AD-93D7-260D84355D35}"/>
              </a:ext>
            </a:extLst>
          </p:cNvPr>
          <p:cNvSpPr/>
          <p:nvPr/>
        </p:nvSpPr>
        <p:spPr>
          <a:xfrm>
            <a:off x="8062727" y="4368478"/>
            <a:ext cx="46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7CA7444-3166-47B0-8A36-165B539DC2E8}"/>
              </a:ext>
            </a:extLst>
          </p:cNvPr>
          <p:cNvSpPr/>
          <p:nvPr/>
        </p:nvSpPr>
        <p:spPr>
          <a:xfrm>
            <a:off x="7693187" y="5113320"/>
            <a:ext cx="420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F5ECB8-DBC3-45A8-BEEF-DCC6F48ACE1C}"/>
              </a:ext>
            </a:extLst>
          </p:cNvPr>
          <p:cNvSpPr/>
          <p:nvPr/>
        </p:nvSpPr>
        <p:spPr>
          <a:xfrm>
            <a:off x="8734249" y="5132088"/>
            <a:ext cx="46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921AD44-9532-47A6-AB45-E9500160C922}"/>
              </a:ext>
            </a:extLst>
          </p:cNvPr>
          <p:cNvSpPr/>
          <p:nvPr/>
        </p:nvSpPr>
        <p:spPr>
          <a:xfrm>
            <a:off x="7063284" y="4994152"/>
            <a:ext cx="3321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sz="16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F6130A-C01D-4571-8045-ABA29736F43E}"/>
              </a:ext>
            </a:extLst>
          </p:cNvPr>
          <p:cNvSpPr/>
          <p:nvPr/>
        </p:nvSpPr>
        <p:spPr>
          <a:xfrm>
            <a:off x="9562300" y="5007615"/>
            <a:ext cx="441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sz="16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658C24B-A0BC-4AD4-BF0B-1ECAA73824D4}"/>
              </a:ext>
            </a:extLst>
          </p:cNvPr>
          <p:cNvSpPr/>
          <p:nvPr/>
        </p:nvSpPr>
        <p:spPr>
          <a:xfrm>
            <a:off x="7648781" y="5081975"/>
            <a:ext cx="551790" cy="43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Diagrama de flujo: proceso 40">
            <a:extLst>
              <a:ext uri="{FF2B5EF4-FFF2-40B4-BE49-F238E27FC236}">
                <a16:creationId xmlns:a16="http://schemas.microsoft.com/office/drawing/2014/main" id="{086026F3-375F-4B1D-BC6C-167A24E29554}"/>
              </a:ext>
            </a:extLst>
          </p:cNvPr>
          <p:cNvSpPr/>
          <p:nvPr/>
        </p:nvSpPr>
        <p:spPr>
          <a:xfrm>
            <a:off x="7376132" y="4717820"/>
            <a:ext cx="2009562" cy="13620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49B9A69-64A6-493B-BFC6-EE5596611F08}"/>
              </a:ext>
            </a:extLst>
          </p:cNvPr>
          <p:cNvSpPr/>
          <p:nvPr/>
        </p:nvSpPr>
        <p:spPr>
          <a:xfrm>
            <a:off x="8179003" y="5009436"/>
            <a:ext cx="558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f(w)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76471EC-9F8D-4766-ADDB-444CCE9E2334}"/>
              </a:ext>
            </a:extLst>
          </p:cNvPr>
          <p:cNvCxnSpPr>
            <a:cxnSpLocks/>
          </p:cNvCxnSpPr>
          <p:nvPr/>
        </p:nvCxnSpPr>
        <p:spPr>
          <a:xfrm>
            <a:off x="8201798" y="5295210"/>
            <a:ext cx="4611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2FE6281-0FC3-4737-A9D3-823BEADCF7D5}"/>
              </a:ext>
            </a:extLst>
          </p:cNvPr>
          <p:cNvSpPr/>
          <p:nvPr/>
        </p:nvSpPr>
        <p:spPr>
          <a:xfrm>
            <a:off x="8652953" y="5094911"/>
            <a:ext cx="543340" cy="4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9A9A195-37D8-4451-B9F8-C67039A465D0}"/>
              </a:ext>
            </a:extLst>
          </p:cNvPr>
          <p:cNvCxnSpPr>
            <a:cxnSpLocks/>
          </p:cNvCxnSpPr>
          <p:nvPr/>
        </p:nvCxnSpPr>
        <p:spPr>
          <a:xfrm>
            <a:off x="9206517" y="5338771"/>
            <a:ext cx="395656" cy="162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5921E92-471E-4C78-97EA-B67E5CFDEF31}"/>
              </a:ext>
            </a:extLst>
          </p:cNvPr>
          <p:cNvCxnSpPr>
            <a:cxnSpLocks/>
          </p:cNvCxnSpPr>
          <p:nvPr/>
        </p:nvCxnSpPr>
        <p:spPr>
          <a:xfrm flipV="1">
            <a:off x="9187640" y="5178714"/>
            <a:ext cx="418169" cy="1539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F9E4EEA-B5D4-4A95-9452-192FE82CCB72}"/>
              </a:ext>
            </a:extLst>
          </p:cNvPr>
          <p:cNvSpPr/>
          <p:nvPr/>
        </p:nvSpPr>
        <p:spPr>
          <a:xfrm>
            <a:off x="9555784" y="5262990"/>
            <a:ext cx="412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s-MX" sz="1600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C093601-51F5-4176-ABF2-87BE02937729}"/>
              </a:ext>
            </a:extLst>
          </p:cNvPr>
          <p:cNvCxnSpPr>
            <a:cxnSpLocks/>
          </p:cNvCxnSpPr>
          <p:nvPr/>
        </p:nvCxnSpPr>
        <p:spPr>
          <a:xfrm>
            <a:off x="7015729" y="5281139"/>
            <a:ext cx="633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B10FA011-F3DD-49C9-A02C-F4F1445D2E0B}"/>
              </a:ext>
            </a:extLst>
          </p:cNvPr>
          <p:cNvSpPr/>
          <p:nvPr/>
        </p:nvSpPr>
        <p:spPr>
          <a:xfrm>
            <a:off x="7981523" y="1216923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C6C1C4F-4D18-4ABE-8AA5-D9183F78A3E9}"/>
              </a:ext>
            </a:extLst>
          </p:cNvPr>
          <p:cNvSpPr/>
          <p:nvPr/>
        </p:nvSpPr>
        <p:spPr>
          <a:xfrm>
            <a:off x="9345831" y="121390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23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6372" y="364544"/>
            <a:ext cx="116008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prueba formal es la siguiente (de la parte (a), la parte (b) es similar):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Supongamos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R. Veamos que se cumple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la hipótesis,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existe una MT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computa f que cumple: w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f(w)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existe una MT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acepta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siempre.</a:t>
            </a: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Así, también existe una MT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acepta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siempre: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un input w,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primero ejecuta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sobre w para obtener f(w),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luego ejecuta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sobre f(w),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acepta si y sólo si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acepta.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para siempre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porque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paran siempre.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= L(M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w ∈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⟷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 partir de w computa f(w) ∈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⟷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acepta f(w) ⟷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acepta w ⟷ w ∈ 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A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parte (b) queda como ejercicio.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0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6372" y="160421"/>
            <a:ext cx="119056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el ejemplo anterior vimos que:        HP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El teorema anterior indica que:            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 ⟶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Entonces, como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RE, se cumple: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Hemos encontrado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una manera alternativa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 probar que HP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 (la manera que vimos antes era directamente construyendo una MT que acepte HP).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Una variante del teorema nos permitirá probar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pertenencia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 una clase (propiedad que no se  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puede probar constructivamente,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 aquí la importancia de las reducciones, que son mucho   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más sencillas que usar la técnica de diagonalización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Corolario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(contrarrecíproco del teorema anterior).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a)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 ⟶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      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(en lugar de 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R ⟶ 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R)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b)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 ⟶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 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(en lugar de 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RE ⟶ 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RE) 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lphaLcParenBoth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lphaLcParenBoth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el ejemplo anterior y el corolario, entonces,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como HP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HP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R,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Probamos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pertenencia a una clase,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este caso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R, sin recurrir a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diagonalización.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Una forma útil de leer lo anterior es la siguiente: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fuera recursivo también lo sería HP, pero   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como HP no es recursivo entonces tampoco lo es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C29D80-43E8-4051-85C3-FEE6DB3068AB}"/>
              </a:ext>
            </a:extLst>
          </p:cNvPr>
          <p:cNvSpPr/>
          <p:nvPr/>
        </p:nvSpPr>
        <p:spPr>
          <a:xfrm>
            <a:off x="7515482" y="4459713"/>
            <a:ext cx="4683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endParaRPr lang="es-MX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56FCF8-C250-4A1A-9F57-A2D96B158A64}"/>
              </a:ext>
            </a:extLst>
          </p:cNvPr>
          <p:cNvSpPr/>
          <p:nvPr/>
        </p:nvSpPr>
        <p:spPr>
          <a:xfrm>
            <a:off x="8934883" y="4419571"/>
            <a:ext cx="39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64FB5CC-B2E8-4594-A090-490A16F6CCC2}"/>
              </a:ext>
            </a:extLst>
          </p:cNvPr>
          <p:cNvSpPr/>
          <p:nvPr/>
        </p:nvSpPr>
        <p:spPr>
          <a:xfrm>
            <a:off x="8331169" y="5116738"/>
            <a:ext cx="248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C23DFF6-0224-4AA6-8C63-2D34E81C2AF1}"/>
              </a:ext>
            </a:extLst>
          </p:cNvPr>
          <p:cNvSpPr/>
          <p:nvPr/>
        </p:nvSpPr>
        <p:spPr>
          <a:xfrm>
            <a:off x="7436082" y="4715026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67033EC-0C8D-4288-922D-FFB83E31976B}"/>
              </a:ext>
            </a:extLst>
          </p:cNvPr>
          <p:cNvCxnSpPr>
            <a:cxnSpLocks/>
          </p:cNvCxnSpPr>
          <p:nvPr/>
        </p:nvCxnSpPr>
        <p:spPr>
          <a:xfrm>
            <a:off x="7749681" y="5049835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321C4DD0-03B6-4766-84B6-AFEA30C52FEA}"/>
              </a:ext>
            </a:extLst>
          </p:cNvPr>
          <p:cNvSpPr/>
          <p:nvPr/>
        </p:nvSpPr>
        <p:spPr>
          <a:xfrm>
            <a:off x="7148093" y="4462669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72A0643F-3BE7-4DCC-94CA-3DAA9F9100A8}"/>
              </a:ext>
            </a:extLst>
          </p:cNvPr>
          <p:cNvSpPr/>
          <p:nvPr/>
        </p:nvSpPr>
        <p:spPr>
          <a:xfrm>
            <a:off x="8820217" y="4715026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307879E6-F310-4807-8FD1-D8BE38449000}"/>
              </a:ext>
            </a:extLst>
          </p:cNvPr>
          <p:cNvSpPr/>
          <p:nvPr/>
        </p:nvSpPr>
        <p:spPr>
          <a:xfrm>
            <a:off x="8532228" y="4462669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93D514A-D815-4EAE-8AEF-84D34EBF0CC0}"/>
              </a:ext>
            </a:extLst>
          </p:cNvPr>
          <p:cNvCxnSpPr>
            <a:cxnSpLocks/>
          </p:cNvCxnSpPr>
          <p:nvPr/>
        </p:nvCxnSpPr>
        <p:spPr>
          <a:xfrm>
            <a:off x="7749681" y="5470680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91D7E850-4A2B-4203-B5C2-E3EE49BC6B8C}"/>
              </a:ext>
            </a:extLst>
          </p:cNvPr>
          <p:cNvSpPr/>
          <p:nvPr/>
        </p:nvSpPr>
        <p:spPr>
          <a:xfrm>
            <a:off x="7566778" y="4168723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84A501-28FA-4D6B-90EC-7637A3615FCC}"/>
              </a:ext>
            </a:extLst>
          </p:cNvPr>
          <p:cNvSpPr/>
          <p:nvPr/>
        </p:nvSpPr>
        <p:spPr>
          <a:xfrm>
            <a:off x="8915647" y="4172571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552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143186" y="194807"/>
            <a:ext cx="119056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Profundizando un poco más acerca de lo que significa que exista una reducción de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Hemos probado que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R,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R,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y que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RE,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otras palabras, si se puede reducir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 “tan o más difícil” que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(en términos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de computabilidad).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Concretamente, si hay una reducción de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 también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R, y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 también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Otra forma de leer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“tan o más difícil”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es:</a:t>
            </a: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si se puede resolver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entonces se puede resolver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Volviendo al ejemplo anterior, entonces: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“tan o más difícil” que HP.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También se prueba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HP, </a:t>
            </a: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y así también se cumple que HP es “tan o más difícil”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lo tanto,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y HP tienen dificultad equivalente 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en el marco de la computabilidad. 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2E6F86-3B60-43B7-8E41-5D4DAA382507}"/>
              </a:ext>
            </a:extLst>
          </p:cNvPr>
          <p:cNvSpPr/>
          <p:nvPr/>
        </p:nvSpPr>
        <p:spPr>
          <a:xfrm>
            <a:off x="8545072" y="1673679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AAF6C8-7731-4117-8C04-E6197506A2DA}"/>
              </a:ext>
            </a:extLst>
          </p:cNvPr>
          <p:cNvSpPr/>
          <p:nvPr/>
        </p:nvSpPr>
        <p:spPr>
          <a:xfrm>
            <a:off x="9948770" y="1667152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9581BD-ECF8-4E4E-AC66-5413318F54CC}"/>
              </a:ext>
            </a:extLst>
          </p:cNvPr>
          <p:cNvSpPr/>
          <p:nvPr/>
        </p:nvSpPr>
        <p:spPr>
          <a:xfrm>
            <a:off x="8635159" y="4071402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endParaRPr lang="es-MX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B145C5-A3EF-476C-9A78-D8B435DCB7B9}"/>
              </a:ext>
            </a:extLst>
          </p:cNvPr>
          <p:cNvSpPr/>
          <p:nvPr/>
        </p:nvSpPr>
        <p:spPr>
          <a:xfrm>
            <a:off x="10070220" y="4060270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sz="1600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B695427B-98A0-49B5-B38F-0D3CD0D5283F}"/>
              </a:ext>
            </a:extLst>
          </p:cNvPr>
          <p:cNvSpPr/>
          <p:nvPr/>
        </p:nvSpPr>
        <p:spPr>
          <a:xfrm>
            <a:off x="8418383" y="1948862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5A2E48C-2351-4709-B4E2-8E636A387BF9}"/>
              </a:ext>
            </a:extLst>
          </p:cNvPr>
          <p:cNvCxnSpPr>
            <a:cxnSpLocks/>
          </p:cNvCxnSpPr>
          <p:nvPr/>
        </p:nvCxnSpPr>
        <p:spPr>
          <a:xfrm>
            <a:off x="8731982" y="2283671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2DD42132-26D7-4C7D-A793-76F0D766E125}"/>
              </a:ext>
            </a:extLst>
          </p:cNvPr>
          <p:cNvSpPr/>
          <p:nvPr/>
        </p:nvSpPr>
        <p:spPr>
          <a:xfrm>
            <a:off x="8130394" y="1696505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FAFA6BF5-022B-4D68-B034-4DF451C0FDE1}"/>
              </a:ext>
            </a:extLst>
          </p:cNvPr>
          <p:cNvSpPr/>
          <p:nvPr/>
        </p:nvSpPr>
        <p:spPr>
          <a:xfrm>
            <a:off x="9802518" y="1948862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1886A00B-DAD7-4EAE-BCB8-67B37B018C50}"/>
              </a:ext>
            </a:extLst>
          </p:cNvPr>
          <p:cNvSpPr/>
          <p:nvPr/>
        </p:nvSpPr>
        <p:spPr>
          <a:xfrm>
            <a:off x="9514529" y="1696505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5C7946B-1022-41E5-8C78-F090388AD879}"/>
              </a:ext>
            </a:extLst>
          </p:cNvPr>
          <p:cNvCxnSpPr>
            <a:cxnSpLocks/>
          </p:cNvCxnSpPr>
          <p:nvPr/>
        </p:nvCxnSpPr>
        <p:spPr>
          <a:xfrm>
            <a:off x="8731982" y="2704516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768DA602-14AC-4656-8CA5-5D45A6EA4AE9}"/>
              </a:ext>
            </a:extLst>
          </p:cNvPr>
          <p:cNvSpPr/>
          <p:nvPr/>
        </p:nvSpPr>
        <p:spPr>
          <a:xfrm>
            <a:off x="8523021" y="4323759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0EA1832-4DEE-41CB-BF7F-88E3DB218767}"/>
              </a:ext>
            </a:extLst>
          </p:cNvPr>
          <p:cNvCxnSpPr>
            <a:cxnSpLocks/>
          </p:cNvCxnSpPr>
          <p:nvPr/>
        </p:nvCxnSpPr>
        <p:spPr>
          <a:xfrm>
            <a:off x="8836620" y="4658568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F1F4BE0E-0511-442C-9CCF-A23F56FD3CC5}"/>
              </a:ext>
            </a:extLst>
          </p:cNvPr>
          <p:cNvSpPr/>
          <p:nvPr/>
        </p:nvSpPr>
        <p:spPr>
          <a:xfrm>
            <a:off x="8235032" y="4071402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FFE1B9B8-FCD7-4FFE-AFAD-01C0D4DD96BB}"/>
              </a:ext>
            </a:extLst>
          </p:cNvPr>
          <p:cNvSpPr/>
          <p:nvPr/>
        </p:nvSpPr>
        <p:spPr>
          <a:xfrm>
            <a:off x="9907156" y="4323759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FDDEDF34-7738-4CEF-9C21-F08A84D2D67B}"/>
              </a:ext>
            </a:extLst>
          </p:cNvPr>
          <p:cNvSpPr/>
          <p:nvPr/>
        </p:nvSpPr>
        <p:spPr>
          <a:xfrm>
            <a:off x="9619167" y="4071402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02A4E03-2C4D-4329-A747-8D77E8B5D08D}"/>
              </a:ext>
            </a:extLst>
          </p:cNvPr>
          <p:cNvCxnSpPr>
            <a:cxnSpLocks/>
          </p:cNvCxnSpPr>
          <p:nvPr/>
        </p:nvCxnSpPr>
        <p:spPr>
          <a:xfrm>
            <a:off x="8836620" y="5079413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4CC9F32-7674-4BBB-AAC7-6444A644B919}"/>
              </a:ext>
            </a:extLst>
          </p:cNvPr>
          <p:cNvSpPr/>
          <p:nvPr/>
        </p:nvSpPr>
        <p:spPr>
          <a:xfrm>
            <a:off x="8625664" y="5492014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sz="16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1E07254-61B9-4B3E-9173-4DA7B996F4B4}"/>
              </a:ext>
            </a:extLst>
          </p:cNvPr>
          <p:cNvSpPr/>
          <p:nvPr/>
        </p:nvSpPr>
        <p:spPr>
          <a:xfrm>
            <a:off x="10034954" y="5503434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endParaRPr lang="es-MX" sz="1600" dirty="0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E12DA4DC-C6AA-4CBB-8712-CE7E087A7900}"/>
              </a:ext>
            </a:extLst>
          </p:cNvPr>
          <p:cNvSpPr/>
          <p:nvPr/>
        </p:nvSpPr>
        <p:spPr>
          <a:xfrm>
            <a:off x="8523021" y="5771189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2821C53-960C-418E-BEA2-E6C4CA0BD4A2}"/>
              </a:ext>
            </a:extLst>
          </p:cNvPr>
          <p:cNvCxnSpPr>
            <a:cxnSpLocks/>
          </p:cNvCxnSpPr>
          <p:nvPr/>
        </p:nvCxnSpPr>
        <p:spPr>
          <a:xfrm>
            <a:off x="8836620" y="6105998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EF9CDEBE-5886-4495-B5DD-5208DB32AD48}"/>
              </a:ext>
            </a:extLst>
          </p:cNvPr>
          <p:cNvSpPr/>
          <p:nvPr/>
        </p:nvSpPr>
        <p:spPr>
          <a:xfrm>
            <a:off x="8235032" y="5518832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8D81DE83-2080-4282-9E33-9E703F7BC38E}"/>
              </a:ext>
            </a:extLst>
          </p:cNvPr>
          <p:cNvSpPr/>
          <p:nvPr/>
        </p:nvSpPr>
        <p:spPr>
          <a:xfrm>
            <a:off x="9907156" y="5771189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E8752DA1-4664-42E0-BEC0-D38701C85D02}"/>
              </a:ext>
            </a:extLst>
          </p:cNvPr>
          <p:cNvSpPr/>
          <p:nvPr/>
        </p:nvSpPr>
        <p:spPr>
          <a:xfrm>
            <a:off x="9619167" y="5518832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8A525C1-1C4C-49D9-96E8-1D842B5FC6C4}"/>
              </a:ext>
            </a:extLst>
          </p:cNvPr>
          <p:cNvCxnSpPr>
            <a:cxnSpLocks/>
          </p:cNvCxnSpPr>
          <p:nvPr/>
        </p:nvCxnSpPr>
        <p:spPr>
          <a:xfrm>
            <a:off x="8836620" y="6526843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9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94072" y="201349"/>
            <a:ext cx="118979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Sea el problema: dada una MT M,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¿M acepta todas las cadenas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lenguaje que representa el problema es: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{&lt;M&gt; | L(M) = Ʃ*}.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Vamos a probar por medio de una reducción de problemas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R. </a:t>
            </a:r>
          </a:p>
          <a:p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Intuitivamente, ¿puede ser L</a:t>
            </a:r>
            <a:r>
              <a:rPr lang="es-A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R? ¿Y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RE?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Debemos encontrar una reducción de la forma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modo tal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debe ser “tan o más difícil”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y así probaremos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R).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Elegimos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1. Definición de la función de reducción 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 inputs válidos (&lt;M&gt;,w) se define: f((&lt;M&gt;,w)) = &lt;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&gt;.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es una MT que reemplaza su input por w, ejecuta M sobre w y acepta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M acepta. Notar: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- si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 acepta w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como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siempre reemplaza su input por w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acepta siempre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Por lo tanto L(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Ʃ*, y así &lt;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siendo (&lt;M&gt;,w)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- si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 rechaza w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como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siempre reemplaza su input por w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rechaza siempre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Por lo tanto L(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y así &lt;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siendo (&lt;M&gt;,w)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inputs sin la forma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(&lt;M&gt;,w), se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define como antes el output inválido 1 (nuevamente la función de reducción f va de un elemento de fuera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 un elemento de fuera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D413D4-CC63-40DA-AF60-6F52B7ABF6A5}"/>
              </a:ext>
            </a:extLst>
          </p:cNvPr>
          <p:cNvSpPr/>
          <p:nvPr/>
        </p:nvSpPr>
        <p:spPr>
          <a:xfrm>
            <a:off x="10516435" y="2422431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13DDA1-7FED-4DE7-82FB-79BCF8FA4508}"/>
              </a:ext>
            </a:extLst>
          </p:cNvPr>
          <p:cNvSpPr/>
          <p:nvPr/>
        </p:nvSpPr>
        <p:spPr>
          <a:xfrm>
            <a:off x="8004670" y="170087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A62FDA-B377-4514-9715-89C6EAF8CDC6}"/>
              </a:ext>
            </a:extLst>
          </p:cNvPr>
          <p:cNvSpPr/>
          <p:nvPr/>
        </p:nvSpPr>
        <p:spPr>
          <a:xfrm>
            <a:off x="10667247" y="174877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597F93-11F2-46FC-842A-02C4D7D064F7}"/>
              </a:ext>
            </a:extLst>
          </p:cNvPr>
          <p:cNvSpPr/>
          <p:nvPr/>
        </p:nvSpPr>
        <p:spPr>
          <a:xfrm>
            <a:off x="10532667" y="3039782"/>
            <a:ext cx="803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4B21A4-B5A8-4E76-B9A2-912E729C5B2C}"/>
              </a:ext>
            </a:extLst>
          </p:cNvPr>
          <p:cNvSpPr/>
          <p:nvPr/>
        </p:nvSpPr>
        <p:spPr>
          <a:xfrm>
            <a:off x="7887834" y="3312295"/>
            <a:ext cx="9396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inválida</a:t>
            </a:r>
            <a:endParaRPr lang="es-MX" sz="1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AB53E6-F95D-4B73-900E-A3B8FCEC7897}"/>
              </a:ext>
            </a:extLst>
          </p:cNvPr>
          <p:cNvSpPr/>
          <p:nvPr/>
        </p:nvSpPr>
        <p:spPr>
          <a:xfrm>
            <a:off x="10494924" y="3319326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inválida</a:t>
            </a:r>
            <a:endParaRPr lang="es-MX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E324723-A79E-4734-B351-ACFCA729C1B8}"/>
              </a:ext>
            </a:extLst>
          </p:cNvPr>
          <p:cNvSpPr/>
          <p:nvPr/>
        </p:nvSpPr>
        <p:spPr>
          <a:xfrm>
            <a:off x="10453215" y="-403892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8FF83BB-0110-4459-BB0D-4D9979885DE3}"/>
              </a:ext>
            </a:extLst>
          </p:cNvPr>
          <p:cNvSpPr/>
          <p:nvPr/>
        </p:nvSpPr>
        <p:spPr>
          <a:xfrm>
            <a:off x="7746587" y="2374459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(&lt;M&gt;,w)</a:t>
            </a:r>
            <a:endParaRPr lang="es-MX" sz="16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44975C7-87CB-488E-9E58-215CD2DB7703}"/>
              </a:ext>
            </a:extLst>
          </p:cNvPr>
          <p:cNvSpPr/>
          <p:nvPr/>
        </p:nvSpPr>
        <p:spPr>
          <a:xfrm>
            <a:off x="7746587" y="3004992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(&lt;M&gt;,w)</a:t>
            </a:r>
            <a:endParaRPr lang="es-MX" sz="16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5B1BD36-0725-48B2-9029-CA0A8978BE2D}"/>
              </a:ext>
            </a:extLst>
          </p:cNvPr>
          <p:cNvSpPr/>
          <p:nvPr/>
        </p:nvSpPr>
        <p:spPr>
          <a:xfrm>
            <a:off x="9466449" y="229982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F08E1BA-E992-45B4-8545-27EB331B9465}"/>
              </a:ext>
            </a:extLst>
          </p:cNvPr>
          <p:cNvSpPr/>
          <p:nvPr/>
        </p:nvSpPr>
        <p:spPr>
          <a:xfrm>
            <a:off x="9477506" y="307718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281FEA39-BDFF-4A31-A627-7B729F4BE8CA}"/>
              </a:ext>
            </a:extLst>
          </p:cNvPr>
          <p:cNvSpPr/>
          <p:nvPr/>
        </p:nvSpPr>
        <p:spPr>
          <a:xfrm>
            <a:off x="7700836" y="2024632"/>
            <a:ext cx="1056800" cy="98064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CE22DDE-F8EF-4AA0-A6A2-C6314B5F995E}"/>
              </a:ext>
            </a:extLst>
          </p:cNvPr>
          <p:cNvCxnSpPr>
            <a:cxnSpLocks/>
          </p:cNvCxnSpPr>
          <p:nvPr/>
        </p:nvCxnSpPr>
        <p:spPr>
          <a:xfrm>
            <a:off x="8640516" y="2578617"/>
            <a:ext cx="18544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FB2AAFC7-99C9-48CB-8FD1-998FC79126C8}"/>
              </a:ext>
            </a:extLst>
          </p:cNvPr>
          <p:cNvSpPr/>
          <p:nvPr/>
        </p:nvSpPr>
        <p:spPr>
          <a:xfrm>
            <a:off x="7156401" y="1746456"/>
            <a:ext cx="2150761" cy="206738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839DFC66-3F96-43E6-8EE4-0CD038B5556C}"/>
              </a:ext>
            </a:extLst>
          </p:cNvPr>
          <p:cNvSpPr/>
          <p:nvPr/>
        </p:nvSpPr>
        <p:spPr>
          <a:xfrm>
            <a:off x="10329194" y="2059889"/>
            <a:ext cx="1056800" cy="98064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318C361B-7F01-4228-82F3-C2303F01C1E8}"/>
              </a:ext>
            </a:extLst>
          </p:cNvPr>
          <p:cNvSpPr/>
          <p:nvPr/>
        </p:nvSpPr>
        <p:spPr>
          <a:xfrm>
            <a:off x="9850383" y="1746456"/>
            <a:ext cx="2047545" cy="206738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FCF2019-F3A8-4B28-9E03-857000499994}"/>
              </a:ext>
            </a:extLst>
          </p:cNvPr>
          <p:cNvCxnSpPr>
            <a:cxnSpLocks/>
          </p:cNvCxnSpPr>
          <p:nvPr/>
        </p:nvCxnSpPr>
        <p:spPr>
          <a:xfrm>
            <a:off x="8640515" y="3358909"/>
            <a:ext cx="18544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6827B81F-B80B-48D6-AFF7-55F5F3A42B69}"/>
              </a:ext>
            </a:extLst>
          </p:cNvPr>
          <p:cNvSpPr/>
          <p:nvPr/>
        </p:nvSpPr>
        <p:spPr>
          <a:xfrm>
            <a:off x="8020685" y="147200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8D5172-654A-4C16-A06E-7989071CE862}"/>
              </a:ext>
            </a:extLst>
          </p:cNvPr>
          <p:cNvSpPr/>
          <p:nvPr/>
        </p:nvSpPr>
        <p:spPr>
          <a:xfrm>
            <a:off x="10658889" y="147200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67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4954</Words>
  <Application>Microsoft Office PowerPoint</Application>
  <PresentationFormat>Panorámica</PresentationFormat>
  <Paragraphs>646</Paragraphs>
  <Slides>23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bbb    vbvvnn   vfffff aaa ddddd gggggggg</dc:title>
  <dc:creator>Ricardo Rosenfeld</dc:creator>
  <cp:lastModifiedBy>Ricardo Rosenfeld</cp:lastModifiedBy>
  <cp:revision>603</cp:revision>
  <dcterms:created xsi:type="dcterms:W3CDTF">2017-11-26T15:39:57Z</dcterms:created>
  <dcterms:modified xsi:type="dcterms:W3CDTF">2020-04-04T16:24:18Z</dcterms:modified>
</cp:coreProperties>
</file>