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7" r:id="rId2"/>
    <p:sldId id="364" r:id="rId3"/>
    <p:sldId id="365" r:id="rId4"/>
    <p:sldId id="366" r:id="rId5"/>
    <p:sldId id="367" r:id="rId6"/>
    <p:sldId id="368" r:id="rId7"/>
    <p:sldId id="380" r:id="rId8"/>
    <p:sldId id="381" r:id="rId9"/>
    <p:sldId id="382" r:id="rId10"/>
    <p:sldId id="370" r:id="rId11"/>
    <p:sldId id="383" r:id="rId12"/>
    <p:sldId id="371" r:id="rId13"/>
    <p:sldId id="384" r:id="rId14"/>
    <p:sldId id="372" r:id="rId15"/>
    <p:sldId id="373" r:id="rId16"/>
    <p:sldId id="385" r:id="rId17"/>
    <p:sldId id="374" r:id="rId18"/>
    <p:sldId id="375" r:id="rId19"/>
    <p:sldId id="376" r:id="rId20"/>
    <p:sldId id="377" r:id="rId21"/>
    <p:sldId id="38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F7CDD-13BD-4F18-82CA-1293B31FDF44}" v="1" dt="2018-06-24T16:55:59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3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26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75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36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EFC08E2-7C2F-4B32-A832-D09D88B7F99D}"/>
              </a:ext>
            </a:extLst>
          </p:cNvPr>
          <p:cNvSpPr txBox="1">
            <a:spLocks/>
          </p:cNvSpPr>
          <p:nvPr/>
        </p:nvSpPr>
        <p:spPr>
          <a:xfrm>
            <a:off x="9364500" y="3117297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CONSTRUCCIÓN DE PROGRAMAS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34846CF-79E0-4565-8F66-D2532AB3E717}"/>
              </a:ext>
            </a:extLst>
          </p:cNvPr>
          <p:cNvSpPr txBox="1">
            <a:spLocks/>
          </p:cNvSpPr>
          <p:nvPr/>
        </p:nvSpPr>
        <p:spPr>
          <a:xfrm>
            <a:off x="1588578" y="1518239"/>
            <a:ext cx="2342827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problemas computacionales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B4DF858-D81D-40E8-9AC8-1F6707B38E66}"/>
              </a:ext>
            </a:extLst>
          </p:cNvPr>
          <p:cNvSpPr txBox="1">
            <a:spLocks/>
          </p:cNvSpPr>
          <p:nvPr/>
        </p:nvSpPr>
        <p:spPr>
          <a:xfrm>
            <a:off x="1994116" y="3039696"/>
            <a:ext cx="1531752" cy="314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DBD753E-4825-462D-A2AA-D50183FD3144}"/>
              </a:ext>
            </a:extLst>
          </p:cNvPr>
          <p:cNvSpPr txBox="1">
            <a:spLocks/>
          </p:cNvSpPr>
          <p:nvPr/>
        </p:nvSpPr>
        <p:spPr>
          <a:xfrm>
            <a:off x="5809357" y="1585544"/>
            <a:ext cx="1628614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MX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037150D-13A4-423A-8EF2-BE69E3E1EE21}"/>
              </a:ext>
            </a:extLst>
          </p:cNvPr>
          <p:cNvSpPr txBox="1">
            <a:spLocks/>
          </p:cNvSpPr>
          <p:nvPr/>
        </p:nvSpPr>
        <p:spPr>
          <a:xfrm>
            <a:off x="5817405" y="2517806"/>
            <a:ext cx="1513159" cy="708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tratables o factibles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4ED6C9A-98C8-4C1F-9C86-72FFF2F9F17F}"/>
              </a:ext>
            </a:extLst>
          </p:cNvPr>
          <p:cNvSpPr txBox="1">
            <a:spLocks/>
          </p:cNvSpPr>
          <p:nvPr/>
        </p:nvSpPr>
        <p:spPr>
          <a:xfrm>
            <a:off x="9518217" y="1672482"/>
            <a:ext cx="1628614" cy="68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3D10A8A-FA0E-4A50-8CCF-45CAD2EAAC6D}"/>
              </a:ext>
            </a:extLst>
          </p:cNvPr>
          <p:cNvSpPr txBox="1">
            <a:spLocks/>
          </p:cNvSpPr>
          <p:nvPr/>
        </p:nvSpPr>
        <p:spPr>
          <a:xfrm>
            <a:off x="1808137" y="2320696"/>
            <a:ext cx="1903711" cy="340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computables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B340E55-7149-403A-9239-BB49ED042B00}"/>
              </a:ext>
            </a:extLst>
          </p:cNvPr>
          <p:cNvSpPr txBox="1">
            <a:spLocks/>
          </p:cNvSpPr>
          <p:nvPr/>
        </p:nvSpPr>
        <p:spPr>
          <a:xfrm>
            <a:off x="-113001" y="1214785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VIAJE IMAGINARIO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AC1A369-691F-4B21-889B-03A9642184B7}"/>
              </a:ext>
            </a:extLst>
          </p:cNvPr>
          <p:cNvSpPr txBox="1">
            <a:spLocks/>
          </p:cNvSpPr>
          <p:nvPr/>
        </p:nvSpPr>
        <p:spPr>
          <a:xfrm>
            <a:off x="8496800" y="3744943"/>
            <a:ext cx="1482025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6B8E1159-26CC-4034-B7B8-DBF4C6D960D6}"/>
              </a:ext>
            </a:extLst>
          </p:cNvPr>
          <p:cNvSpPr txBox="1">
            <a:spLocks/>
          </p:cNvSpPr>
          <p:nvPr/>
        </p:nvSpPr>
        <p:spPr>
          <a:xfrm>
            <a:off x="10678802" y="3757375"/>
            <a:ext cx="1319942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4A7B003-79AF-4319-86B9-1DFC15F2C078}"/>
              </a:ext>
            </a:extLst>
          </p:cNvPr>
          <p:cNvSpPr txBox="1">
            <a:spLocks/>
          </p:cNvSpPr>
          <p:nvPr/>
        </p:nvSpPr>
        <p:spPr>
          <a:xfrm>
            <a:off x="9409231" y="4463946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VERIFICACIÓN DE PROGRAMAS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9F2963A-CBFE-49AF-A1BF-1E94F7EDC771}"/>
              </a:ext>
            </a:extLst>
          </p:cNvPr>
          <p:cNvSpPr txBox="1">
            <a:spLocks/>
          </p:cNvSpPr>
          <p:nvPr/>
        </p:nvSpPr>
        <p:spPr>
          <a:xfrm>
            <a:off x="3971440" y="1196854"/>
            <a:ext cx="1903711" cy="42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VIAJE IMAGINARIO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ED064D08-76F6-439F-B4C7-729846132ED9}"/>
              </a:ext>
            </a:extLst>
          </p:cNvPr>
          <p:cNvSpPr/>
          <p:nvPr/>
        </p:nvSpPr>
        <p:spPr>
          <a:xfrm>
            <a:off x="879058" y="2120858"/>
            <a:ext cx="3650414" cy="342115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FB5DABD9-24C2-4684-BA13-F8546430DEF8}"/>
              </a:ext>
            </a:extLst>
          </p:cNvPr>
          <p:cNvSpPr/>
          <p:nvPr/>
        </p:nvSpPr>
        <p:spPr>
          <a:xfrm>
            <a:off x="1507279" y="2611266"/>
            <a:ext cx="2464161" cy="23778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CD79543B-325B-4BD1-B2EB-34B25EC7506B}"/>
              </a:ext>
            </a:extLst>
          </p:cNvPr>
          <p:cNvSpPr/>
          <p:nvPr/>
        </p:nvSpPr>
        <p:spPr>
          <a:xfrm>
            <a:off x="2082556" y="3313244"/>
            <a:ext cx="1234669" cy="113114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CF2F158-29E9-4139-9489-AA130AEA817D}"/>
              </a:ext>
            </a:extLst>
          </p:cNvPr>
          <p:cNvCxnSpPr>
            <a:cxnSpLocks/>
          </p:cNvCxnSpPr>
          <p:nvPr/>
        </p:nvCxnSpPr>
        <p:spPr>
          <a:xfrm>
            <a:off x="769195" y="1672505"/>
            <a:ext cx="1880934" cy="2377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FF8C9024-7FF0-42FD-A5A6-424C3C1709B8}"/>
              </a:ext>
            </a:extLst>
          </p:cNvPr>
          <p:cNvSpPr/>
          <p:nvPr/>
        </p:nvSpPr>
        <p:spPr>
          <a:xfrm>
            <a:off x="8701918" y="2273304"/>
            <a:ext cx="3266211" cy="321102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A2F0818E-4EAD-48DC-8548-E21487D2F15E}"/>
              </a:ext>
            </a:extLst>
          </p:cNvPr>
          <p:cNvSpPr/>
          <p:nvPr/>
        </p:nvSpPr>
        <p:spPr>
          <a:xfrm>
            <a:off x="5611667" y="2951542"/>
            <a:ext cx="1941140" cy="192209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C7830507-9E6D-418A-B46F-228290446FB6}"/>
              </a:ext>
            </a:extLst>
          </p:cNvPr>
          <p:cNvSpPr/>
          <p:nvPr/>
        </p:nvSpPr>
        <p:spPr>
          <a:xfrm>
            <a:off x="4830331" y="2194695"/>
            <a:ext cx="3488800" cy="33473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43DD2E6-1B84-4592-ACDE-DF6BE2BBD38E}"/>
              </a:ext>
            </a:extLst>
          </p:cNvPr>
          <p:cNvCxnSpPr>
            <a:cxnSpLocks/>
          </p:cNvCxnSpPr>
          <p:nvPr/>
        </p:nvCxnSpPr>
        <p:spPr>
          <a:xfrm>
            <a:off x="4850087" y="1646301"/>
            <a:ext cx="1880934" cy="237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90802000-EB08-4194-9A2D-C0698521D28D}"/>
              </a:ext>
            </a:extLst>
          </p:cNvPr>
          <p:cNvSpPr/>
          <p:nvPr/>
        </p:nvSpPr>
        <p:spPr>
          <a:xfrm>
            <a:off x="9064878" y="3564012"/>
            <a:ext cx="817216" cy="7826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56EFF3E2-5AE7-46A3-B24D-356BD9D22AF1}"/>
              </a:ext>
            </a:extLst>
          </p:cNvPr>
          <p:cNvSpPr/>
          <p:nvPr/>
        </p:nvSpPr>
        <p:spPr>
          <a:xfrm>
            <a:off x="10693492" y="3564012"/>
            <a:ext cx="817216" cy="7826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CB95C7E-1F6D-4499-A95F-5DD91C426013}"/>
              </a:ext>
            </a:extLst>
          </p:cNvPr>
          <p:cNvCxnSpPr>
            <a:cxnSpLocks/>
          </p:cNvCxnSpPr>
          <p:nvPr/>
        </p:nvCxnSpPr>
        <p:spPr>
          <a:xfrm>
            <a:off x="9498455" y="3681290"/>
            <a:ext cx="1635798" cy="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7384090-F3AC-409C-BA13-994CE0212F08}"/>
              </a:ext>
            </a:extLst>
          </p:cNvPr>
          <p:cNvCxnSpPr>
            <a:cxnSpLocks/>
          </p:cNvCxnSpPr>
          <p:nvPr/>
        </p:nvCxnSpPr>
        <p:spPr>
          <a:xfrm>
            <a:off x="9543188" y="4218590"/>
            <a:ext cx="1635798" cy="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>
            <a:extLst>
              <a:ext uri="{FF2B5EF4-FFF2-40B4-BE49-F238E27FC236}">
                <a16:creationId xmlns:a16="http://schemas.microsoft.com/office/drawing/2014/main" id="{C28F84B7-F566-422E-9BDF-EB45A5ED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254249"/>
            <a:ext cx="11778712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5. Complejidad Computacional. P y NP.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BF7EBAF4-900E-4D16-A654-B7ED664546F7}"/>
              </a:ext>
            </a:extLst>
          </p:cNvPr>
          <p:cNvSpPr txBox="1">
            <a:spLocks/>
          </p:cNvSpPr>
          <p:nvPr/>
        </p:nvSpPr>
        <p:spPr>
          <a:xfrm>
            <a:off x="0" y="5627305"/>
            <a:ext cx="4991751" cy="769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Jerarquía de la Computabilidad</a:t>
            </a: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6E2D701C-C327-463F-9148-02458BE7BC93}"/>
              </a:ext>
            </a:extLst>
          </p:cNvPr>
          <p:cNvSpPr txBox="1">
            <a:spLocks/>
          </p:cNvSpPr>
          <p:nvPr/>
        </p:nvSpPr>
        <p:spPr>
          <a:xfrm>
            <a:off x="4790191" y="5707040"/>
            <a:ext cx="3650414" cy="610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Jerarquía de la Complejidad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CBD99A56-A2B1-4242-B508-34983087CDD6}"/>
              </a:ext>
            </a:extLst>
          </p:cNvPr>
          <p:cNvSpPr txBox="1">
            <a:spLocks/>
          </p:cNvSpPr>
          <p:nvPr/>
        </p:nvSpPr>
        <p:spPr>
          <a:xfrm>
            <a:off x="8299922" y="5696144"/>
            <a:ext cx="4613974" cy="610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orrectitud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Programas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B3398EA-61CE-43C1-BCBF-F61583A2A769}"/>
              </a:ext>
            </a:extLst>
          </p:cNvPr>
          <p:cNvCxnSpPr>
            <a:cxnSpLocks/>
          </p:cNvCxnSpPr>
          <p:nvPr/>
        </p:nvCxnSpPr>
        <p:spPr>
          <a:xfrm flipV="1">
            <a:off x="2695095" y="2288847"/>
            <a:ext cx="3241300" cy="1014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9F1B68C-5EBC-4323-81F1-EA77874ED9FF}"/>
              </a:ext>
            </a:extLst>
          </p:cNvPr>
          <p:cNvCxnSpPr>
            <a:cxnSpLocks/>
          </p:cNvCxnSpPr>
          <p:nvPr/>
        </p:nvCxnSpPr>
        <p:spPr>
          <a:xfrm>
            <a:off x="2733062" y="4448860"/>
            <a:ext cx="3362938" cy="10306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28FD72F-253E-4301-8E0C-E471EC102182}"/>
              </a:ext>
            </a:extLst>
          </p:cNvPr>
          <p:cNvCxnSpPr>
            <a:cxnSpLocks/>
          </p:cNvCxnSpPr>
          <p:nvPr/>
        </p:nvCxnSpPr>
        <p:spPr>
          <a:xfrm>
            <a:off x="8510726" y="2353034"/>
            <a:ext cx="0" cy="31889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F09CDE3-D5A1-42D1-A096-2AD9022DFD4B}"/>
              </a:ext>
            </a:extLst>
          </p:cNvPr>
          <p:cNvCxnSpPr>
            <a:cxnSpLocks/>
          </p:cNvCxnSpPr>
          <p:nvPr/>
        </p:nvCxnSpPr>
        <p:spPr>
          <a:xfrm rot="120000" flipV="1">
            <a:off x="7500327" y="1867860"/>
            <a:ext cx="2017890" cy="579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4C96FEC-6B1E-47E1-938F-5518D297B56B}"/>
              </a:ext>
            </a:extLst>
          </p:cNvPr>
          <p:cNvSpPr/>
          <p:nvPr/>
        </p:nvSpPr>
        <p:spPr>
          <a:xfrm>
            <a:off x="7941609" y="1574087"/>
            <a:ext cx="121058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s-MX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visiones</a:t>
            </a:r>
          </a:p>
        </p:txBody>
      </p:sp>
    </p:spTree>
    <p:extLst>
      <p:ext uri="{BB962C8B-B14F-4D97-AF65-F5344CB8AC3E}">
        <p14:creationId xmlns:p14="http://schemas.microsoft.com/office/powerpoint/2010/main" val="1366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0" y="211337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jerarquía temporal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densa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dada una clase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TIME(T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(n)), siempre se puede encontrar una clase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TIME(T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 que cumple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TIME(T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TIME(T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 Ya vimos que debe ser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 &gt;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k.T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trabaja con funciones T(n)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tiempo-construibles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las T(n) se computan en tiempo T(n),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usan como “relojes” para justamente determinar si las MT tardan efectivamente tiempo T(n). Todas las funciones temporales habitualmente utilizadas son tiempo-construibles: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n! 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n.logn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, etc.  </a:t>
            </a:r>
          </a:p>
          <a:p>
            <a:pPr lvl="1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números se representan en notación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unaria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4000" lvl="3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Sea por ejemplo k.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base 2 ocupa unas log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k celdas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(p.ej. 32 ocupa log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32 + 1 = 6 celdas). El mismo 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base 10 ocupa unas log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k celdas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Es decir,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k en base i ≠ 1 ocupa unas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celdas. </a:t>
            </a:r>
          </a:p>
          <a:p>
            <a:pPr marL="324000" lvl="3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Por lo tanto, la relación entre la longitud de un número k representado en bases a ≠ 1 y b ≠ 1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se cumple que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(p.ej. log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64 / log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64 = log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 = 2).</a:t>
            </a:r>
          </a:p>
          <a:p>
            <a:pPr marL="324000" lvl="3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De esta manera, si una MT trabaja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usando números en base a ≠ 1, también trabaja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usando números en base b ≠ 1 (podemos prescindir de indicar la base).</a:t>
            </a:r>
          </a:p>
          <a:p>
            <a:pPr marL="324000" lvl="3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La notación unaria en cambio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“trae problemas”.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una MT trabaje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usando números en unario, no implica que exista una MT equivalente que trabaje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usando números en otra base.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pasaje entre lo unario y lo no unario es exponencial. 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Tesis fuerte de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-Turing (o de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Edmonds-Cobham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si un problema se resuelve en tiempo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(n) con un modelo computacional y una representación “razonables” (p.ej., no es una MTN ni se usa notación unaria), también lo hace con otro modelo y representación “razonables”.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A4F2CC-0746-44E4-B8F0-EF7ABFBE72FB}"/>
              </a:ext>
            </a:extLst>
          </p:cNvPr>
          <p:cNvSpPr/>
          <p:nvPr/>
        </p:nvSpPr>
        <p:spPr>
          <a:xfrm>
            <a:off x="320842" y="240177"/>
            <a:ext cx="116946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clases P y NP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visión más detallada de la jerarquía temporal es la siguiente: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D5842D-1618-42BB-96EC-566DC6903C8F}"/>
              </a:ext>
            </a:extLst>
          </p:cNvPr>
          <p:cNvSpPr/>
          <p:nvPr/>
        </p:nvSpPr>
        <p:spPr>
          <a:xfrm>
            <a:off x="4814397" y="12219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F23E33-F565-4D54-88B4-DAEF5BB7343C}"/>
              </a:ext>
            </a:extLst>
          </p:cNvPr>
          <p:cNvSpPr/>
          <p:nvPr/>
        </p:nvSpPr>
        <p:spPr>
          <a:xfrm>
            <a:off x="4904961" y="1555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48FCBB-A329-4099-9C95-3DF8380C63F1}"/>
              </a:ext>
            </a:extLst>
          </p:cNvPr>
          <p:cNvSpPr/>
          <p:nvPr/>
        </p:nvSpPr>
        <p:spPr>
          <a:xfrm>
            <a:off x="4988317" y="192128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6593304" y="3669504"/>
            <a:ext cx="641685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5B086B-A210-4367-AA2D-2BB11E259588}"/>
              </a:ext>
            </a:extLst>
          </p:cNvPr>
          <p:cNvSpPr/>
          <p:nvPr/>
        </p:nvSpPr>
        <p:spPr>
          <a:xfrm>
            <a:off x="7234989" y="1475994"/>
            <a:ext cx="4138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Numerosos problemas están en la clase P</a:t>
            </a:r>
          </a:p>
          <a:p>
            <a:endParaRPr lang="es-A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Aún más en la clase NP</a:t>
            </a:r>
          </a:p>
          <a:p>
            <a:endParaRPr lang="es-A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En general, se asume que los problemas de interés computacional no salen de la clase NP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3F0E76-FA47-49C1-BD2B-1FADCE488AF6}"/>
              </a:ext>
            </a:extLst>
          </p:cNvPr>
          <p:cNvSpPr/>
          <p:nvPr/>
        </p:nvSpPr>
        <p:spPr>
          <a:xfrm>
            <a:off x="160420" y="4475262"/>
            <a:ext cx="120315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 problema está en P si, como vimos antes, su solución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construye en tiempo polinomial.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 problema está en NP si su solución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verifica en tiempo polinomial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(el nombre NP proviene de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porque como veremos, esta clase se puede modelizar usando MTN).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bien se sospecha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≠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al día de hoy no puede probarse formalmente. Es uno de los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del milenio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; quien pruebe la relación P vs NP recibirá de premio USD 1 MM.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Claramente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(si construir una solución lleva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(n), verificarla también - su propia construcción incluye su verificación -).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9CC7A165-EE04-4CEB-BF9B-BDDABBE494F0}"/>
              </a:ext>
            </a:extLst>
          </p:cNvPr>
          <p:cNvSpPr/>
          <p:nvPr/>
        </p:nvSpPr>
        <p:spPr>
          <a:xfrm>
            <a:off x="3864263" y="1520993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AF7DD23E-C3EE-473A-B9B4-BCACA35E49DD}"/>
              </a:ext>
            </a:extLst>
          </p:cNvPr>
          <p:cNvSpPr/>
          <p:nvPr/>
        </p:nvSpPr>
        <p:spPr>
          <a:xfrm>
            <a:off x="4252064" y="1866278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39ABFCA-2E67-47BA-8150-D95BE4835AF4}"/>
              </a:ext>
            </a:extLst>
          </p:cNvPr>
          <p:cNvSpPr/>
          <p:nvPr/>
        </p:nvSpPr>
        <p:spPr>
          <a:xfrm>
            <a:off x="4578339" y="2228004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51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24589" y="305068"/>
            <a:ext cx="117428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Dado como input w un número N, se quiere encontrar un divisor de N que termine en 3.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manera natural para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construir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una solución, es decir para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 divisor de N que termine en 3, es ir dividiendo N por 3, 13, 23, 33, etc., hasta eventualmente encontrar uno.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Dicho algoritmo ejecuta unas N/10 iteraciones (p.ej., si N = 100, hay que chequear con los divisores 3, 13, 23, 33, 43, 53, 63, 73, 83, 93).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Así, el algoritmo hace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O(N) iteraciones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Como el tiempo del algoritmo debe medirse en términos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 longitud del input 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 N (en binario) mide n = O(log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N), y así N = 2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queda:</a:t>
            </a:r>
          </a:p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el algoritmo tarda T(n)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O(2</a:t>
            </a:r>
            <a:r>
              <a:rPr lang="es-E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es ineficiente, “difícil”.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Sin embargo, dada una posible solución al problema, es decir un posible divisor k de N,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verificar </a:t>
            </a:r>
          </a:p>
          <a:p>
            <a:pPr marL="0"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que efectivamente: (a) k divide a N, y (b) k termina en 3, es eficiente, “fácil”: </a:t>
            </a:r>
          </a:p>
          <a:p>
            <a:pPr marL="0"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(a) Dividir es una operación que se prueba tarda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- (b) Chequear que un número termina en 3 tarda tiempo O(n).</a:t>
            </a:r>
          </a:p>
          <a:p>
            <a:pPr marL="0"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problema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no pareciera estar en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Y claramente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está en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Intuitivamente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pareciera ser más chico que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Construir pareciera ser más laborioso que verificar.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puede hacer una analogía con la demostración de teoremas: demostrar un teorema intuitivamente es más difícil que verificar una demostración del mismo.</a:t>
            </a:r>
          </a:p>
        </p:txBody>
      </p:sp>
    </p:spTree>
    <p:extLst>
      <p:ext uri="{BB962C8B-B14F-4D97-AF65-F5344CB8AC3E}">
        <p14:creationId xmlns:p14="http://schemas.microsoft.com/office/powerpoint/2010/main" val="18703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D26B9-B7F6-4DAF-8292-5E66568A2A86}"/>
              </a:ext>
            </a:extLst>
          </p:cNvPr>
          <p:cNvSpPr/>
          <p:nvPr/>
        </p:nvSpPr>
        <p:spPr>
          <a:xfrm>
            <a:off x="0" y="89998"/>
            <a:ext cx="12192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Otro ejemplo. Problema del Circuito de Hamilton (CH).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CH = {G : G es un grafo no dirigido y tiene un circuito de Hamilton (también abreviado CH), es decir, en G se pueden recorrer todos sus vértices a través de sus arcos, arrancando y terminando en un vértice v, y sin repetir ningún otro} 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39F827D-AC26-4E4E-A8F8-AF0FEF8A01B7}"/>
              </a:ext>
            </a:extLst>
          </p:cNvPr>
          <p:cNvSpPr/>
          <p:nvPr/>
        </p:nvSpPr>
        <p:spPr>
          <a:xfrm>
            <a:off x="3125074" y="3633761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Este grafo tiene un CH,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p.ej. el circuito 1,2,4,3,5,1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698C167-10FC-4B3A-86EE-32E51BCA1362}"/>
              </a:ext>
            </a:extLst>
          </p:cNvPr>
          <p:cNvSpPr/>
          <p:nvPr/>
        </p:nvSpPr>
        <p:spPr>
          <a:xfrm>
            <a:off x="0" y="4335064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representar los grafos G como pares (V, E) de vértices y arcos. Asumiremos en general que los arcos, y así los grafos, no son dirigidos u orientados. Usando el 2do ejemplo:</a:t>
            </a:r>
          </a:p>
          <a:p>
            <a:pPr marL="720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 = {1, 2, 3, 4, 5}, en notación binaria. Usaremos m para indicar la cantidad de vértices.</a:t>
            </a:r>
          </a:p>
          <a:p>
            <a:pPr marL="720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 = {(1,2), (1,3), (2,3), (3,4), (3,5), (4,5)}, en notación binaria.</a:t>
            </a:r>
          </a:p>
          <a:p>
            <a:pPr marL="720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Utilizaremos ## para separar V de E, # para separar los arcos de E, y la coma para separar los vértices de V y los vértices de cada arco. Volviendo al 2do ejemplo, quedaría así (en binario):</a:t>
            </a:r>
          </a:p>
          <a:p>
            <a:pPr marL="377100" lvl="1"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1,2,3,4,5##1,2#1,3#2,3#3,4#3,5#4,5</a:t>
            </a:r>
          </a:p>
          <a:p>
            <a:pPr marL="377100"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07191BDF-F53B-41DA-BABB-C9F65D4647E5}"/>
              </a:ext>
            </a:extLst>
          </p:cNvPr>
          <p:cNvSpPr/>
          <p:nvPr/>
        </p:nvSpPr>
        <p:spPr>
          <a:xfrm>
            <a:off x="3408815" y="285556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34129ED8-7343-4B2C-90A0-012B0190F94F}"/>
              </a:ext>
            </a:extLst>
          </p:cNvPr>
          <p:cNvSpPr/>
          <p:nvPr/>
        </p:nvSpPr>
        <p:spPr>
          <a:xfrm>
            <a:off x="7445237" y="2511114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53F3D631-BFAF-449D-B11A-1129C5A94BE0}"/>
              </a:ext>
            </a:extLst>
          </p:cNvPr>
          <p:cNvSpPr/>
          <p:nvPr/>
        </p:nvSpPr>
        <p:spPr>
          <a:xfrm>
            <a:off x="8536270" y="1921847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303C0F2-B873-4772-8414-79E9CFE0E565}"/>
              </a:ext>
            </a:extLst>
          </p:cNvPr>
          <p:cNvSpPr/>
          <p:nvPr/>
        </p:nvSpPr>
        <p:spPr>
          <a:xfrm>
            <a:off x="2578636" y="188194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313A8E9A-D69C-4AA7-A248-50B861D8654E}"/>
              </a:ext>
            </a:extLst>
          </p:cNvPr>
          <p:cNvSpPr/>
          <p:nvPr/>
        </p:nvSpPr>
        <p:spPr>
          <a:xfrm>
            <a:off x="4905694" y="308416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798C643A-8DFF-4F22-A9F8-8AA1AA0A90EA}"/>
              </a:ext>
            </a:extLst>
          </p:cNvPr>
          <p:cNvSpPr/>
          <p:nvPr/>
        </p:nvSpPr>
        <p:spPr>
          <a:xfrm>
            <a:off x="4270672" y="183815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DC960D1-AED4-43BE-B1A1-E78EFF73621F}"/>
              </a:ext>
            </a:extLst>
          </p:cNvPr>
          <p:cNvCxnSpPr>
            <a:cxnSpLocks/>
            <a:stCxn id="19" idx="5"/>
            <a:endCxn id="28" idx="2"/>
          </p:cNvCxnSpPr>
          <p:nvPr/>
        </p:nvCxnSpPr>
        <p:spPr>
          <a:xfrm>
            <a:off x="7835482" y="2901359"/>
            <a:ext cx="845167" cy="39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48A2D422-44CD-4D56-93FC-FDE654223B2F}"/>
              </a:ext>
            </a:extLst>
          </p:cNvPr>
          <p:cNvSpPr/>
          <p:nvPr/>
        </p:nvSpPr>
        <p:spPr>
          <a:xfrm>
            <a:off x="5907666" y="227222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8581CE72-1A02-45B3-9D6B-4E925CE249CF}"/>
              </a:ext>
            </a:extLst>
          </p:cNvPr>
          <p:cNvSpPr/>
          <p:nvPr/>
        </p:nvSpPr>
        <p:spPr>
          <a:xfrm>
            <a:off x="8680649" y="306360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5CA9B1EE-D72B-4A81-9CE6-0B4D13FB3811}"/>
              </a:ext>
            </a:extLst>
          </p:cNvPr>
          <p:cNvSpPr/>
          <p:nvPr/>
        </p:nvSpPr>
        <p:spPr>
          <a:xfrm>
            <a:off x="10244483" y="2756299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1EF9A282-BEC9-46A6-B1CA-B7CFF98A2545}"/>
              </a:ext>
            </a:extLst>
          </p:cNvPr>
          <p:cNvSpPr/>
          <p:nvPr/>
        </p:nvSpPr>
        <p:spPr>
          <a:xfrm>
            <a:off x="9749089" y="148757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A96ACE4-28E8-43EF-897A-11432A01A4A4}"/>
              </a:ext>
            </a:extLst>
          </p:cNvPr>
          <p:cNvCxnSpPr>
            <a:endCxn id="28" idx="0"/>
          </p:cNvCxnSpPr>
          <p:nvPr/>
        </p:nvCxnSpPr>
        <p:spPr>
          <a:xfrm>
            <a:off x="8764870" y="2395245"/>
            <a:ext cx="144379" cy="668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2C45C9E-D95D-4179-B92D-D0A7D46E60F9}"/>
              </a:ext>
            </a:extLst>
          </p:cNvPr>
          <p:cNvCxnSpPr/>
          <p:nvPr/>
        </p:nvCxnSpPr>
        <p:spPr>
          <a:xfrm flipV="1">
            <a:off x="7895030" y="2250091"/>
            <a:ext cx="703930" cy="398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F39019-5352-4A30-8A5C-DB4F8C9BCA46}"/>
              </a:ext>
            </a:extLst>
          </p:cNvPr>
          <p:cNvCxnSpPr>
            <a:endCxn id="29" idx="1"/>
          </p:cNvCxnSpPr>
          <p:nvPr/>
        </p:nvCxnSpPr>
        <p:spPr>
          <a:xfrm>
            <a:off x="8942726" y="2250091"/>
            <a:ext cx="1368712" cy="5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C7661C7-E915-40BB-9122-F9D81AE095FB}"/>
              </a:ext>
            </a:extLst>
          </p:cNvPr>
          <p:cNvCxnSpPr>
            <a:endCxn id="23" idx="2"/>
          </p:cNvCxnSpPr>
          <p:nvPr/>
        </p:nvCxnSpPr>
        <p:spPr>
          <a:xfrm flipV="1">
            <a:off x="3015170" y="2066750"/>
            <a:ext cx="1255502" cy="45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B315C2A-5C58-4209-866B-4DE3D88F1CEF}"/>
              </a:ext>
            </a:extLst>
          </p:cNvPr>
          <p:cNvCxnSpPr>
            <a:endCxn id="22" idx="2"/>
          </p:cNvCxnSpPr>
          <p:nvPr/>
        </p:nvCxnSpPr>
        <p:spPr>
          <a:xfrm>
            <a:off x="3866015" y="3088179"/>
            <a:ext cx="1039679" cy="22458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F5847F8-BAD9-499D-B633-834C048BCAF0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757267" y="2228395"/>
            <a:ext cx="580360" cy="637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318CEAD-AEE3-40FF-BC43-ECA4705E1D38}"/>
              </a:ext>
            </a:extLst>
          </p:cNvPr>
          <p:cNvCxnSpPr>
            <a:endCxn id="18" idx="1"/>
          </p:cNvCxnSpPr>
          <p:nvPr/>
        </p:nvCxnSpPr>
        <p:spPr>
          <a:xfrm>
            <a:off x="2951615" y="2313445"/>
            <a:ext cx="524155" cy="6090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5068870-CD3C-4C4F-A314-E87C584AD9F5}"/>
              </a:ext>
            </a:extLst>
          </p:cNvPr>
          <p:cNvCxnSpPr>
            <a:endCxn id="30" idx="2"/>
          </p:cNvCxnSpPr>
          <p:nvPr/>
        </p:nvCxnSpPr>
        <p:spPr>
          <a:xfrm flipV="1">
            <a:off x="8990504" y="1716170"/>
            <a:ext cx="758585" cy="342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5D6F269-D12F-40B5-B699-B78455818E3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96704" y="2292699"/>
            <a:ext cx="537590" cy="7914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EA256BB-15E5-49EC-9FA9-9FA17C0EF757}"/>
              </a:ext>
            </a:extLst>
          </p:cNvPr>
          <p:cNvSpPr/>
          <p:nvPr/>
        </p:nvSpPr>
        <p:spPr>
          <a:xfrm>
            <a:off x="8764870" y="3138480"/>
            <a:ext cx="284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BB191AA-4F7E-4A1D-A5A1-6785A212236C}"/>
              </a:ext>
            </a:extLst>
          </p:cNvPr>
          <p:cNvSpPr/>
          <p:nvPr/>
        </p:nvSpPr>
        <p:spPr>
          <a:xfrm>
            <a:off x="4358996" y="1880759"/>
            <a:ext cx="3129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C2D49C3-1093-4788-94CE-AA663339B7DC}"/>
              </a:ext>
            </a:extLst>
          </p:cNvPr>
          <p:cNvCxnSpPr>
            <a:cxnSpLocks/>
          </p:cNvCxnSpPr>
          <p:nvPr/>
        </p:nvCxnSpPr>
        <p:spPr>
          <a:xfrm>
            <a:off x="4709445" y="2059889"/>
            <a:ext cx="1203833" cy="3892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73C8388-825C-4C11-8590-FF1796F66ADE}"/>
              </a:ext>
            </a:extLst>
          </p:cNvPr>
          <p:cNvSpPr/>
          <p:nvPr/>
        </p:nvSpPr>
        <p:spPr>
          <a:xfrm>
            <a:off x="2664721" y="19123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E73BC61-AEAC-4E93-8B35-60BBC055B427}"/>
              </a:ext>
            </a:extLst>
          </p:cNvPr>
          <p:cNvSpPr/>
          <p:nvPr/>
        </p:nvSpPr>
        <p:spPr>
          <a:xfrm>
            <a:off x="6003185" y="23264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1924AA3-F9BC-4DA2-A2CD-8ED63289531C}"/>
              </a:ext>
            </a:extLst>
          </p:cNvPr>
          <p:cNvSpPr/>
          <p:nvPr/>
        </p:nvSpPr>
        <p:spPr>
          <a:xfrm>
            <a:off x="4989915" y="31216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7139169-43A2-4068-80BE-4119EBDA8235}"/>
              </a:ext>
            </a:extLst>
          </p:cNvPr>
          <p:cNvSpPr/>
          <p:nvPr/>
        </p:nvSpPr>
        <p:spPr>
          <a:xfrm>
            <a:off x="3513216" y="28919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55F54C2-4329-4D8C-A688-62CD4F3E1738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2968881" y="2272185"/>
            <a:ext cx="2003768" cy="87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6412520-491D-4262-BBB3-07CBE13C4FBF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3022921" y="2186925"/>
            <a:ext cx="2951700" cy="47554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28B14F4D-6B11-4AEB-8275-931749F0D6CE}"/>
              </a:ext>
            </a:extLst>
          </p:cNvPr>
          <p:cNvSpPr/>
          <p:nvPr/>
        </p:nvSpPr>
        <p:spPr>
          <a:xfrm>
            <a:off x="7491925" y="25702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9691E56-F129-431B-8C4F-963E23233D08}"/>
              </a:ext>
            </a:extLst>
          </p:cNvPr>
          <p:cNvSpPr/>
          <p:nvPr/>
        </p:nvSpPr>
        <p:spPr>
          <a:xfrm>
            <a:off x="8597613" y="19921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9A18D42-B30A-4A8D-A7B9-F6C182B37AE3}"/>
              </a:ext>
            </a:extLst>
          </p:cNvPr>
          <p:cNvSpPr/>
          <p:nvPr/>
        </p:nvSpPr>
        <p:spPr>
          <a:xfrm>
            <a:off x="9835699" y="15250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0277E24-DF86-4F1F-B223-2B59278FF3C7}"/>
              </a:ext>
            </a:extLst>
          </p:cNvPr>
          <p:cNvSpPr/>
          <p:nvPr/>
        </p:nvSpPr>
        <p:spPr>
          <a:xfrm>
            <a:off x="10349566" y="28262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121ACC5-70B7-42C8-AFF7-4FD1B360B60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041505" y="1937048"/>
            <a:ext cx="431578" cy="81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CDBCB77-946D-458D-8FF3-2BEE6B3E06FB}"/>
              </a:ext>
            </a:extLst>
          </p:cNvPr>
          <p:cNvSpPr/>
          <p:nvPr/>
        </p:nvSpPr>
        <p:spPr>
          <a:xfrm>
            <a:off x="7648378" y="364434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Este grafo no tiene un CH</a:t>
            </a:r>
          </a:p>
        </p:txBody>
      </p:sp>
    </p:spTree>
    <p:extLst>
      <p:ext uri="{BB962C8B-B14F-4D97-AF65-F5344CB8AC3E}">
        <p14:creationId xmlns:p14="http://schemas.microsoft.com/office/powerpoint/2010/main" val="194253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210621"/>
            <a:ext cx="1190324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pareciera que CH ∈ P.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natural para aceptar CH sería, dado un input G: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Validar la sintaxis de G. Si es incorrecta, rechazar.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Generar una permutación de V (un ordenamiento determinado de los vértices de V).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3. Chequear si hay arcos que unen los vértices generados en (2) en el orden dado, incluyendo uno  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del último al primero. Si existen, aceptar.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4. Si no quedan permutaciones de V por probar, rechazar.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5. Volver a (2).</a:t>
            </a: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Validar la sintaxis de G tarda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Las validaciones más importantes son:</a:t>
            </a:r>
          </a:p>
          <a:p>
            <a:pPr marL="1170900" indent="-342900">
              <a:buFontTx/>
              <a:buChar char="-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V tiene m vértices, entonces debe tener números del 1 a m:  tiempo O(|V|) ≤ O(|G|) = O(n)</a:t>
            </a:r>
          </a:p>
          <a:p>
            <a:pPr marL="1170900" indent="-342900">
              <a:buFontTx/>
              <a:buChar char="-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arcos de E deben tener vértices pertenecientes a V:  tiempo O(|E|.|V|) ≤ O(|G|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definitiva, el tiempo total del paso 1 es O(n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O(n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), es decir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 cambio, el resto del algoritmo tarda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70900" indent="-342900">
              <a:buFontTx/>
              <a:buChar char="-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Independientemente de cuánto tarda la generación de una permutación en (2), notar que en el peor caso se generan |V|! permutaciones, donde |V|! = |V|.(|V| – 1).(|V| – 2)…2.1. Y como |V|! no tiene la forma |V|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 k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el tiempo será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(|V|) ≤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(|G|) 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  <a:p>
            <a:pPr marL="432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definitiva, en conjunto los pasos 2 a 5 tardan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000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00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Así, esta MT no tarda tiempo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CH no estaría en P (esto no es prueba sino sospecha).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6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90324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otra parte,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prueba fácilmente que CH ∈ NP: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Una posible solución, es decir un posible circuito de Hamilton C de un grafo G, tiene la forma: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C = (v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i3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Verificar que C es efectivamente un circuito de Hamilton de G = (V, E) consiste en:</a:t>
            </a:r>
          </a:p>
          <a:p>
            <a:pPr marL="702900" indent="-342900">
              <a:buFontTx/>
              <a:buChar char="-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1. Chequear que C es una permutación de V, es decir que C tiene la misma cantidad y los 	    mismos vértices que V en algún orden.</a:t>
            </a:r>
          </a:p>
          <a:p>
            <a:pPr marL="1617300" lvl="2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Tiempo O(|V|.|V|) = O(|V|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≤ O(|G|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2. Chequear que los arcos (v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(v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(v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i3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…, (v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m-1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están en E. </a:t>
            </a:r>
          </a:p>
          <a:p>
            <a:pPr marL="1617300" lvl="2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Tiempo O(|V|.|E|) ≤ O(|G|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- Por lo tanto, la verificación completa tarda tiempo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CH está en NP.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Notar que toda posible solución, en éste o cualquier otro problema de NP,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debe medir </a:t>
            </a:r>
            <a:r>
              <a:rPr lang="es-A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(n)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(verificar una cadena de tamaño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(n) tarda, salvo casos especiales, tiempo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(n)). </a:t>
            </a: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141F906-B359-40B4-B7C4-5F6279992A2F}"/>
              </a:ext>
            </a:extLst>
          </p:cNvPr>
          <p:cNvSpPr/>
          <p:nvPr/>
        </p:nvSpPr>
        <p:spPr>
          <a:xfrm>
            <a:off x="416752" y="340713"/>
            <a:ext cx="117752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Ya anticipado,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otra manera de probar que un lenguaje L está en NP es utilizando MTN.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define que L ∈ NP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existe una MTN que acepta L en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(n). Una MTN trabaja en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 si todas sus computaciones tardan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 pasos.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Consideremos el mismo ejemplo de recién, el lenguaje CH de los grafos con circuitos de Hamilton. La siguiente MTN M acepta CH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Dado un input w, M hace: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1. Si w no es un grafo válido G, rechaza: ya vimos que esto tarda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2. Genera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determinísticamente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secuencia C de m vértices: tiempo O(n).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3. Acepta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 es un circuito de Hamilton de G: ya vimos que esto tarda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6D67C2-AB22-42DD-A7F8-22599130BC62}"/>
              </a:ext>
            </a:extLst>
          </p:cNvPr>
          <p:cNvSpPr/>
          <p:nvPr/>
        </p:nvSpPr>
        <p:spPr>
          <a:xfrm>
            <a:off x="4830965" y="362404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FE2289-24F4-441B-AA8D-9F8A2ECD4D00}"/>
              </a:ext>
            </a:extLst>
          </p:cNvPr>
          <p:cNvSpPr/>
          <p:nvPr/>
        </p:nvSpPr>
        <p:spPr>
          <a:xfrm>
            <a:off x="5961798" y="3961100"/>
            <a:ext cx="2756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1. Validación sintáctica de 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73C5BD-BAB7-44F9-A02F-C23DB40ACEE9}"/>
              </a:ext>
            </a:extLst>
          </p:cNvPr>
          <p:cNvSpPr/>
          <p:nvPr/>
        </p:nvSpPr>
        <p:spPr>
          <a:xfrm>
            <a:off x="6543151" y="4374825"/>
            <a:ext cx="5497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2. Generación no determinística de una posible solución C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4A6E69-EB1A-4384-A98D-1ACC6AFB6FD5}"/>
              </a:ext>
            </a:extLst>
          </p:cNvPr>
          <p:cNvSpPr/>
          <p:nvPr/>
        </p:nvSpPr>
        <p:spPr>
          <a:xfrm>
            <a:off x="7030034" y="4821142"/>
            <a:ext cx="5100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3. Verificación de que C es efectivamente un CH de 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27E01F-53B6-4A59-BF5C-AD8136EA336F}"/>
              </a:ext>
            </a:extLst>
          </p:cNvPr>
          <p:cNvSpPr/>
          <p:nvPr/>
        </p:nvSpPr>
        <p:spPr>
          <a:xfrm>
            <a:off x="416752" y="5624040"/>
            <a:ext cx="114970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 acepta CH y todas sus computaciones tardan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Hemos vuelto a probar que CH ∈ NP, ahora usando MTN.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Notar que la MT “real” que simula M debe recorrer una a una las computaciones hasta encontrar eventualmente una solución, lo que tarda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503A18-FD71-42C1-A93C-628E0EBB810A}"/>
              </a:ext>
            </a:extLst>
          </p:cNvPr>
          <p:cNvSpPr/>
          <p:nvPr/>
        </p:nvSpPr>
        <p:spPr>
          <a:xfrm>
            <a:off x="3044888" y="4344047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MTN M </a:t>
            </a:r>
            <a:endParaRPr lang="es-MX" sz="20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1EEAE40-FA66-4C35-87D7-E7D1C20D3BF0}"/>
              </a:ext>
            </a:extLst>
          </p:cNvPr>
          <p:cNvCxnSpPr>
            <a:cxnSpLocks/>
          </p:cNvCxnSpPr>
          <p:nvPr/>
        </p:nvCxnSpPr>
        <p:spPr>
          <a:xfrm flipH="1">
            <a:off x="4522805" y="3935470"/>
            <a:ext cx="1200490" cy="1337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C6DEE9B-771E-4D52-9766-082937B8B338}"/>
              </a:ext>
            </a:extLst>
          </p:cNvPr>
          <p:cNvCxnSpPr>
            <a:cxnSpLocks/>
          </p:cNvCxnSpPr>
          <p:nvPr/>
        </p:nvCxnSpPr>
        <p:spPr>
          <a:xfrm flipH="1">
            <a:off x="5195167" y="3935470"/>
            <a:ext cx="512176" cy="1564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41FF16-C1DB-4BEA-88BB-8166582F4661}"/>
              </a:ext>
            </a:extLst>
          </p:cNvPr>
          <p:cNvCxnSpPr>
            <a:cxnSpLocks/>
          </p:cNvCxnSpPr>
          <p:nvPr/>
        </p:nvCxnSpPr>
        <p:spPr>
          <a:xfrm>
            <a:off x="5717483" y="3962637"/>
            <a:ext cx="5812" cy="1059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9256D75-019D-4C1A-B8AB-A623C8AA7C92}"/>
              </a:ext>
            </a:extLst>
          </p:cNvPr>
          <p:cNvCxnSpPr>
            <a:cxnSpLocks/>
          </p:cNvCxnSpPr>
          <p:nvPr/>
        </p:nvCxnSpPr>
        <p:spPr>
          <a:xfrm>
            <a:off x="5710073" y="3935470"/>
            <a:ext cx="643092" cy="1415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DEBE220-D03E-46D5-BBA7-2E0493AF7AA6}"/>
              </a:ext>
            </a:extLst>
          </p:cNvPr>
          <p:cNvCxnSpPr>
            <a:cxnSpLocks/>
          </p:cNvCxnSpPr>
          <p:nvPr/>
        </p:nvCxnSpPr>
        <p:spPr>
          <a:xfrm>
            <a:off x="5710073" y="3919370"/>
            <a:ext cx="1666156" cy="1431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164D59-8B62-4EC9-BCE3-CD9952DBC7B9}"/>
              </a:ext>
            </a:extLst>
          </p:cNvPr>
          <p:cNvCxnSpPr>
            <a:cxnSpLocks/>
          </p:cNvCxnSpPr>
          <p:nvPr/>
        </p:nvCxnSpPr>
        <p:spPr>
          <a:xfrm rot="-300000">
            <a:off x="4312673" y="3885711"/>
            <a:ext cx="1338494" cy="11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0B834C3-DE9E-4D04-8196-D2C6E99D5108}"/>
              </a:ext>
            </a:extLst>
          </p:cNvPr>
          <p:cNvSpPr/>
          <p:nvPr/>
        </p:nvSpPr>
        <p:spPr>
          <a:xfrm>
            <a:off x="6304376" y="4768637"/>
            <a:ext cx="6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EBF1526-554C-4E41-A790-C4497388AF65}"/>
              </a:ext>
            </a:extLst>
          </p:cNvPr>
          <p:cNvCxnSpPr>
            <a:cxnSpLocks/>
          </p:cNvCxnSpPr>
          <p:nvPr/>
        </p:nvCxnSpPr>
        <p:spPr>
          <a:xfrm>
            <a:off x="4463583" y="4740685"/>
            <a:ext cx="2760691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32EFACB-F06F-4FA0-BAF5-0D783ADEDD07}"/>
              </a:ext>
            </a:extLst>
          </p:cNvPr>
          <p:cNvCxnSpPr>
            <a:cxnSpLocks/>
          </p:cNvCxnSpPr>
          <p:nvPr/>
        </p:nvCxnSpPr>
        <p:spPr>
          <a:xfrm>
            <a:off x="4689693" y="4323976"/>
            <a:ext cx="210136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4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0" y="146453"/>
            <a:ext cx="1219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Pareciera ser que los problemas de NP se caracterizan por tener que ser resueltos necesariamente por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“fuerza bruta”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(búsqueda exhaustiva en el espacio de todas las posibles soluciones).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cambio, para resolver los problemas de P se debería recurrir en general al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ingenio.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 ejemplo histórico de esto es el problema de primalidad (¿acaso el input N es un número primo?): recién en 2002 se encontró un algoritmo polinomial para resolverlo.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dice que todo problema de NP tiene un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certificado (o prueba)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mide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y se verifica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Por ejemplo, en el caso de CH el certificado es propiamente un circuito de Hamilton.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 una técnica similar a la prueba de que 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EXP, se puede probar que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EXP (teorema de la unión).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Así las cosas, los problemas de EXP – NP no tienen certificados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suscintos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Claramente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 es cerrado con respecto al complemento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), y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pareciera ser que NP no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Fijémonos por ejemplo en el lenguaje CH: no pareciera que existe un certificado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para determinar si un grafo NO tiene un circuito de Hamilton. Un certificado adecuado en este caso debería incluir todas las permutaciones de V (con sólo algunas no alcanzaría para el chequeo). Pero ya vimos que esta cadena no mide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(n), es exponencial respecto del tamaño del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 propósito, un camino factible para probar P </a:t>
            </a:r>
            <a:r>
              <a:rPr lang="es-AR" dirty="0"/>
              <a:t>≠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NP podría ser encontrar una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propiedad algebraica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 la clase P que no se cumpla para la clase NP (también podría recurrirse a la lógica).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38666" y="322916"/>
            <a:ext cx="1146386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Ejemplo. El problema del clique está en NP.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problema consiste en determinar si un grafo tiene un clique de tamaño K. Un clique de tamaño K en un grafo G es un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completo de G con K vértices. El lenguaje que representa el problema es CLIQUE = {(G, K) | G es un grafo que tiene un clique de tamaño K}.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MT natural para aceptar CLIQUE consiste en recorrer, en el peor caso, todos los subconjuntos de K vértices de V, para detectar si uno de ellos es un clique de G. Esta validación tarda tiempo exponencial 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por lo que CLIQUE no estaría en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Existen m! / ((m – K)! . K!) subconjuntos de K vértices en V, y así, el tiempo de ejecución es al menos O(m.(m – 1).(m – 2)…(m – K + 1) / K!), acotado (groseramente) por O(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otra parte, la siguiente MTN M acepta CLIQUE en tiempo polinomial, lo que prueba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CLIQUE está en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Dada una entrada w = (G, K), M hace: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1. Si w es inválida, rechaza.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2.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Genera no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determinísticamente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 conjunto C de K vértices.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3.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 determina un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completo incluido en G.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probar que L(M) = CLIQUE y que la MTN M trabaja en tiempo polinomial.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38666" y="322916"/>
            <a:ext cx="1146386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Ejemplo. Una variante del problema del clique que en este caso está en la clase P.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enunciado del problema es el mismo que antes, pero con la salvedad de que ahora el tamaño K del clique es una constante, es decir que no forma parte de las instancias del problema.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otras palabras, el lenguaje que representa el problema es CLIQUE´ = {G | G es un grafo que tiene un clique de tamaño K}, con K constante.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si K no forma parte de las entradas del algoritmo descripto previamente, el problema tiene resolución polinomial, es decir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está en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Hay m! / ((m – K)! . K!) = O(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≤ O(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subconjuntos de K vértices en V.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chequeo de que los mismos constituyen cliques se puede hacer en tiempo polinomial.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Nota: podría discutirse de todos modos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si para un K muy grande, por ejemplo 1000, el tiempo de la MT construida puede considerarse aceptable.</a:t>
            </a:r>
          </a:p>
          <a:p>
            <a:pPr lvl="1"/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probar que efectivamente CLIQUE´ está en P, desarrollando un poco más los  </a:t>
            </a:r>
          </a:p>
          <a:p>
            <a:pPr marL="0" lvl="1"/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párrafos anteriores (construcción de la MT y medición del tiempo de cada uno de sus pasos).</a:t>
            </a:r>
            <a:endParaRPr lang="es-MX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2BC6A3-ECB3-4578-B110-1B63CA50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47" y="0"/>
            <a:ext cx="6794939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7D8C38D-2ED3-441A-915D-A34007892847}"/>
              </a:ext>
            </a:extLst>
          </p:cNvPr>
          <p:cNvSpPr txBox="1">
            <a:spLocks/>
          </p:cNvSpPr>
          <p:nvPr/>
        </p:nvSpPr>
        <p:spPr>
          <a:xfrm>
            <a:off x="0" y="225286"/>
            <a:ext cx="12192000" cy="650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Sigue el viaje al interior del universo de problemas</a:t>
            </a:r>
          </a:p>
        </p:txBody>
      </p:sp>
    </p:spTree>
    <p:extLst>
      <p:ext uri="{BB962C8B-B14F-4D97-AF65-F5344CB8AC3E}">
        <p14:creationId xmlns:p14="http://schemas.microsoft.com/office/powerpoint/2010/main" val="307053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64066" y="146453"/>
            <a:ext cx="1146386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Ejemplo. Otra variante del problema del clique, ahora posiblemente fuera de NP.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complemento del lenguaje CLIQUE visto antes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 parece estar ni siquiera en NP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Sea NOCLIQUE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{(G, K) | G es un grafo que no tiene un clique de tamaño K}.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aún utilizando una MTN, en cada una de sus computaciones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deberían recorrerse todos los subconjuntos de K vértices del grafo G para aceptar o rechazar adecuadamente. En otras palabras, NOCLIQUE no pareciera tener un certificado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Ya dicho,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se conjetura que la clase NP no es cerrada con respecto al complemento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(p.ej., CLIQUE está en NP y NOCLIQUE pareciera que no).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CO-NP es la clase de los lenguajes complemento de los lenguajes de la clase NP, se cumple claramente que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NP ⋂ CO-NP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NP por definición (usando MT: una MTD es un caso particular de una MTN).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CO-NP: dado L en P, entonces 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está en P, entonces 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está en NP, entonces L está en CO-NP.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Nada se puede decir de la inversa, es decir de si se cumple NP ⋂ CO-NP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conjetura es que existen lenguajes en (NP ⋂ CO-NP) – P (ver el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siguiente):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9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2661B09-AE77-49F6-8730-6F40B97581D1}"/>
              </a:ext>
            </a:extLst>
          </p:cNvPr>
          <p:cNvSpPr/>
          <p:nvPr/>
        </p:nvSpPr>
        <p:spPr>
          <a:xfrm>
            <a:off x="5925968" y="1019343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EXP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39509C-7B10-42E6-B6F1-EF1A9FD9EF45}"/>
              </a:ext>
            </a:extLst>
          </p:cNvPr>
          <p:cNvSpPr/>
          <p:nvPr/>
        </p:nvSpPr>
        <p:spPr>
          <a:xfrm>
            <a:off x="4811851" y="1686272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NP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7D8A7E-CDF6-4040-ABD1-19C11656B082}"/>
              </a:ext>
            </a:extLst>
          </p:cNvPr>
          <p:cNvSpPr/>
          <p:nvPr/>
        </p:nvSpPr>
        <p:spPr>
          <a:xfrm>
            <a:off x="7031466" y="1704429"/>
            <a:ext cx="10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CO-NP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F36BBA-F5E8-4362-88BF-3729FDE292E2}"/>
              </a:ext>
            </a:extLst>
          </p:cNvPr>
          <p:cNvSpPr/>
          <p:nvPr/>
        </p:nvSpPr>
        <p:spPr>
          <a:xfrm>
            <a:off x="6057066" y="2545056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AB29DF-1B52-42AD-869A-F8C26B27D7CC}"/>
              </a:ext>
            </a:extLst>
          </p:cNvPr>
          <p:cNvSpPr/>
          <p:nvPr/>
        </p:nvSpPr>
        <p:spPr>
          <a:xfrm>
            <a:off x="461448" y="278884"/>
            <a:ext cx="1116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diferencia del mapa de la computabilidad,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 el mapa de la complejidad temporal hay muchas asunciones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(preguntas abiertas que al día de hoy no pueden </a:t>
            </a: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probarse).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152391-0F88-4ED0-B3D7-E2B9A3C12644}"/>
              </a:ext>
            </a:extLst>
          </p:cNvPr>
          <p:cNvSpPr/>
          <p:nvPr/>
        </p:nvSpPr>
        <p:spPr>
          <a:xfrm>
            <a:off x="4417098" y="255021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CH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3CF203-2F54-4620-A11B-530AFE647BFD}"/>
              </a:ext>
            </a:extLst>
          </p:cNvPr>
          <p:cNvSpPr/>
          <p:nvPr/>
        </p:nvSpPr>
        <p:spPr>
          <a:xfrm>
            <a:off x="4488591" y="400502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CLIQUE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B62D87-E63C-476E-93F7-59799F70E3F7}"/>
              </a:ext>
            </a:extLst>
          </p:cNvPr>
          <p:cNvSpPr/>
          <p:nvPr/>
        </p:nvSpPr>
        <p:spPr>
          <a:xfrm>
            <a:off x="10139553" y="3212955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CLIQUE´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AFAD6F-44E2-4159-9AB3-4B68984508B5}"/>
              </a:ext>
            </a:extLst>
          </p:cNvPr>
          <p:cNvSpPr/>
          <p:nvPr/>
        </p:nvSpPr>
        <p:spPr>
          <a:xfrm>
            <a:off x="7478250" y="2571902"/>
            <a:ext cx="1058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cs typeface="Arial" panose="020B0604020202020204" pitchFamily="34" charset="0"/>
              </a:rPr>
              <a:t>NOCH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B8E7FD-9766-4E1D-A5BA-BF9D8518371F}"/>
              </a:ext>
            </a:extLst>
          </p:cNvPr>
          <p:cNvSpPr/>
          <p:nvPr/>
        </p:nvSpPr>
        <p:spPr>
          <a:xfrm>
            <a:off x="7122987" y="4067163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cs typeface="Arial" panose="020B0604020202020204" pitchFamily="34" charset="0"/>
              </a:rPr>
              <a:t>NOCLIQUE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95648F-FC6A-4A02-9458-6125C0CFA089}"/>
              </a:ext>
            </a:extLst>
          </p:cNvPr>
          <p:cNvSpPr/>
          <p:nvPr/>
        </p:nvSpPr>
        <p:spPr>
          <a:xfrm>
            <a:off x="461448" y="5879717"/>
            <a:ext cx="11357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Sí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 prueba que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⋃ CO-NP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EXP. También que 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⋂ CO-NP. Luego desglosaremos más este mapa, y lo iremos poblando con distintos ejemplares en las distintas clases de problemas.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65B4AC-3824-4FF2-873D-B405C3064D74}"/>
              </a:ext>
            </a:extLst>
          </p:cNvPr>
          <p:cNvSpPr/>
          <p:nvPr/>
        </p:nvSpPr>
        <p:spPr>
          <a:xfrm>
            <a:off x="880772" y="3212955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PALÍNDROMOS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48D141E-9313-4F3A-8FAA-3B9CB36D59A8}"/>
              </a:ext>
            </a:extLst>
          </p:cNvPr>
          <p:cNvSpPr/>
          <p:nvPr/>
        </p:nvSpPr>
        <p:spPr>
          <a:xfrm>
            <a:off x="3352801" y="2076290"/>
            <a:ext cx="3440010" cy="270506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02716F10-4B20-4134-ACD4-DEAEC0743FA3}"/>
              </a:ext>
            </a:extLst>
          </p:cNvPr>
          <p:cNvSpPr/>
          <p:nvPr/>
        </p:nvSpPr>
        <p:spPr>
          <a:xfrm>
            <a:off x="5684163" y="2090985"/>
            <a:ext cx="3588174" cy="265232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FBC7DF76-8D18-44D6-9626-6051CB0AF75D}"/>
              </a:ext>
            </a:extLst>
          </p:cNvPr>
          <p:cNvSpPr/>
          <p:nvPr/>
        </p:nvSpPr>
        <p:spPr>
          <a:xfrm>
            <a:off x="2991482" y="1513581"/>
            <a:ext cx="6817895" cy="419896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B4F622F8-F4A9-48A2-B83E-46B2F4F80250}"/>
              </a:ext>
            </a:extLst>
          </p:cNvPr>
          <p:cNvSpPr/>
          <p:nvPr/>
        </p:nvSpPr>
        <p:spPr>
          <a:xfrm>
            <a:off x="5877183" y="2908379"/>
            <a:ext cx="703131" cy="109066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38948AF-2B40-4F8C-89DE-F75892A516E0}"/>
              </a:ext>
            </a:extLst>
          </p:cNvPr>
          <p:cNvCxnSpPr>
            <a:cxnSpLocks/>
          </p:cNvCxnSpPr>
          <p:nvPr/>
        </p:nvCxnSpPr>
        <p:spPr>
          <a:xfrm flipV="1">
            <a:off x="2678570" y="3417144"/>
            <a:ext cx="3461785" cy="1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982DF45-5B1D-4B2F-8600-B65E253D5F99}"/>
              </a:ext>
            </a:extLst>
          </p:cNvPr>
          <p:cNvCxnSpPr>
            <a:cxnSpLocks/>
          </p:cNvCxnSpPr>
          <p:nvPr/>
        </p:nvCxnSpPr>
        <p:spPr>
          <a:xfrm flipH="1" flipV="1">
            <a:off x="6333375" y="3417144"/>
            <a:ext cx="3754995" cy="7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F7CC1A77-0910-4273-82BC-D88BB40B19CF}"/>
              </a:ext>
            </a:extLst>
          </p:cNvPr>
          <p:cNvSpPr/>
          <p:nvPr/>
        </p:nvSpPr>
        <p:spPr>
          <a:xfrm>
            <a:off x="8866320" y="5035909"/>
            <a:ext cx="25841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NP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Asumiendo P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⋂ CO-NP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Asumiendo NP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CO-NP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584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4072" y="322916"/>
            <a:ext cx="117192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Seguimos en el marco de los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decisión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(problemas = lenguajes).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Seguimos utilizando las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máquinas de Turing (MT).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Nos focalizaremos en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complejidad computacional temporal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(luego haremos una breve incursión a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complejidad computacional espacial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 = cantidad de pasos ejecutados por una MT.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Espacio = cantidad de celdas ocupadas por una MT.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Otras métricas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dinámicas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se pueden considerar: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cantidad de cambios de dirección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del cabezal de una MT.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consumo de un recurso abstracto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(Blum).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etc.   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Otras métricas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estáticas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se pueden considerar: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mínimo |Q|.|Γ|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una MT que resuelva el problema analizado (Shannon).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complejidad estructural de Chomsky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(de menor a mayor complejidad: autómatas finitos, autómatas con pila, autómatas linealmente acotados, máquinas de Turing).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087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90324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complejidad computacional temporal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natural que una MT, un algoritmo, un programa,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tarden más a medida que sus inputs sean más grandes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eso se utilizan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funciones temporales crecientes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 : 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Sea n = |w|, es decir la longitud del input, y sea k una constante. Funciones típicas que usaremos son: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k.n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(lineal)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T(n) = k.n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(cuadrática)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T(n) = k.n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(polinomial, que a veces abreviaremos con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T(n) = k.c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(exponencial, que a veces abreviaremos con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 En realidad, los exponentes son de la forma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d.n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con d constante.</a:t>
            </a:r>
          </a:p>
          <a:p>
            <a:pPr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Por ejemplo, vimos que una MT con 2 cintas reconoce palíndromos en tiempo T(n) = 3.n (lineal).</a:t>
            </a:r>
          </a:p>
          <a:p>
            <a:pPr lvl="1"/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Considerar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k.T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o T(n), con k constante,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será indistinto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tarda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k.T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pasos, se prueba que existe otra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hace lo mismo pero en sólo T(n) pasos, es decir k veces menos: en cada paso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procesa juntos varios símbolos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(el alfabeto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tiene como elementos secuencias de símbolos del alfabeto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Este es el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teorema de aceleración lineal.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Veamos un ejemplo de esto en el siguiente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14791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56674" y="322916"/>
            <a:ext cx="1193532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nuevamente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problema de los palíndromos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Sea el input w = 3581991853.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M con 1 cinta que lo resuelve de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 símbolo por vez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podría trabajar de esta manera: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Al inicio se tiene:	      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581991853   (M arranca posicionada en el 1er 3)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10 pasos queda:    	58199185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(M tacha el 1er 3 y se posiciona en el último 3)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9 pasos queda: 	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8199185     (M tacha el último 3 y se posiciona en el 1er 5)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8 pasos queda:  	  819918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(M tacha el 1er 5 y se posiciona en el último 5) 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luego de 7 pasos queda:  	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19918       (M tacha el último 5 y se posiciona en el 1er 8)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y así M sigue hasta llegar, en este caso, a la cinta vacía.	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cambio, una MT M´ que resuelve el problema procesando de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 símbolos por vez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(los símbolos de su alfabeto son de la forma 00, 01, 02, …, 98, 99) podría trabajar de la siguiente manera: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Al inicio se tiene:	      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81991853   (M´ arranca posicionada en el 35 de la izquierda)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5 pasos queda:    	  819918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(M´ tacha el 35 y se posiciona en el 53 del final)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4 pasos queda: 	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9918       (M´ tacha el 53 y se posiciona en el 81 del inicio)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luego de 3 pasos queda	                   99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(M´ tacha el 81 y se posiciona en el 18 del final)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y así M´ sigue hasta llegar, en este caso, a la cinta vacía.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irrelevante ahora para nosotros calcular exactamente de a cuántos símbolos por vez hay que procesar para pasar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k.T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a T(n).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 cierto es que la constante se puede eliminar. </a:t>
            </a:r>
          </a:p>
        </p:txBody>
      </p:sp>
    </p:spTree>
    <p:extLst>
      <p:ext uri="{BB962C8B-B14F-4D97-AF65-F5344CB8AC3E}">
        <p14:creationId xmlns:p14="http://schemas.microsoft.com/office/powerpoint/2010/main" val="25887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56674" y="612844"/>
            <a:ext cx="119353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convención, respaldada por la experiencia: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Tiempo factible, tratable, razonable (“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”): 		   T(n) = k.n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polinomial 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Tiempo no factible, intratable, no razonable (“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infeasible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”): 	   T(n) = k.c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exponencial 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Correspondientemente hablaremos de problemas de resolución factible o no factible (eficiente o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ineficiente, fácil o difícil), o abreviando, directamente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factibles o no factibles.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simplificar, seremos binarios: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tiempo será polinomial o exponencial,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decir que habrá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ejemplo,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será un tiempo de resolución factible, mientras que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</a:p>
          <a:p>
            <a:pPr marL="0"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Recordar que cuando n </a:t>
            </a:r>
            <a:r>
              <a:rPr lang="es-AR" sz="2000" dirty="0"/>
              <a:t>⟶  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siempre está por debajo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ejemplo, para el caso de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vs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esto se comprueba a partir de n = 5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comprobarlo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Afortunadamente no existen casos reales de problemas con tiempos de resolución de la forma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o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0,001.n </a:t>
            </a: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Habría problemas con la convención: ¿acaso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sería un tiempo de resolución factible y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0,001.n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D850FC-DDC9-41AE-B634-CA4BE77BCCEE}"/>
              </a:ext>
            </a:extLst>
          </p:cNvPr>
          <p:cNvSpPr/>
          <p:nvPr/>
        </p:nvSpPr>
        <p:spPr>
          <a:xfrm>
            <a:off x="3641674" y="387257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90324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Definiciones.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M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trabaja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en tiempo T(n),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T : 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para todo input w, con |w| = n, M hace a lo sumo T(n) pasos.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Será útil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notación 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significa “orden de”: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f(n) = O(g(n)) ⟷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c &gt; 0) (n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N) (f(n) ≤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c.g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Es decir, f(n) está por debajo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c.g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(n), para todo número natural n.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Por ejemplo, si f(n) = 5n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+ 8n + 25, podremos escribir simplemente f(n) =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comprobarlo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Otro ejemplo: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comprobarlo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Otro ejemplo: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O(2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comprobarlo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 lenguaje L cumple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TIME(T(n))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existe una MT que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acepta L en tiempo O(T(n)).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Notar que se considera el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peor caso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es decir el tiempo máximo que </a:t>
            </a:r>
          </a:p>
          <a:p>
            <a:pPr marL="0"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tarda una MT considerando todos los inputs posibles (algunos pocos</a:t>
            </a:r>
          </a:p>
          <a:p>
            <a:pPr marL="0"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inputs pueden perjudicar la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cota temporal superior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 Sería mejor </a:t>
            </a:r>
          </a:p>
          <a:p>
            <a:pPr marL="0" lvl="1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usar el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caso promedio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(pero es técnicamente difícil). La misma </a:t>
            </a:r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 dificultad aparece en la búsqueda de la </a:t>
            </a:r>
            <a:r>
              <a:rPr lang="es-A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cota temporal inferior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(por </a:t>
            </a: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 ejemplo del tipo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n.logn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para el problema del ordenamiento 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5ADBB0-BCF1-4B7E-A472-32D1048A9A15}"/>
              </a:ext>
            </a:extLst>
          </p:cNvPr>
          <p:cNvSpPr/>
          <p:nvPr/>
        </p:nvSpPr>
        <p:spPr>
          <a:xfrm>
            <a:off x="9641843" y="368263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TIME(T(n)) 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62F82-9FCB-4656-B679-AFD8EDAAC2ED}"/>
              </a:ext>
            </a:extLst>
          </p:cNvPr>
          <p:cNvSpPr/>
          <p:nvPr/>
        </p:nvSpPr>
        <p:spPr>
          <a:xfrm>
            <a:off x="9442910" y="449771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3EB4F-1587-4348-BDE0-650FBA65805D}"/>
              </a:ext>
            </a:extLst>
          </p:cNvPr>
          <p:cNvSpPr/>
          <p:nvPr/>
        </p:nvSpPr>
        <p:spPr>
          <a:xfrm>
            <a:off x="10953059" y="4807084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8CECC0B-0107-4A00-BCF1-22C8C352C38D}"/>
              </a:ext>
            </a:extLst>
          </p:cNvPr>
          <p:cNvSpPr/>
          <p:nvPr/>
        </p:nvSpPr>
        <p:spPr>
          <a:xfrm>
            <a:off x="9765089" y="50672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E56EAA-3CA3-4FBE-B989-56EC20522021}"/>
              </a:ext>
            </a:extLst>
          </p:cNvPr>
          <p:cNvSpPr/>
          <p:nvPr/>
        </p:nvSpPr>
        <p:spPr>
          <a:xfrm>
            <a:off x="10451352" y="515264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6D53F4-63E0-47EF-9FFC-09FC2B05CE01}"/>
              </a:ext>
            </a:extLst>
          </p:cNvPr>
          <p:cNvSpPr/>
          <p:nvPr/>
        </p:nvSpPr>
        <p:spPr>
          <a:xfrm>
            <a:off x="10162955" y="58594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302D32-82C5-4B78-BACA-32DB1612C285}"/>
              </a:ext>
            </a:extLst>
          </p:cNvPr>
          <p:cNvSpPr/>
          <p:nvPr/>
        </p:nvSpPr>
        <p:spPr>
          <a:xfrm>
            <a:off x="10279813" y="426114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BE528425-ABD5-46A4-AC1D-7EB5C3A96251}"/>
              </a:ext>
            </a:extLst>
          </p:cNvPr>
          <p:cNvSpPr/>
          <p:nvPr/>
        </p:nvSpPr>
        <p:spPr>
          <a:xfrm>
            <a:off x="9066491" y="4062261"/>
            <a:ext cx="2582778" cy="237934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45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F5C64FA-3AE6-4F65-AE9C-7FB5D6F46755}"/>
              </a:ext>
            </a:extLst>
          </p:cNvPr>
          <p:cNvSpPr/>
          <p:nvPr/>
        </p:nvSpPr>
        <p:spPr>
          <a:xfrm>
            <a:off x="272715" y="246047"/>
            <a:ext cx="11470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clase de los lenguajes con resolución temporal polinomial se conoce como 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=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⋃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</a:t>
            </a:r>
            <a:r>
              <a:rPr kumimoji="0" lang="es-A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0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TIME(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s-ES" sz="2000" b="1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195D34-CC28-486D-803D-329AE5B82AE3}"/>
              </a:ext>
            </a:extLst>
          </p:cNvPr>
          <p:cNvSpPr/>
          <p:nvPr/>
        </p:nvSpPr>
        <p:spPr>
          <a:xfrm>
            <a:off x="272714" y="1683966"/>
            <a:ext cx="66093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Notar que en el marco de la clase P, es indistinta la cantidad de cintas que tengan las MT consideradas: vimos antes que si una MT con k cintas tarda tiempo T(n), entonces existe una MT equivalente con 1 cinta que tarda tiempo O(T</a:t>
            </a:r>
            <a:r>
              <a:rPr kumimoji="0" lang="es-E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(n)), es decir que tiene un retardo cuadrático.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lo tanto, si una MT con k cintas tarda tiempo polinomial, también lo hace una MT equivalente con 1 cinta.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¡Cuidado que no sucede lo mismo con las MTN (MT no determinísticas)!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simulación de una MTN mediante una MTD (MT determinística) vimos que tiene retardo exponencial.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 decir que si una MTN tarda tiempo polinomial, no significa que exista una MTD equivalente que tarde también tiempo polinomial.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se refiere a MTD.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6CEF29-F30C-4F16-B4F6-6B80D4A59D99}"/>
              </a:ext>
            </a:extLst>
          </p:cNvPr>
          <p:cNvSpPr/>
          <p:nvPr/>
        </p:nvSpPr>
        <p:spPr>
          <a:xfrm>
            <a:off x="8901409" y="316191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TIME(1)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736AEB-93E5-441B-981D-F6EFCC97127F}"/>
              </a:ext>
            </a:extLst>
          </p:cNvPr>
          <p:cNvSpPr/>
          <p:nvPr/>
        </p:nvSpPr>
        <p:spPr>
          <a:xfrm>
            <a:off x="8862936" y="203115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s-E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909EB7-E21A-4E99-9289-EADF7CA2C111}"/>
              </a:ext>
            </a:extLst>
          </p:cNvPr>
          <p:cNvSpPr/>
          <p:nvPr/>
        </p:nvSpPr>
        <p:spPr>
          <a:xfrm>
            <a:off x="8798081" y="1354033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Clase P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9BBD1E-E082-4942-8556-EC18F1E3C7B6}"/>
              </a:ext>
            </a:extLst>
          </p:cNvPr>
          <p:cNvSpPr/>
          <p:nvPr/>
        </p:nvSpPr>
        <p:spPr>
          <a:xfrm>
            <a:off x="6882063" y="6083277"/>
            <a:ext cx="477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tiene infinitos conjuntos. Su contorno es la asíntota que determina el tiempo polinomial.</a:t>
            </a:r>
            <a:endParaRPr kumimoji="0" lang="es-MX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B31A0B-E5FD-4D40-BBAD-C2816B6A0EF1}"/>
              </a:ext>
            </a:extLst>
          </p:cNvPr>
          <p:cNvSpPr/>
          <p:nvPr/>
        </p:nvSpPr>
        <p:spPr>
          <a:xfrm>
            <a:off x="7122695" y="744582"/>
            <a:ext cx="3990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lenguaje L está en P si existe una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MT que lo acepta en tiempo </a:t>
            </a:r>
            <a:r>
              <a:rPr kumimoji="0" lang="es-A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</a:t>
            </a:r>
            <a:r>
              <a:rPr kumimoji="0" lang="es-A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(n)</a:t>
            </a:r>
            <a:endParaRPr kumimoji="0" lang="es-MX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A079B4-9C15-4056-B300-A3463AE668DA}"/>
              </a:ext>
            </a:extLst>
          </p:cNvPr>
          <p:cNvSpPr/>
          <p:nvPr/>
        </p:nvSpPr>
        <p:spPr>
          <a:xfrm>
            <a:off x="10719014" y="353124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307B7CF6-CCD0-4260-8EAD-98C1F25D9F80}"/>
              </a:ext>
            </a:extLst>
          </p:cNvPr>
          <p:cNvSpPr/>
          <p:nvPr/>
        </p:nvSpPr>
        <p:spPr>
          <a:xfrm>
            <a:off x="8149390" y="2667309"/>
            <a:ext cx="2534653" cy="2347555"/>
          </a:xfrm>
          <a:prstGeom prst="flowChartConnector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89C987D2-20DA-4A5D-99A1-B226ABF565B9}"/>
              </a:ext>
            </a:extLst>
          </p:cNvPr>
          <p:cNvSpPr/>
          <p:nvPr/>
        </p:nvSpPr>
        <p:spPr>
          <a:xfrm>
            <a:off x="8511695" y="3066242"/>
            <a:ext cx="1709531" cy="158969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38C32B55-86A8-4E92-B651-00230B9FDE92}"/>
              </a:ext>
            </a:extLst>
          </p:cNvPr>
          <p:cNvSpPr/>
          <p:nvPr/>
        </p:nvSpPr>
        <p:spPr>
          <a:xfrm>
            <a:off x="8909263" y="3435573"/>
            <a:ext cx="928384" cy="7727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3DDD728C-A3E9-4441-A3F0-E723A0244190}"/>
              </a:ext>
            </a:extLst>
          </p:cNvPr>
          <p:cNvSpPr/>
          <p:nvPr/>
        </p:nvSpPr>
        <p:spPr>
          <a:xfrm>
            <a:off x="7748339" y="2366108"/>
            <a:ext cx="3352799" cy="2905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7288EE-D842-4778-894E-4FC61A7C6A3E}"/>
              </a:ext>
            </a:extLst>
          </p:cNvPr>
          <p:cNvSpPr/>
          <p:nvPr/>
        </p:nvSpPr>
        <p:spPr>
          <a:xfrm>
            <a:off x="8891056" y="279071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TIME(n)</a:t>
            </a:r>
            <a:endParaRPr lang="es-MX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8D7AE9E-0A15-4353-9669-6C6AF098F93C}"/>
              </a:ext>
            </a:extLst>
          </p:cNvPr>
          <p:cNvSpPr/>
          <p:nvPr/>
        </p:nvSpPr>
        <p:spPr>
          <a:xfrm>
            <a:off x="7401855" y="1988332"/>
            <a:ext cx="3990698" cy="3655220"/>
          </a:xfrm>
          <a:prstGeom prst="flowChartConnector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7201461D-987A-43B0-8CB0-8A5D349A46A5}"/>
              </a:ext>
            </a:extLst>
          </p:cNvPr>
          <p:cNvSpPr/>
          <p:nvPr/>
        </p:nvSpPr>
        <p:spPr>
          <a:xfrm>
            <a:off x="7122696" y="1662218"/>
            <a:ext cx="4620125" cy="4379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34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C31EF1-2538-4A01-BF6A-29AE5D8BE31A}"/>
              </a:ext>
            </a:extLst>
          </p:cNvPr>
          <p:cNvSpPr/>
          <p:nvPr/>
        </p:nvSpPr>
        <p:spPr>
          <a:xfrm>
            <a:off x="0" y="24017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 las cosas,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una primera versión de la jerarquía de la complejidad temporal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la siguiente (dada nuestra división binaria entre tiempo exponencial y polinomial, igualamos a R con EXP, la clase de problemas con resolución temporal exponencial):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D21BD7-C9A3-486E-8215-6065BF6D4AED}"/>
              </a:ext>
            </a:extLst>
          </p:cNvPr>
          <p:cNvSpPr/>
          <p:nvPr/>
        </p:nvSpPr>
        <p:spPr>
          <a:xfrm>
            <a:off x="5137271" y="1348501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 = EXP</a:t>
            </a:r>
            <a:endParaRPr lang="es-MX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70EBE83-7012-40DC-9879-BED78A9F5E7B}"/>
              </a:ext>
            </a:extLst>
          </p:cNvPr>
          <p:cNvSpPr/>
          <p:nvPr/>
        </p:nvSpPr>
        <p:spPr>
          <a:xfrm>
            <a:off x="5482999" y="1841272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B8A5D1-CCE0-46AC-B479-B0B633E9BAEF}"/>
              </a:ext>
            </a:extLst>
          </p:cNvPr>
          <p:cNvSpPr/>
          <p:nvPr/>
        </p:nvSpPr>
        <p:spPr>
          <a:xfrm>
            <a:off x="1185248" y="2672750"/>
            <a:ext cx="298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Sólo dentro de P ubicamos </a:t>
            </a:r>
          </a:p>
          <a:p>
            <a:pPr algn="r"/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a los problemas factibles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CE1E5B-BBBA-464B-A7FB-54C607D97A1E}"/>
              </a:ext>
            </a:extLst>
          </p:cNvPr>
          <p:cNvSpPr/>
          <p:nvPr/>
        </p:nvSpPr>
        <p:spPr>
          <a:xfrm>
            <a:off x="7058472" y="2655086"/>
            <a:ext cx="3240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Se prueba que efectivamente existen lenguajes en EXP – P (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diagonalizando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8F7269-AA28-47F8-96B3-BB07C4EE5280}"/>
              </a:ext>
            </a:extLst>
          </p:cNvPr>
          <p:cNvSpPr/>
          <p:nvPr/>
        </p:nvSpPr>
        <p:spPr>
          <a:xfrm>
            <a:off x="-1" y="3862084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Ejemplo sencillo de problema en P: volvemos al problema de los palíndromos. Vimos que una MT que lo resuelve, con 2 cintas, hace lo siguiente:</a:t>
            </a:r>
          </a:p>
          <a:p>
            <a:pPr marL="817200" indent="-457200"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Dado el input w en la cinta 1, lo copia en la cinta 2 (tiempo O(n))</a:t>
            </a:r>
          </a:p>
          <a:p>
            <a:pPr marL="817200" indent="-457200"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Posiciona el cabezal de la cinta 1 a la izquierda (tiempo O(n)), dejando el de la cinta 2 a la derecha</a:t>
            </a:r>
          </a:p>
          <a:p>
            <a:pPr marL="817200" indent="-457200"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Compara símbolo a símbolo yendo a derecha en la cinta 1 y a izquierda en la cinta 2 (tiempo O(n))</a:t>
            </a:r>
          </a:p>
          <a:p>
            <a:pPr marL="36000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lo tanto, el tiempo total es O(n) + O(n) + O(n) = O(n), es decir es tiempo lineal.</a:t>
            </a:r>
          </a:p>
          <a:p>
            <a:pPr marL="36000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Otros ejemplos clásicos de problemas en P: búsqueda de un camino en un grafo, búsqueda del camino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mínimo, cálculo del máximo común divisor, búsqueda del máximo flujo, etc.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03071C2-43A0-4C4A-A9D4-1BE0691A3470}"/>
              </a:ext>
            </a:extLst>
          </p:cNvPr>
          <p:cNvSpPr/>
          <p:nvPr/>
        </p:nvSpPr>
        <p:spPr>
          <a:xfrm>
            <a:off x="4604085" y="1704227"/>
            <a:ext cx="2085474" cy="195337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92BF8EAF-20D1-4442-B2CB-3B952CEBC4EA}"/>
              </a:ext>
            </a:extLst>
          </p:cNvPr>
          <p:cNvSpPr/>
          <p:nvPr/>
        </p:nvSpPr>
        <p:spPr>
          <a:xfrm>
            <a:off x="5114086" y="2167242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924D58-4371-4B6D-8AED-503CB998B376}"/>
              </a:ext>
            </a:extLst>
          </p:cNvPr>
          <p:cNvSpPr/>
          <p:nvPr/>
        </p:nvSpPr>
        <p:spPr>
          <a:xfrm>
            <a:off x="7058472" y="1306752"/>
            <a:ext cx="4947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EXP es la clase de lenguajes aceptados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por MT en tiempo exponencial. Por nuestra convención coincide con la clase R. </a:t>
            </a:r>
          </a:p>
        </p:txBody>
      </p:sp>
    </p:spTree>
    <p:extLst>
      <p:ext uri="{BB962C8B-B14F-4D97-AF65-F5344CB8AC3E}">
        <p14:creationId xmlns:p14="http://schemas.microsoft.com/office/powerpoint/2010/main" val="2587381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3858</Words>
  <Application>Microsoft Office PowerPoint</Application>
  <PresentationFormat>Panorámica</PresentationFormat>
  <Paragraphs>335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de Office</vt:lpstr>
      <vt:lpstr>Clase 5. Complejidad Computacional. P y NP.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604</cp:revision>
  <dcterms:created xsi:type="dcterms:W3CDTF">2017-11-26T15:39:57Z</dcterms:created>
  <dcterms:modified xsi:type="dcterms:W3CDTF">2020-04-11T14:23:41Z</dcterms:modified>
</cp:coreProperties>
</file>