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4" r:id="rId2"/>
    <p:sldId id="386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395" r:id="rId15"/>
    <p:sldId id="396" r:id="rId16"/>
    <p:sldId id="416" r:id="rId17"/>
    <p:sldId id="397" r:id="rId18"/>
    <p:sldId id="398" r:id="rId19"/>
    <p:sldId id="399" r:id="rId20"/>
    <p:sldId id="417" r:id="rId21"/>
    <p:sldId id="418" r:id="rId22"/>
    <p:sldId id="402" r:id="rId23"/>
    <p:sldId id="419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36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18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4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5B086B-A210-4367-AA2D-2BB11E259588}"/>
              </a:ext>
            </a:extLst>
          </p:cNvPr>
          <p:cNvSpPr/>
          <p:nvPr/>
        </p:nvSpPr>
        <p:spPr>
          <a:xfrm>
            <a:off x="357139" y="1181023"/>
            <a:ext cx="1141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pasada llegamos al siguiente nivel de detalle del mapa de la complejidad temporal: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3F0E76-FA47-49C1-BD2B-1FADCE488AF6}"/>
              </a:ext>
            </a:extLst>
          </p:cNvPr>
          <p:cNvSpPr/>
          <p:nvPr/>
        </p:nvSpPr>
        <p:spPr>
          <a:xfrm>
            <a:off x="268909" y="5337489"/>
            <a:ext cx="11726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encontrado primeros ejemplos en NP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estarían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P: el problema del divisor que termina en 3, el problema CH (grafos con un circuito de Hamilton) y el problema CLIQUE (grafos con un subgrafo completo de tamaño 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Iremos refinando y poblando el mapa. Volveremos a recurrir a las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reducciones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A310070-751A-4F12-A86C-017DD171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254249"/>
            <a:ext cx="11778712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Teórica 6. Problemas NP-completos.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88BD16-808E-45F9-A5E9-FCDFCD20C9AA}"/>
              </a:ext>
            </a:extLst>
          </p:cNvPr>
          <p:cNvSpPr/>
          <p:nvPr/>
        </p:nvSpPr>
        <p:spPr>
          <a:xfrm>
            <a:off x="575526" y="2154107"/>
            <a:ext cx="3553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 ∈ P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existe una MTD que lo acepta en tiempo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(n). O en otras palabras, la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construcción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de una solución para L requiere tiempo polinomial. 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DAABF3A-6359-441A-911F-70EDDD4C1CDE}"/>
              </a:ext>
            </a:extLst>
          </p:cNvPr>
          <p:cNvSpPr/>
          <p:nvPr/>
        </p:nvSpPr>
        <p:spPr>
          <a:xfrm>
            <a:off x="7998674" y="2117073"/>
            <a:ext cx="379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 ∈ NP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existe una MTN que lo acepta en tiempo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(n). O en otras palabras, la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verificación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de una solución para L requiere tiempo polinomial. También vimos que sólo los lenguajes de NP tienen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certificados </a:t>
            </a: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suscintos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0B4A85-1ABD-4360-9520-8067DEE8825D}"/>
              </a:ext>
            </a:extLst>
          </p:cNvPr>
          <p:cNvSpPr/>
          <p:nvPr/>
        </p:nvSpPr>
        <p:spPr>
          <a:xfrm>
            <a:off x="6511842" y="4712105"/>
            <a:ext cx="1741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 P ≠ NP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6E141B-D182-4DA4-A0C5-8D600818E565}"/>
              </a:ext>
            </a:extLst>
          </p:cNvPr>
          <p:cNvSpPr/>
          <p:nvPr/>
        </p:nvSpPr>
        <p:spPr>
          <a:xfrm>
            <a:off x="5653885" y="21314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198FDC-420A-43A9-B6D7-676D19DFC27B}"/>
              </a:ext>
            </a:extLst>
          </p:cNvPr>
          <p:cNvSpPr/>
          <p:nvPr/>
        </p:nvSpPr>
        <p:spPr>
          <a:xfrm>
            <a:off x="5744449" y="246526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6191BD-30E4-478D-81BF-3226493CD4A1}"/>
              </a:ext>
            </a:extLst>
          </p:cNvPr>
          <p:cNvSpPr/>
          <p:nvPr/>
        </p:nvSpPr>
        <p:spPr>
          <a:xfrm>
            <a:off x="5827805" y="283079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B5A0120-BC11-428D-802C-55A719F807B8}"/>
              </a:ext>
            </a:extLst>
          </p:cNvPr>
          <p:cNvSpPr/>
          <p:nvPr/>
        </p:nvSpPr>
        <p:spPr>
          <a:xfrm>
            <a:off x="4703751" y="2430508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DDC99AC-5F41-4BBC-97DE-B6DB6C3C95E1}"/>
              </a:ext>
            </a:extLst>
          </p:cNvPr>
          <p:cNvSpPr/>
          <p:nvPr/>
        </p:nvSpPr>
        <p:spPr>
          <a:xfrm>
            <a:off x="5091552" y="2775793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8AFA19C-885E-41F2-84D3-E5CFB2CD870A}"/>
              </a:ext>
            </a:extLst>
          </p:cNvPr>
          <p:cNvSpPr/>
          <p:nvPr/>
        </p:nvSpPr>
        <p:spPr>
          <a:xfrm>
            <a:off x="5417827" y="3137519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76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51823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Teorema.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 ∈ NPC y L ∈ P, entonces P = NP.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Prueba.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NP (una MTD es un caso particular de una MTN). Veamos que también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P: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Sea L´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NP. Veamos que también, asumiendo las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vale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L´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P.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Como L es NP- completo, entonces por definición: L´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como L ∈ P, entonces por propiedad de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cumple que también L´ ∈ P.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Como L´ es cualquier lenguaje de NP, llegamos entonces a que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P.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 palabras, los problemas NP-completos están “condenados” a no estar en P,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a menos que P = NP.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Asumiendo 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≠ NP, un problema NP-completo no está en P.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Existen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númerosísimos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problemas en la clase NPC. Históricamente Cook (EEUU), e independientemente Levin (Rusia), en 1971, probaron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problema de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satisfactibilidad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en la lógica proposicional (SAT) es NP-completo: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SAT = {φ | φ es una fórmula booleana (sin cuantificadores)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 teorema de Cook-Levin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establece entonces:</a:t>
            </a:r>
          </a:p>
          <a:p>
            <a:pPr marL="914400" lvl="1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NP.</a:t>
            </a:r>
          </a:p>
          <a:p>
            <a:pPr marL="914400" lvl="1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Todos los lenguajes de NP se reducen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polinomialmente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SAT.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FF47D1-C42A-48F7-94B9-9597B794EBD3}"/>
              </a:ext>
            </a:extLst>
          </p:cNvPr>
          <p:cNvSpPr/>
          <p:nvPr/>
        </p:nvSpPr>
        <p:spPr>
          <a:xfrm>
            <a:off x="11303125" y="5791731"/>
            <a:ext cx="479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/>
              <a:t>SAT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78595CA-E356-4984-B66C-0F40B5E5AF5F}"/>
              </a:ext>
            </a:extLst>
          </p:cNvPr>
          <p:cNvSpPr/>
          <p:nvPr/>
        </p:nvSpPr>
        <p:spPr>
          <a:xfrm>
            <a:off x="11332129" y="229588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092B4A-87DF-4FE2-8F3F-93FD1893751C}"/>
              </a:ext>
            </a:extLst>
          </p:cNvPr>
          <p:cNvSpPr/>
          <p:nvPr/>
        </p:nvSpPr>
        <p:spPr>
          <a:xfrm>
            <a:off x="10652986" y="1400699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sz="2000" dirty="0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FCAF24D1-AE02-4431-83EF-FED3BCDB7513}"/>
              </a:ext>
            </a:extLst>
          </p:cNvPr>
          <p:cNvSpPr/>
          <p:nvPr/>
        </p:nvSpPr>
        <p:spPr>
          <a:xfrm>
            <a:off x="10209926" y="1723896"/>
            <a:ext cx="1420683" cy="144448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26E35B0-0D30-4252-B9BF-F36C64CAA8A7}"/>
              </a:ext>
            </a:extLst>
          </p:cNvPr>
          <p:cNvCxnSpPr>
            <a:cxnSpLocks/>
          </p:cNvCxnSpPr>
          <p:nvPr/>
        </p:nvCxnSpPr>
        <p:spPr>
          <a:xfrm>
            <a:off x="10640215" y="1917847"/>
            <a:ext cx="691914" cy="406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25670EC-7AAE-4D34-B3BE-9B3E1C0DFE5A}"/>
              </a:ext>
            </a:extLst>
          </p:cNvPr>
          <p:cNvCxnSpPr>
            <a:cxnSpLocks/>
          </p:cNvCxnSpPr>
          <p:nvPr/>
        </p:nvCxnSpPr>
        <p:spPr>
          <a:xfrm>
            <a:off x="10519107" y="2083880"/>
            <a:ext cx="809895" cy="340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FDAC82-8206-454B-A3D7-7EA31E8C95D2}"/>
              </a:ext>
            </a:extLst>
          </p:cNvPr>
          <p:cNvCxnSpPr>
            <a:cxnSpLocks/>
          </p:cNvCxnSpPr>
          <p:nvPr/>
        </p:nvCxnSpPr>
        <p:spPr>
          <a:xfrm>
            <a:off x="10475930" y="2277058"/>
            <a:ext cx="853072" cy="22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E1D62F8-4973-4561-87C1-EC677AAB4A7D}"/>
              </a:ext>
            </a:extLst>
          </p:cNvPr>
          <p:cNvCxnSpPr>
            <a:cxnSpLocks/>
          </p:cNvCxnSpPr>
          <p:nvPr/>
        </p:nvCxnSpPr>
        <p:spPr>
          <a:xfrm flipV="1">
            <a:off x="10592217" y="2568359"/>
            <a:ext cx="736785" cy="375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0614EB8-C74D-41A2-8876-FCD17D21E78D}"/>
              </a:ext>
            </a:extLst>
          </p:cNvPr>
          <p:cNvSpPr/>
          <p:nvPr/>
        </p:nvSpPr>
        <p:spPr>
          <a:xfrm>
            <a:off x="10202367" y="232239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L´</a:t>
            </a:r>
            <a:endParaRPr lang="es-MX" sz="16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96C07EC-9053-4AE5-85DF-8BDF226B7EC6}"/>
              </a:ext>
            </a:extLst>
          </p:cNvPr>
          <p:cNvCxnSpPr>
            <a:cxnSpLocks/>
          </p:cNvCxnSpPr>
          <p:nvPr/>
        </p:nvCxnSpPr>
        <p:spPr>
          <a:xfrm>
            <a:off x="10519107" y="2517848"/>
            <a:ext cx="804077" cy="9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E3C5396-C5EE-4FB2-90B4-BBCB99C7FBB7}"/>
              </a:ext>
            </a:extLst>
          </p:cNvPr>
          <p:cNvCxnSpPr>
            <a:cxnSpLocks/>
          </p:cNvCxnSpPr>
          <p:nvPr/>
        </p:nvCxnSpPr>
        <p:spPr>
          <a:xfrm>
            <a:off x="10780689" y="2586612"/>
            <a:ext cx="0" cy="210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AF207C8-67B0-4447-AEF0-9F3F0C0BE00E}"/>
              </a:ext>
            </a:extLst>
          </p:cNvPr>
          <p:cNvSpPr/>
          <p:nvPr/>
        </p:nvSpPr>
        <p:spPr>
          <a:xfrm>
            <a:off x="10668148" y="4892560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sz="2000" dirty="0"/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FB948C1D-05BE-4476-8053-2EA129833774}"/>
              </a:ext>
            </a:extLst>
          </p:cNvPr>
          <p:cNvSpPr/>
          <p:nvPr/>
        </p:nvSpPr>
        <p:spPr>
          <a:xfrm>
            <a:off x="10225088" y="5215757"/>
            <a:ext cx="1567475" cy="144448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10BAEFD-766B-45C5-B15B-CFE9B84CFB72}"/>
              </a:ext>
            </a:extLst>
          </p:cNvPr>
          <p:cNvCxnSpPr>
            <a:cxnSpLocks/>
          </p:cNvCxnSpPr>
          <p:nvPr/>
        </p:nvCxnSpPr>
        <p:spPr>
          <a:xfrm>
            <a:off x="10655377" y="5409708"/>
            <a:ext cx="691914" cy="406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E30EC89-FD6B-4923-84DD-FA28A71DD030}"/>
              </a:ext>
            </a:extLst>
          </p:cNvPr>
          <p:cNvCxnSpPr>
            <a:cxnSpLocks/>
          </p:cNvCxnSpPr>
          <p:nvPr/>
        </p:nvCxnSpPr>
        <p:spPr>
          <a:xfrm>
            <a:off x="10534269" y="5575741"/>
            <a:ext cx="809895" cy="340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11180C7-C533-4780-A5C0-C9B2A479EC72}"/>
              </a:ext>
            </a:extLst>
          </p:cNvPr>
          <p:cNvCxnSpPr>
            <a:cxnSpLocks/>
          </p:cNvCxnSpPr>
          <p:nvPr/>
        </p:nvCxnSpPr>
        <p:spPr>
          <a:xfrm>
            <a:off x="10491092" y="5768919"/>
            <a:ext cx="853072" cy="22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65436F3-6193-4C0F-9C0E-D5B1C26C9898}"/>
              </a:ext>
            </a:extLst>
          </p:cNvPr>
          <p:cNvCxnSpPr>
            <a:cxnSpLocks/>
          </p:cNvCxnSpPr>
          <p:nvPr/>
        </p:nvCxnSpPr>
        <p:spPr>
          <a:xfrm flipV="1">
            <a:off x="10607379" y="6060220"/>
            <a:ext cx="736785" cy="375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CEF6F84-F671-40FF-AC2F-DFB2A311AE30}"/>
              </a:ext>
            </a:extLst>
          </p:cNvPr>
          <p:cNvSpPr/>
          <p:nvPr/>
        </p:nvSpPr>
        <p:spPr>
          <a:xfrm>
            <a:off x="10217529" y="581426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L´</a:t>
            </a:r>
            <a:endParaRPr lang="es-MX" sz="1600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99DE08D-1AD3-43F7-B716-E244A1650BAD}"/>
              </a:ext>
            </a:extLst>
          </p:cNvPr>
          <p:cNvCxnSpPr>
            <a:cxnSpLocks/>
          </p:cNvCxnSpPr>
          <p:nvPr/>
        </p:nvCxnSpPr>
        <p:spPr>
          <a:xfrm>
            <a:off x="10534269" y="6009709"/>
            <a:ext cx="804077" cy="9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2310306-5A26-4B13-A84E-D465EC1F79EA}"/>
              </a:ext>
            </a:extLst>
          </p:cNvPr>
          <p:cNvCxnSpPr>
            <a:cxnSpLocks/>
          </p:cNvCxnSpPr>
          <p:nvPr/>
        </p:nvCxnSpPr>
        <p:spPr>
          <a:xfrm>
            <a:off x="10795851" y="6078473"/>
            <a:ext cx="0" cy="210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098F559-9F84-4ED2-AC42-637412D6DFEE}"/>
              </a:ext>
            </a:extLst>
          </p:cNvPr>
          <p:cNvSpPr/>
          <p:nvPr/>
        </p:nvSpPr>
        <p:spPr>
          <a:xfrm>
            <a:off x="1842226" y="4722878"/>
            <a:ext cx="5675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0943E54-6E37-40A3-A926-4E00A68D31C4}"/>
              </a:ext>
            </a:extLst>
          </p:cNvPr>
          <p:cNvSpPr/>
          <p:nvPr/>
        </p:nvSpPr>
        <p:spPr>
          <a:xfrm>
            <a:off x="262763" y="292174"/>
            <a:ext cx="11544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prueba de que SAT está en NP es sencilla. La siguiente MTN acepta SAT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36E0D9-377A-40FF-98DF-091A770EE51E}"/>
              </a:ext>
            </a:extLst>
          </p:cNvPr>
          <p:cNvSpPr/>
          <p:nvPr/>
        </p:nvSpPr>
        <p:spPr>
          <a:xfrm>
            <a:off x="5048509" y="93519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F9A10F-FC46-4F7D-B56B-0569B528C807}"/>
              </a:ext>
            </a:extLst>
          </p:cNvPr>
          <p:cNvSpPr/>
          <p:nvPr/>
        </p:nvSpPr>
        <p:spPr>
          <a:xfrm>
            <a:off x="6235971" y="1049230"/>
            <a:ext cx="47780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1. validación sintáctica del input</a:t>
            </a:r>
          </a:p>
          <a:p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   Tiempo O(n) </a:t>
            </a:r>
            <a:r>
              <a:rPr lang="es-A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(ejercicio)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3E40BB-9AF5-4B88-8793-C182E1BD17E8}"/>
              </a:ext>
            </a:extLst>
          </p:cNvPr>
          <p:cNvSpPr/>
          <p:nvPr/>
        </p:nvSpPr>
        <p:spPr>
          <a:xfrm>
            <a:off x="1042173" y="1505577"/>
            <a:ext cx="3921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2. Generación de una posible solución A 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   (asignación de valores de verdad a φ)</a:t>
            </a:r>
          </a:p>
          <a:p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   Tiempo O(n)</a:t>
            </a:r>
            <a:r>
              <a:rPr lang="es-A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(ejercicio)</a:t>
            </a:r>
            <a:endParaRPr lang="es-MX" sz="16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6777CE-C517-4729-9CDC-20DCA985C69B}"/>
              </a:ext>
            </a:extLst>
          </p:cNvPr>
          <p:cNvSpPr/>
          <p:nvPr/>
        </p:nvSpPr>
        <p:spPr>
          <a:xfrm>
            <a:off x="7538116" y="2036477"/>
            <a:ext cx="4132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3. Verificación de si efectivamente 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   la asignación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1600" baseline="-25000" dirty="0"/>
              <a:t>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satisface φ</a:t>
            </a:r>
          </a:p>
          <a:p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   Tiempo O(n</a:t>
            </a:r>
            <a:r>
              <a:rPr lang="es-AR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141F60-5FFF-463D-B251-C64B1C99DCAB}"/>
              </a:ext>
            </a:extLst>
          </p:cNvPr>
          <p:cNvSpPr/>
          <p:nvPr/>
        </p:nvSpPr>
        <p:spPr>
          <a:xfrm>
            <a:off x="262764" y="2926129"/>
            <a:ext cx="11544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verificación de si una asignación A satisface una fórmula φ se puede hacer empleando una pila. Por ejemplo, sean φ = 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 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y A = (V, F, F, V). En el peor caso, por cada símbolo leído se puede recorrer la pila completa: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C577F5-4A17-4F21-8E90-500F1A04FF19}"/>
              </a:ext>
            </a:extLst>
          </p:cNvPr>
          <p:cNvSpPr/>
          <p:nvPr/>
        </p:nvSpPr>
        <p:spPr>
          <a:xfrm>
            <a:off x="5880749" y="4148293"/>
            <a:ext cx="40105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sz="2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092C0FA-6EB5-4939-8969-B2A665F4DE08}"/>
              </a:ext>
            </a:extLst>
          </p:cNvPr>
          <p:cNvSpPr/>
          <p:nvPr/>
        </p:nvSpPr>
        <p:spPr>
          <a:xfrm>
            <a:off x="7978500" y="5290941"/>
            <a:ext cx="433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A7A3F3-AF5A-4BF6-9E61-812EE89B8E35}"/>
              </a:ext>
            </a:extLst>
          </p:cNvPr>
          <p:cNvSpPr/>
          <p:nvPr/>
        </p:nvSpPr>
        <p:spPr>
          <a:xfrm>
            <a:off x="9960289" y="562409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7408DD-224F-4C5A-9E57-18C18418FBF2}"/>
              </a:ext>
            </a:extLst>
          </p:cNvPr>
          <p:cNvSpPr/>
          <p:nvPr/>
        </p:nvSpPr>
        <p:spPr>
          <a:xfrm>
            <a:off x="346894" y="6273282"/>
            <a:ext cx="7537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 esta manera el tiempo de verificación es O(|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φ|.|φ|) =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015CE9-DCC2-4B8A-8D42-97814295BA55}"/>
              </a:ext>
            </a:extLst>
          </p:cNvPr>
          <p:cNvSpPr/>
          <p:nvPr/>
        </p:nvSpPr>
        <p:spPr>
          <a:xfrm>
            <a:off x="5081349" y="1705294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DDD278-654A-4651-9690-6293D63D29E3}"/>
              </a:ext>
            </a:extLst>
          </p:cNvPr>
          <p:cNvSpPr/>
          <p:nvPr/>
        </p:nvSpPr>
        <p:spPr>
          <a:xfrm>
            <a:off x="5414640" y="1717536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52ADE7-F3AC-4E3D-BCB3-7998D2A56516}"/>
              </a:ext>
            </a:extLst>
          </p:cNvPr>
          <p:cNvSpPr/>
          <p:nvPr/>
        </p:nvSpPr>
        <p:spPr>
          <a:xfrm>
            <a:off x="5684550" y="1710649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12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6CFDCBB-9E0C-4E6E-8780-CCEB73401DE3}"/>
              </a:ext>
            </a:extLst>
          </p:cNvPr>
          <p:cNvSpPr/>
          <p:nvPr/>
        </p:nvSpPr>
        <p:spPr>
          <a:xfrm>
            <a:off x="6350755" y="17175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0730F76-02B0-45CF-BB1C-15FA0F90DCCE}"/>
              </a:ext>
            </a:extLst>
          </p:cNvPr>
          <p:cNvSpPr/>
          <p:nvPr/>
        </p:nvSpPr>
        <p:spPr>
          <a:xfrm>
            <a:off x="6411397" y="187085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sz="12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ECBC63C-A6AC-4173-8811-BFB08714A685}"/>
              </a:ext>
            </a:extLst>
          </p:cNvPr>
          <p:cNvCxnSpPr>
            <a:cxnSpLocks/>
          </p:cNvCxnSpPr>
          <p:nvPr/>
        </p:nvCxnSpPr>
        <p:spPr>
          <a:xfrm flipH="1">
            <a:off x="4738461" y="1252288"/>
            <a:ext cx="1200490" cy="1337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94B3DA3-1DB7-4524-B20A-BDE4A0EE09FD}"/>
              </a:ext>
            </a:extLst>
          </p:cNvPr>
          <p:cNvCxnSpPr>
            <a:cxnSpLocks/>
          </p:cNvCxnSpPr>
          <p:nvPr/>
        </p:nvCxnSpPr>
        <p:spPr>
          <a:xfrm flipH="1">
            <a:off x="5449813" y="1252288"/>
            <a:ext cx="473186" cy="1337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CC01183-C1FF-4FC7-AEE1-F3720127A114}"/>
              </a:ext>
            </a:extLst>
          </p:cNvPr>
          <p:cNvCxnSpPr>
            <a:cxnSpLocks/>
          </p:cNvCxnSpPr>
          <p:nvPr/>
        </p:nvCxnSpPr>
        <p:spPr>
          <a:xfrm>
            <a:off x="5933139" y="1279455"/>
            <a:ext cx="22892" cy="1209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2E9DFEC-5A41-4A26-B314-3D0AB22F7D6A}"/>
              </a:ext>
            </a:extLst>
          </p:cNvPr>
          <p:cNvCxnSpPr>
            <a:cxnSpLocks/>
          </p:cNvCxnSpPr>
          <p:nvPr/>
        </p:nvCxnSpPr>
        <p:spPr>
          <a:xfrm>
            <a:off x="5925729" y="1252288"/>
            <a:ext cx="643092" cy="1415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600B1A5-8723-475A-8F3D-27D07863065B}"/>
              </a:ext>
            </a:extLst>
          </p:cNvPr>
          <p:cNvCxnSpPr>
            <a:cxnSpLocks/>
          </p:cNvCxnSpPr>
          <p:nvPr/>
        </p:nvCxnSpPr>
        <p:spPr>
          <a:xfrm>
            <a:off x="5925729" y="1236188"/>
            <a:ext cx="1666156" cy="1431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7633D8-1CE1-44E2-B17A-65BAD07F9E68}"/>
              </a:ext>
            </a:extLst>
          </p:cNvPr>
          <p:cNvCxnSpPr>
            <a:cxnSpLocks/>
          </p:cNvCxnSpPr>
          <p:nvPr/>
        </p:nvCxnSpPr>
        <p:spPr>
          <a:xfrm rot="-300000">
            <a:off x="4528329" y="1202529"/>
            <a:ext cx="1338494" cy="11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43559A-5DEE-4A6A-A3B3-849DA2653665}"/>
              </a:ext>
            </a:extLst>
          </p:cNvPr>
          <p:cNvSpPr/>
          <p:nvPr/>
        </p:nvSpPr>
        <p:spPr>
          <a:xfrm>
            <a:off x="6520032" y="2085455"/>
            <a:ext cx="6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endParaRPr lang="es-MX" sz="2400" b="1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814BB08-93B4-4203-8B7B-C9C808CC5078}"/>
              </a:ext>
            </a:extLst>
          </p:cNvPr>
          <p:cNvCxnSpPr>
            <a:cxnSpLocks/>
          </p:cNvCxnSpPr>
          <p:nvPr/>
        </p:nvCxnSpPr>
        <p:spPr>
          <a:xfrm>
            <a:off x="4665559" y="2177776"/>
            <a:ext cx="2760691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7187984-DFEE-4F4C-99DA-AB5AAEEBBD64}"/>
              </a:ext>
            </a:extLst>
          </p:cNvPr>
          <p:cNvCxnSpPr>
            <a:cxnSpLocks/>
          </p:cNvCxnSpPr>
          <p:nvPr/>
        </p:nvCxnSpPr>
        <p:spPr>
          <a:xfrm>
            <a:off x="4905349" y="1640794"/>
            <a:ext cx="210136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95C052A-6057-4681-BC99-171AD7952A1E}"/>
              </a:ext>
            </a:extLst>
          </p:cNvPr>
          <p:cNvCxnSpPr>
            <a:cxnSpLocks/>
          </p:cNvCxnSpPr>
          <p:nvPr/>
        </p:nvCxnSpPr>
        <p:spPr>
          <a:xfrm flipV="1">
            <a:off x="1712015" y="4193697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81F1DFE-C383-4DA7-A5B4-9E9A3D6A1921}"/>
              </a:ext>
            </a:extLst>
          </p:cNvPr>
          <p:cNvCxnSpPr>
            <a:cxnSpLocks/>
          </p:cNvCxnSpPr>
          <p:nvPr/>
        </p:nvCxnSpPr>
        <p:spPr>
          <a:xfrm flipV="1">
            <a:off x="2261980" y="4193696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9074904-6B5D-4374-93F5-0DF47389BA80}"/>
              </a:ext>
            </a:extLst>
          </p:cNvPr>
          <p:cNvCxnSpPr>
            <a:cxnSpLocks/>
          </p:cNvCxnSpPr>
          <p:nvPr/>
        </p:nvCxnSpPr>
        <p:spPr>
          <a:xfrm flipV="1">
            <a:off x="5736780" y="4193423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4A67C23-C820-417B-B04A-90B0088B33E7}"/>
              </a:ext>
            </a:extLst>
          </p:cNvPr>
          <p:cNvCxnSpPr>
            <a:cxnSpLocks/>
          </p:cNvCxnSpPr>
          <p:nvPr/>
        </p:nvCxnSpPr>
        <p:spPr>
          <a:xfrm flipV="1">
            <a:off x="6333417" y="4193423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BF9C7F6-0F3E-4799-9D59-A6B05BC653F0}"/>
              </a:ext>
            </a:extLst>
          </p:cNvPr>
          <p:cNvCxnSpPr>
            <a:cxnSpLocks/>
          </p:cNvCxnSpPr>
          <p:nvPr/>
        </p:nvCxnSpPr>
        <p:spPr>
          <a:xfrm flipV="1">
            <a:off x="7883042" y="4201322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4ADE581-89CF-4F93-B290-3F8C1746914C}"/>
              </a:ext>
            </a:extLst>
          </p:cNvPr>
          <p:cNvCxnSpPr>
            <a:cxnSpLocks/>
          </p:cNvCxnSpPr>
          <p:nvPr/>
        </p:nvCxnSpPr>
        <p:spPr>
          <a:xfrm flipV="1">
            <a:off x="8388364" y="4201321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9FA60FF-6136-4469-884B-FE3B2519E6FC}"/>
              </a:ext>
            </a:extLst>
          </p:cNvPr>
          <p:cNvCxnSpPr>
            <a:cxnSpLocks/>
          </p:cNvCxnSpPr>
          <p:nvPr/>
        </p:nvCxnSpPr>
        <p:spPr>
          <a:xfrm flipV="1">
            <a:off x="9915594" y="4215155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73EAB03-36F6-43AB-A3C5-0650053392D7}"/>
              </a:ext>
            </a:extLst>
          </p:cNvPr>
          <p:cNvCxnSpPr>
            <a:cxnSpLocks/>
          </p:cNvCxnSpPr>
          <p:nvPr/>
        </p:nvCxnSpPr>
        <p:spPr>
          <a:xfrm flipV="1">
            <a:off x="10393493" y="4215155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38E697E-F325-420B-A95B-B2701932ACDF}"/>
              </a:ext>
            </a:extLst>
          </p:cNvPr>
          <p:cNvCxnSpPr>
            <a:cxnSpLocks/>
          </p:cNvCxnSpPr>
          <p:nvPr/>
        </p:nvCxnSpPr>
        <p:spPr>
          <a:xfrm>
            <a:off x="2540511" y="5033742"/>
            <a:ext cx="83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0B258C9-8D47-4CBD-8A52-2985A31B6B4A}"/>
              </a:ext>
            </a:extLst>
          </p:cNvPr>
          <p:cNvSpPr/>
          <p:nvPr/>
        </p:nvSpPr>
        <p:spPr>
          <a:xfrm>
            <a:off x="2789998" y="4704210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A356ABB-39C6-4086-8E7E-1215D833F96C}"/>
              </a:ext>
            </a:extLst>
          </p:cNvPr>
          <p:cNvCxnSpPr>
            <a:cxnSpLocks/>
          </p:cNvCxnSpPr>
          <p:nvPr/>
        </p:nvCxnSpPr>
        <p:spPr>
          <a:xfrm>
            <a:off x="6625530" y="5076460"/>
            <a:ext cx="83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7197F37-E200-4DA4-8D21-93E0E942974F}"/>
              </a:ext>
            </a:extLst>
          </p:cNvPr>
          <p:cNvSpPr/>
          <p:nvPr/>
        </p:nvSpPr>
        <p:spPr>
          <a:xfrm>
            <a:off x="6875017" y="4746928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AR" sz="28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E0A887C-7F53-4D21-834E-4B6B34701B12}"/>
              </a:ext>
            </a:extLst>
          </p:cNvPr>
          <p:cNvCxnSpPr>
            <a:cxnSpLocks/>
          </p:cNvCxnSpPr>
          <p:nvPr/>
        </p:nvCxnSpPr>
        <p:spPr>
          <a:xfrm>
            <a:off x="8747621" y="5097253"/>
            <a:ext cx="83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329DAD1-76FD-473A-8614-76C74870CB45}"/>
              </a:ext>
            </a:extLst>
          </p:cNvPr>
          <p:cNvSpPr/>
          <p:nvPr/>
        </p:nvSpPr>
        <p:spPr>
          <a:xfrm>
            <a:off x="8997108" y="4767721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AFB693B-8F53-4299-A003-02D8F075E790}"/>
              </a:ext>
            </a:extLst>
          </p:cNvPr>
          <p:cNvSpPr/>
          <p:nvPr/>
        </p:nvSpPr>
        <p:spPr>
          <a:xfrm>
            <a:off x="3792182" y="5587955"/>
            <a:ext cx="567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8F0CD83-007F-4D1B-8220-03DF2E3086CB}"/>
              </a:ext>
            </a:extLst>
          </p:cNvPr>
          <p:cNvCxnSpPr>
            <a:cxnSpLocks/>
          </p:cNvCxnSpPr>
          <p:nvPr/>
        </p:nvCxnSpPr>
        <p:spPr>
          <a:xfrm flipV="1">
            <a:off x="3701934" y="4210959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C2C6330-A120-4BAD-94B7-B3924BB2B5A8}"/>
              </a:ext>
            </a:extLst>
          </p:cNvPr>
          <p:cNvCxnSpPr>
            <a:cxnSpLocks/>
          </p:cNvCxnSpPr>
          <p:nvPr/>
        </p:nvCxnSpPr>
        <p:spPr>
          <a:xfrm flipV="1">
            <a:off x="4251899" y="4210958"/>
            <a:ext cx="0" cy="1745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C48F017-F793-45B1-8791-0210F5D85C8D}"/>
              </a:ext>
            </a:extLst>
          </p:cNvPr>
          <p:cNvCxnSpPr>
            <a:cxnSpLocks/>
          </p:cNvCxnSpPr>
          <p:nvPr/>
        </p:nvCxnSpPr>
        <p:spPr>
          <a:xfrm>
            <a:off x="4507734" y="5052410"/>
            <a:ext cx="83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DDF1563-7058-47EB-AA30-D3F2D0B2EFA6}"/>
              </a:ext>
            </a:extLst>
          </p:cNvPr>
          <p:cNvSpPr/>
          <p:nvPr/>
        </p:nvSpPr>
        <p:spPr>
          <a:xfrm>
            <a:off x="4757221" y="4722878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4025A7-C1E2-43DD-9937-D80D87710C6A}"/>
              </a:ext>
            </a:extLst>
          </p:cNvPr>
          <p:cNvSpPr/>
          <p:nvPr/>
        </p:nvSpPr>
        <p:spPr>
          <a:xfrm>
            <a:off x="7968015" y="51008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377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5182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prueba de que todos los lenguajes de NP se reducen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polinomialmente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SAT es muy ingeniosa, en un sentido similar a la que utilizó Turing en 1936 para probar que la lógica de predicados no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decidible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(reduciendo desde HP).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ver en el libro de la materia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idea general es: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F90C9E6-BACA-4F1B-997E-327D51AEA6B6}"/>
              </a:ext>
            </a:extLst>
          </p:cNvPr>
          <p:cNvSpPr/>
          <p:nvPr/>
        </p:nvSpPr>
        <p:spPr>
          <a:xfrm>
            <a:off x="4623397" y="1902617"/>
            <a:ext cx="8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dirty="0"/>
              <a:t>∈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7205A8-763D-42DD-B67D-CF3A91B06E00}"/>
              </a:ext>
            </a:extLst>
          </p:cNvPr>
          <p:cNvSpPr/>
          <p:nvPr/>
        </p:nvSpPr>
        <p:spPr>
          <a:xfrm>
            <a:off x="7308359" y="1939281"/>
            <a:ext cx="61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FA71BF-4E93-4FBF-901A-95D2704B7E3E}"/>
              </a:ext>
            </a:extLst>
          </p:cNvPr>
          <p:cNvSpPr/>
          <p:nvPr/>
        </p:nvSpPr>
        <p:spPr>
          <a:xfrm>
            <a:off x="7410680" y="250152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8AFBB8-9718-4A9B-A4F6-4941C4A6C90F}"/>
              </a:ext>
            </a:extLst>
          </p:cNvPr>
          <p:cNvSpPr/>
          <p:nvPr/>
        </p:nvSpPr>
        <p:spPr>
          <a:xfrm>
            <a:off x="7410680" y="318723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φ´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F5CD0-65DD-455C-BFE8-3A33ADC1890F}"/>
              </a:ext>
            </a:extLst>
          </p:cNvPr>
          <p:cNvSpPr/>
          <p:nvPr/>
        </p:nvSpPr>
        <p:spPr>
          <a:xfrm>
            <a:off x="288758" y="3751801"/>
            <a:ext cx="11758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L ⟷ φ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La función de reducción f consiste en construir, dado un input w y la MTN M que acepta L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(n), una fórmula booleana φ a partir de las formas que pueden tener las computaciones de M y de la forma de w. Sólo cuando existe una computación de M que acepta w se va a cumplir que la fórmula φ construida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Además, f se computa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 (se basa en que las computaciones de M tienen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(|w|) pasos).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Otro problema NP-completo clásico es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U-K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el problema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pertenencia acotada universal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U-K 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{(&lt;M&gt;,w,1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| M acepta w en k pasos}. La prueba es más sencilla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el libro de la materia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528476-958D-430B-BB7D-64B516DC0E8F}"/>
              </a:ext>
            </a:extLst>
          </p:cNvPr>
          <p:cNvSpPr/>
          <p:nvPr/>
        </p:nvSpPr>
        <p:spPr>
          <a:xfrm>
            <a:off x="897664" y="2363474"/>
            <a:ext cx="3099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Dada una MTN M que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acepta L en tiempo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(n): 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BC3A328-5937-4C3F-AEB8-2708DFAE13C8}"/>
              </a:ext>
            </a:extLst>
          </p:cNvPr>
          <p:cNvSpPr/>
          <p:nvPr/>
        </p:nvSpPr>
        <p:spPr>
          <a:xfrm>
            <a:off x="8714298" y="2107561"/>
            <a:ext cx="275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se construye la fórmula 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booleana φ en términos 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M y el input w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055223-9F98-49CF-B9FA-3AA293B9B587}"/>
              </a:ext>
            </a:extLst>
          </p:cNvPr>
          <p:cNvSpPr/>
          <p:nvPr/>
        </p:nvSpPr>
        <p:spPr>
          <a:xfrm>
            <a:off x="6263801" y="235198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FAC5C22-7E22-419A-968B-B407640BC554}"/>
              </a:ext>
            </a:extLst>
          </p:cNvPr>
          <p:cNvSpPr/>
          <p:nvPr/>
        </p:nvSpPr>
        <p:spPr>
          <a:xfrm>
            <a:off x="6263801" y="305210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7D5BCF-EECB-424F-8E2B-4277CB04D00B}"/>
              </a:ext>
            </a:extLst>
          </p:cNvPr>
          <p:cNvSpPr/>
          <p:nvPr/>
        </p:nvSpPr>
        <p:spPr>
          <a:xfrm>
            <a:off x="4873405" y="250152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1D16FC8-55B5-4952-9B5B-D634BE051B71}"/>
              </a:ext>
            </a:extLst>
          </p:cNvPr>
          <p:cNvSpPr/>
          <p:nvPr/>
        </p:nvSpPr>
        <p:spPr>
          <a:xfrm>
            <a:off x="4848331" y="315969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w´</a:t>
            </a:r>
            <a:endParaRPr lang="es-MX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E7ABF20-D889-46B2-A681-465FF62D9814}"/>
              </a:ext>
            </a:extLst>
          </p:cNvPr>
          <p:cNvSpPr/>
          <p:nvPr/>
        </p:nvSpPr>
        <p:spPr>
          <a:xfrm>
            <a:off x="4576773" y="2208961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BF0E9868-C4FA-4B6C-BBC6-C4C1143E5FCA}"/>
              </a:ext>
            </a:extLst>
          </p:cNvPr>
          <p:cNvSpPr/>
          <p:nvPr/>
        </p:nvSpPr>
        <p:spPr>
          <a:xfrm>
            <a:off x="7151437" y="2232491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EFDCC22-3A22-4885-AAB7-B6562A1A834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276653" y="3344360"/>
            <a:ext cx="2040942" cy="27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661D0A-6F25-4F6F-B4E1-BF3D734F460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224783" y="2686193"/>
            <a:ext cx="2092812" cy="10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16462771-F717-4620-9A72-2EE0B4C60EDE}"/>
              </a:ext>
            </a:extLst>
          </p:cNvPr>
          <p:cNvSpPr/>
          <p:nvPr/>
        </p:nvSpPr>
        <p:spPr>
          <a:xfrm>
            <a:off x="4037001" y="1737983"/>
            <a:ext cx="2058999" cy="19237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66B58188-77CD-4B46-A8CA-159110E835EA}"/>
              </a:ext>
            </a:extLst>
          </p:cNvPr>
          <p:cNvSpPr/>
          <p:nvPr/>
        </p:nvSpPr>
        <p:spPr>
          <a:xfrm>
            <a:off x="6534222" y="1710658"/>
            <a:ext cx="2059000" cy="195107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8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9C1AA0-D454-49C5-82AC-1236C6FAC8A5}"/>
              </a:ext>
            </a:extLst>
          </p:cNvPr>
          <p:cNvSpPr/>
          <p:nvPr/>
        </p:nvSpPr>
        <p:spPr>
          <a:xfrm>
            <a:off x="452785" y="423519"/>
            <a:ext cx="112900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Computabilidad, para poblar el mapa tuvimos que recurrir a una técnica difícil,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diagonalización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para encontrar un primer ejemplar en el conjunto RE – R (por ejemplo HP).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Lo mismo sucede en Complejidad Temporal: una vez encontrado un primer ejemplar en el conjunto NPC con una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reducción polinomial muy ingeniosa y nada simple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vamos a poder seguir poblando NPC de una manera más sencilla. La idea general es, p.ej. tomando SAT: </a:t>
            </a:r>
            <a:endParaRPr lang="es-MX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8DF031-984D-4215-BC1D-CEEC9D79EECE}"/>
              </a:ext>
            </a:extLst>
          </p:cNvPr>
          <p:cNvSpPr/>
          <p:nvPr/>
        </p:nvSpPr>
        <p:spPr>
          <a:xfrm>
            <a:off x="7763138" y="45151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5002B1-E656-489D-8D62-58FB76643F47}"/>
              </a:ext>
            </a:extLst>
          </p:cNvPr>
          <p:cNvSpPr/>
          <p:nvPr/>
        </p:nvSpPr>
        <p:spPr>
          <a:xfrm>
            <a:off x="7032604" y="393910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3FAE86-16F6-4B3E-A3C9-6F04A9F14C9D}"/>
              </a:ext>
            </a:extLst>
          </p:cNvPr>
          <p:cNvSpPr/>
          <p:nvPr/>
        </p:nvSpPr>
        <p:spPr>
          <a:xfrm>
            <a:off x="6157330" y="2585411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sz="2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D66F72-4F55-4C05-8A37-959109BEBE52}"/>
              </a:ext>
            </a:extLst>
          </p:cNvPr>
          <p:cNvSpPr/>
          <p:nvPr/>
        </p:nvSpPr>
        <p:spPr>
          <a:xfrm>
            <a:off x="7273856" y="440689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48C1F8-0478-4CF4-A2B7-DBE8FA7A159E}"/>
              </a:ext>
            </a:extLst>
          </p:cNvPr>
          <p:cNvSpPr/>
          <p:nvPr/>
        </p:nvSpPr>
        <p:spPr>
          <a:xfrm>
            <a:off x="480094" y="2827776"/>
            <a:ext cx="356181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1. Sea L un lenguaje de NP, tal que SAT se reduce en tiempo 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(n) a él.</a:t>
            </a:r>
          </a:p>
          <a:p>
            <a:endParaRPr lang="es-A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2. Como SAT es NP-completo, todo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de NP se reduce en tiempo 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(n) a SAT.</a:t>
            </a:r>
          </a:p>
          <a:p>
            <a:endParaRPr lang="es-A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3. Por lo tanto, por transitividad, todo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de NP se reduce en tiempo </a:t>
            </a:r>
            <a:r>
              <a:rPr lang="es-AR" i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(n) a L. Y como L está en NP, entonces L también es NP-completo.</a:t>
            </a:r>
          </a:p>
          <a:p>
            <a:endParaRPr lang="es-A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3785A3C-F05E-4F21-B1E1-450090183A74}"/>
              </a:ext>
            </a:extLst>
          </p:cNvPr>
          <p:cNvSpPr/>
          <p:nvPr/>
        </p:nvSpPr>
        <p:spPr>
          <a:xfrm>
            <a:off x="8908211" y="3361023"/>
            <a:ext cx="3088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Formalizando: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Teorema.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Sean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∈ NPC y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∈ NP, tales que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 Entonces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∈ NPC.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Pueba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Queda como </a:t>
            </a:r>
            <a:r>
              <a:rPr lang="es-A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96DDA9-9546-4706-B668-C011573E6A16}"/>
              </a:ext>
            </a:extLst>
          </p:cNvPr>
          <p:cNvSpPr/>
          <p:nvPr/>
        </p:nvSpPr>
        <p:spPr>
          <a:xfrm>
            <a:off x="5009865" y="6145299"/>
            <a:ext cx="2735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Todas las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están en FP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04D9D3D-0D56-48EF-9617-008FB7ACF9C5}"/>
              </a:ext>
            </a:extLst>
          </p:cNvPr>
          <p:cNvSpPr/>
          <p:nvPr/>
        </p:nvSpPr>
        <p:spPr>
          <a:xfrm>
            <a:off x="6572707" y="4527847"/>
            <a:ext cx="61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DF7C1BD-BB41-49B1-BB91-936EEF9F4821}"/>
              </a:ext>
            </a:extLst>
          </p:cNvPr>
          <p:cNvSpPr/>
          <p:nvPr/>
        </p:nvSpPr>
        <p:spPr>
          <a:xfrm>
            <a:off x="5017140" y="359400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75055E-E9BA-4702-9403-6A0515952DC9}"/>
              </a:ext>
            </a:extLst>
          </p:cNvPr>
          <p:cNvSpPr/>
          <p:nvPr/>
        </p:nvSpPr>
        <p:spPr>
          <a:xfrm>
            <a:off x="4810932" y="380665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80499EF-5885-46FB-BEF2-61B319BD94BE}"/>
              </a:ext>
            </a:extLst>
          </p:cNvPr>
          <p:cNvSpPr/>
          <p:nvPr/>
        </p:nvSpPr>
        <p:spPr>
          <a:xfrm>
            <a:off x="4647803" y="412377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4B4218-26B2-4482-915B-861B99575CBA}"/>
              </a:ext>
            </a:extLst>
          </p:cNvPr>
          <p:cNvSpPr/>
          <p:nvPr/>
        </p:nvSpPr>
        <p:spPr>
          <a:xfrm>
            <a:off x="5035653" y="520410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2F8E8A6-2A96-4EEC-B8D0-952D5A71D6C4}"/>
              </a:ext>
            </a:extLst>
          </p:cNvPr>
          <p:cNvSpPr/>
          <p:nvPr/>
        </p:nvSpPr>
        <p:spPr>
          <a:xfrm>
            <a:off x="5717047" y="389365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s-MX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CD5BEFE-1235-4E1E-BD94-23AD4F4BA9B6}"/>
              </a:ext>
            </a:extLst>
          </p:cNvPr>
          <p:cNvSpPr/>
          <p:nvPr/>
        </p:nvSpPr>
        <p:spPr>
          <a:xfrm>
            <a:off x="5429402" y="402149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s-MX" sz="14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5DD400C-3C88-4BBD-A3E9-C79BA973368C}"/>
              </a:ext>
            </a:extLst>
          </p:cNvPr>
          <p:cNvSpPr/>
          <p:nvPr/>
        </p:nvSpPr>
        <p:spPr>
          <a:xfrm>
            <a:off x="5443535" y="431418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endParaRPr lang="es-MX" sz="14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118F433-CDF9-451E-82AF-397FFF6A1EC7}"/>
              </a:ext>
            </a:extLst>
          </p:cNvPr>
          <p:cNvSpPr/>
          <p:nvPr/>
        </p:nvSpPr>
        <p:spPr>
          <a:xfrm>
            <a:off x="5693756" y="4936236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endParaRPr lang="es-MX" sz="1400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65415347-5093-4333-B9EC-1E2CF7BAA656}"/>
              </a:ext>
            </a:extLst>
          </p:cNvPr>
          <p:cNvSpPr/>
          <p:nvPr/>
        </p:nvSpPr>
        <p:spPr>
          <a:xfrm>
            <a:off x="4475888" y="2955693"/>
            <a:ext cx="3975553" cy="30795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ED217EF-1B0B-4479-A806-0C58D92316D7}"/>
              </a:ext>
            </a:extLst>
          </p:cNvPr>
          <p:cNvCxnSpPr>
            <a:cxnSpLocks/>
          </p:cNvCxnSpPr>
          <p:nvPr/>
        </p:nvCxnSpPr>
        <p:spPr>
          <a:xfrm>
            <a:off x="5373619" y="3879493"/>
            <a:ext cx="1202215" cy="72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7BB53E-9F9F-4D6A-9F54-6C9CCE42B6DF}"/>
              </a:ext>
            </a:extLst>
          </p:cNvPr>
          <p:cNvCxnSpPr>
            <a:cxnSpLocks/>
          </p:cNvCxnSpPr>
          <p:nvPr/>
        </p:nvCxnSpPr>
        <p:spPr>
          <a:xfrm>
            <a:off x="5195133" y="4123773"/>
            <a:ext cx="1377574" cy="58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261D8B4-1035-4CAD-83F8-B1FF6AB93E42}"/>
              </a:ext>
            </a:extLst>
          </p:cNvPr>
          <p:cNvCxnSpPr>
            <a:cxnSpLocks/>
          </p:cNvCxnSpPr>
          <p:nvPr/>
        </p:nvCxnSpPr>
        <p:spPr>
          <a:xfrm>
            <a:off x="5045669" y="4406939"/>
            <a:ext cx="1527038" cy="378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FF689A7-073E-4D3C-96C2-ECB96D6C9FA3}"/>
              </a:ext>
            </a:extLst>
          </p:cNvPr>
          <p:cNvCxnSpPr>
            <a:cxnSpLocks/>
          </p:cNvCxnSpPr>
          <p:nvPr/>
        </p:nvCxnSpPr>
        <p:spPr>
          <a:xfrm flipV="1">
            <a:off x="5373619" y="4851945"/>
            <a:ext cx="1199088" cy="556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45CEBDD-24AA-42B0-A9FB-D92C0CC5C3AA}"/>
              </a:ext>
            </a:extLst>
          </p:cNvPr>
          <p:cNvSpPr/>
          <p:nvPr/>
        </p:nvSpPr>
        <p:spPr>
          <a:xfrm>
            <a:off x="4647803" y="45422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3599C59-714E-4667-BB62-8B030CF2A87E}"/>
              </a:ext>
            </a:extLst>
          </p:cNvPr>
          <p:cNvCxnSpPr>
            <a:cxnSpLocks/>
          </p:cNvCxnSpPr>
          <p:nvPr/>
        </p:nvCxnSpPr>
        <p:spPr>
          <a:xfrm>
            <a:off x="5030308" y="4790988"/>
            <a:ext cx="1536222" cy="3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F2C7408-BC1C-4DC4-90E8-A305F6D0792F}"/>
              </a:ext>
            </a:extLst>
          </p:cNvPr>
          <p:cNvSpPr/>
          <p:nvPr/>
        </p:nvSpPr>
        <p:spPr>
          <a:xfrm>
            <a:off x="5457668" y="457674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  <a:endParaRPr lang="es-MX" sz="1400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7916D93-9CFE-4984-99EF-0B685600BFA1}"/>
              </a:ext>
            </a:extLst>
          </p:cNvPr>
          <p:cNvCxnSpPr>
            <a:cxnSpLocks/>
          </p:cNvCxnSpPr>
          <p:nvPr/>
        </p:nvCxnSpPr>
        <p:spPr>
          <a:xfrm>
            <a:off x="4817028" y="4921839"/>
            <a:ext cx="228641" cy="322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6DE80247-A411-4D53-9314-00C75F33AD70}"/>
              </a:ext>
            </a:extLst>
          </p:cNvPr>
          <p:cNvSpPr/>
          <p:nvPr/>
        </p:nvSpPr>
        <p:spPr>
          <a:xfrm>
            <a:off x="6585158" y="4246009"/>
            <a:ext cx="1527037" cy="95809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50FCDE1-3740-48D9-9F35-0B982E2CCCE5}"/>
              </a:ext>
            </a:extLst>
          </p:cNvPr>
          <p:cNvCxnSpPr>
            <a:cxnSpLocks/>
          </p:cNvCxnSpPr>
          <p:nvPr/>
        </p:nvCxnSpPr>
        <p:spPr>
          <a:xfrm>
            <a:off x="7161149" y="4725354"/>
            <a:ext cx="6049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5BF00B9-B4FA-41D3-A043-7BF8A91E5EDD}"/>
              </a:ext>
            </a:extLst>
          </p:cNvPr>
          <p:cNvCxnSpPr>
            <a:cxnSpLocks/>
          </p:cNvCxnSpPr>
          <p:nvPr/>
        </p:nvCxnSpPr>
        <p:spPr>
          <a:xfrm>
            <a:off x="5425503" y="5618875"/>
            <a:ext cx="430317" cy="2183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88758" y="322916"/>
            <a:ext cx="1151823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Otros ejemplos clásicos de problemas NP-completos.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000" indent="-2880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CSAT = {φ | φ es una fórmula booleana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está en la forma normal conjuntiva o FNC} En este caso φ es una conjunción de cláusulas de variables o variables negadas, como p.ej.: </a:t>
            </a:r>
          </a:p>
          <a:p>
            <a:pPr marL="54000"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s-AR" dirty="0"/>
              <a:t>¬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AR" dirty="0">
                <a:sym typeface="Symbol" panose="05050102010706020507" pitchFamily="18" charset="2"/>
              </a:rPr>
              <a:t>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s-AR" sz="2000" dirty="0"/>
              <a:t>¬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AR" sz="2000" dirty="0">
                <a:sym typeface="Symbol" panose="05050102010706020507" pitchFamily="18" charset="2"/>
              </a:rPr>
              <a:t>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prueba que SAT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CSAT.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3-SAT = {φ | φ es una fórmula booleana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está en la forma 3-FNC}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Es un caso particular de CSAT con 3 variables o variables negadas por cláusula, como p.ej.: </a:t>
            </a:r>
          </a:p>
          <a:p>
            <a:pPr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s-AR" sz="2000" dirty="0"/>
              <a:t>¬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AR" sz="2000" dirty="0">
                <a:sym typeface="Symbol" panose="05050102010706020507" pitchFamily="18" charset="2"/>
              </a:rPr>
              <a:t>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AR" sz="2000" dirty="0">
                <a:sym typeface="Symbol" panose="05050102010706020507" pitchFamily="18" charset="2"/>
              </a:rPr>
              <a:t>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/>
              <a:t>¬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</a:t>
            </a:r>
            <a:r>
              <a:rPr lang="es-AR" sz="2000" dirty="0"/>
              <a:t>¬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s-AR" sz="2000" dirty="0">
                <a:sym typeface="Symbol" panose="05050102010706020507" pitchFamily="18" charset="2"/>
              </a:rPr>
              <a:t> 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 x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prueba que CSAT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3-SAT.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3-SAT es muy útil para las reducciones polinomiales, como lo es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para las reducciones generales.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CV = {(G,K) | G es un grafo y tiene un cubrimiento de vértices de tamaño K}. G tiene un cubrimiento de vértices de tamaño K si con K de sus vértices se tocan todos los arcos de G.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prueba que 3-SAT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CV.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3-COLOR = {G | G es un grafo y sus vértices pueden colorearse con 3 colores de modo tal que ningún par de vértices vecinos tenga el mismo color}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prueba que 3-SAT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3-COLOR.</a:t>
            </a:r>
          </a:p>
        </p:txBody>
      </p:sp>
    </p:spTree>
    <p:extLst>
      <p:ext uri="{BB962C8B-B14F-4D97-AF65-F5344CB8AC3E}">
        <p14:creationId xmlns:p14="http://schemas.microsoft.com/office/powerpoint/2010/main" val="8844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24590" y="387085"/>
            <a:ext cx="11967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Hay toda una heurística para poblar la clase NPC con reducciones polinomiales (un compendio fantástico se presenta en el libro de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Garey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y Johnson de 1979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- lo referenciamos en la clase 1 -).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Luego de que Cook y Levin demostraran que SAT es NP-completo, a partir de dicho problema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Karp en 1972 introdujo 21 problemas NP-completos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impulsó sobremanera este área de la complejidad computacional - lo publicaremos como artículo interesante -.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Levin fue el primero en llamar a los problemas NP-completos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universales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La idea subyacente es que todos los problemas NP-completos son un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único problema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codificado en términos de grafos, lógica, aritmética, etc. De hecho, notar que para todo par de lenguajes NP-completos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cumple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Hay un fenómeno curioso con el número 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Por ejemplo, problemas como 3-SAT y 3-COLOR son NP-completos. Sin embargo 2-SAT y 2-COLOR están en P. Esto ocurre con numerosos problemas (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Nota: a mediados de 1970,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Appel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Haken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probaron que alcanza con 4 colores para pintar grafos y mapas sin vecinos con el mismo color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Curiosidades similares ocurren con problemas como la programación lineal (soluciones reales vs enteras), determinante vs permanente de una matriz, etc.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concepto de completitud se extiende a toda la jerarquía temporal (y también espacial). De hecho se considera que una clase sin problemas completos identificados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tiene mucha razón de existir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016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B9AA9A-4B62-4720-A3A7-C248FF07E132}"/>
              </a:ext>
            </a:extLst>
          </p:cNvPr>
          <p:cNvSpPr/>
          <p:nvPr/>
        </p:nvSpPr>
        <p:spPr>
          <a:xfrm>
            <a:off x="401052" y="352472"/>
            <a:ext cx="11421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Dos caracterizaciones de los problemas NP-completos.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Ya vimos recién que para todo par de lenguajes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NPC se cumple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DE0438-BA2E-494A-A8DC-F96614A819F0}"/>
              </a:ext>
            </a:extLst>
          </p:cNvPr>
          <p:cNvSpPr/>
          <p:nvPr/>
        </p:nvSpPr>
        <p:spPr>
          <a:xfrm>
            <a:off x="5405346" y="219944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897CB-0A54-4373-A31F-BDEC0E7453E2}"/>
              </a:ext>
            </a:extLst>
          </p:cNvPr>
          <p:cNvSpPr/>
          <p:nvPr/>
        </p:nvSpPr>
        <p:spPr>
          <a:xfrm>
            <a:off x="6648735" y="220595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ACA3CE-1578-4FAD-BA22-5B405382B8E7}"/>
              </a:ext>
            </a:extLst>
          </p:cNvPr>
          <p:cNvSpPr/>
          <p:nvPr/>
        </p:nvSpPr>
        <p:spPr>
          <a:xfrm>
            <a:off x="6049640" y="195233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B125ED5-B13E-4D9C-9CB9-09495D47248F}"/>
              </a:ext>
            </a:extLst>
          </p:cNvPr>
          <p:cNvSpPr/>
          <p:nvPr/>
        </p:nvSpPr>
        <p:spPr>
          <a:xfrm>
            <a:off x="6045878" y="247381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6CCB73-0315-43BD-B504-EC351053E383}"/>
              </a:ext>
            </a:extLst>
          </p:cNvPr>
          <p:cNvSpPr/>
          <p:nvPr/>
        </p:nvSpPr>
        <p:spPr>
          <a:xfrm>
            <a:off x="5042911" y="156722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D5903EA-06D9-4D4C-8E1B-A40659021984}"/>
              </a:ext>
            </a:extLst>
          </p:cNvPr>
          <p:cNvSpPr/>
          <p:nvPr/>
        </p:nvSpPr>
        <p:spPr>
          <a:xfrm>
            <a:off x="427410" y="3122926"/>
            <a:ext cx="116362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 necesariamente f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la función inversa de f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Sin embargo,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todos los lenguajes conocidos de NPC cumplen dicha propiedad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Es decir, existe una biyección entre todo par de lenguajes NP-completos conocidos: 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3B5F95-86A4-4BF3-8DD7-D666BD475BE5}"/>
              </a:ext>
            </a:extLst>
          </p:cNvPr>
          <p:cNvSpPr/>
          <p:nvPr/>
        </p:nvSpPr>
        <p:spPr>
          <a:xfrm>
            <a:off x="6121766" y="434544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28E32A-F3A9-4858-BA4A-E64DF7B2A03D}"/>
              </a:ext>
            </a:extLst>
          </p:cNvPr>
          <p:cNvSpPr/>
          <p:nvPr/>
        </p:nvSpPr>
        <p:spPr>
          <a:xfrm>
            <a:off x="6053553" y="4901700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s-AR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EB1D5A-402D-4470-89B3-686CC5D47405}"/>
              </a:ext>
            </a:extLst>
          </p:cNvPr>
          <p:cNvSpPr/>
          <p:nvPr/>
        </p:nvSpPr>
        <p:spPr>
          <a:xfrm>
            <a:off x="4942060" y="393427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∈ NPC 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145643-E076-4CDB-8886-8EAA714D9D6F}"/>
              </a:ext>
            </a:extLst>
          </p:cNvPr>
          <p:cNvSpPr/>
          <p:nvPr/>
        </p:nvSpPr>
        <p:spPr>
          <a:xfrm>
            <a:off x="6467437" y="3960439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∈ NPC 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0FA8FE-A9EE-48BE-A29C-6A337FBDF5B7}"/>
              </a:ext>
            </a:extLst>
          </p:cNvPr>
          <p:cNvSpPr/>
          <p:nvPr/>
        </p:nvSpPr>
        <p:spPr>
          <a:xfrm>
            <a:off x="7890879" y="4224560"/>
            <a:ext cx="4172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En este caso se dice que L</a:t>
            </a:r>
            <a:r>
              <a:rPr lang="es-E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E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p-isomorfos (la p se debe a que las funciones f y f </a:t>
            </a:r>
            <a:r>
              <a:rPr lang="es-AR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están en FP)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474AEE7-51F5-4E38-AE6A-0908D6EA1A81}"/>
              </a:ext>
            </a:extLst>
          </p:cNvPr>
          <p:cNvSpPr/>
          <p:nvPr/>
        </p:nvSpPr>
        <p:spPr>
          <a:xfrm>
            <a:off x="427410" y="5345744"/>
            <a:ext cx="11395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Conjetura de Berman-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Hartmanis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plantea que efectivamente todos los lenguajes NP-completos son p-isomorfos. Se prueba fácilmente que si se cumple la conjetura … ¡P ≠ NP!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- ayuda: los lenguajes finitos están en P -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Como contrapartida,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Conjetura de Joseph-Young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plantea que existe algún lenguaje NP-completo que no es p-isomorfo con SAT.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1C6F775-84FE-42A8-9A69-240C87B335F1}"/>
              </a:ext>
            </a:extLst>
          </p:cNvPr>
          <p:cNvSpPr/>
          <p:nvPr/>
        </p:nvSpPr>
        <p:spPr>
          <a:xfrm>
            <a:off x="5378901" y="1632255"/>
            <a:ext cx="1667701" cy="1391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2D6E6C-9CE5-4143-B157-F5FBA5D5181C}"/>
              </a:ext>
            </a:extLst>
          </p:cNvPr>
          <p:cNvCxnSpPr>
            <a:cxnSpLocks/>
          </p:cNvCxnSpPr>
          <p:nvPr/>
        </p:nvCxnSpPr>
        <p:spPr>
          <a:xfrm>
            <a:off x="5755551" y="2299793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3F7ABF5-806E-40D9-B7BB-E6C49E298BFF}"/>
              </a:ext>
            </a:extLst>
          </p:cNvPr>
          <p:cNvCxnSpPr>
            <a:cxnSpLocks/>
          </p:cNvCxnSpPr>
          <p:nvPr/>
        </p:nvCxnSpPr>
        <p:spPr>
          <a:xfrm flipH="1">
            <a:off x="5755552" y="2503070"/>
            <a:ext cx="914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B60C5DA7-4E4D-4737-B8EF-D1483D76F00C}"/>
              </a:ext>
            </a:extLst>
          </p:cNvPr>
          <p:cNvSpPr/>
          <p:nvPr/>
        </p:nvSpPr>
        <p:spPr>
          <a:xfrm>
            <a:off x="4914213" y="4237862"/>
            <a:ext cx="1131665" cy="10582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941C6F4-01E7-45B8-BA4D-8F41F3BEA840}"/>
              </a:ext>
            </a:extLst>
          </p:cNvPr>
          <p:cNvSpPr/>
          <p:nvPr/>
        </p:nvSpPr>
        <p:spPr>
          <a:xfrm>
            <a:off x="6502090" y="4269033"/>
            <a:ext cx="1131665" cy="10582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D058DBF-D8A8-4982-9A84-CED54B96B3DE}"/>
              </a:ext>
            </a:extLst>
          </p:cNvPr>
          <p:cNvCxnSpPr>
            <a:cxnSpLocks/>
          </p:cNvCxnSpPr>
          <p:nvPr/>
        </p:nvCxnSpPr>
        <p:spPr>
          <a:xfrm>
            <a:off x="5480045" y="4677100"/>
            <a:ext cx="15878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92502D8-677A-48C9-A42D-7D887A1925DB}"/>
              </a:ext>
            </a:extLst>
          </p:cNvPr>
          <p:cNvCxnSpPr>
            <a:cxnSpLocks/>
          </p:cNvCxnSpPr>
          <p:nvPr/>
        </p:nvCxnSpPr>
        <p:spPr>
          <a:xfrm flipH="1">
            <a:off x="5480046" y="4908679"/>
            <a:ext cx="15878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6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B9AA9A-4B62-4720-A3A7-C248FF07E132}"/>
              </a:ext>
            </a:extLst>
          </p:cNvPr>
          <p:cNvSpPr/>
          <p:nvPr/>
        </p:nvSpPr>
        <p:spPr>
          <a:xfrm>
            <a:off x="401052" y="352472"/>
            <a:ext cx="1155031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Conjetura sobre la densidad de los lenguajes de NPC: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Todos los lenguajes NP-completos conocidos son densos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Un lenguaje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denso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si para todo n, la cantidad de sus cadenas de longitud a lo sumo n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opuesto a lenguaje denso es lenguaje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dispero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(en este caso la cota por cada n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se cumple la conjetura de Berman-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Hartmanis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(todos los lenguajes NP-completos son p-isomorfos), se comprueba fácilmente que no puede haber una mezcla de lenguajes densos y dispersos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esta manera, todos los lenguajes serían densos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prueba que si existe un lenguaje NP-completo disperso, entonces P = NP.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que a diferencia de lo observado en Computabilidad, en Complejidad Temporal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tamaño o la densidad de un lenguaje SÍ se relaciona con la dificultad para resolverlo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(intuitivamente, a más cadenas, más complejidad para encontrar una solución).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Hay otras caracterizaciones que podrían contribuir a diferenciar P de NP. P.ej. el tipo de lenguaje lógico necesario para describir a cada clase (se conoce como complejidad descriptiva). Hasta el momento de todos modos, el intento ha sido infructuoso.</a:t>
            </a:r>
          </a:p>
        </p:txBody>
      </p:sp>
    </p:spTree>
    <p:extLst>
      <p:ext uri="{BB962C8B-B14F-4D97-AF65-F5344CB8AC3E}">
        <p14:creationId xmlns:p14="http://schemas.microsoft.com/office/powerpoint/2010/main" val="152105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A310070-751A-4F12-A86C-017DD171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254249"/>
            <a:ext cx="11778712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Práctica 6. P, NP, NPC, reducciones polinomiales.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1758CA-F9CB-41C5-AA28-2F404877D02C}"/>
              </a:ext>
            </a:extLst>
          </p:cNvPr>
          <p:cNvSpPr/>
          <p:nvPr/>
        </p:nvSpPr>
        <p:spPr>
          <a:xfrm>
            <a:off x="387321" y="1310524"/>
            <a:ext cx="114380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 1.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 DSAT = {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una fórmula booleana sin cuantificadores, en la forma normal disyuntiva o FND, y es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}. Una fórmula booleana sin cuantificadores está en la forma FND si es una disyunción de cláusulas formadas por conjunciones de literales (variables o variables negadas), como por ejemplo: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 algn="just"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 algn="ctr"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(x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cumple que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DSAT 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Existe una MT M que acepta DSAT en tiempo polinomial.</a:t>
            </a:r>
          </a:p>
          <a:p>
            <a:pPr algn="just">
              <a:spcAft>
                <a:spcPts val="0"/>
              </a:spcAft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Dada la fórmula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φ,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hace: </a:t>
            </a:r>
          </a:p>
          <a:p>
            <a:pPr algn="just">
              <a:spcAft>
                <a:spcPts val="0"/>
              </a:spcAft>
            </a:pP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Verifica la sintaxis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Si la sintaxis es errónea, rechaza. </a:t>
            </a:r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 O(n)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Chequea si existe una cláusula de la disyunción que no tenga al mismo tiempo variables y variables negadas 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Si existe una cláusula así, significa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</a:t>
            </a:r>
            <a:r>
              <a:rPr lang="es-A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 acepta; en caso contrario, rechaza. </a:t>
            </a:r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 O(n</a:t>
            </a:r>
            <a:r>
              <a:rPr lang="es-AR" sz="20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1758CA-F9CB-41C5-AA28-2F404877D02C}"/>
              </a:ext>
            </a:extLst>
          </p:cNvPr>
          <p:cNvSpPr/>
          <p:nvPr/>
        </p:nvSpPr>
        <p:spPr>
          <a:xfrm>
            <a:off x="376989" y="801389"/>
            <a:ext cx="1143802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 2.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Sea NODSAT = {φ | φ es una fórmula booleana sin cuantificadores en la forma FND y existe una asignación que no la satisface}. 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 pareciera que NODSAT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P: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φ tiene m variables, en el peor caso deben probarse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asignaciones de valores de verdad, por lo tanto O(2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asignaciones, con n = |φ|.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Más aún, se prueba que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NODSAT 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NPC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es decir que es un lenguaje NP-completo: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Se prueba fácilmente que NODSAT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0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Y se cumple que todos los lenguajes de NP se reducen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polinomialmente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NODSAT. </a:t>
            </a:r>
          </a:p>
          <a:p>
            <a:pPr lvl="0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Esto lo vamos a probar a continuación encontrando una reducción polinomial de CSAT (es NP-completo) a NODSAT: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/>
              <a:t>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9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2661B09-AE77-49F6-8730-6F40B97581D1}"/>
              </a:ext>
            </a:extLst>
          </p:cNvPr>
          <p:cNvSpPr/>
          <p:nvPr/>
        </p:nvSpPr>
        <p:spPr>
          <a:xfrm>
            <a:off x="5925968" y="1019343"/>
            <a:ext cx="654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EXP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39509C-7B10-42E6-B6F1-EF1A9FD9EF45}"/>
              </a:ext>
            </a:extLst>
          </p:cNvPr>
          <p:cNvSpPr/>
          <p:nvPr/>
        </p:nvSpPr>
        <p:spPr>
          <a:xfrm>
            <a:off x="4811851" y="1686272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NP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7D8A7E-CDF6-4040-ABD1-19C11656B082}"/>
              </a:ext>
            </a:extLst>
          </p:cNvPr>
          <p:cNvSpPr/>
          <p:nvPr/>
        </p:nvSpPr>
        <p:spPr>
          <a:xfrm>
            <a:off x="7031466" y="1704429"/>
            <a:ext cx="10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CO-NP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F36BBA-F5E8-4362-88BF-3729FDE292E2}"/>
              </a:ext>
            </a:extLst>
          </p:cNvPr>
          <p:cNvSpPr/>
          <p:nvPr/>
        </p:nvSpPr>
        <p:spPr>
          <a:xfrm>
            <a:off x="6057066" y="2545056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P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AB29DF-1B52-42AD-869A-F8C26B27D7CC}"/>
              </a:ext>
            </a:extLst>
          </p:cNvPr>
          <p:cNvSpPr/>
          <p:nvPr/>
        </p:nvSpPr>
        <p:spPr>
          <a:xfrm>
            <a:off x="461448" y="278884"/>
            <a:ext cx="1116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Vimos que a diferencia del mapa de la computabilidad, en el mapa de la complejidad temporal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hay muchas asunciones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(preguntas abiertas que al día de hoy no pueden probarse):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152391-0F88-4ED0-B3D7-E2B9A3C12644}"/>
              </a:ext>
            </a:extLst>
          </p:cNvPr>
          <p:cNvSpPr/>
          <p:nvPr/>
        </p:nvSpPr>
        <p:spPr>
          <a:xfrm>
            <a:off x="4417098" y="255021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CH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3CF203-2F54-4620-A11B-530AFE647BFD}"/>
              </a:ext>
            </a:extLst>
          </p:cNvPr>
          <p:cNvSpPr/>
          <p:nvPr/>
        </p:nvSpPr>
        <p:spPr>
          <a:xfrm>
            <a:off x="4488591" y="400502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CLIQUE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B62D87-E63C-476E-93F7-59799F70E3F7}"/>
              </a:ext>
            </a:extLst>
          </p:cNvPr>
          <p:cNvSpPr/>
          <p:nvPr/>
        </p:nvSpPr>
        <p:spPr>
          <a:xfrm>
            <a:off x="10139553" y="3212955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CLIQUE´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AAFAD6F-44E2-4159-9AB3-4B68984508B5}"/>
              </a:ext>
            </a:extLst>
          </p:cNvPr>
          <p:cNvSpPr/>
          <p:nvPr/>
        </p:nvSpPr>
        <p:spPr>
          <a:xfrm>
            <a:off x="7478250" y="2571902"/>
            <a:ext cx="1058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cs typeface="Arial" panose="020B0604020202020204" pitchFamily="34" charset="0"/>
              </a:rPr>
              <a:t>NOCH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B8E7FD-9766-4E1D-A5BA-BF9D8518371F}"/>
              </a:ext>
            </a:extLst>
          </p:cNvPr>
          <p:cNvSpPr/>
          <p:nvPr/>
        </p:nvSpPr>
        <p:spPr>
          <a:xfrm>
            <a:off x="7122987" y="4067163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cs typeface="Arial" panose="020B0604020202020204" pitchFamily="34" charset="0"/>
              </a:rPr>
              <a:t>NOCLIQUE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95648F-FC6A-4A02-9458-6125C0CFA089}"/>
              </a:ext>
            </a:extLst>
          </p:cNvPr>
          <p:cNvSpPr/>
          <p:nvPr/>
        </p:nvSpPr>
        <p:spPr>
          <a:xfrm>
            <a:off x="461448" y="5879717"/>
            <a:ext cx="11357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Vimos que 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⋂ CO-NP (P es cerrado con respecto al complemento). También se prueba que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⋃ CO-NP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 EXP.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65B4AC-3824-4FF2-873D-B405C3064D74}"/>
              </a:ext>
            </a:extLst>
          </p:cNvPr>
          <p:cNvSpPr/>
          <p:nvPr/>
        </p:nvSpPr>
        <p:spPr>
          <a:xfrm>
            <a:off x="880772" y="3212955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PALÍNDROMOS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48D141E-9313-4F3A-8FAA-3B9CB36D59A8}"/>
              </a:ext>
            </a:extLst>
          </p:cNvPr>
          <p:cNvSpPr/>
          <p:nvPr/>
        </p:nvSpPr>
        <p:spPr>
          <a:xfrm>
            <a:off x="3352801" y="2076290"/>
            <a:ext cx="3440010" cy="270506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02716F10-4B20-4134-ACD4-DEAEC0743FA3}"/>
              </a:ext>
            </a:extLst>
          </p:cNvPr>
          <p:cNvSpPr/>
          <p:nvPr/>
        </p:nvSpPr>
        <p:spPr>
          <a:xfrm>
            <a:off x="5684163" y="2090985"/>
            <a:ext cx="3588174" cy="265232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FBC7DF76-8D18-44D6-9626-6051CB0AF75D}"/>
              </a:ext>
            </a:extLst>
          </p:cNvPr>
          <p:cNvSpPr/>
          <p:nvPr/>
        </p:nvSpPr>
        <p:spPr>
          <a:xfrm>
            <a:off x="2991483" y="1513581"/>
            <a:ext cx="6682604" cy="419896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B4F622F8-F4A9-48A2-B83E-46B2F4F80250}"/>
              </a:ext>
            </a:extLst>
          </p:cNvPr>
          <p:cNvSpPr/>
          <p:nvPr/>
        </p:nvSpPr>
        <p:spPr>
          <a:xfrm>
            <a:off x="5877183" y="2908379"/>
            <a:ext cx="703131" cy="109066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38948AF-2B40-4F8C-89DE-F75892A516E0}"/>
              </a:ext>
            </a:extLst>
          </p:cNvPr>
          <p:cNvCxnSpPr>
            <a:cxnSpLocks/>
          </p:cNvCxnSpPr>
          <p:nvPr/>
        </p:nvCxnSpPr>
        <p:spPr>
          <a:xfrm>
            <a:off x="2477684" y="3397872"/>
            <a:ext cx="3662671" cy="19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982DF45-5B1D-4B2F-8600-B65E253D5F99}"/>
              </a:ext>
            </a:extLst>
          </p:cNvPr>
          <p:cNvCxnSpPr>
            <a:cxnSpLocks/>
          </p:cNvCxnSpPr>
          <p:nvPr/>
        </p:nvCxnSpPr>
        <p:spPr>
          <a:xfrm flipH="1" flipV="1">
            <a:off x="6333375" y="3417144"/>
            <a:ext cx="3754995" cy="7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F7CC1A77-0910-4273-82BC-D88BB40B19CF}"/>
              </a:ext>
            </a:extLst>
          </p:cNvPr>
          <p:cNvSpPr/>
          <p:nvPr/>
        </p:nvSpPr>
        <p:spPr>
          <a:xfrm>
            <a:off x="8866320" y="5035909"/>
            <a:ext cx="25841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NP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Asumiendo P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⋂ CO-NP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Asumiendo NP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CO-NP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MX" sz="1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44E954-CD86-4D52-9B3C-A51DC4D58C18}"/>
              </a:ext>
            </a:extLst>
          </p:cNvPr>
          <p:cNvSpPr/>
          <p:nvPr/>
        </p:nvSpPr>
        <p:spPr>
          <a:xfrm>
            <a:off x="9923565" y="2290168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 constante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80B5F9C-C4A7-4AA8-87FD-997024AFE72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033898" y="2314148"/>
            <a:ext cx="2383200" cy="4207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538AEE-3671-4348-956D-B551A5628A2B}"/>
              </a:ext>
            </a:extLst>
          </p:cNvPr>
          <p:cNvSpPr/>
          <p:nvPr/>
        </p:nvSpPr>
        <p:spPr>
          <a:xfrm>
            <a:off x="1190638" y="1681200"/>
            <a:ext cx="147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 certificados </a:t>
            </a:r>
          </a:p>
          <a:p>
            <a:pPr algn="ctr"/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suscintos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E3844BE-7624-485D-94D2-CF12025E8C34}"/>
              </a:ext>
            </a:extLst>
          </p:cNvPr>
          <p:cNvCxnSpPr>
            <a:cxnSpLocks/>
          </p:cNvCxnSpPr>
          <p:nvPr/>
        </p:nvCxnSpPr>
        <p:spPr>
          <a:xfrm flipV="1">
            <a:off x="10488784" y="2635139"/>
            <a:ext cx="0" cy="5675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827552F-4027-4305-8EE4-2717553B4BB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33899" y="2373638"/>
            <a:ext cx="2454692" cy="18160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4DAA73C-F8AC-49A6-9290-58048482EF85}"/>
              </a:ext>
            </a:extLst>
          </p:cNvPr>
          <p:cNvSpPr/>
          <p:nvPr/>
        </p:nvSpPr>
        <p:spPr>
          <a:xfrm>
            <a:off x="9947575" y="4067163"/>
            <a:ext cx="141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sin certificados </a:t>
            </a:r>
          </a:p>
          <a:p>
            <a:pPr algn="ctr"/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suscintos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9755E-AAFC-4168-AAD0-1CDAD9BDC84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236736" y="2876456"/>
            <a:ext cx="1710839" cy="14523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ECD8998-BEF6-46A1-9232-F137580A1A8E}"/>
              </a:ext>
            </a:extLst>
          </p:cNvPr>
          <p:cNvCxnSpPr>
            <a:cxnSpLocks/>
          </p:cNvCxnSpPr>
          <p:nvPr/>
        </p:nvCxnSpPr>
        <p:spPr>
          <a:xfrm>
            <a:off x="8345729" y="4266144"/>
            <a:ext cx="1641271" cy="178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2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1758CA-F9CB-41C5-AA28-2F404877D02C}"/>
              </a:ext>
            </a:extLst>
          </p:cNvPr>
          <p:cNvSpPr/>
          <p:nvPr/>
        </p:nvSpPr>
        <p:spPr>
          <a:xfrm>
            <a:off x="376989" y="331955"/>
            <a:ext cx="114380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	</a:t>
            </a:r>
            <a:endParaRPr lang="es-MX" dirty="0"/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la siguiente función de reducción f(φ) = φ´, tal que f niega la fórmula φ en base a las leyes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Morgan para obtener la fórmula φ’. Por ejemplo: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φ = (x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entonces φ’ =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cumple que: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 es una función total computable en tiempo polinomial.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computa f, dada la fórmula φ, primero verifica su sintaxis, y si hay incorrección genera como output la cadena 1.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caso contrario,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transforma φ en φ’ negando φ de acuerdo a las leyes 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Morgan. </a:t>
            </a:r>
          </a:p>
          <a:p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trabaja en tiempo polinomial, porque la verificación sintáctica de φ es lineal, imprimir 1 consume tiempo constante, y transformar φ en φ’ según lo especificado es también lineal.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CSAT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f(φ) = φ’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NODSAT.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CSAT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φ está en la forma FNC y existe una asignación A que la satisface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φ’ está en la forma FND y existe una asignación A que no la satisface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φ’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NODSAT.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37F12A1-43FB-4F2F-9944-7ADB11BC0868}"/>
              </a:ext>
            </a:extLst>
          </p:cNvPr>
          <p:cNvSpPr/>
          <p:nvPr/>
        </p:nvSpPr>
        <p:spPr>
          <a:xfrm>
            <a:off x="8303147" y="191779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D517D8-53A8-4D97-AD0D-A17071D30D41}"/>
              </a:ext>
            </a:extLst>
          </p:cNvPr>
          <p:cNvSpPr/>
          <p:nvPr/>
        </p:nvSpPr>
        <p:spPr>
          <a:xfrm>
            <a:off x="10343643" y="1908158"/>
            <a:ext cx="44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φ’ 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806C1A-FF77-45BF-80DA-F0AE85091BC3}"/>
              </a:ext>
            </a:extLst>
          </p:cNvPr>
          <p:cNvSpPr/>
          <p:nvPr/>
        </p:nvSpPr>
        <p:spPr>
          <a:xfrm>
            <a:off x="8112807" y="1365926"/>
            <a:ext cx="7144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CSAT</a:t>
            </a:r>
            <a:endParaRPr lang="es-MX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DB07C9-ADF3-4E94-8F56-BCD809496A93}"/>
              </a:ext>
            </a:extLst>
          </p:cNvPr>
          <p:cNvSpPr/>
          <p:nvPr/>
        </p:nvSpPr>
        <p:spPr>
          <a:xfrm>
            <a:off x="10044068" y="1380054"/>
            <a:ext cx="1022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NODSAT</a:t>
            </a:r>
            <a:endParaRPr lang="es-MX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4A2334-13A4-42B0-B5DB-45B8A4A75E5D}"/>
              </a:ext>
            </a:extLst>
          </p:cNvPr>
          <p:cNvSpPr/>
          <p:nvPr/>
        </p:nvSpPr>
        <p:spPr>
          <a:xfrm>
            <a:off x="9332798" y="222706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D3FAC239-7C94-49CC-9797-E246BB0A3A76}"/>
              </a:ext>
            </a:extLst>
          </p:cNvPr>
          <p:cNvSpPr/>
          <p:nvPr/>
        </p:nvSpPr>
        <p:spPr>
          <a:xfrm>
            <a:off x="7958597" y="1625233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D02802F-3669-48D2-9B03-2DEC17B5DDC1}"/>
              </a:ext>
            </a:extLst>
          </p:cNvPr>
          <p:cNvSpPr/>
          <p:nvPr/>
        </p:nvSpPr>
        <p:spPr>
          <a:xfrm>
            <a:off x="10044068" y="1648762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279C666-29D0-41F0-99DB-0F1EECB9F0B2}"/>
              </a:ext>
            </a:extLst>
          </p:cNvPr>
          <p:cNvCxnSpPr>
            <a:cxnSpLocks/>
          </p:cNvCxnSpPr>
          <p:nvPr/>
        </p:nvCxnSpPr>
        <p:spPr>
          <a:xfrm rot="60000" flipV="1">
            <a:off x="8619431" y="2072352"/>
            <a:ext cx="1723352" cy="30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8387D24C-E684-4751-A295-0162DEC389E7}"/>
              </a:ext>
            </a:extLst>
          </p:cNvPr>
          <p:cNvSpPr/>
          <p:nvPr/>
        </p:nvSpPr>
        <p:spPr>
          <a:xfrm>
            <a:off x="7620540" y="1310524"/>
            <a:ext cx="165508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41F83DD1-AED6-499F-A032-7A366B55A3AC}"/>
              </a:ext>
            </a:extLst>
          </p:cNvPr>
          <p:cNvSpPr/>
          <p:nvPr/>
        </p:nvSpPr>
        <p:spPr>
          <a:xfrm>
            <a:off x="9613679" y="1310524"/>
            <a:ext cx="176350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9AE3F2-A4C0-48AE-B38D-D515F7A9443E}"/>
              </a:ext>
            </a:extLst>
          </p:cNvPr>
          <p:cNvCxnSpPr>
            <a:cxnSpLocks/>
          </p:cNvCxnSpPr>
          <p:nvPr/>
        </p:nvCxnSpPr>
        <p:spPr>
          <a:xfrm rot="60000" flipV="1">
            <a:off x="8632861" y="2700876"/>
            <a:ext cx="1723352" cy="30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9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B7FA68-A675-4143-9EC7-1D321A0C4AEA}"/>
              </a:ext>
            </a:extLst>
          </p:cNvPr>
          <p:cNvSpPr/>
          <p:nvPr/>
        </p:nvSpPr>
        <p:spPr>
          <a:xfrm>
            <a:off x="336884" y="251277"/>
            <a:ext cx="11197390" cy="492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 3.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 CLIQUE = {(G, K) | G es un grafo y tiene un clique de tamaño K}. 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s-E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prueba que 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CLIQUE es NP-completo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Ya probamos que CLIQUE ∈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NP. Falta probar que todos los lenguajes de NP se reducen a él. Encontraremos una reducción polinomial de CV a CLIQUE, siendo CV el lenguaje que representa el problema del cubrimiento de vértices ya referido: </a:t>
            </a:r>
          </a:p>
          <a:p>
            <a:pPr algn="just"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 = {(G, K) | G tiene un cubrimiento de K vértices, es decir que K de sus vértices tocan a todos los arcos de G}. Como CV es NP-completo, entonces también lo será CLIQUE.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Función de reducción f de CV a CLIQUE.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Dado un grafo válido G (si es inválido se asigna un 1), con m vértices y un número natural K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m, la función es: f((G, K)) = (G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m – K), siendo 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el grafo “complemento” de G (tiene los mismos vértices que G y sólo los arcos que G no tiene). Abajo a la izquierda hay dos casos de aplicación de f: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n 7" descr="8.10">
            <a:extLst>
              <a:ext uri="{FF2B5EF4-FFF2-40B4-BE49-F238E27FC236}">
                <a16:creationId xmlns:a16="http://schemas.microsoft.com/office/drawing/2014/main" id="{EFE9B184-1F65-4F35-9512-563D8E4804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t="10107" r="3880" b="16989"/>
          <a:stretch>
            <a:fillRect/>
          </a:stretch>
        </p:blipFill>
        <p:spPr bwMode="auto">
          <a:xfrm>
            <a:off x="1540042" y="4235116"/>
            <a:ext cx="4283242" cy="23716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DF9BB62-FF3D-42E1-848C-BA549E23FFE8}"/>
              </a:ext>
            </a:extLst>
          </p:cNvPr>
          <p:cNvSpPr/>
          <p:nvPr/>
        </p:nvSpPr>
        <p:spPr>
          <a:xfrm>
            <a:off x="7728320" y="5180314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(G, K) </a:t>
            </a:r>
            <a:endParaRPr lang="es-MX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5D064B-2733-4BC9-9D49-C95FD196F307}"/>
              </a:ext>
            </a:extLst>
          </p:cNvPr>
          <p:cNvSpPr/>
          <p:nvPr/>
        </p:nvSpPr>
        <p:spPr>
          <a:xfrm>
            <a:off x="9844405" y="518996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(G´, K´) </a:t>
            </a:r>
            <a:endParaRPr lang="es-MX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420A2D-3333-4EF4-B4E5-D3B4E463E88E}"/>
              </a:ext>
            </a:extLst>
          </p:cNvPr>
          <p:cNvSpPr/>
          <p:nvPr/>
        </p:nvSpPr>
        <p:spPr>
          <a:xfrm>
            <a:off x="7801319" y="4611977"/>
            <a:ext cx="770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  <a:endParaRPr lang="es-MX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D7A662-2120-4CAD-988A-56E5D31F6561}"/>
              </a:ext>
            </a:extLst>
          </p:cNvPr>
          <p:cNvSpPr/>
          <p:nvPr/>
        </p:nvSpPr>
        <p:spPr>
          <a:xfrm>
            <a:off x="9629298" y="4623398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BDFB8A7-D498-40CC-AAAE-622537D97D2C}"/>
              </a:ext>
            </a:extLst>
          </p:cNvPr>
          <p:cNvSpPr/>
          <p:nvPr/>
        </p:nvSpPr>
        <p:spPr>
          <a:xfrm>
            <a:off x="8918028" y="54738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E5F59595-EF0A-4FC4-91D9-76CBCC43EAFB}"/>
              </a:ext>
            </a:extLst>
          </p:cNvPr>
          <p:cNvSpPr/>
          <p:nvPr/>
        </p:nvSpPr>
        <p:spPr>
          <a:xfrm>
            <a:off x="7543827" y="4872028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20F80764-8E3A-4965-8C0A-DBA5D3B65F41}"/>
              </a:ext>
            </a:extLst>
          </p:cNvPr>
          <p:cNvSpPr/>
          <p:nvPr/>
        </p:nvSpPr>
        <p:spPr>
          <a:xfrm>
            <a:off x="9629298" y="4895557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982BAC-5B24-49CE-8FFD-69C59F88C66E}"/>
              </a:ext>
            </a:extLst>
          </p:cNvPr>
          <p:cNvCxnSpPr>
            <a:cxnSpLocks/>
          </p:cNvCxnSpPr>
          <p:nvPr/>
        </p:nvCxnSpPr>
        <p:spPr>
          <a:xfrm flipV="1">
            <a:off x="8371454" y="5344110"/>
            <a:ext cx="1515509" cy="5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6140638A-A71E-450A-BA97-B729119352E8}"/>
              </a:ext>
            </a:extLst>
          </p:cNvPr>
          <p:cNvSpPr/>
          <p:nvPr/>
        </p:nvSpPr>
        <p:spPr>
          <a:xfrm>
            <a:off x="7205770" y="4557319"/>
            <a:ext cx="165508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7C2B676A-518D-4454-A181-1A96C9F0098F}"/>
              </a:ext>
            </a:extLst>
          </p:cNvPr>
          <p:cNvSpPr/>
          <p:nvPr/>
        </p:nvSpPr>
        <p:spPr>
          <a:xfrm>
            <a:off x="9198909" y="4557319"/>
            <a:ext cx="176350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982A9C-A304-44B5-9722-90FAC0AA1B14}"/>
              </a:ext>
            </a:extLst>
          </p:cNvPr>
          <p:cNvCxnSpPr>
            <a:cxnSpLocks/>
          </p:cNvCxnSpPr>
          <p:nvPr/>
        </p:nvCxnSpPr>
        <p:spPr>
          <a:xfrm flipV="1">
            <a:off x="8362536" y="5940981"/>
            <a:ext cx="1515509" cy="5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2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1758CA-F9CB-41C5-AA28-2F404877D02C}"/>
              </a:ext>
            </a:extLst>
          </p:cNvPr>
          <p:cNvSpPr/>
          <p:nvPr/>
        </p:nvSpPr>
        <p:spPr>
          <a:xfrm>
            <a:off x="376989" y="331955"/>
            <a:ext cx="1143802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	</a:t>
            </a:r>
            <a:endParaRPr lang="es-MX" dirty="0"/>
          </a:p>
          <a:p>
            <a:pPr lvl="0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 es una función total computable en tiempo polinomial.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(G, K) ∈ CV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(G</a:t>
            </a:r>
            <a:r>
              <a:rPr lang="es-E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m – K) ∈ CLIQUE.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mayor claridad, descomponemos la prueba en los dos sentidos: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Primero veremos que si (G, K) ∈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CV,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entonces (G</a:t>
            </a:r>
            <a:r>
              <a:rPr lang="es-E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m – K) ∈ CLIQUE.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Sea (G, K)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CV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V’ un cubrimiento de vértices de G de tamaño K. Veamos que V – V’ es un clique de 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tamaño m – K, y así que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(G</a:t>
            </a:r>
            <a:r>
              <a:rPr lang="fr-F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 – K)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CLIQUE.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un lado, 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 – V’ tiene tamaño m – K. Por otro lado, supongamos que 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no es un clique, por ejemplo que no incluye un arco (i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h), siendo i y h vértices de V – V’. Entonces (i, h) es un arco de G, siendo i y h vértices que no están en V’, por lo que V’ no es un cubrimiento de vértices de G (absurdo).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Ahora veremos que si (G</a:t>
            </a:r>
            <a:r>
              <a:rPr lang="es-E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m – K) ∈ CLIQUE, entonces (G, K) ∈ CV.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 – K)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CLIQUE,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V’ un clique de 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tamaño m – K. Veamos que V – V’ es un cubrimiento de G de tamaño K, y así que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K)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CV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Por un lado, 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 – V’ tiene tamaño m – (m – K) = K. Por otro lado, supongamos que V – V’ no es un cubrimiento de vértices de G, por ejemplo que existe un arco (i, h), con i y h vértices no pertenecientes a V – V’ (y así pertenecientes a V´). Pero entonces V’ no es un clique de G (absurdo).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1758CA-F9CB-41C5-AA28-2F404877D02C}"/>
              </a:ext>
            </a:extLst>
          </p:cNvPr>
          <p:cNvSpPr/>
          <p:nvPr/>
        </p:nvSpPr>
        <p:spPr>
          <a:xfrm>
            <a:off x="376989" y="448463"/>
            <a:ext cx="114380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 4. 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una reducción polinomial de 2-COLOR a 2-SAT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siendo: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2-COLOR = {G | G es un grafo tal que sus vértices se pueden colorear con 2 colores de manera tal que dos vértices vecinos no tengan el mismo color}.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2-SAT = {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φ | φ es una fórmula booleana sin cuantificadores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en la forma FNC y con dos literales (variables o variables negadas) por cláusula}.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Función de reducción f de 2-COLOR a 2-SAT.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todo grafo válido G, la función f le asigna una fórmula booleana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FNC con dos literales por cláusula, de modo tal que por cada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arco (i, k) de G, f construye una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subfórmula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¬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los grafos inválidos le asigna la cadena 1.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 función f es total y se computa en tiempo polinomial.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validación de la sintaxis de un grafo es cuadrática. Escribir un 1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tarda tiempo constante. La generación de la fórmula booleana descripta tarda tiempo lineal.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2-COLORACIÓN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φ ∈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2-SAT.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Asociando dos colores c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c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 los valores de verdad verdadero y falso, respectivamente, claramente los vértices de todo arco de G tienen colores distintos si y sólo si la conjunción de las dos cláusulas que se construyen a partir de ellos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satisfactible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3A73571-66AD-4C20-ABDD-39B5EA50715A}"/>
              </a:ext>
            </a:extLst>
          </p:cNvPr>
          <p:cNvSpPr/>
          <p:nvPr/>
        </p:nvSpPr>
        <p:spPr>
          <a:xfrm>
            <a:off x="8564450" y="283224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2-COLOR</a:t>
            </a:r>
            <a:endParaRPr lang="es-MX" sz="1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5DB0AC-2A01-433E-A50F-880DC2DDEE46}"/>
              </a:ext>
            </a:extLst>
          </p:cNvPr>
          <p:cNvSpPr/>
          <p:nvPr/>
        </p:nvSpPr>
        <p:spPr>
          <a:xfrm>
            <a:off x="10844637" y="2859960"/>
            <a:ext cx="679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2-SAT</a:t>
            </a:r>
            <a:endParaRPr lang="es-MX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AF854F-18EF-4C22-A96A-4840E3F4AB05}"/>
              </a:ext>
            </a:extLst>
          </p:cNvPr>
          <p:cNvSpPr/>
          <p:nvPr/>
        </p:nvSpPr>
        <p:spPr>
          <a:xfrm>
            <a:off x="8915645" y="3379847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FA4527-0224-45FE-ADA6-3C050434B859}"/>
              </a:ext>
            </a:extLst>
          </p:cNvPr>
          <p:cNvSpPr/>
          <p:nvPr/>
        </p:nvSpPr>
        <p:spPr>
          <a:xfrm>
            <a:off x="11046199" y="3374046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s-MX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5E02CF5-7400-4428-8FB2-B6C848B42062}"/>
              </a:ext>
            </a:extLst>
          </p:cNvPr>
          <p:cNvSpPr/>
          <p:nvPr/>
        </p:nvSpPr>
        <p:spPr>
          <a:xfrm>
            <a:off x="9964591" y="367609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A4B3D49D-CF14-4828-A052-C406E7CA53DC}"/>
              </a:ext>
            </a:extLst>
          </p:cNvPr>
          <p:cNvSpPr/>
          <p:nvPr/>
        </p:nvSpPr>
        <p:spPr>
          <a:xfrm>
            <a:off x="8590390" y="3074258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A265D7B7-3D50-4A96-9165-5892341EC9BC}"/>
              </a:ext>
            </a:extLst>
          </p:cNvPr>
          <p:cNvSpPr/>
          <p:nvPr/>
        </p:nvSpPr>
        <p:spPr>
          <a:xfrm>
            <a:off x="10675861" y="3097787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11BE3A8-1676-4918-A08A-86D0A686304C}"/>
              </a:ext>
            </a:extLst>
          </p:cNvPr>
          <p:cNvCxnSpPr>
            <a:cxnSpLocks/>
          </p:cNvCxnSpPr>
          <p:nvPr/>
        </p:nvCxnSpPr>
        <p:spPr>
          <a:xfrm>
            <a:off x="9272575" y="3551908"/>
            <a:ext cx="1773624" cy="6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D407027C-E8F6-48EC-B8C9-3F152DAAE6FD}"/>
              </a:ext>
            </a:extLst>
          </p:cNvPr>
          <p:cNvSpPr/>
          <p:nvPr/>
        </p:nvSpPr>
        <p:spPr>
          <a:xfrm>
            <a:off x="8252333" y="2759549"/>
            <a:ext cx="165508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DFE403EE-CDEC-45AF-9819-983522FFA48B}"/>
              </a:ext>
            </a:extLst>
          </p:cNvPr>
          <p:cNvSpPr/>
          <p:nvPr/>
        </p:nvSpPr>
        <p:spPr>
          <a:xfrm>
            <a:off x="10245472" y="2759549"/>
            <a:ext cx="176350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93F484B-697D-42B3-9601-EF10369B2A99}"/>
              </a:ext>
            </a:extLst>
          </p:cNvPr>
          <p:cNvCxnSpPr>
            <a:cxnSpLocks/>
          </p:cNvCxnSpPr>
          <p:nvPr/>
        </p:nvCxnSpPr>
        <p:spPr>
          <a:xfrm>
            <a:off x="9272575" y="4141819"/>
            <a:ext cx="1773624" cy="6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0C99084-CF9E-4B36-8BFA-F1129AD9AF5A}"/>
              </a:ext>
            </a:extLst>
          </p:cNvPr>
          <p:cNvSpPr/>
          <p:nvPr/>
        </p:nvSpPr>
        <p:spPr>
          <a:xfrm>
            <a:off x="320841" y="351382"/>
            <a:ext cx="11486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Reducciones Polinomiales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volver a recurrir a las reducciones, ahora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reducciones polinomiales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las funciones de reducción f se computan por una MT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tiempo polinomial: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54E117-C2F5-4310-BA2F-FD75FD1A70CC}"/>
              </a:ext>
            </a:extLst>
          </p:cNvPr>
          <p:cNvSpPr/>
          <p:nvPr/>
        </p:nvSpPr>
        <p:spPr>
          <a:xfrm>
            <a:off x="449178" y="4275954"/>
            <a:ext cx="11133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define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∈ FP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es decir que f se computa en tiempo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(n). Se usa FP en lugar de P para diferenciar funciones de lenguajes.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establece que existe una reducción polinomial de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 L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utilidad de las reducciones polinomiales es similar a lo estudiado en Computabilidad, como veremos a continuación.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51F26C-6EAF-4861-ADB2-212F710BF90C}"/>
              </a:ext>
            </a:extLst>
          </p:cNvPr>
          <p:cNvSpPr/>
          <p:nvPr/>
        </p:nvSpPr>
        <p:spPr>
          <a:xfrm>
            <a:off x="4728105" y="2123701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D12DE13-EF5D-4318-A67E-8F3A95BC002D}"/>
              </a:ext>
            </a:extLst>
          </p:cNvPr>
          <p:cNvSpPr/>
          <p:nvPr/>
        </p:nvSpPr>
        <p:spPr>
          <a:xfrm>
            <a:off x="7265421" y="211090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E1C3947-5350-41A6-A9FA-4ACC10BC4E23}"/>
              </a:ext>
            </a:extLst>
          </p:cNvPr>
          <p:cNvSpPr/>
          <p:nvPr/>
        </p:nvSpPr>
        <p:spPr>
          <a:xfrm>
            <a:off x="7158897" y="34491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f(w´)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95E606-4190-486A-810D-5C4ED747BF54}"/>
              </a:ext>
            </a:extLst>
          </p:cNvPr>
          <p:cNvSpPr/>
          <p:nvPr/>
        </p:nvSpPr>
        <p:spPr>
          <a:xfrm>
            <a:off x="6063914" y="262373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31732CF-D560-4C8F-9E01-34D6CDE092DB}"/>
              </a:ext>
            </a:extLst>
          </p:cNvPr>
          <p:cNvSpPr/>
          <p:nvPr/>
        </p:nvSpPr>
        <p:spPr>
          <a:xfrm>
            <a:off x="6068363" y="331062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D0B4357-D677-4D6E-B7BF-A407CBAE3C56}"/>
              </a:ext>
            </a:extLst>
          </p:cNvPr>
          <p:cNvSpPr/>
          <p:nvPr/>
        </p:nvSpPr>
        <p:spPr>
          <a:xfrm>
            <a:off x="4714707" y="276339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88ED71-F6ED-4B0D-8490-F3EDB951504D}"/>
              </a:ext>
            </a:extLst>
          </p:cNvPr>
          <p:cNvSpPr/>
          <p:nvPr/>
        </p:nvSpPr>
        <p:spPr>
          <a:xfrm>
            <a:off x="4689633" y="34215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w´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D242943-113B-4A00-BF4E-3A29C5266815}"/>
              </a:ext>
            </a:extLst>
          </p:cNvPr>
          <p:cNvSpPr/>
          <p:nvPr/>
        </p:nvSpPr>
        <p:spPr>
          <a:xfrm>
            <a:off x="7158897" y="277360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f(w)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4F6D1D95-29DC-4823-B152-342F08FF2D41}"/>
              </a:ext>
            </a:extLst>
          </p:cNvPr>
          <p:cNvSpPr/>
          <p:nvPr/>
        </p:nvSpPr>
        <p:spPr>
          <a:xfrm>
            <a:off x="4418075" y="2470830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EEC6B0BD-16FC-48D2-881E-3BA12950F770}"/>
              </a:ext>
            </a:extLst>
          </p:cNvPr>
          <p:cNvSpPr/>
          <p:nvPr/>
        </p:nvSpPr>
        <p:spPr>
          <a:xfrm>
            <a:off x="6992739" y="2494360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71AF392-E623-4C10-A3B6-8667C275D4BD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5117955" y="3606229"/>
            <a:ext cx="2040942" cy="27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B0517F-9CB9-4FB2-8C6D-24E5761D07E5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066085" y="2948062"/>
            <a:ext cx="2092812" cy="10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3FBEB561-80B8-4498-B477-DF1B5F8906DD}"/>
              </a:ext>
            </a:extLst>
          </p:cNvPr>
          <p:cNvSpPr/>
          <p:nvPr/>
        </p:nvSpPr>
        <p:spPr>
          <a:xfrm>
            <a:off x="3878303" y="1999852"/>
            <a:ext cx="2058999" cy="19237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25A63A68-B048-4500-A5B3-70BF6BD406BA}"/>
              </a:ext>
            </a:extLst>
          </p:cNvPr>
          <p:cNvSpPr/>
          <p:nvPr/>
        </p:nvSpPr>
        <p:spPr>
          <a:xfrm>
            <a:off x="6375524" y="1972527"/>
            <a:ext cx="2059000" cy="195107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C3746C-FD50-48FD-8E64-C2F19FA11503}"/>
              </a:ext>
            </a:extLst>
          </p:cNvPr>
          <p:cNvSpPr/>
          <p:nvPr/>
        </p:nvSpPr>
        <p:spPr>
          <a:xfrm>
            <a:off x="8822047" y="2502323"/>
            <a:ext cx="25026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La MT </a:t>
            </a:r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1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computa </a:t>
            </a:r>
          </a:p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de reducción f </a:t>
            </a:r>
          </a:p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hace en tiempo polinomial </a:t>
            </a:r>
            <a:endParaRPr lang="es-MX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068E95-4FC8-4C25-85DE-DB81C9754C4B}"/>
              </a:ext>
            </a:extLst>
          </p:cNvPr>
          <p:cNvSpPr/>
          <p:nvPr/>
        </p:nvSpPr>
        <p:spPr>
          <a:xfrm>
            <a:off x="4681845" y="171007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7A85920-AD35-4BB7-8E87-D48583C71F08}"/>
              </a:ext>
            </a:extLst>
          </p:cNvPr>
          <p:cNvSpPr/>
          <p:nvPr/>
        </p:nvSpPr>
        <p:spPr>
          <a:xfrm>
            <a:off x="7213879" y="167944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0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F846D6-1510-4EA0-B958-23000A3DF642}"/>
              </a:ext>
            </a:extLst>
          </p:cNvPr>
          <p:cNvSpPr/>
          <p:nvPr/>
        </p:nvSpPr>
        <p:spPr>
          <a:xfrm>
            <a:off x="357006" y="141725"/>
            <a:ext cx="11619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Teorema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pPr>
              <a:spcAft>
                <a:spcPts val="0"/>
              </a:spcAft>
            </a:pPr>
            <a:endParaRPr lang="es-AR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Notar que es la misma idea que en Computabilidad, </a:t>
            </a:r>
          </a:p>
          <a:p>
            <a:pPr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pero en lugar de tratar con R y RE tratamos con P y NP. </a:t>
            </a:r>
          </a:p>
          <a:p>
            <a:pPr>
              <a:spcAft>
                <a:spcPts val="0"/>
              </a:spcAft>
            </a:pPr>
            <a:endParaRPr lang="es-AR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Prueba.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Veamos el caso (a). Por hipótesis,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P, es decir que existe una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reduce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tiempo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(n) y existe una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tiempo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(n). Por lo tanto, la siguiente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también en tiempo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(n), y así se cumple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acepta</a:t>
            </a:r>
            <a:r>
              <a:rPr lang="es-AR" sz="2000" b="1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(lo vimos en la parte de Computabilidad).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Además lo hace en </a:t>
            </a:r>
            <a:r>
              <a:rPr lang="es-MX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pasos: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Dado w,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f 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hace </a:t>
            </a:r>
            <a:r>
              <a:rPr lang="es-MX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pasos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 así genera un output f(w) que mide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(</a:t>
            </a:r>
            <a:r>
              <a:rPr lang="es-MX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¿por qué?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hace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(|f(w)|) pasos, es decir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(|w|)) = </a:t>
            </a:r>
            <a:r>
              <a:rPr lang="es-MX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pasos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Sumando, nos queda que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hace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+ </a:t>
            </a:r>
            <a:r>
              <a:rPr lang="es-MX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pasos, es decir </a:t>
            </a:r>
            <a:r>
              <a:rPr lang="es-MX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pasos</a:t>
            </a:r>
            <a:r>
              <a:rPr 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64867A-58CD-48DC-B255-0599D6A9C00B}"/>
              </a:ext>
            </a:extLst>
          </p:cNvPr>
          <p:cNvSpPr/>
          <p:nvPr/>
        </p:nvSpPr>
        <p:spPr>
          <a:xfrm>
            <a:off x="5095300" y="4391594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</a:p>
          <a:p>
            <a:r>
              <a:rPr lang="es-MX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(|w|) </a:t>
            </a:r>
            <a:endParaRPr lang="es-MX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99A1A0A-2F5C-4EE9-A93D-15C047632D54}"/>
              </a:ext>
            </a:extLst>
          </p:cNvPr>
          <p:cNvSpPr/>
          <p:nvPr/>
        </p:nvSpPr>
        <p:spPr>
          <a:xfrm>
            <a:off x="6264078" y="4391011"/>
            <a:ext cx="113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</a:p>
          <a:p>
            <a:r>
              <a:rPr lang="es-MX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poly</a:t>
            </a:r>
            <a:r>
              <a:rPr lang="es-MX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(|f(w|) </a:t>
            </a:r>
            <a:endParaRPr lang="es-MX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D03DE82-F7C8-4A4E-8F91-9A4BDA786312}"/>
              </a:ext>
            </a:extLst>
          </p:cNvPr>
          <p:cNvSpPr/>
          <p:nvPr/>
        </p:nvSpPr>
        <p:spPr>
          <a:xfrm>
            <a:off x="2589073" y="3923472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BCF5A86-CE5C-49A4-A59F-4C50641D560A}"/>
              </a:ext>
            </a:extLst>
          </p:cNvPr>
          <p:cNvSpPr/>
          <p:nvPr/>
        </p:nvSpPr>
        <p:spPr>
          <a:xfrm>
            <a:off x="2604233" y="4475539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0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C52D9DD-9238-4315-B215-53898542F7DB}"/>
              </a:ext>
            </a:extLst>
          </p:cNvPr>
          <p:cNvSpPr/>
          <p:nvPr/>
        </p:nvSpPr>
        <p:spPr>
          <a:xfrm>
            <a:off x="8559013" y="61138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A92FE4B-C9F4-403D-9B3E-87FE79E5F539}"/>
              </a:ext>
            </a:extLst>
          </p:cNvPr>
          <p:cNvSpPr/>
          <p:nvPr/>
        </p:nvSpPr>
        <p:spPr>
          <a:xfrm>
            <a:off x="9907104" y="61138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6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D2F7C2D-3DB1-4564-9F69-23C95401E53C}"/>
              </a:ext>
            </a:extLst>
          </p:cNvPr>
          <p:cNvSpPr/>
          <p:nvPr/>
        </p:nvSpPr>
        <p:spPr>
          <a:xfrm>
            <a:off x="9285720" y="126884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BF36BE74-5F79-4612-A3B9-E7CCE25F5AAF}"/>
              </a:ext>
            </a:extLst>
          </p:cNvPr>
          <p:cNvSpPr/>
          <p:nvPr/>
        </p:nvSpPr>
        <p:spPr>
          <a:xfrm>
            <a:off x="8396280" y="898877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7E9BDB-A2FF-4DDD-AAC2-FC748EE6AB90}"/>
              </a:ext>
            </a:extLst>
          </p:cNvPr>
          <p:cNvCxnSpPr>
            <a:cxnSpLocks/>
          </p:cNvCxnSpPr>
          <p:nvPr/>
        </p:nvCxnSpPr>
        <p:spPr>
          <a:xfrm>
            <a:off x="8709879" y="1233686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FB24401A-1A16-4EAA-B429-6D82C2E7BFD2}"/>
              </a:ext>
            </a:extLst>
          </p:cNvPr>
          <p:cNvSpPr/>
          <p:nvPr/>
        </p:nvSpPr>
        <p:spPr>
          <a:xfrm>
            <a:off x="8108291" y="646520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9A6EC0E2-55B7-402A-AF2E-90ECDCD3239D}"/>
              </a:ext>
            </a:extLst>
          </p:cNvPr>
          <p:cNvSpPr/>
          <p:nvPr/>
        </p:nvSpPr>
        <p:spPr>
          <a:xfrm>
            <a:off x="9780415" y="898877"/>
            <a:ext cx="634562" cy="66961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23FF57FE-8815-4313-B1B5-961FD8B2E12C}"/>
              </a:ext>
            </a:extLst>
          </p:cNvPr>
          <p:cNvSpPr/>
          <p:nvPr/>
        </p:nvSpPr>
        <p:spPr>
          <a:xfrm>
            <a:off x="9492426" y="646520"/>
            <a:ext cx="1203176" cy="113949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2762C6B-9744-4C02-B271-0CBE1C405161}"/>
              </a:ext>
            </a:extLst>
          </p:cNvPr>
          <p:cNvCxnSpPr>
            <a:cxnSpLocks/>
          </p:cNvCxnSpPr>
          <p:nvPr/>
        </p:nvCxnSpPr>
        <p:spPr>
          <a:xfrm>
            <a:off x="8709879" y="1654531"/>
            <a:ext cx="13519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0648F1A-2B67-4F42-A32D-F70215441B67}"/>
              </a:ext>
            </a:extLst>
          </p:cNvPr>
          <p:cNvSpPr/>
          <p:nvPr/>
        </p:nvSpPr>
        <p:spPr>
          <a:xfrm>
            <a:off x="5865006" y="3234879"/>
            <a:ext cx="4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CC31489-2B5C-4715-9DA3-D2AD50444B86}"/>
              </a:ext>
            </a:extLst>
          </p:cNvPr>
          <p:cNvSpPr/>
          <p:nvPr/>
        </p:nvSpPr>
        <p:spPr>
          <a:xfrm>
            <a:off x="5226532" y="3966619"/>
            <a:ext cx="420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DDEC50-54BB-4EC0-ACC5-A9476F51F896}"/>
              </a:ext>
            </a:extLst>
          </p:cNvPr>
          <p:cNvSpPr/>
          <p:nvPr/>
        </p:nvSpPr>
        <p:spPr>
          <a:xfrm>
            <a:off x="6519151" y="3949772"/>
            <a:ext cx="46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D66CE0E-98F5-4317-A6B1-9311578927D6}"/>
              </a:ext>
            </a:extLst>
          </p:cNvPr>
          <p:cNvSpPr/>
          <p:nvPr/>
        </p:nvSpPr>
        <p:spPr>
          <a:xfrm>
            <a:off x="4596629" y="3847451"/>
            <a:ext cx="332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sz="16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FBC1AAD-4352-4575-A4CB-C385D3E6609D}"/>
              </a:ext>
            </a:extLst>
          </p:cNvPr>
          <p:cNvSpPr/>
          <p:nvPr/>
        </p:nvSpPr>
        <p:spPr>
          <a:xfrm>
            <a:off x="7678134" y="3816966"/>
            <a:ext cx="441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sz="16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9C75E0C-BD3A-46F7-9E69-52AF00CE92C0}"/>
              </a:ext>
            </a:extLst>
          </p:cNvPr>
          <p:cNvSpPr/>
          <p:nvPr/>
        </p:nvSpPr>
        <p:spPr>
          <a:xfrm>
            <a:off x="5182126" y="3935274"/>
            <a:ext cx="551790" cy="43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4E730673-6F7E-447F-9D96-0EA0FB839951}"/>
              </a:ext>
            </a:extLst>
          </p:cNvPr>
          <p:cNvSpPr/>
          <p:nvPr/>
        </p:nvSpPr>
        <p:spPr>
          <a:xfrm>
            <a:off x="4909477" y="3571119"/>
            <a:ext cx="2373045" cy="164439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9F7B748-73A4-4060-A947-5C524C117E1E}"/>
              </a:ext>
            </a:extLst>
          </p:cNvPr>
          <p:cNvSpPr/>
          <p:nvPr/>
        </p:nvSpPr>
        <p:spPr>
          <a:xfrm>
            <a:off x="5807440" y="3863220"/>
            <a:ext cx="558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f(w)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39FFD51-CE55-4F2F-83B1-AC8D3A852D65}"/>
              </a:ext>
            </a:extLst>
          </p:cNvPr>
          <p:cNvCxnSpPr>
            <a:cxnSpLocks/>
          </p:cNvCxnSpPr>
          <p:nvPr/>
        </p:nvCxnSpPr>
        <p:spPr>
          <a:xfrm>
            <a:off x="5735143" y="4148509"/>
            <a:ext cx="703315" cy="2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BFF97F4-A6C9-4309-934E-F92D0A64D4DB}"/>
              </a:ext>
            </a:extLst>
          </p:cNvPr>
          <p:cNvSpPr/>
          <p:nvPr/>
        </p:nvSpPr>
        <p:spPr>
          <a:xfrm>
            <a:off x="6438458" y="3917725"/>
            <a:ext cx="543340" cy="4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AD2E515-B286-4AFA-B28B-7589E7766474}"/>
              </a:ext>
            </a:extLst>
          </p:cNvPr>
          <p:cNvCxnSpPr>
            <a:cxnSpLocks/>
          </p:cNvCxnSpPr>
          <p:nvPr/>
        </p:nvCxnSpPr>
        <p:spPr>
          <a:xfrm>
            <a:off x="6981137" y="4160108"/>
            <a:ext cx="696997" cy="127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B3405AC-1669-4DEA-8137-60731A4FD9E6}"/>
              </a:ext>
            </a:extLst>
          </p:cNvPr>
          <p:cNvCxnSpPr>
            <a:cxnSpLocks/>
          </p:cNvCxnSpPr>
          <p:nvPr/>
        </p:nvCxnSpPr>
        <p:spPr>
          <a:xfrm flipV="1">
            <a:off x="6987033" y="4008419"/>
            <a:ext cx="696742" cy="128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598424A-16E4-489F-BFB5-1F9F180A6894}"/>
              </a:ext>
            </a:extLst>
          </p:cNvPr>
          <p:cNvSpPr/>
          <p:nvPr/>
        </p:nvSpPr>
        <p:spPr>
          <a:xfrm>
            <a:off x="7695999" y="4118352"/>
            <a:ext cx="412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sz="1600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51E67A8-863D-495F-86AB-B01A99D63F75}"/>
              </a:ext>
            </a:extLst>
          </p:cNvPr>
          <p:cNvCxnSpPr>
            <a:cxnSpLocks/>
          </p:cNvCxnSpPr>
          <p:nvPr/>
        </p:nvCxnSpPr>
        <p:spPr>
          <a:xfrm>
            <a:off x="4549074" y="4134438"/>
            <a:ext cx="633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BD4E3C-3414-4B36-A574-29943B9F5B64}"/>
              </a:ext>
            </a:extLst>
          </p:cNvPr>
          <p:cNvSpPr/>
          <p:nvPr/>
        </p:nvSpPr>
        <p:spPr>
          <a:xfrm>
            <a:off x="411523" y="177864"/>
            <a:ext cx="11510077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caso (b), es decir,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NP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queda como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(Es la misma 				prueba que en el caso (a), considerando ahora cada una de las  					computaciones de la MTN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De esta manera, la MTN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tendrá 				todas sus computaciones de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(|w|).)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Similar a lo visto en Computabilidad, se puede recurrir 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Obtener una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solución eficiente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conociendo una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solución eficiente de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84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 bien demostrar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pertenencia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las clases P o NP (corolario del teorema anterior): </a:t>
            </a:r>
          </a:p>
          <a:p>
            <a:pPr marL="798300" lvl="1" indent="-457200">
              <a:buAutoNum type="alphaLcParenBoth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/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/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(en vez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P).</a:t>
            </a:r>
          </a:p>
          <a:p>
            <a:pPr marL="798300" lvl="1" indent="-457200">
              <a:buAutoNum type="alphaLcParenBoth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/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NP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b="1" dirty="0"/>
              <a:t>∉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(en vez de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⟶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NP).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2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 decir, se mantiene la relación establecida por las reducciones, ahora </a:t>
            </a:r>
          </a:p>
          <a:p>
            <a:pPr marL="252000" lvl="2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considerando el tiempo: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es “tan o más difícil” que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marL="252000" lvl="2"/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(p.ej. no puede ser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∉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P).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52000" lvl="2"/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lvl="2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mantienen las mismas propiedades demostradas en Computabilidad:</a:t>
            </a:r>
          </a:p>
          <a:p>
            <a:pPr marL="637200" lvl="3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Reflexividad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La función identidad se computa en tiempo lineal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637200" lvl="3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Transitividad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(composición de funciones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</a:t>
            </a:r>
          </a:p>
          <a:p>
            <a:pPr marL="637200" lvl="3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Asimetría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Vimos antes que todo L recursivo cumple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no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L. La reducción es lineal (transforma un input w en un output (&lt;M&gt;,w)). Así, para todo lenguaje L de EXP = R se cumple     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no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(naturalmente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más difícil que todo lenguaje de EXP).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D9291-17B4-4C25-82DE-30D00796241A}"/>
              </a:ext>
            </a:extLst>
          </p:cNvPr>
          <p:cNvSpPr/>
          <p:nvPr/>
        </p:nvSpPr>
        <p:spPr>
          <a:xfrm>
            <a:off x="9742845" y="4054358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8D57EA-9430-4ABD-9997-F305DFF364EF}"/>
              </a:ext>
            </a:extLst>
          </p:cNvPr>
          <p:cNvSpPr/>
          <p:nvPr/>
        </p:nvSpPr>
        <p:spPr>
          <a:xfrm>
            <a:off x="11547780" y="4054358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F48358-641C-47D4-AC36-F7F6F5C939BE}"/>
              </a:ext>
            </a:extLst>
          </p:cNvPr>
          <p:cNvSpPr/>
          <p:nvPr/>
        </p:nvSpPr>
        <p:spPr>
          <a:xfrm>
            <a:off x="10717192" y="4435903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83AB0D5-1E65-42C1-A4B4-5D968EC1FBD2}"/>
              </a:ext>
            </a:extLst>
          </p:cNvPr>
          <p:cNvCxnSpPr>
            <a:cxnSpLocks/>
          </p:cNvCxnSpPr>
          <p:nvPr/>
        </p:nvCxnSpPr>
        <p:spPr>
          <a:xfrm>
            <a:off x="10271302" y="4428036"/>
            <a:ext cx="1114108" cy="1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12BE5F6-3248-45E9-A72C-03CA1170636D}"/>
              </a:ext>
            </a:extLst>
          </p:cNvPr>
          <p:cNvSpPr/>
          <p:nvPr/>
        </p:nvSpPr>
        <p:spPr>
          <a:xfrm>
            <a:off x="1258588" y="1491665"/>
            <a:ext cx="4203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1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s-MX" sz="14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183C3FA-2CC1-445B-AAFF-A4D1CB9B8C5C}"/>
              </a:ext>
            </a:extLst>
          </p:cNvPr>
          <p:cNvSpPr/>
          <p:nvPr/>
        </p:nvSpPr>
        <p:spPr>
          <a:xfrm>
            <a:off x="2218782" y="1537506"/>
            <a:ext cx="9366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MTN M</a:t>
            </a:r>
            <a:r>
              <a:rPr lang="es-AR" sz="1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sz="1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1ED16D-63D6-4D3E-B631-7D26B515F5BD}"/>
              </a:ext>
            </a:extLst>
          </p:cNvPr>
          <p:cNvSpPr/>
          <p:nvPr/>
        </p:nvSpPr>
        <p:spPr>
          <a:xfrm>
            <a:off x="592059" y="1017786"/>
            <a:ext cx="332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sz="14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5B01BF8-FE13-4050-A97D-C9196DBAF425}"/>
              </a:ext>
            </a:extLst>
          </p:cNvPr>
          <p:cNvSpPr/>
          <p:nvPr/>
        </p:nvSpPr>
        <p:spPr>
          <a:xfrm>
            <a:off x="1177556" y="1105609"/>
            <a:ext cx="551790" cy="43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proceso 27">
            <a:extLst>
              <a:ext uri="{FF2B5EF4-FFF2-40B4-BE49-F238E27FC236}">
                <a16:creationId xmlns:a16="http://schemas.microsoft.com/office/drawing/2014/main" id="{90E13498-A23A-495D-9B93-1DCD03339A9E}"/>
              </a:ext>
            </a:extLst>
          </p:cNvPr>
          <p:cNvSpPr/>
          <p:nvPr/>
        </p:nvSpPr>
        <p:spPr>
          <a:xfrm>
            <a:off x="904907" y="894921"/>
            <a:ext cx="2373045" cy="10033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993DBB3-FBDF-42AA-BA58-78E0B4FEBE20}"/>
              </a:ext>
            </a:extLst>
          </p:cNvPr>
          <p:cNvSpPr/>
          <p:nvPr/>
        </p:nvSpPr>
        <p:spPr>
          <a:xfrm>
            <a:off x="1802870" y="1033555"/>
            <a:ext cx="558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f(w)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F3FD52-9500-4E0D-90D8-A59ECF744184}"/>
              </a:ext>
            </a:extLst>
          </p:cNvPr>
          <p:cNvCxnSpPr>
            <a:cxnSpLocks/>
          </p:cNvCxnSpPr>
          <p:nvPr/>
        </p:nvCxnSpPr>
        <p:spPr>
          <a:xfrm>
            <a:off x="1730573" y="1318844"/>
            <a:ext cx="703315" cy="2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A531B8-9DE5-4E21-B127-AE91577FDBA1}"/>
              </a:ext>
            </a:extLst>
          </p:cNvPr>
          <p:cNvSpPr/>
          <p:nvPr/>
        </p:nvSpPr>
        <p:spPr>
          <a:xfrm>
            <a:off x="2433888" y="1088060"/>
            <a:ext cx="543340" cy="4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88C8B98-74C3-4910-BE82-7DE2D7F9E88C}"/>
              </a:ext>
            </a:extLst>
          </p:cNvPr>
          <p:cNvCxnSpPr>
            <a:cxnSpLocks/>
          </p:cNvCxnSpPr>
          <p:nvPr/>
        </p:nvCxnSpPr>
        <p:spPr>
          <a:xfrm>
            <a:off x="2976567" y="1330443"/>
            <a:ext cx="696997" cy="32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C1CE264-40CB-4B8F-842E-51BEC94AD9FE}"/>
              </a:ext>
            </a:extLst>
          </p:cNvPr>
          <p:cNvCxnSpPr>
            <a:cxnSpLocks/>
          </p:cNvCxnSpPr>
          <p:nvPr/>
        </p:nvCxnSpPr>
        <p:spPr>
          <a:xfrm flipV="1">
            <a:off x="2982463" y="1178754"/>
            <a:ext cx="696742" cy="128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9875173-44E6-48E5-9A5F-104C03CA883B}"/>
              </a:ext>
            </a:extLst>
          </p:cNvPr>
          <p:cNvCxnSpPr>
            <a:cxnSpLocks/>
          </p:cNvCxnSpPr>
          <p:nvPr/>
        </p:nvCxnSpPr>
        <p:spPr>
          <a:xfrm>
            <a:off x="544504" y="1304773"/>
            <a:ext cx="6330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757E3D-F1AA-461B-8FD5-4F2E0FBFA442}"/>
              </a:ext>
            </a:extLst>
          </p:cNvPr>
          <p:cNvSpPr/>
          <p:nvPr/>
        </p:nvSpPr>
        <p:spPr>
          <a:xfrm>
            <a:off x="1729346" y="652538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MTN M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439E0D6-430A-4071-AB69-2FE8D0B14D7E}"/>
              </a:ext>
            </a:extLst>
          </p:cNvPr>
          <p:cNvCxnSpPr>
            <a:cxnSpLocks/>
          </p:cNvCxnSpPr>
          <p:nvPr/>
        </p:nvCxnSpPr>
        <p:spPr>
          <a:xfrm>
            <a:off x="3007332" y="1335170"/>
            <a:ext cx="666232" cy="241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E099BB2-BACE-469A-A3F2-DDDEF71F9745}"/>
              </a:ext>
            </a:extLst>
          </p:cNvPr>
          <p:cNvCxnSpPr>
            <a:cxnSpLocks/>
          </p:cNvCxnSpPr>
          <p:nvPr/>
        </p:nvCxnSpPr>
        <p:spPr>
          <a:xfrm flipV="1">
            <a:off x="2965603" y="1017786"/>
            <a:ext cx="683782" cy="305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37E41F20-C564-429B-9296-F66588D0BD23}"/>
              </a:ext>
            </a:extLst>
          </p:cNvPr>
          <p:cNvSpPr/>
          <p:nvPr/>
        </p:nvSpPr>
        <p:spPr>
          <a:xfrm>
            <a:off x="10019456" y="4162120"/>
            <a:ext cx="530151" cy="5353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06B0EE12-EE2D-46CF-AB83-48154737C381}"/>
              </a:ext>
            </a:extLst>
          </p:cNvPr>
          <p:cNvSpPr/>
          <p:nvPr/>
        </p:nvSpPr>
        <p:spPr>
          <a:xfrm>
            <a:off x="11120335" y="4162120"/>
            <a:ext cx="530151" cy="5353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F92933E-1C2F-4C5D-B215-591516DCE536}"/>
              </a:ext>
            </a:extLst>
          </p:cNvPr>
          <p:cNvCxnSpPr>
            <a:cxnSpLocks/>
          </p:cNvCxnSpPr>
          <p:nvPr/>
        </p:nvCxnSpPr>
        <p:spPr>
          <a:xfrm>
            <a:off x="10284531" y="4805235"/>
            <a:ext cx="1114108" cy="1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5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E26D3C7-8480-4FDD-8604-7506AB8FAB91}"/>
              </a:ext>
            </a:extLst>
          </p:cNvPr>
          <p:cNvSpPr/>
          <p:nvPr/>
        </p:nvSpPr>
        <p:spPr>
          <a:xfrm>
            <a:off x="272716" y="282424"/>
            <a:ext cx="11678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sz="2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 de reducción polinomial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 = {G | G es un grafo que tiene un circuito de Hamilton}</a:t>
            </a:r>
          </a:p>
          <a:p>
            <a:pPr>
              <a:spcAft>
                <a:spcPts val="0"/>
              </a:spcAft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TSP = {(G,K) | G es un grafo completo con arcos con longitudes y tiene un circuito de Hamilton con una longitud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≤ K}</a:t>
            </a:r>
          </a:p>
          <a:p>
            <a:pPr>
              <a:spcAft>
                <a:spcPts val="0"/>
              </a:spcAft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TSP (por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travelling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salesman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representa el problema del viajante de comercio, en que un vendedor debe recorrer varias ciudades y volver a la inicial optimizando su recorrido:</a:t>
            </a:r>
          </a:p>
          <a:p>
            <a:pPr>
              <a:spcAft>
                <a:spcPts val="0"/>
              </a:spcAft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F83A93-2964-4CE7-A03F-30666AAE5E8C}"/>
              </a:ext>
            </a:extLst>
          </p:cNvPr>
          <p:cNvSpPr/>
          <p:nvPr/>
        </p:nvSpPr>
        <p:spPr>
          <a:xfrm>
            <a:off x="325612" y="5935905"/>
            <a:ext cx="838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Vamos a probar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existe una reducción polinomial de CH a TSP.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AEE132-A416-47A1-9C22-F00AC544E333}"/>
              </a:ext>
            </a:extLst>
          </p:cNvPr>
          <p:cNvSpPr/>
          <p:nvPr/>
        </p:nvSpPr>
        <p:spPr>
          <a:xfrm>
            <a:off x="836764" y="3839168"/>
            <a:ext cx="6219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ejemplo, sea el siguiente grafo G, y sea K = 600 Km.  Si la suma de los arcos (A,B), (B,D), (D,C), (C,E) y (E,A) es 550 Km, entonces el vendedor puede recorrer A, B, D, C, E, A en menos de 600 Km, y así el par (G, K)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AR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TSP. </a:t>
            </a:r>
            <a:endParaRPr lang="es-A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CBFE4257-A3ED-4451-AF83-A3CD94D2C451}"/>
              </a:ext>
            </a:extLst>
          </p:cNvPr>
          <p:cNvSpPr/>
          <p:nvPr/>
        </p:nvSpPr>
        <p:spPr>
          <a:xfrm>
            <a:off x="8612140" y="486022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E25EDEE9-A80B-4EB6-A190-BD265477803A}"/>
              </a:ext>
            </a:extLst>
          </p:cNvPr>
          <p:cNvSpPr/>
          <p:nvPr/>
        </p:nvSpPr>
        <p:spPr>
          <a:xfrm>
            <a:off x="7781961" y="388659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9E19969B-B446-43AD-B26F-57495EA22566}"/>
              </a:ext>
            </a:extLst>
          </p:cNvPr>
          <p:cNvSpPr/>
          <p:nvPr/>
        </p:nvSpPr>
        <p:spPr>
          <a:xfrm>
            <a:off x="10109019" y="508882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0D859DB2-0ED4-45D6-8290-7F21F6DC3DE6}"/>
              </a:ext>
            </a:extLst>
          </p:cNvPr>
          <p:cNvSpPr/>
          <p:nvPr/>
        </p:nvSpPr>
        <p:spPr>
          <a:xfrm>
            <a:off x="9473997" y="384280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8D35FD36-6116-444C-8ADA-BB6A2CE2DDBE}"/>
              </a:ext>
            </a:extLst>
          </p:cNvPr>
          <p:cNvSpPr/>
          <p:nvPr/>
        </p:nvSpPr>
        <p:spPr>
          <a:xfrm>
            <a:off x="11110991" y="427688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EDC7ABD-2FDB-477F-B0AC-A3E6AE2BDFD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8239161" y="4071408"/>
            <a:ext cx="1234836" cy="43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23DB12-C641-4475-AA32-AFB1ED99DE6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069340" y="5092837"/>
            <a:ext cx="1106634" cy="629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ABD5575-0950-414E-9DB0-CBCD1F7BF08F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960592" y="4233053"/>
            <a:ext cx="580360" cy="637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9D29A78-E07F-4F09-8818-3BC7371952FF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8239161" y="4115198"/>
            <a:ext cx="439934" cy="8119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56998C7-873B-4531-98BA-3A2229937EE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800029" y="4297357"/>
            <a:ext cx="375945" cy="85842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63904AA-0D3E-4328-B58B-44F261A4F46C}"/>
              </a:ext>
            </a:extLst>
          </p:cNvPr>
          <p:cNvSpPr/>
          <p:nvPr/>
        </p:nvSpPr>
        <p:spPr>
          <a:xfrm>
            <a:off x="9527408" y="3901127"/>
            <a:ext cx="3513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24DF480-234C-4EAB-A2D1-441233C9731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9912770" y="4064547"/>
            <a:ext cx="1198221" cy="4409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EA87D4-98E2-4B4C-8777-0832D5CA609A}"/>
              </a:ext>
            </a:extLst>
          </p:cNvPr>
          <p:cNvSpPr/>
          <p:nvPr/>
        </p:nvSpPr>
        <p:spPr>
          <a:xfrm>
            <a:off x="7853719" y="391568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1E434F-BA45-4C1A-8692-C608DFAFB882}"/>
              </a:ext>
            </a:extLst>
          </p:cNvPr>
          <p:cNvSpPr/>
          <p:nvPr/>
        </p:nvSpPr>
        <p:spPr>
          <a:xfrm>
            <a:off x="11170314" y="434507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7D9C103-7AF5-46DE-979C-CD22B4E90001}"/>
              </a:ext>
            </a:extLst>
          </p:cNvPr>
          <p:cNvSpPr/>
          <p:nvPr/>
        </p:nvSpPr>
        <p:spPr>
          <a:xfrm>
            <a:off x="10195407" y="515578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42E629B-F21F-41D0-827C-F046D6FCB494}"/>
              </a:ext>
            </a:extLst>
          </p:cNvPr>
          <p:cNvSpPr/>
          <p:nvPr/>
        </p:nvSpPr>
        <p:spPr>
          <a:xfrm>
            <a:off x="8670792" y="494539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812B1F7-FB24-437B-8C50-8EADFF5CFFA3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8239161" y="4115198"/>
            <a:ext cx="1936813" cy="104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5CE5B1B-AC16-4800-AC65-CEA2C35B7173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8239161" y="4115198"/>
            <a:ext cx="2871830" cy="3902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A05E9A4-30C6-46FE-BAD7-AD65824B1D8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36563" y="4505483"/>
            <a:ext cx="2074428" cy="46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5060FC7-C0C0-42D5-9A46-1E078B87E0D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480134" y="4505483"/>
            <a:ext cx="630857" cy="63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31568E0-A997-4D09-B44A-AD9123D28D1D}"/>
              </a:ext>
            </a:extLst>
          </p:cNvPr>
          <p:cNvSpPr/>
          <p:nvPr/>
        </p:nvSpPr>
        <p:spPr>
          <a:xfrm>
            <a:off x="9198022" y="345252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grafo 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35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92765" y="302359"/>
            <a:ext cx="1209923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Definición de la función de reducción f.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f(G) = (G´,K), tal que: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G´ tiene los mismos vértices que 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G´ es un grafo completo (todos sus vértices están conectados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entre sí). Los arcos que están en G miden 1 y los que no miden 2.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K = m, es decir que K es la cantidad de vértices de 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si G no representa un grafo, entonces f(G) = 1, es decir que f le asigna una cadena inválida.  </a:t>
            </a:r>
          </a:p>
          <a:p>
            <a:pPr marL="457200" indent="-457200">
              <a:buAutoNum type="arabicPeriod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La función f es total computable y se computa en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Validar la sintaxis de G vimos que tarda tiempo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Escribir el V de G en G´ tarda tiempo O(n).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Escribir el E de G en G´ agregando a cada arco una longitud de 1 tarda tiempo O(n) + O(1) = O(n).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Agregar los arcos faltantes de E de G en G´ asociando a cada arco una longitud de 2 tarda tiempo O(|V|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.|E|) + O(1) ≤ O(|G|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=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Escribir K, es decir la cantidad m de vértices de G, tarda tiempo O(n). Y escribir el 1 tarda tiempo O(1).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Así, la MT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computa la función f tarda tiempo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+ O(n) + O(n) +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+ O(n) = O(n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3. Prueba de que G ∈ CH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f(G) ∈ TSP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G ∈ CH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G tiene un circuito de Hamilton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G´ tiene un circuito de Hamilton de longitud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  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(G´, m) ∈ TSP.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2CEF28-21EA-49F0-9FA2-0A9A47374B95}"/>
              </a:ext>
            </a:extLst>
          </p:cNvPr>
          <p:cNvSpPr/>
          <p:nvPr/>
        </p:nvSpPr>
        <p:spPr>
          <a:xfrm>
            <a:off x="10704813" y="1003912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G´,m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50C936-A58B-4408-B390-5540486B17CE}"/>
              </a:ext>
            </a:extLst>
          </p:cNvPr>
          <p:cNvSpPr/>
          <p:nvPr/>
        </p:nvSpPr>
        <p:spPr>
          <a:xfrm>
            <a:off x="8698496" y="38562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1925D7-0BE9-4433-8D7C-B2E6356F69B2}"/>
              </a:ext>
            </a:extLst>
          </p:cNvPr>
          <p:cNvSpPr/>
          <p:nvPr/>
        </p:nvSpPr>
        <p:spPr>
          <a:xfrm>
            <a:off x="10727153" y="39869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TSP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196F0A-6C5D-4318-8759-F0165B941F83}"/>
              </a:ext>
            </a:extLst>
          </p:cNvPr>
          <p:cNvSpPr/>
          <p:nvPr/>
        </p:nvSpPr>
        <p:spPr>
          <a:xfrm>
            <a:off x="9861245" y="128108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62293D5-119A-4911-B53A-DE05B975E987}"/>
              </a:ext>
            </a:extLst>
          </p:cNvPr>
          <p:cNvSpPr/>
          <p:nvPr/>
        </p:nvSpPr>
        <p:spPr>
          <a:xfrm>
            <a:off x="8783676" y="971819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s-MX" dirty="0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405F9F28-CE19-4BBE-A7D2-12320E9A189C}"/>
              </a:ext>
            </a:extLst>
          </p:cNvPr>
          <p:cNvSpPr/>
          <p:nvPr/>
        </p:nvSpPr>
        <p:spPr>
          <a:xfrm>
            <a:off x="8487044" y="679253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AE8CA3D5-987A-4F45-A40E-2A75571F7761}"/>
              </a:ext>
            </a:extLst>
          </p:cNvPr>
          <p:cNvSpPr/>
          <p:nvPr/>
        </p:nvSpPr>
        <p:spPr>
          <a:xfrm>
            <a:off x="10572515" y="702782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07EEB1E-DC91-40A5-A310-56FDC751262D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9147878" y="1156485"/>
            <a:ext cx="1556935" cy="16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C51C396C-4541-4DE4-A6ED-9410ABA22508}"/>
              </a:ext>
            </a:extLst>
          </p:cNvPr>
          <p:cNvSpPr/>
          <p:nvPr/>
        </p:nvSpPr>
        <p:spPr>
          <a:xfrm>
            <a:off x="8148987" y="364544"/>
            <a:ext cx="165508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939BA59A-27BB-4706-812D-575FC877F364}"/>
              </a:ext>
            </a:extLst>
          </p:cNvPr>
          <p:cNvSpPr/>
          <p:nvPr/>
        </p:nvSpPr>
        <p:spPr>
          <a:xfrm>
            <a:off x="10142126" y="364544"/>
            <a:ext cx="176350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A48677B-C7B7-4157-923A-65BA3234D677}"/>
              </a:ext>
            </a:extLst>
          </p:cNvPr>
          <p:cNvCxnSpPr>
            <a:cxnSpLocks/>
          </p:cNvCxnSpPr>
          <p:nvPr/>
        </p:nvCxnSpPr>
        <p:spPr>
          <a:xfrm>
            <a:off x="9170218" y="1710324"/>
            <a:ext cx="1556935" cy="16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5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239438" y="152850"/>
            <a:ext cx="117131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Hemos probado CH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TSP.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Así, como indicamos antes,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TSP es “tan o más difícil” que CH.</a:t>
            </a: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pasada dijimos que CH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no estaría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P. Por lo tanto,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tampoco TSP estaría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P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(si TSP  P, entonces CH  P).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estaría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P proviene de la imposibilidad (actual) de probar que efectivamente no existe una MT que resuelva eficientemente CH, como así también es el caso de TSP, CLIQUE,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 todos modos, hay una manera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más efectiva, más contundente, sin ser una prueba formal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(por la pregunta abierta ¿P  NP?), de “condenar” en la práctica a un problema de NP a no estar en P (a menos que P = NP). Esto ocurre cuando se demuestra que el problema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NP-completo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2CEF28-21EA-49F0-9FA2-0A9A47374B95}"/>
              </a:ext>
            </a:extLst>
          </p:cNvPr>
          <p:cNvSpPr/>
          <p:nvPr/>
        </p:nvSpPr>
        <p:spPr>
          <a:xfrm>
            <a:off x="10726116" y="95841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f(w)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F9143A-1B52-492A-BFE3-C75AB4DBAFFC}"/>
              </a:ext>
            </a:extLst>
          </p:cNvPr>
          <p:cNvSpPr/>
          <p:nvPr/>
        </p:nvSpPr>
        <p:spPr>
          <a:xfrm>
            <a:off x="6165038" y="521037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NP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AD5EB71-EA34-411C-96FF-63F01332ABA8}"/>
              </a:ext>
            </a:extLst>
          </p:cNvPr>
          <p:cNvSpPr/>
          <p:nvPr/>
        </p:nvSpPr>
        <p:spPr>
          <a:xfrm>
            <a:off x="8244973" y="4883406"/>
            <a:ext cx="341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NPC: clase de los problemas de NP que son NP-completos.</a:t>
            </a:r>
            <a:endParaRPr lang="es-MX" i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AB04E03-C529-44D8-8971-2A5A002EC865}"/>
              </a:ext>
            </a:extLst>
          </p:cNvPr>
          <p:cNvSpPr/>
          <p:nvPr/>
        </p:nvSpPr>
        <p:spPr>
          <a:xfrm>
            <a:off x="296067" y="4812142"/>
            <a:ext cx="4303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Los problemas NP-completos son los más difíciles, desde el punto de vista de la complejidad temporal, de la clase NP.</a:t>
            </a:r>
            <a:endParaRPr lang="es-MX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7833AA-43ED-48E0-81C2-616DD10465D3}"/>
              </a:ext>
            </a:extLst>
          </p:cNvPr>
          <p:cNvSpPr/>
          <p:nvPr/>
        </p:nvSpPr>
        <p:spPr>
          <a:xfrm>
            <a:off x="8698496" y="39869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EBA5883-71DF-45CC-A335-D73066B2BB90}"/>
              </a:ext>
            </a:extLst>
          </p:cNvPr>
          <p:cNvSpPr/>
          <p:nvPr/>
        </p:nvSpPr>
        <p:spPr>
          <a:xfrm>
            <a:off x="10735761" y="43839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TSP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8EC2EF-1A82-47DF-870C-FD4CBCC2D596}"/>
              </a:ext>
            </a:extLst>
          </p:cNvPr>
          <p:cNvSpPr/>
          <p:nvPr/>
        </p:nvSpPr>
        <p:spPr>
          <a:xfrm>
            <a:off x="9861245" y="128108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B905B62-1B92-480E-9DAA-19F0661F6F3E}"/>
              </a:ext>
            </a:extLst>
          </p:cNvPr>
          <p:cNvSpPr/>
          <p:nvPr/>
        </p:nvSpPr>
        <p:spPr>
          <a:xfrm>
            <a:off x="8783676" y="97181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37BC104B-AD07-4462-8BC1-22C532DC4B24}"/>
              </a:ext>
            </a:extLst>
          </p:cNvPr>
          <p:cNvSpPr/>
          <p:nvPr/>
        </p:nvSpPr>
        <p:spPr>
          <a:xfrm>
            <a:off x="8487044" y="679253"/>
            <a:ext cx="960000" cy="93518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9256B2BA-DE24-471D-9EFD-F486336B9618}"/>
              </a:ext>
            </a:extLst>
          </p:cNvPr>
          <p:cNvSpPr/>
          <p:nvPr/>
        </p:nvSpPr>
        <p:spPr>
          <a:xfrm>
            <a:off x="10572515" y="702782"/>
            <a:ext cx="960000" cy="927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FCF7D3F-5D1A-4560-AF64-A2A17C8CD9E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135054" y="1156485"/>
            <a:ext cx="1700811" cy="10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214C2EE1-8A6B-46AF-9A82-8F58652FB659}"/>
              </a:ext>
            </a:extLst>
          </p:cNvPr>
          <p:cNvSpPr/>
          <p:nvPr/>
        </p:nvSpPr>
        <p:spPr>
          <a:xfrm>
            <a:off x="8148987" y="364544"/>
            <a:ext cx="165508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B1B66B60-4C07-470E-B56B-333220C9FA59}"/>
              </a:ext>
            </a:extLst>
          </p:cNvPr>
          <p:cNvSpPr/>
          <p:nvPr/>
        </p:nvSpPr>
        <p:spPr>
          <a:xfrm>
            <a:off x="10142126" y="364544"/>
            <a:ext cx="1763502" cy="160495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3B0BBBE-5E6F-47BE-BDE1-56D99D02C89F}"/>
              </a:ext>
            </a:extLst>
          </p:cNvPr>
          <p:cNvCxnSpPr>
            <a:cxnSpLocks/>
          </p:cNvCxnSpPr>
          <p:nvPr/>
        </p:nvCxnSpPr>
        <p:spPr>
          <a:xfrm>
            <a:off x="9141887" y="1774228"/>
            <a:ext cx="1700811" cy="10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A773AAE1-F4DF-4EFC-BEAD-ACFA4B8F4C18}"/>
              </a:ext>
            </a:extLst>
          </p:cNvPr>
          <p:cNvSpPr/>
          <p:nvPr/>
        </p:nvSpPr>
        <p:spPr>
          <a:xfrm>
            <a:off x="5234253" y="4298240"/>
            <a:ext cx="2319620" cy="227797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20839AA9-FA60-4CDF-9C40-42DC2E7D45E0}"/>
              </a:ext>
            </a:extLst>
          </p:cNvPr>
          <p:cNvSpPr/>
          <p:nvPr/>
        </p:nvSpPr>
        <p:spPr>
          <a:xfrm>
            <a:off x="5633401" y="4619083"/>
            <a:ext cx="1535065" cy="16203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998AF805-F36C-4A36-8AD1-C18EC2623F54}"/>
              </a:ext>
            </a:extLst>
          </p:cNvPr>
          <p:cNvSpPr/>
          <p:nvPr/>
        </p:nvSpPr>
        <p:spPr>
          <a:xfrm>
            <a:off x="6002371" y="5004093"/>
            <a:ext cx="830602" cy="872312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81D47DE-A26C-4A09-9EE1-74A5B8430177}"/>
              </a:ext>
            </a:extLst>
          </p:cNvPr>
          <p:cNvSpPr/>
          <p:nvPr/>
        </p:nvSpPr>
        <p:spPr>
          <a:xfrm>
            <a:off x="6093137" y="42982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NPC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1188614-DC04-4D64-B2FE-46F381532DA5}"/>
              </a:ext>
            </a:extLst>
          </p:cNvPr>
          <p:cNvSpPr/>
          <p:nvPr/>
        </p:nvSpPr>
        <p:spPr>
          <a:xfrm>
            <a:off x="6259850" y="524458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endParaRPr lang="es-MX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E8AE94-819F-42BB-9BAB-DE60CD6FF3C3}"/>
              </a:ext>
            </a:extLst>
          </p:cNvPr>
          <p:cNvSpPr/>
          <p:nvPr/>
        </p:nvSpPr>
        <p:spPr>
          <a:xfrm>
            <a:off x="7275443" y="6114903"/>
            <a:ext cx="1535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Clase NP</a:t>
            </a:r>
            <a:endParaRPr lang="es-MX" sz="2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CAF0D38-2957-4A2D-8212-92E011B713BF}"/>
              </a:ext>
            </a:extLst>
          </p:cNvPr>
          <p:cNvSpPr/>
          <p:nvPr/>
        </p:nvSpPr>
        <p:spPr>
          <a:xfrm>
            <a:off x="7278460" y="6386499"/>
            <a:ext cx="1741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 P ≠ NP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160338E-405C-418F-82E2-C7DE8E538B76}"/>
              </a:ext>
            </a:extLst>
          </p:cNvPr>
          <p:cNvSpPr/>
          <p:nvPr/>
        </p:nvSpPr>
        <p:spPr>
          <a:xfrm>
            <a:off x="3195373" y="901148"/>
            <a:ext cx="329705" cy="516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8E59B-11D3-410E-ACB8-4411D6F0278B}"/>
              </a:ext>
            </a:extLst>
          </p:cNvPr>
          <p:cNvSpPr/>
          <p:nvPr/>
        </p:nvSpPr>
        <p:spPr>
          <a:xfrm>
            <a:off x="336884" y="166633"/>
            <a:ext cx="1151823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NP-completos</a:t>
            </a:r>
          </a:p>
          <a:p>
            <a:endParaRPr lang="es-AR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Definición.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 ∈ NPC (o bien L es NP-completo)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0" lvl="3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∈ NP</a:t>
            </a:r>
          </a:p>
          <a:p>
            <a:pPr marL="1828800" lvl="3" indent="-457200">
              <a:buAutoNum type="alphaLcParenBoth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todo L´ ∈ NP se cumple L´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 (se dice en este caso que L es NP-difícil).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otras palabras,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 es NP-completo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está en NP y además todos los lenguajes de NP se reducen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polinomialmente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a él.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 lo mismo: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 está en NP y además es NP-difícil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entonces que por propiedad de las reducciones polinomiales,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si un lenguaje L es NP-completo entonces es “tan o más difícil” que cualquier lenguaje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b="1" baseline="-25000" dirty="0"/>
              <a:t> </a:t>
            </a:r>
            <a:r>
              <a:rPr lang="es-MX" sz="2000" baseline="-25000" dirty="0"/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NP.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Integra la subclase de problemas más difíciles de la clase NP: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6B0B54-E76D-4335-8667-1400E1A86475}"/>
              </a:ext>
            </a:extLst>
          </p:cNvPr>
          <p:cNvSpPr/>
          <p:nvPr/>
        </p:nvSpPr>
        <p:spPr>
          <a:xfrm>
            <a:off x="7122261" y="4562196"/>
            <a:ext cx="47024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Veamos a continuación qué significa que un lenguaje L sea NP-completo, en relación a su pertenencia a la clase P.</a:t>
            </a:r>
          </a:p>
          <a:p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Adelantándonos: </a:t>
            </a:r>
            <a:r>
              <a:rPr lang="es-A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sucedería si L estuviera en P?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50C5F3-F4E1-47FC-9DA3-0785226BF6DB}"/>
              </a:ext>
            </a:extLst>
          </p:cNvPr>
          <p:cNvSpPr/>
          <p:nvPr/>
        </p:nvSpPr>
        <p:spPr>
          <a:xfrm>
            <a:off x="909647" y="4626813"/>
            <a:ext cx="2667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Todas las funciones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MX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están en FP, es decir</a:t>
            </a:r>
          </a:p>
          <a:p>
            <a:pPr algn="r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que se computan en</a:t>
            </a:r>
          </a:p>
          <a:p>
            <a:pPr algn="r"/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tiempo polinomial.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6BACF6-3407-435B-B352-1EEAB40F95BB}"/>
              </a:ext>
            </a:extLst>
          </p:cNvPr>
          <p:cNvSpPr/>
          <p:nvPr/>
        </p:nvSpPr>
        <p:spPr>
          <a:xfrm>
            <a:off x="6323708" y="543812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24D2DD-91F9-4350-B114-673D0D4D75C4}"/>
              </a:ext>
            </a:extLst>
          </p:cNvPr>
          <p:cNvSpPr/>
          <p:nvPr/>
        </p:nvSpPr>
        <p:spPr>
          <a:xfrm>
            <a:off x="4768141" y="450428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768BE7-CD28-44E1-85FD-20C867072B0D}"/>
              </a:ext>
            </a:extLst>
          </p:cNvPr>
          <p:cNvSpPr/>
          <p:nvPr/>
        </p:nvSpPr>
        <p:spPr>
          <a:xfrm>
            <a:off x="4561933" y="471693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B3603F0-8112-45F8-AB71-6C91E4316922}"/>
              </a:ext>
            </a:extLst>
          </p:cNvPr>
          <p:cNvSpPr/>
          <p:nvPr/>
        </p:nvSpPr>
        <p:spPr>
          <a:xfrm>
            <a:off x="4398804" y="503405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68C133C-90A7-435A-A6CD-9475A0E09E59}"/>
              </a:ext>
            </a:extLst>
          </p:cNvPr>
          <p:cNvSpPr/>
          <p:nvPr/>
        </p:nvSpPr>
        <p:spPr>
          <a:xfrm>
            <a:off x="4786654" y="611438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CCB2763-8D59-41AA-A362-DCC9A00D6E81}"/>
              </a:ext>
            </a:extLst>
          </p:cNvPr>
          <p:cNvSpPr/>
          <p:nvPr/>
        </p:nvSpPr>
        <p:spPr>
          <a:xfrm>
            <a:off x="5282741" y="4008038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sz="20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E1F07B-31D6-43FF-99F4-5E98A25B741B}"/>
              </a:ext>
            </a:extLst>
          </p:cNvPr>
          <p:cNvSpPr/>
          <p:nvPr/>
        </p:nvSpPr>
        <p:spPr>
          <a:xfrm>
            <a:off x="5468048" y="480393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lang="es-MX" sz="1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59AB8E5-E177-4E86-9518-A9895E8C834B}"/>
              </a:ext>
            </a:extLst>
          </p:cNvPr>
          <p:cNvSpPr/>
          <p:nvPr/>
        </p:nvSpPr>
        <p:spPr>
          <a:xfrm>
            <a:off x="5180403" y="493177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lang="es-MX" sz="14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0B7B657-EB34-4A0A-A2BD-B5B3FA0D19B7}"/>
              </a:ext>
            </a:extLst>
          </p:cNvPr>
          <p:cNvSpPr/>
          <p:nvPr/>
        </p:nvSpPr>
        <p:spPr>
          <a:xfrm>
            <a:off x="5194536" y="522446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  <a:endParaRPr lang="es-MX" sz="14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E33441B-E349-47A7-B3B8-FAC0588E3350}"/>
              </a:ext>
            </a:extLst>
          </p:cNvPr>
          <p:cNvSpPr/>
          <p:nvPr/>
        </p:nvSpPr>
        <p:spPr>
          <a:xfrm>
            <a:off x="5444757" y="5846516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endParaRPr lang="es-MX" sz="1400" dirty="0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7747B9F9-D06D-4ECC-8298-B5C8975BDE03}"/>
              </a:ext>
            </a:extLst>
          </p:cNvPr>
          <p:cNvSpPr/>
          <p:nvPr/>
        </p:nvSpPr>
        <p:spPr>
          <a:xfrm>
            <a:off x="4226890" y="4362278"/>
            <a:ext cx="2525601" cy="232726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9D81B9C-0BB5-422D-A00E-43D9D0AD2EC7}"/>
              </a:ext>
            </a:extLst>
          </p:cNvPr>
          <p:cNvCxnSpPr>
            <a:cxnSpLocks/>
          </p:cNvCxnSpPr>
          <p:nvPr/>
        </p:nvCxnSpPr>
        <p:spPr>
          <a:xfrm>
            <a:off x="5124620" y="4789773"/>
            <a:ext cx="1202215" cy="72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75A70B1-AD2D-4DF2-804E-9ADF0C2F71E3}"/>
              </a:ext>
            </a:extLst>
          </p:cNvPr>
          <p:cNvCxnSpPr>
            <a:cxnSpLocks/>
          </p:cNvCxnSpPr>
          <p:nvPr/>
        </p:nvCxnSpPr>
        <p:spPr>
          <a:xfrm>
            <a:off x="4946134" y="5034053"/>
            <a:ext cx="1377574" cy="58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B108950-D434-4929-9A36-5AA2DB8916E0}"/>
              </a:ext>
            </a:extLst>
          </p:cNvPr>
          <p:cNvCxnSpPr>
            <a:cxnSpLocks/>
          </p:cNvCxnSpPr>
          <p:nvPr/>
        </p:nvCxnSpPr>
        <p:spPr>
          <a:xfrm>
            <a:off x="4796670" y="5317219"/>
            <a:ext cx="1527038" cy="378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E334291-8C38-4D24-AE7A-19D0CE8C76FE}"/>
              </a:ext>
            </a:extLst>
          </p:cNvPr>
          <p:cNvCxnSpPr>
            <a:cxnSpLocks/>
          </p:cNvCxnSpPr>
          <p:nvPr/>
        </p:nvCxnSpPr>
        <p:spPr>
          <a:xfrm flipV="1">
            <a:off x="5124620" y="5762225"/>
            <a:ext cx="1199088" cy="556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391E881-B921-4C11-9F01-7484C6039284}"/>
              </a:ext>
            </a:extLst>
          </p:cNvPr>
          <p:cNvSpPr/>
          <p:nvPr/>
        </p:nvSpPr>
        <p:spPr>
          <a:xfrm>
            <a:off x="4398804" y="545248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C26FBFC-E1A6-45F9-8CDC-3F08150CB40A}"/>
              </a:ext>
            </a:extLst>
          </p:cNvPr>
          <p:cNvCxnSpPr>
            <a:cxnSpLocks/>
          </p:cNvCxnSpPr>
          <p:nvPr/>
        </p:nvCxnSpPr>
        <p:spPr>
          <a:xfrm>
            <a:off x="4781309" y="5701268"/>
            <a:ext cx="1536222" cy="3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1CE2742-936F-4EC0-B267-03A7B3CE5CC7}"/>
              </a:ext>
            </a:extLst>
          </p:cNvPr>
          <p:cNvSpPr/>
          <p:nvPr/>
        </p:nvSpPr>
        <p:spPr>
          <a:xfrm>
            <a:off x="5208669" y="548702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  <a:endParaRPr lang="es-MX" sz="14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5E135CB-46D4-4981-BD33-58A5358B9224}"/>
              </a:ext>
            </a:extLst>
          </p:cNvPr>
          <p:cNvCxnSpPr>
            <a:cxnSpLocks/>
          </p:cNvCxnSpPr>
          <p:nvPr/>
        </p:nvCxnSpPr>
        <p:spPr>
          <a:xfrm>
            <a:off x="4568029" y="5832119"/>
            <a:ext cx="228641" cy="3221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D4FD3E4-CF60-49F4-BFA3-EF7DD904705A}"/>
              </a:ext>
            </a:extLst>
          </p:cNvPr>
          <p:cNvCxnSpPr>
            <a:cxnSpLocks/>
          </p:cNvCxnSpPr>
          <p:nvPr/>
        </p:nvCxnSpPr>
        <p:spPr>
          <a:xfrm>
            <a:off x="5128121" y="6483719"/>
            <a:ext cx="367899" cy="61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72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4017</Words>
  <Application>Microsoft Office PowerPoint</Application>
  <PresentationFormat>Panorámica</PresentationFormat>
  <Paragraphs>456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Tema de Office</vt:lpstr>
      <vt:lpstr>Clase Teórica 6. Problemas NP-completos.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Práctica 6. P, NP, NPC, reducciones polinomiales.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771</cp:revision>
  <dcterms:created xsi:type="dcterms:W3CDTF">2017-11-26T15:39:57Z</dcterms:created>
  <dcterms:modified xsi:type="dcterms:W3CDTF">2020-04-18T15:26:09Z</dcterms:modified>
</cp:coreProperties>
</file>