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2" r:id="rId2"/>
    <p:sldId id="413" r:id="rId3"/>
    <p:sldId id="414" r:id="rId4"/>
    <p:sldId id="415" r:id="rId5"/>
    <p:sldId id="416" r:id="rId6"/>
    <p:sldId id="417" r:id="rId7"/>
    <p:sldId id="420" r:id="rId8"/>
    <p:sldId id="407" r:id="rId9"/>
    <p:sldId id="418" r:id="rId10"/>
    <p:sldId id="408" r:id="rId11"/>
    <p:sldId id="409" r:id="rId12"/>
    <p:sldId id="419" r:id="rId13"/>
    <p:sldId id="410" r:id="rId14"/>
    <p:sldId id="411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8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85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86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0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6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9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25/04/2020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D5842D-1618-42BB-96EC-566DC6903C8F}"/>
              </a:ext>
            </a:extLst>
          </p:cNvPr>
          <p:cNvSpPr/>
          <p:nvPr/>
        </p:nvSpPr>
        <p:spPr>
          <a:xfrm>
            <a:off x="5526154" y="2405127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Clase NP</a:t>
            </a:r>
            <a:endParaRPr lang="es-MX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F23E33-F565-4D54-88B4-DAEF5BB7343C}"/>
              </a:ext>
            </a:extLst>
          </p:cNvPr>
          <p:cNvSpPr/>
          <p:nvPr/>
        </p:nvSpPr>
        <p:spPr>
          <a:xfrm>
            <a:off x="7794110" y="2996634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NPC: los problemas más difíciles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E48FCBB-A329-4099-9C95-3DF8380C63F1}"/>
              </a:ext>
            </a:extLst>
          </p:cNvPr>
          <p:cNvSpPr/>
          <p:nvPr/>
        </p:nvSpPr>
        <p:spPr>
          <a:xfrm>
            <a:off x="7794110" y="3929953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P: los problemas más fáciles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DF15832-601A-4595-8031-7293C0ADEA32}"/>
              </a:ext>
            </a:extLst>
          </p:cNvPr>
          <p:cNvSpPr/>
          <p:nvPr/>
        </p:nvSpPr>
        <p:spPr>
          <a:xfrm>
            <a:off x="7356988" y="5171816"/>
            <a:ext cx="641685" cy="3756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5B086B-A210-4367-AA2D-2BB11E259588}"/>
              </a:ext>
            </a:extLst>
          </p:cNvPr>
          <p:cNvSpPr/>
          <p:nvPr/>
        </p:nvSpPr>
        <p:spPr>
          <a:xfrm>
            <a:off x="133277" y="1263252"/>
            <a:ext cx="11413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Asumiendo P ≠ NP, una “foto” más detallada de la clase NP, que ya vimos, es la siguiente: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3F0E76-FA47-49C1-BD2B-1FADCE488AF6}"/>
              </a:ext>
            </a:extLst>
          </p:cNvPr>
          <p:cNvSpPr/>
          <p:nvPr/>
        </p:nvSpPr>
        <p:spPr>
          <a:xfrm>
            <a:off x="268909" y="5672677"/>
            <a:ext cx="117267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 Cuando no se encuentra un lenguaje NP-completo L´ tal que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L´ 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L. Es decir cuando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no se puede  </a:t>
            </a:r>
          </a:p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demostrar que L es un lenguaje NP-completo.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A310070-751A-4F12-A86C-017DD171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254249"/>
            <a:ext cx="11778712" cy="650929"/>
          </a:xfrm>
        </p:spPr>
        <p:txBody>
          <a:bodyPr>
            <a:normAutofit/>
          </a:bodyPr>
          <a:lstStyle/>
          <a:p>
            <a:pPr algn="ctr"/>
            <a:r>
              <a:rPr lang="es-MX" sz="3500" dirty="0">
                <a:latin typeface="Arial" panose="020B0604020202020204" pitchFamily="34" charset="0"/>
                <a:cs typeface="Arial" panose="020B0604020202020204" pitchFamily="34" charset="0"/>
              </a:rPr>
              <a:t>Clase 7. Clases NPI y CO-NP. Complejidad Espacial.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0B4A85-1ABD-4360-9520-8067DEE8825D}"/>
              </a:ext>
            </a:extLst>
          </p:cNvPr>
          <p:cNvSpPr/>
          <p:nvPr/>
        </p:nvSpPr>
        <p:spPr>
          <a:xfrm>
            <a:off x="6951564" y="5155749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Asumiendo P ≠ NP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5D40682-A6F1-4316-95F5-921F86145342}"/>
              </a:ext>
            </a:extLst>
          </p:cNvPr>
          <p:cNvSpPr/>
          <p:nvPr/>
        </p:nvSpPr>
        <p:spPr>
          <a:xfrm>
            <a:off x="7794110" y="3446839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NPI: problemas de dificultad intermedia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CFE1DC4-D241-4AD5-876A-1CB517A6CD35}"/>
              </a:ext>
            </a:extLst>
          </p:cNvPr>
          <p:cNvSpPr/>
          <p:nvPr/>
        </p:nvSpPr>
        <p:spPr>
          <a:xfrm>
            <a:off x="154867" y="2229000"/>
            <a:ext cx="473181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prueba que si P ≠ NP,  entonces 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de problemas NPI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¿Cuándo se “sospecha” que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un lenguaje L de NP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pertenece a la clase NPI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 Cuando no se encuentra una MT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que lo acepte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Es decir cuando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se puede  </a:t>
            </a: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demostrar que L está en P.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E8FD99DB-E9D5-44AD-9AB3-902D63F41EBB}"/>
              </a:ext>
            </a:extLst>
          </p:cNvPr>
          <p:cNvSpPr/>
          <p:nvPr/>
        </p:nvSpPr>
        <p:spPr>
          <a:xfrm>
            <a:off x="4835013" y="2878834"/>
            <a:ext cx="2743200" cy="255104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3C1A6AA1-DDCD-4BB4-AB03-A583D6212DD1}"/>
              </a:ext>
            </a:extLst>
          </p:cNvPr>
          <p:cNvSpPr/>
          <p:nvPr/>
        </p:nvSpPr>
        <p:spPr>
          <a:xfrm>
            <a:off x="5227564" y="3265271"/>
            <a:ext cx="1923038" cy="180921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6297B56F-B5D5-4A3D-ADC2-1CF682D0CE77}"/>
              </a:ext>
            </a:extLst>
          </p:cNvPr>
          <p:cNvSpPr/>
          <p:nvPr/>
        </p:nvSpPr>
        <p:spPr>
          <a:xfrm>
            <a:off x="5725139" y="3721036"/>
            <a:ext cx="927887" cy="89768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F5C338E-23A2-414F-A9EC-93CAF8CC12D2}"/>
              </a:ext>
            </a:extLst>
          </p:cNvPr>
          <p:cNvSpPr/>
          <p:nvPr/>
        </p:nvSpPr>
        <p:spPr>
          <a:xfrm>
            <a:off x="5871072" y="292863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3B4AD53-2392-4C0B-AE3F-E5AB150C061E}"/>
              </a:ext>
            </a:extLst>
          </p:cNvPr>
          <p:cNvSpPr/>
          <p:nvPr/>
        </p:nvSpPr>
        <p:spPr>
          <a:xfrm>
            <a:off x="5879664" y="337536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NPI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F9DA475-3E1B-43B4-9BF7-DC4301365165}"/>
              </a:ext>
            </a:extLst>
          </p:cNvPr>
          <p:cNvSpPr/>
          <p:nvPr/>
        </p:nvSpPr>
        <p:spPr>
          <a:xfrm>
            <a:off x="6019805" y="402524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2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192506" y="284549"/>
            <a:ext cx="1199949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Ejemplo. Volvemos al problema de los palíndromos o “capicúas”.</a:t>
            </a:r>
          </a:p>
          <a:p>
            <a:pPr lvl="0" algn="ctr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= {</a:t>
            </a:r>
            <a:r>
              <a:rPr lang="es-AR" altLang="es-MX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wcw</a:t>
            </a:r>
            <a:r>
              <a:rPr lang="es-AR" altLang="es-MX" sz="2000" baseline="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tal que w tiene símbolos </a:t>
            </a:r>
            <a:r>
              <a:rPr lang="es-AR" altLang="es-MX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s-AR" altLang="es-MX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s-AR" altLang="es-MX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s-AR" altLang="es-MX" sz="2000" baseline="30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la cadena inversa de w}.</a:t>
            </a:r>
          </a:p>
          <a:p>
            <a:pPr lvl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se puede aceptar en espacio O(n) (</a:t>
            </a:r>
            <a:r>
              <a:rPr lang="es-AR" altLang="es-MX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Pero en verdad alcanza con espacio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O(log n).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 la siguiente MT M que con input w hace:</a:t>
            </a:r>
          </a:p>
          <a:p>
            <a:pPr lvl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Escribir la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cantidad de símbolos a la izquierda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c, como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contador i,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 cinta de trabajo 1.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Escribir la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cantidad de símbolos a la derecha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c, como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contador j,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la cinta de trabajo 2. 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i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≠ j, o si hay símbolos fuera de {a, b, c}, o si no hay exactamente un símbolo c, </a:t>
            </a:r>
            <a:r>
              <a:rPr lang="es-A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Copiar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símbolo 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 la parte izquierda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w en la cinta de trabajo 3 y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símbolo j de la parte derecha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w en la cinta de trabajo 4. Si difieren, </a:t>
            </a:r>
            <a:r>
              <a:rPr lang="es-A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Borrar las cintas de trabajo 3 y 4. Copiar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símbolo 2 de la parte izquierda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w en la cinta de trabajo 3 y 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símbolo j-1 de la parte derecha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w en la cinta de trabajo 4. Si difieren </a:t>
            </a:r>
            <a:r>
              <a:rPr lang="es-A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rechazar.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Borrar las cintas de trabajo 3 y 4.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Copiar el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 3 de la parte izquierda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w en la cinta de trabajo 3 y el símbolo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j-2 de la parte derecha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w en la cinta de trabajo 4. Si difieren </a:t>
            </a:r>
            <a:r>
              <a:rPr lang="es-AR" altLang="es-MX" sz="20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rechazar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así sucesivamente hasta comparar el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 i de la parte izquierda 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w con el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símbolo 1 de la parte derecha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w. Si en todos los casos los símbolos fueron iguales, </a:t>
            </a:r>
            <a:r>
              <a:rPr lang="es-AR" altLang="es-MX" sz="20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aceptar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s-AR" alt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MT M sólo ocupa el espacio de los contadores i y j (que miden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O(log n)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para moverse a lo largo de la cinta de input, y dos celdas (que miden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O(1)</a:t>
            </a:r>
            <a:r>
              <a:rPr lang="es-AR" altLang="es-MX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para comparar los símbolos. Así, </a:t>
            </a: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∈ SPACE(log n).</a:t>
            </a:r>
            <a:endParaRPr lang="es-AR" alt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192506" y="140170"/>
            <a:ext cx="119994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Nomenclatura y otras características de la complejidad espacial.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LOGSPACE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reúne a los lenguajes aceptados por MT que trabajan en espacio O(log n).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La clase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PSPACE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reúne a los lenguajes aceptados por MT que trabajan en espacio O(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La clase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EXPSPACE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reúne a los lenguajes aceptados por MT que trabajan en espacio O(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0"/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utilizan funciones S(n)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espacio-construibles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es decir que </a:t>
            </a:r>
            <a:r>
              <a:rPr lang="es-AR" altLang="es-MX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computan en espacio S(n). Todas las funciones espaciales habituales son construibles: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log n,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n! ,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n.logn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, etc.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altLang="es-MX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altLang="es-MX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 T(n) implica espacio T(n). </a:t>
            </a:r>
            <a:r>
              <a:rPr lang="es-AR" altLang="es-MX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¿por qué?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alt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Espacio S(n) implica 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con c constante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(visto recién). Por lo tanto: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Si una MT M trabaja en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espacio log 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trabaja en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s-AR" alt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Y como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 k constante, entonces M trabaja en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Conclusión: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LOGSPACE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Un problema es factible, tratable, razonable, considerando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complejidad espacial, si su resolución no consume más que espacio logarítmico.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Y si una MT trabaja en espacio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(n),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entonces trabaja en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tiempo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así: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PSPACE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 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Finalmente, como tiempo T(n) implica espacio T(n),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EXP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EXPSPACE.</a:t>
            </a:r>
          </a:p>
        </p:txBody>
      </p:sp>
    </p:spTree>
    <p:extLst>
      <p:ext uri="{BB962C8B-B14F-4D97-AF65-F5344CB8AC3E}">
        <p14:creationId xmlns:p14="http://schemas.microsoft.com/office/powerpoint/2010/main" val="92953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9F9A70-B827-4874-8782-3F5AAE16136E}"/>
              </a:ext>
            </a:extLst>
          </p:cNvPr>
          <p:cNvSpPr/>
          <p:nvPr/>
        </p:nvSpPr>
        <p:spPr>
          <a:xfrm>
            <a:off x="97261" y="152464"/>
            <a:ext cx="116090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Jerarquía espacio-temporal.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0CD72D1-2BBD-45E3-A2CC-48695FB5C61C}"/>
              </a:ext>
            </a:extLst>
          </p:cNvPr>
          <p:cNvSpPr/>
          <p:nvPr/>
        </p:nvSpPr>
        <p:spPr>
          <a:xfrm>
            <a:off x="8292593" y="2673995"/>
            <a:ext cx="11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LOGSPACE</a:t>
            </a:r>
            <a:endParaRPr lang="es-MX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58AD0F-CFF5-48E7-B3E6-DA711929E5A7}"/>
              </a:ext>
            </a:extLst>
          </p:cNvPr>
          <p:cNvSpPr/>
          <p:nvPr/>
        </p:nvSpPr>
        <p:spPr>
          <a:xfrm>
            <a:off x="8172560" y="2233360"/>
            <a:ext cx="1309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NLOGSPACE</a:t>
            </a:r>
            <a:endParaRPr lang="es-MX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78682C-8B7B-4498-97BA-C4AD58A340C8}"/>
              </a:ext>
            </a:extLst>
          </p:cNvPr>
          <p:cNvSpPr/>
          <p:nvPr/>
        </p:nvSpPr>
        <p:spPr>
          <a:xfrm>
            <a:off x="8728549" y="1849869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C168C3-A9BA-4E6E-9C9A-0F1940B71C19}"/>
              </a:ext>
            </a:extLst>
          </p:cNvPr>
          <p:cNvSpPr/>
          <p:nvPr/>
        </p:nvSpPr>
        <p:spPr>
          <a:xfrm>
            <a:off x="8663627" y="149291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4A1F5-36FA-4868-8046-056B75E90D10}"/>
              </a:ext>
            </a:extLst>
          </p:cNvPr>
          <p:cNvSpPr/>
          <p:nvPr/>
        </p:nvSpPr>
        <p:spPr>
          <a:xfrm>
            <a:off x="8001990" y="1158297"/>
            <a:ext cx="1972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PSPACE = NPSPACE</a:t>
            </a:r>
            <a:endParaRPr lang="es-MX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81047E-3D2B-4C83-B3DB-D312B40BC829}"/>
              </a:ext>
            </a:extLst>
          </p:cNvPr>
          <p:cNvSpPr/>
          <p:nvPr/>
        </p:nvSpPr>
        <p:spPr>
          <a:xfrm>
            <a:off x="8142907" y="717662"/>
            <a:ext cx="1476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R = EXPSPACE</a:t>
            </a:r>
            <a:endParaRPr lang="es-MX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0F4841-A001-4100-887B-E6285ED68B77}"/>
              </a:ext>
            </a:extLst>
          </p:cNvPr>
          <p:cNvSpPr/>
          <p:nvPr/>
        </p:nvSpPr>
        <p:spPr>
          <a:xfrm>
            <a:off x="97261" y="614548"/>
            <a:ext cx="54641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prueba que PSPACE = NPSPACE (derivado  </a:t>
            </a:r>
          </a:p>
          <a:p>
            <a:pPr lvl="0"/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del Teorema de </a:t>
            </a:r>
            <a:r>
              <a:rPr lang="es-AR" altLang="es-MX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Savitch</a:t>
            </a:r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lvl="0"/>
            <a:endParaRPr lang="es-AR" altLang="es-MX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 Se prueba que también NLOGSPACE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P.</a:t>
            </a:r>
          </a:p>
          <a:p>
            <a:pPr lvl="0"/>
            <a:endParaRPr lang="es-A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3.  Por (1), NP</a:t>
            </a:r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PSPACE (</a:t>
            </a:r>
            <a:r>
              <a:rPr lang="es-A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ejercicio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lvl="0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s-AR" altLang="es-MX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Dada la inecuación:</a:t>
            </a:r>
          </a:p>
          <a:p>
            <a:pPr lvl="0"/>
            <a:r>
              <a:rPr lang="es-AR" altLang="es-MX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LOGSPACE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NLOGSPACE  P  NP  PSPACE,</a:t>
            </a:r>
          </a:p>
          <a:p>
            <a:pPr lvl="0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como se prueba que LOGSPACE  PSPACE (Teorema de la Jerarquía Espacial),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al menos una de las inclusiones internas es estricta.</a:t>
            </a:r>
          </a:p>
          <a:p>
            <a:pPr lvl="0"/>
            <a:endParaRPr lang="es-A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0"/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QBF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es el problema de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satisfactibilidad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en las fórmulas booleanas con cuantificadores, y se prueba que es de los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más difíciles de PSPACE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0"/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CIRCUIT VALUE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 el problema de evaluación de un circuito booleano, y se prueba que es de los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más difíciles de P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0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El problema de conectividad en un grafo dirigido u orientado (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DCON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es de los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más difíciles de la clase NLOGSPACE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31EE14-1759-4205-B79E-599FE37EB153}"/>
              </a:ext>
            </a:extLst>
          </p:cNvPr>
          <p:cNvSpPr/>
          <p:nvPr/>
        </p:nvSpPr>
        <p:spPr>
          <a:xfrm>
            <a:off x="7874143" y="5848245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decisión en los reales</a:t>
            </a:r>
            <a:endParaRPr lang="es-MX" sz="1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3BAC79-7D0D-42D3-A626-C7224F4FFDC0}"/>
              </a:ext>
            </a:extLst>
          </p:cNvPr>
          <p:cNvSpPr/>
          <p:nvPr/>
        </p:nvSpPr>
        <p:spPr>
          <a:xfrm>
            <a:off x="8534846" y="5575469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QBF</a:t>
            </a:r>
            <a:endParaRPr lang="es-MX" sz="14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51514A-06D7-4385-BB77-6B4FFD84F6CC}"/>
              </a:ext>
            </a:extLst>
          </p:cNvPr>
          <p:cNvSpPr/>
          <p:nvPr/>
        </p:nvSpPr>
        <p:spPr>
          <a:xfrm>
            <a:off x="8527100" y="5296831"/>
            <a:ext cx="520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SAT</a:t>
            </a:r>
            <a:endParaRPr lang="es-MX" sz="1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5E82ADA-9B48-40AC-A993-01567C9096DB}"/>
              </a:ext>
            </a:extLst>
          </p:cNvPr>
          <p:cNvSpPr/>
          <p:nvPr/>
        </p:nvSpPr>
        <p:spPr>
          <a:xfrm>
            <a:off x="7765727" y="4287154"/>
            <a:ext cx="1913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/>
              <a:t>    DCON: camino en </a:t>
            </a:r>
          </a:p>
          <a:p>
            <a:pPr algn="ctr"/>
            <a:r>
              <a:rPr lang="es-MX" sz="1400" dirty="0"/>
              <a:t>   un grafo dirigido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9D7BA15-7C48-40AD-95CB-8976BAA1724A}"/>
              </a:ext>
            </a:extLst>
          </p:cNvPr>
          <p:cNvSpPr/>
          <p:nvPr/>
        </p:nvSpPr>
        <p:spPr>
          <a:xfrm>
            <a:off x="8218199" y="4925524"/>
            <a:ext cx="128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CIRCUIT VALUE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F08001-844A-4A49-849A-DC9E5CBED394}"/>
              </a:ext>
            </a:extLst>
          </p:cNvPr>
          <p:cNvSpPr/>
          <p:nvPr/>
        </p:nvSpPr>
        <p:spPr>
          <a:xfrm>
            <a:off x="8195781" y="3179527"/>
            <a:ext cx="12265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/>
              <a:t>CON: camino en un </a:t>
            </a:r>
          </a:p>
          <a:p>
            <a:pPr algn="ctr"/>
            <a:r>
              <a:rPr lang="es-MX" sz="1400" dirty="0"/>
              <a:t>grafo no dirigido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D3BEBEE-4257-40B8-B04A-68B14729A2DA}"/>
              </a:ext>
            </a:extLst>
          </p:cNvPr>
          <p:cNvSpPr/>
          <p:nvPr/>
        </p:nvSpPr>
        <p:spPr>
          <a:xfrm>
            <a:off x="6137339" y="993149"/>
            <a:ext cx="5464177" cy="5221730"/>
          </a:xfrm>
          <a:prstGeom prst="flowChartConnec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68AC02BC-B8B8-4E04-88CD-75AB3F9F1EDE}"/>
              </a:ext>
            </a:extLst>
          </p:cNvPr>
          <p:cNvSpPr/>
          <p:nvPr/>
        </p:nvSpPr>
        <p:spPr>
          <a:xfrm>
            <a:off x="6694617" y="1388598"/>
            <a:ext cx="4222594" cy="4476254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1AF8E260-1924-4C8F-B46B-7718E7B0DBE7}"/>
              </a:ext>
            </a:extLst>
          </p:cNvPr>
          <p:cNvSpPr/>
          <p:nvPr/>
        </p:nvSpPr>
        <p:spPr>
          <a:xfrm>
            <a:off x="7134763" y="1716758"/>
            <a:ext cx="3342302" cy="38808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FACF8594-FE64-4EA0-84B2-536B5FC46746}"/>
              </a:ext>
            </a:extLst>
          </p:cNvPr>
          <p:cNvSpPr/>
          <p:nvPr/>
        </p:nvSpPr>
        <p:spPr>
          <a:xfrm>
            <a:off x="7604439" y="2089103"/>
            <a:ext cx="2402950" cy="3213098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752E2863-4410-432B-A9F5-9B576B88FA90}"/>
              </a:ext>
            </a:extLst>
          </p:cNvPr>
          <p:cNvSpPr/>
          <p:nvPr/>
        </p:nvSpPr>
        <p:spPr>
          <a:xfrm>
            <a:off x="7921590" y="2477490"/>
            <a:ext cx="1768648" cy="244098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E2903B5A-1BCF-4954-B554-2C108F7A95FA}"/>
              </a:ext>
            </a:extLst>
          </p:cNvPr>
          <p:cNvSpPr/>
          <p:nvPr/>
        </p:nvSpPr>
        <p:spPr>
          <a:xfrm>
            <a:off x="8189513" y="2896784"/>
            <a:ext cx="1232801" cy="1487526"/>
          </a:xfrm>
          <a:prstGeom prst="flowChartConnector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89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222148" y="181957"/>
            <a:ext cx="1174770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Ejemplo. La conectividad en los grafos dirigidos u orientados está en NLOGSPACE.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DCON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el lenguaje que representa el problema de la conectividad en un grafo dirigido. Se define:</a:t>
            </a:r>
          </a:p>
          <a:p>
            <a:pPr algn="ctr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DCON = {(G,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 | G es un grafo dirigido y existe un camino en G del vértice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al vértice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Vamos a probar que el lenguaje 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está en NSPACE(log n) o NLOGSPACE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La siguiente 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MTN M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con un contador c en la cinta de trabajo 3 que al comienzo vale 1, trabaja de la siguiente manera a partir de una entrada w (como siempre, se asume que la cantidad de vértices de un grafo es m):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1. Si w no es una entrada válida, rechaza.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2. Hace x :=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en la cinta de trabajo 1.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3. Escribe no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determinísticamente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un vértice z de G en la cinta de trabajo 2.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4. Si (x, z) no es un arco de G, rechaza.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 z</a:t>
            </a:r>
            <a:r>
              <a:rPr lang="es-E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= v</a:t>
            </a:r>
            <a:r>
              <a:rPr lang="es-E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acepta.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5. Hace c := c + 1 en la cinta de trabajo 3, y si c = m, rechaza. </a:t>
            </a: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endParaRPr lang="es-MX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6. Hace x := z  en la cinta de trabajo 1, y vuelve al paso 3.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u="sng" dirty="0">
                <a:latin typeface="Arial" panose="020B0604020202020204" pitchFamily="34" charset="0"/>
                <a:cs typeface="Arial" panose="020B0604020202020204" pitchFamily="34" charset="0"/>
              </a:rPr>
              <a:t>Se cumple que DCON = L(M)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AR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Sólo si existe un camino de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a v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en el grafo G, la MTN M lo irá recorriendo vértice a vértice en la cinta de trabajo 2. En el peor caso, M hace m – 1 iteraciones, hasta aceptar en el paso 4 o rechazar en el paso 5.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u="sng" dirty="0">
                <a:latin typeface="Arial" panose="020B0604020202020204" pitchFamily="34" charset="0"/>
                <a:cs typeface="Arial" panose="020B0604020202020204" pitchFamily="34" charset="0"/>
              </a:rPr>
              <a:t>M trabaja en espacio no determinístico O(log n)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La validación sintáctica en el paso 1 se puede hacer en espacio logarítmico (</a:t>
            </a:r>
            <a:r>
              <a:rPr lang="es-A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). Con respecto a los pasos 2 a 6, M no construye el camino buscado (esto consumiría espacio lineal), sino que le alcanza con tener en memoria sólo un par de vértices, lo que consume espacio O(log n), con |w| = n. El contador c también ocupa espacio O(log n) (</a:t>
            </a:r>
            <a:r>
              <a:rPr lang="es-A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Cabe agregar que no hace muchos años que se demostró que la conectividad en los grafos no dirigidos está en LOGSPACE (Omer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Reingold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2008).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9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192506" y="126918"/>
            <a:ext cx="1199949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Ejemplo.</a:t>
            </a:r>
            <a:r>
              <a:rPr lang="es-ES" dirty="0"/>
              <a:t> </a:t>
            </a:r>
            <a:r>
              <a:rPr lang="es-ES" b="1" dirty="0"/>
              <a:t>El problema QBF consiste en determinar si una fórmula booleana con cuantificadores y sin </a:t>
            </a:r>
            <a:r>
              <a:rPr lang="es-ES" b="1" dirty="0" err="1"/>
              <a:t>variales</a:t>
            </a:r>
            <a:r>
              <a:rPr lang="es-ES" b="1" dirty="0"/>
              <a:t> libres es verdadera. Se prueba que está en PSPACE. </a:t>
            </a:r>
          </a:p>
          <a:p>
            <a:endParaRPr lang="es-MX" dirty="0"/>
          </a:p>
          <a:p>
            <a:pPr algn="ctr"/>
            <a:r>
              <a:rPr lang="es-ES" dirty="0"/>
              <a:t>Se define: QBF = {φ | φ es una fórmula booleana con cuantificadores, no tiene variables libres, y es verdadera}. </a:t>
            </a:r>
          </a:p>
          <a:p>
            <a:endParaRPr lang="es-ES" dirty="0"/>
          </a:p>
          <a:p>
            <a:r>
              <a:rPr lang="es-ES" dirty="0"/>
              <a:t>Notar que una fórmula booleana φ sin cuantificadores, y con variables x</a:t>
            </a:r>
            <a:r>
              <a:rPr lang="es-ES" baseline="-25000" dirty="0"/>
              <a:t>1</a:t>
            </a:r>
            <a:r>
              <a:rPr lang="es-ES" dirty="0"/>
              <a:t>, …, </a:t>
            </a:r>
            <a:r>
              <a:rPr lang="es-ES" dirty="0" err="1"/>
              <a:t>x</a:t>
            </a:r>
            <a:r>
              <a:rPr lang="es-ES" baseline="-25000" dirty="0" err="1"/>
              <a:t>k</a:t>
            </a:r>
            <a:r>
              <a:rPr lang="es-ES" dirty="0"/>
              <a:t>, es </a:t>
            </a:r>
            <a:r>
              <a:rPr lang="es-ES" dirty="0" err="1"/>
              <a:t>satisfactible</a:t>
            </a:r>
            <a:r>
              <a:rPr lang="es-ES" dirty="0"/>
              <a:t> si y sólo si la fórmula booleana </a:t>
            </a:r>
            <a:r>
              <a:rPr lang="es-ES" dirty="0">
                <a:sym typeface="Symbol" panose="05050102010706020507" pitchFamily="18" charset="2"/>
              </a:rPr>
              <a:t></a:t>
            </a:r>
            <a:r>
              <a:rPr lang="es-ES" dirty="0"/>
              <a:t>x</a:t>
            </a:r>
            <a:r>
              <a:rPr lang="es-ES" baseline="-25000" dirty="0"/>
              <a:t>1</a:t>
            </a:r>
            <a:r>
              <a:rPr lang="es-ES" dirty="0">
                <a:sym typeface="Symbol" panose="05050102010706020507" pitchFamily="18" charset="2"/>
              </a:rPr>
              <a:t></a:t>
            </a:r>
            <a:r>
              <a:rPr lang="es-ES" dirty="0"/>
              <a:t>x</a:t>
            </a:r>
            <a:r>
              <a:rPr lang="es-ES" baseline="-25000" dirty="0"/>
              <a:t>2</a:t>
            </a:r>
            <a:r>
              <a:rPr lang="es-ES" dirty="0">
                <a:sym typeface="Symbol" panose="05050102010706020507" pitchFamily="18" charset="2"/>
              </a:rPr>
              <a:t></a:t>
            </a:r>
            <a:r>
              <a:rPr lang="es-ES" dirty="0"/>
              <a:t>x</a:t>
            </a:r>
            <a:r>
              <a:rPr lang="es-ES" baseline="-25000" dirty="0"/>
              <a:t>3</a:t>
            </a:r>
            <a:r>
              <a:rPr lang="es-ES" dirty="0"/>
              <a:t>…</a:t>
            </a:r>
            <a:r>
              <a:rPr lang="es-ES" dirty="0">
                <a:sym typeface="Symbol" panose="05050102010706020507" pitchFamily="18" charset="2"/>
              </a:rPr>
              <a:t></a:t>
            </a:r>
            <a:r>
              <a:rPr lang="es-ES" dirty="0" err="1"/>
              <a:t>x</a:t>
            </a:r>
            <a:r>
              <a:rPr lang="es-ES" baseline="-25000" dirty="0" err="1"/>
              <a:t>k</a:t>
            </a:r>
            <a:r>
              <a:rPr lang="es-ES" baseline="-25000" dirty="0"/>
              <a:t> </a:t>
            </a:r>
            <a:r>
              <a:rPr lang="es-ES" dirty="0"/>
              <a:t>(φ) es verdadera, por lo que QBF generaliza SAT (de hecho también se lo denomina QSAT), y así </a:t>
            </a:r>
            <a:r>
              <a:rPr lang="es-ES" b="1" dirty="0"/>
              <a:t>es NP-difícil</a:t>
            </a:r>
            <a:r>
              <a:rPr lang="es-ES" dirty="0"/>
              <a:t>. </a:t>
            </a:r>
            <a:endParaRPr lang="es-MX" dirty="0"/>
          </a:p>
          <a:p>
            <a:endParaRPr lang="es-ES" dirty="0"/>
          </a:p>
          <a:p>
            <a:r>
              <a:rPr lang="es-ES" b="1" dirty="0"/>
              <a:t>QBF “no estaría” en NP. </a:t>
            </a:r>
            <a:r>
              <a:rPr lang="es-ES" dirty="0"/>
              <a:t>Por ejemplo, para </a:t>
            </a:r>
            <a:r>
              <a:rPr lang="es-ES" b="1" dirty="0"/>
              <a:t>φ = </a:t>
            </a:r>
            <a:r>
              <a:rPr lang="es-ES" b="1" dirty="0">
                <a:sym typeface="Symbol" panose="05050102010706020507" pitchFamily="18" charset="2"/>
              </a:rPr>
              <a:t></a:t>
            </a:r>
            <a:r>
              <a:rPr lang="es-ES" b="1" dirty="0" err="1"/>
              <a:t>x</a:t>
            </a:r>
            <a:r>
              <a:rPr lang="es-ES" b="1" dirty="0" err="1">
                <a:sym typeface="Symbol" panose="05050102010706020507" pitchFamily="18" charset="2"/>
              </a:rPr>
              <a:t></a:t>
            </a:r>
            <a:r>
              <a:rPr lang="es-ES" b="1" dirty="0" err="1"/>
              <a:t>y</a:t>
            </a:r>
            <a:r>
              <a:rPr lang="es-ES" b="1" dirty="0" err="1">
                <a:sym typeface="Symbol" panose="05050102010706020507" pitchFamily="18" charset="2"/>
              </a:rPr>
              <a:t></a:t>
            </a:r>
            <a:r>
              <a:rPr lang="es-ES" b="1" dirty="0" err="1"/>
              <a:t>z</a:t>
            </a:r>
            <a:r>
              <a:rPr lang="es-ES" b="1" dirty="0"/>
              <a:t> (x </a:t>
            </a:r>
            <a:r>
              <a:rPr lang="es-ES" b="1" dirty="0">
                <a:sym typeface="Symbol" panose="05050102010706020507" pitchFamily="18" charset="2"/>
              </a:rPr>
              <a:t></a:t>
            </a:r>
            <a:r>
              <a:rPr lang="es-ES" b="1" dirty="0"/>
              <a:t> y </a:t>
            </a:r>
            <a:r>
              <a:rPr lang="es-ES" b="1" dirty="0">
                <a:sym typeface="Symbol" panose="05050102010706020507" pitchFamily="18" charset="2"/>
              </a:rPr>
              <a:t></a:t>
            </a:r>
            <a:r>
              <a:rPr lang="es-ES" b="1" dirty="0"/>
              <a:t> z), </a:t>
            </a:r>
            <a:r>
              <a:rPr lang="es-ES" dirty="0"/>
              <a:t>no alcanza con verificar </a:t>
            </a:r>
            <a:r>
              <a:rPr lang="es-ES" b="1" dirty="0"/>
              <a:t>una</a:t>
            </a:r>
            <a:r>
              <a:rPr lang="es-ES" dirty="0"/>
              <a:t> asignación de valores de verdad, sino que </a:t>
            </a:r>
            <a:r>
              <a:rPr lang="es-ES" b="1" dirty="0"/>
              <a:t>hay que considerar las 2</a:t>
            </a:r>
            <a:r>
              <a:rPr lang="es-ES" b="1" baseline="30000" dirty="0"/>
              <a:t>3</a:t>
            </a:r>
            <a:r>
              <a:rPr lang="es-ES" b="1" dirty="0"/>
              <a:t> posibilidades</a:t>
            </a:r>
            <a:r>
              <a:rPr lang="es-ES" dirty="0"/>
              <a:t>. </a:t>
            </a:r>
            <a:endParaRPr lang="es-MX" dirty="0"/>
          </a:p>
          <a:p>
            <a:endParaRPr lang="es-ES" dirty="0"/>
          </a:p>
          <a:p>
            <a:r>
              <a:rPr lang="es-ES" dirty="0"/>
              <a:t>La prueba de que </a:t>
            </a:r>
            <a:r>
              <a:rPr lang="es-ES" b="1" dirty="0"/>
              <a:t>QBF está en PSPACE </a:t>
            </a:r>
            <a:r>
              <a:rPr lang="es-ES" dirty="0"/>
              <a:t>se basa en la construcción de una </a:t>
            </a:r>
            <a:r>
              <a:rPr lang="es-ES" b="1" dirty="0"/>
              <a:t>función recursiva </a:t>
            </a:r>
            <a:r>
              <a:rPr lang="es-ES" b="1" dirty="0" err="1"/>
              <a:t>Eval</a:t>
            </a:r>
            <a:r>
              <a:rPr lang="es-ES" b="1" dirty="0"/>
              <a:t>. </a:t>
            </a:r>
            <a:r>
              <a:rPr lang="es-ES" dirty="0"/>
              <a:t>Simplificando notación, usaremos </a:t>
            </a:r>
            <a:r>
              <a:rPr lang="es-ES" dirty="0" err="1"/>
              <a:t>Eval</a:t>
            </a:r>
            <a:r>
              <a:rPr lang="es-ES" dirty="0"/>
              <a:t> con distintas cantidades de argumentos. La idea de la recursión es la siguiente (V es verdadero y F es falso):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pPr lvl="0"/>
            <a:r>
              <a:rPr lang="es-ES" dirty="0" err="1"/>
              <a:t>Eval</a:t>
            </a:r>
            <a:r>
              <a:rPr lang="es-ES" dirty="0"/>
              <a:t>(V) = V y </a:t>
            </a:r>
            <a:r>
              <a:rPr lang="es-ES" dirty="0" err="1"/>
              <a:t>Eval</a:t>
            </a:r>
            <a:r>
              <a:rPr lang="es-ES" dirty="0"/>
              <a:t>(F) = F</a:t>
            </a:r>
            <a:endParaRPr lang="es-MX" dirty="0"/>
          </a:p>
          <a:p>
            <a:pPr lvl="0"/>
            <a:r>
              <a:rPr lang="es-ES" dirty="0" err="1"/>
              <a:t>Eval</a:t>
            </a:r>
            <a:r>
              <a:rPr lang="es-ES" dirty="0"/>
              <a:t>(φ,¬) = ¬</a:t>
            </a:r>
            <a:r>
              <a:rPr lang="es-ES" dirty="0" err="1"/>
              <a:t>Eval</a:t>
            </a:r>
            <a:r>
              <a:rPr lang="es-ES" dirty="0"/>
              <a:t>(φ)</a:t>
            </a:r>
            <a:endParaRPr lang="es-MX" dirty="0"/>
          </a:p>
          <a:p>
            <a:pPr lvl="0"/>
            <a:r>
              <a:rPr lang="es-ES" dirty="0" err="1"/>
              <a:t>Eval</a:t>
            </a:r>
            <a:r>
              <a:rPr lang="es-ES" dirty="0"/>
              <a:t>(φ</a:t>
            </a:r>
            <a:r>
              <a:rPr lang="es-ES" baseline="-25000" dirty="0"/>
              <a:t>1</a:t>
            </a:r>
            <a:r>
              <a:rPr lang="es-ES" dirty="0"/>
              <a:t>,φ</a:t>
            </a:r>
            <a:r>
              <a:rPr lang="es-ES" baseline="-25000" dirty="0"/>
              <a:t>2</a:t>
            </a:r>
            <a:r>
              <a:rPr lang="es-ES" dirty="0"/>
              <a:t>,</a:t>
            </a:r>
            <a:r>
              <a:rPr lang="es-ES" dirty="0">
                <a:sym typeface="Symbol" panose="05050102010706020507" pitchFamily="18" charset="2"/>
              </a:rPr>
              <a:t></a:t>
            </a:r>
            <a:r>
              <a:rPr lang="es-ES" dirty="0"/>
              <a:t>) = </a:t>
            </a:r>
            <a:r>
              <a:rPr lang="es-ES" dirty="0" err="1"/>
              <a:t>Eval</a:t>
            </a:r>
            <a:r>
              <a:rPr lang="es-ES" dirty="0"/>
              <a:t>(φ</a:t>
            </a:r>
            <a:r>
              <a:rPr lang="es-ES" baseline="-25000" dirty="0"/>
              <a:t>1</a:t>
            </a:r>
            <a:r>
              <a:rPr lang="es-ES" dirty="0"/>
              <a:t>) </a:t>
            </a:r>
            <a:r>
              <a:rPr lang="es-ES" dirty="0">
                <a:sym typeface="Symbol" panose="05050102010706020507" pitchFamily="18" charset="2"/>
              </a:rPr>
              <a:t></a:t>
            </a:r>
            <a:r>
              <a:rPr lang="es-ES" dirty="0"/>
              <a:t> </a:t>
            </a:r>
            <a:r>
              <a:rPr lang="es-ES" dirty="0" err="1"/>
              <a:t>Eval</a:t>
            </a:r>
            <a:r>
              <a:rPr lang="es-ES" dirty="0"/>
              <a:t>(φ</a:t>
            </a:r>
            <a:r>
              <a:rPr lang="es-ES" baseline="-25000" dirty="0"/>
              <a:t>2</a:t>
            </a:r>
            <a:r>
              <a:rPr lang="es-ES" dirty="0"/>
              <a:t>) (el </a:t>
            </a:r>
            <a:r>
              <a:rPr lang="es-ES" dirty="0">
                <a:sym typeface="Symbol" panose="05050102010706020507" pitchFamily="18" charset="2"/>
              </a:rPr>
              <a:t></a:t>
            </a:r>
            <a:r>
              <a:rPr lang="es-ES" dirty="0"/>
              <a:t> se define de manera similar)</a:t>
            </a:r>
            <a:endParaRPr lang="es-MX" dirty="0"/>
          </a:p>
          <a:p>
            <a:pPr lvl="0"/>
            <a:r>
              <a:rPr lang="es-ES" dirty="0" err="1"/>
              <a:t>Eval</a:t>
            </a:r>
            <a:r>
              <a:rPr lang="es-ES" dirty="0"/>
              <a:t>(</a:t>
            </a:r>
            <a:r>
              <a:rPr lang="es-ES" dirty="0" err="1"/>
              <a:t>φ,</a:t>
            </a:r>
            <a:r>
              <a:rPr lang="es-ES" dirty="0" err="1">
                <a:sym typeface="Symbol" panose="05050102010706020507" pitchFamily="18" charset="2"/>
              </a:rPr>
              <a:t></a:t>
            </a:r>
            <a:r>
              <a:rPr lang="es-ES" dirty="0" err="1"/>
              <a:t>x</a:t>
            </a:r>
            <a:r>
              <a:rPr lang="es-ES" dirty="0"/>
              <a:t>) = </a:t>
            </a:r>
            <a:r>
              <a:rPr lang="es-ES" dirty="0" err="1"/>
              <a:t>Eval</a:t>
            </a:r>
            <a:r>
              <a:rPr lang="es-ES" dirty="0"/>
              <a:t>(φ[</a:t>
            </a:r>
            <a:r>
              <a:rPr lang="es-ES" dirty="0" err="1"/>
              <a:t>x|V</a:t>
            </a:r>
            <a:r>
              <a:rPr lang="es-ES" dirty="0"/>
              <a:t>]) </a:t>
            </a:r>
            <a:r>
              <a:rPr lang="es-ES" dirty="0">
                <a:sym typeface="Symbol" panose="05050102010706020507" pitchFamily="18" charset="2"/>
              </a:rPr>
              <a:t></a:t>
            </a:r>
            <a:r>
              <a:rPr lang="es-ES" dirty="0"/>
              <a:t> </a:t>
            </a:r>
            <a:r>
              <a:rPr lang="es-ES" dirty="0" err="1"/>
              <a:t>Eval</a:t>
            </a:r>
            <a:r>
              <a:rPr lang="es-ES" dirty="0"/>
              <a:t>(φ[</a:t>
            </a:r>
            <a:r>
              <a:rPr lang="es-ES" dirty="0" err="1"/>
              <a:t>x|F</a:t>
            </a:r>
            <a:r>
              <a:rPr lang="es-ES" dirty="0"/>
              <a:t>])</a:t>
            </a:r>
            <a:endParaRPr lang="es-MX" dirty="0"/>
          </a:p>
          <a:p>
            <a:pPr lvl="0"/>
            <a:r>
              <a:rPr lang="es-ES" dirty="0" err="1"/>
              <a:t>Eval</a:t>
            </a:r>
            <a:r>
              <a:rPr lang="es-ES" dirty="0"/>
              <a:t>(</a:t>
            </a:r>
            <a:r>
              <a:rPr lang="es-ES" dirty="0" err="1"/>
              <a:t>φ,</a:t>
            </a:r>
            <a:r>
              <a:rPr lang="es-ES" dirty="0" err="1">
                <a:sym typeface="Symbol" panose="05050102010706020507" pitchFamily="18" charset="2"/>
              </a:rPr>
              <a:t></a:t>
            </a:r>
            <a:r>
              <a:rPr lang="es-ES" dirty="0" err="1"/>
              <a:t>x</a:t>
            </a:r>
            <a:r>
              <a:rPr lang="es-ES" dirty="0"/>
              <a:t>) = </a:t>
            </a:r>
            <a:r>
              <a:rPr lang="es-ES" dirty="0" err="1"/>
              <a:t>Eval</a:t>
            </a:r>
            <a:r>
              <a:rPr lang="es-ES" dirty="0"/>
              <a:t>(φ[</a:t>
            </a:r>
            <a:r>
              <a:rPr lang="es-ES" dirty="0" err="1"/>
              <a:t>x|V</a:t>
            </a:r>
            <a:r>
              <a:rPr lang="es-ES" dirty="0"/>
              <a:t>]) </a:t>
            </a:r>
            <a:r>
              <a:rPr lang="es-ES" dirty="0">
                <a:sym typeface="Symbol" panose="05050102010706020507" pitchFamily="18" charset="2"/>
              </a:rPr>
              <a:t></a:t>
            </a:r>
            <a:r>
              <a:rPr lang="es-ES" dirty="0"/>
              <a:t> </a:t>
            </a:r>
            <a:r>
              <a:rPr lang="es-ES" dirty="0" err="1"/>
              <a:t>Eval</a:t>
            </a:r>
            <a:r>
              <a:rPr lang="es-ES" dirty="0"/>
              <a:t>(φ[</a:t>
            </a:r>
            <a:r>
              <a:rPr lang="es-ES" dirty="0" err="1"/>
              <a:t>x|F</a:t>
            </a:r>
            <a:r>
              <a:rPr lang="es-ES" dirty="0"/>
              <a:t>])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b="1" dirty="0"/>
              <a:t>donde φ[</a:t>
            </a:r>
            <a:r>
              <a:rPr lang="es-ES" b="1" dirty="0" err="1"/>
              <a:t>x|v</a:t>
            </a:r>
            <a:r>
              <a:rPr lang="es-ES" b="1" dirty="0"/>
              <a:t>] denota la sustitución de la variable x por el valor de verdad v en la fórmula φ. </a:t>
            </a:r>
            <a:r>
              <a:rPr lang="es-ES" dirty="0"/>
              <a:t>El análisis sintáctico de φ se puede efectuar claramente en espacio </a:t>
            </a:r>
            <a:r>
              <a:rPr lang="es-ES" dirty="0" err="1"/>
              <a:t>poly</a:t>
            </a:r>
            <a:r>
              <a:rPr lang="es-ES" dirty="0"/>
              <a:t>(n) (</a:t>
            </a:r>
            <a:r>
              <a:rPr lang="es-ES" dirty="0">
                <a:solidFill>
                  <a:srgbClr val="FF0000"/>
                </a:solidFill>
              </a:rPr>
              <a:t>ejercicio</a:t>
            </a:r>
            <a:r>
              <a:rPr lang="es-ES" dirty="0"/>
              <a:t>). Por otro lado, la cantidad de cuantificadores más la cantidad de conectivos de φ es a lo sumo |φ| = n, y así la profundidad de la recursión y el espacio ocupado por los parámetros de una invocación miden O(n). Por lo tanto, </a:t>
            </a:r>
            <a:r>
              <a:rPr lang="es-ES" b="1" dirty="0" err="1"/>
              <a:t>Eval</a:t>
            </a:r>
            <a:r>
              <a:rPr lang="es-ES" b="1" dirty="0"/>
              <a:t> consume espacio O(n</a:t>
            </a:r>
            <a:r>
              <a:rPr lang="es-ES" b="1" baseline="30000" dirty="0"/>
              <a:t>2</a:t>
            </a:r>
            <a:r>
              <a:rPr lang="es-ES" b="1" dirty="0"/>
              <a:t>). 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01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031FAAB-C6D4-4864-BFEE-DE039762DF3F}"/>
              </a:ext>
            </a:extLst>
          </p:cNvPr>
          <p:cNvSpPr/>
          <p:nvPr/>
        </p:nvSpPr>
        <p:spPr>
          <a:xfrm>
            <a:off x="196492" y="425698"/>
            <a:ext cx="11574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derivación del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Teorema de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Ladner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(1975): Si P ≠ NP, entonces existe un lenguaje A ∈ NPI, obtenido por la intersección de un lenguaje B ∈ NPC y un lenguaje C ∈ P: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B40201-440D-42A8-A4EC-5F8E33EC7375}"/>
              </a:ext>
            </a:extLst>
          </p:cNvPr>
          <p:cNvSpPr/>
          <p:nvPr/>
        </p:nvSpPr>
        <p:spPr>
          <a:xfrm>
            <a:off x="3944125" y="1708272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B ∈ NPC 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E69CBC-B677-4EFC-8EE0-FCB6C0F22AA5}"/>
              </a:ext>
            </a:extLst>
          </p:cNvPr>
          <p:cNvSpPr/>
          <p:nvPr/>
        </p:nvSpPr>
        <p:spPr>
          <a:xfrm>
            <a:off x="5476153" y="170528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 ∈ P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25D567-60FB-4519-8EA2-32EF57EBFCC4}"/>
              </a:ext>
            </a:extLst>
          </p:cNvPr>
          <p:cNvSpPr/>
          <p:nvPr/>
        </p:nvSpPr>
        <p:spPr>
          <a:xfrm>
            <a:off x="4608217" y="2331349"/>
            <a:ext cx="996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 ∈ NPI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0EAA55-DE2B-4BDF-80C1-0101840270A3}"/>
              </a:ext>
            </a:extLst>
          </p:cNvPr>
          <p:cNvSpPr/>
          <p:nvPr/>
        </p:nvSpPr>
        <p:spPr>
          <a:xfrm>
            <a:off x="196492" y="3615059"/>
            <a:ext cx="11995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¿Cómo se construiría un conjunto A de NPI en general, a partir de un lenguaje B de NPC? Sacándole a B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muchas cadenas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pero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tantas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que A termine perteneciendo a la clase P,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ni tan pocas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para que A se mantenga en la clase NPC (recordar la densidad de los problemas de NPC).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Podría darse que A sea un lenguaje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disperso.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Podrían haber en NPI lenguajes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incomparables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o sea que no valga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ni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también podrían haber en NPI secuencias infinitas de la forma: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… 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231B9F2-3865-4353-92DC-6BF8E251632D}"/>
              </a:ext>
            </a:extLst>
          </p:cNvPr>
          <p:cNvSpPr/>
          <p:nvPr/>
        </p:nvSpPr>
        <p:spPr>
          <a:xfrm>
            <a:off x="7190027" y="1915850"/>
            <a:ext cx="452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Por ejemplo, A podría ser un subconjunto de SAT, con una determinada sintaxis que lo haga más fácil, pero no tanto para que esté en P como el lenguaje 2-SAT.</a:t>
            </a:r>
            <a:endParaRPr lang="es-MX" i="1" dirty="0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2BA5B8A7-70B5-451D-9738-12022CA78ADD}"/>
              </a:ext>
            </a:extLst>
          </p:cNvPr>
          <p:cNvSpPr/>
          <p:nvPr/>
        </p:nvSpPr>
        <p:spPr>
          <a:xfrm>
            <a:off x="3655070" y="2007211"/>
            <a:ext cx="2050008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DAD90A2F-F565-4333-BC9E-A2052941722C}"/>
              </a:ext>
            </a:extLst>
          </p:cNvPr>
          <p:cNvSpPr/>
          <p:nvPr/>
        </p:nvSpPr>
        <p:spPr>
          <a:xfrm>
            <a:off x="4465983" y="2004742"/>
            <a:ext cx="2202186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6EC3EED-DFEA-4E16-8B5C-4E4CBC0CF1AC}"/>
              </a:ext>
            </a:extLst>
          </p:cNvPr>
          <p:cNvSpPr/>
          <p:nvPr/>
        </p:nvSpPr>
        <p:spPr>
          <a:xfrm>
            <a:off x="201601" y="299119"/>
            <a:ext cx="114701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otra parte, ya nos hemos referido antes a 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de problemas CO-NP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= {L | 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∈ NP}. Habíamos planteado el siguiente mapa: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7E0980-DDF7-4665-8064-BB159DF16BEB}"/>
              </a:ext>
            </a:extLst>
          </p:cNvPr>
          <p:cNvSpPr/>
          <p:nvPr/>
        </p:nvSpPr>
        <p:spPr>
          <a:xfrm>
            <a:off x="5714177" y="11672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DDDC66-60E1-4F4F-A861-9C8D1ED95F21}"/>
              </a:ext>
            </a:extLst>
          </p:cNvPr>
          <p:cNvSpPr/>
          <p:nvPr/>
        </p:nvSpPr>
        <p:spPr>
          <a:xfrm>
            <a:off x="4760489" y="167888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9DC58D-47E4-4B3E-AFA3-2A7A2307F33F}"/>
              </a:ext>
            </a:extLst>
          </p:cNvPr>
          <p:cNvSpPr/>
          <p:nvPr/>
        </p:nvSpPr>
        <p:spPr>
          <a:xfrm>
            <a:off x="6294976" y="1650796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CO-NP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20146A-96F1-4AA4-B4C3-14EEEA0B576F}"/>
              </a:ext>
            </a:extLst>
          </p:cNvPr>
          <p:cNvSpPr/>
          <p:nvPr/>
        </p:nvSpPr>
        <p:spPr>
          <a:xfrm>
            <a:off x="5767376" y="204821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C698A40-3246-4C7A-96D4-15ED1AE0E1D5}"/>
              </a:ext>
            </a:extLst>
          </p:cNvPr>
          <p:cNvSpPr/>
          <p:nvPr/>
        </p:nvSpPr>
        <p:spPr>
          <a:xfrm>
            <a:off x="369896" y="2181115"/>
            <a:ext cx="3073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Por ejemplo los problemas SAT, CH, TSP, CLIQUE,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s-MX" i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42803D1-4420-4794-A802-AC49E1DD2DB6}"/>
              </a:ext>
            </a:extLst>
          </p:cNvPr>
          <p:cNvSpPr/>
          <p:nvPr/>
        </p:nvSpPr>
        <p:spPr>
          <a:xfrm>
            <a:off x="8592530" y="2175589"/>
            <a:ext cx="3599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Por ejemplo los problemas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SAT </a:t>
            </a:r>
            <a:r>
              <a:rPr lang="es-AR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, CH </a:t>
            </a:r>
            <a:r>
              <a:rPr lang="es-AR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, TSP </a:t>
            </a:r>
            <a:r>
              <a:rPr lang="es-AR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, CLIQUE </a:t>
            </a:r>
            <a:r>
              <a:rPr lang="es-AR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s-MX" i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7BC629-7C32-4F70-9DA2-6AC94D513178}"/>
              </a:ext>
            </a:extLst>
          </p:cNvPr>
          <p:cNvSpPr/>
          <p:nvPr/>
        </p:nvSpPr>
        <p:spPr>
          <a:xfrm>
            <a:off x="7223435" y="3773686"/>
            <a:ext cx="218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Asumiendo P ≠ NP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4462E81-70C6-4C91-BDBE-F38A2F7D0096}"/>
              </a:ext>
            </a:extLst>
          </p:cNvPr>
          <p:cNvSpPr/>
          <p:nvPr/>
        </p:nvSpPr>
        <p:spPr>
          <a:xfrm>
            <a:off x="267342" y="4319322"/>
            <a:ext cx="119246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Otro ejemplo clásico en CO-NP es VAL = {φ | φ es una fórmula booleana válida, es decir que toda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asignación de valores de verdad la satisface}: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cumple que VAL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NP: dada una fórmula φ, verificar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alguna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asignación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 satisface tarda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(n). A es un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certificado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cambio para VAL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no habría un certificado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φ ∈ VAL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las asignaciones la satisfacen (esto no 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mide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(n)).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Notar entonces que lo que sí tiene VAL es un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descalificador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(una asignación 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D71A92B2-2ECF-4C2D-9965-5F3E5D4D1C55}"/>
              </a:ext>
            </a:extLst>
          </p:cNvPr>
          <p:cNvSpPr/>
          <p:nvPr/>
        </p:nvSpPr>
        <p:spPr>
          <a:xfrm>
            <a:off x="3991691" y="1949077"/>
            <a:ext cx="2730990" cy="149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70FFBB58-56A2-41D8-B56A-486923800022}"/>
              </a:ext>
            </a:extLst>
          </p:cNvPr>
          <p:cNvSpPr/>
          <p:nvPr/>
        </p:nvSpPr>
        <p:spPr>
          <a:xfrm>
            <a:off x="5088835" y="1949078"/>
            <a:ext cx="2730990" cy="149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444D6027-7B85-4D4A-AB1E-FFFC943E4363}"/>
              </a:ext>
            </a:extLst>
          </p:cNvPr>
          <p:cNvSpPr/>
          <p:nvPr/>
        </p:nvSpPr>
        <p:spPr>
          <a:xfrm>
            <a:off x="3419061" y="1458381"/>
            <a:ext cx="4988108" cy="255454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A4C54BBF-ADE7-4C14-B121-8FFC3B131BF4}"/>
              </a:ext>
            </a:extLst>
          </p:cNvPr>
          <p:cNvSpPr/>
          <p:nvPr/>
        </p:nvSpPr>
        <p:spPr>
          <a:xfrm>
            <a:off x="5469304" y="2341893"/>
            <a:ext cx="891204" cy="76255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42DD8C2-C80A-421D-A438-5E9F1CA90260}"/>
              </a:ext>
            </a:extLst>
          </p:cNvPr>
          <p:cNvCxnSpPr>
            <a:cxnSpLocks/>
          </p:cNvCxnSpPr>
          <p:nvPr/>
        </p:nvCxnSpPr>
        <p:spPr>
          <a:xfrm flipH="1">
            <a:off x="3114191" y="2635331"/>
            <a:ext cx="16462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DF0A111-4E9C-488F-BF7B-CFB4E11C340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38670" y="2635331"/>
            <a:ext cx="1653860" cy="1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B981172-6225-4A07-87AF-80D22771E058}"/>
              </a:ext>
            </a:extLst>
          </p:cNvPr>
          <p:cNvSpPr/>
          <p:nvPr/>
        </p:nvSpPr>
        <p:spPr>
          <a:xfrm>
            <a:off x="176463" y="139080"/>
            <a:ext cx="116144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NP ≠ CO-NP es una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más fuerte que P ≠ NP: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 ≠ CO-NP </a:t>
            </a:r>
            <a:r>
              <a:rPr lang="es-AR" b="1" dirty="0"/>
              <a:t>⟶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≠ NP.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Prueba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(por el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contra-recíproco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): 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= 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como P = CO-P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qué?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entonces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 = CO-NP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Podría suceder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 ≠ NP aún si NP = CO-NP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pero no parecería.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También se cumple: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 ≠ CO-NP ⟶ NPC ⋂ CO-NP =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∅.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F3E9FD-7F89-4F3C-AB0F-3E65F792A914}"/>
              </a:ext>
            </a:extLst>
          </p:cNvPr>
          <p:cNvSpPr/>
          <p:nvPr/>
        </p:nvSpPr>
        <p:spPr>
          <a:xfrm>
            <a:off x="3110205" y="1929877"/>
            <a:ext cx="1269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Clase NP</a:t>
            </a:r>
            <a:endParaRPr lang="es-MX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C607AC-56E3-4049-B73C-08175AD17CB8}"/>
              </a:ext>
            </a:extLst>
          </p:cNvPr>
          <p:cNvSpPr/>
          <p:nvPr/>
        </p:nvSpPr>
        <p:spPr>
          <a:xfrm>
            <a:off x="5536308" y="290689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5E7F2C0-6B39-46C5-BDB3-AED59E9F5A8E}"/>
              </a:ext>
            </a:extLst>
          </p:cNvPr>
          <p:cNvSpPr/>
          <p:nvPr/>
        </p:nvSpPr>
        <p:spPr>
          <a:xfrm>
            <a:off x="277170" y="4767980"/>
            <a:ext cx="1191482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Prueba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(por el contra-recíproco):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NPC ⋂ CO-NP ≠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∅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, entonces </a:t>
            </a:r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NP = CO-NP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Supongamos que existe un L en NPC ⋂ CO-NP. Llegaremos a la igualdad NP = CO-NP. Probaremos en lo que sigue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CO-NP. La otra inclusión se prueba similarmente 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Sea L’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NP. Veamos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L’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∈ CO-NP. Se cumple por definición que L’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L. Y por propiedad de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también L´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Como 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∈ NP por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entonces también L’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∈ NP, o sea L’ ∈ CO-NP.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Intuitivamente,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los problemas de la región NP ⋂ CO-NP son “más fáciles” que los de NPC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F822BA7-2E53-46AB-BF52-07A27E87881D}"/>
              </a:ext>
            </a:extLst>
          </p:cNvPr>
          <p:cNvSpPr/>
          <p:nvPr/>
        </p:nvSpPr>
        <p:spPr>
          <a:xfrm>
            <a:off x="2374989" y="4326672"/>
            <a:ext cx="2199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 NP ≠ CO-NP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C76192-A96A-4FD8-B11D-DCEB3F2D28F9}"/>
              </a:ext>
            </a:extLst>
          </p:cNvPr>
          <p:cNvSpPr/>
          <p:nvPr/>
        </p:nvSpPr>
        <p:spPr>
          <a:xfrm>
            <a:off x="8215669" y="2499264"/>
            <a:ext cx="3304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Jerarquía de problemas (de menor a mayor dificultad): </a:t>
            </a:r>
          </a:p>
          <a:p>
            <a:pPr marL="342900" indent="-342900"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42900" indent="-342900"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(NP ⋂ CO-NP) – P</a:t>
            </a:r>
          </a:p>
          <a:p>
            <a:pPr marL="342900" indent="-342900">
              <a:buFontTx/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NPI - CO-NP</a:t>
            </a:r>
          </a:p>
          <a:p>
            <a:pPr marL="342900" indent="-342900"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342900" indent="-342900">
              <a:buFontTx/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CO-NPI – NP</a:t>
            </a:r>
          </a:p>
          <a:p>
            <a:pPr marL="342900" indent="-342900">
              <a:buFontTx/>
              <a:buAutoNum type="arabicParenR"/>
            </a:pP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CO-NPC</a:t>
            </a:r>
          </a:p>
          <a:p>
            <a:pPr marL="342900" indent="-342900">
              <a:buAutoNum type="arabicParenR"/>
            </a:pP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06E78EB6-5875-40EB-989C-ADFB5A5D1869}"/>
              </a:ext>
            </a:extLst>
          </p:cNvPr>
          <p:cNvSpPr/>
          <p:nvPr/>
        </p:nvSpPr>
        <p:spPr>
          <a:xfrm>
            <a:off x="3911369" y="1887135"/>
            <a:ext cx="2270393" cy="269391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175B56D-94DC-41DF-8753-5C8823DDE63C}"/>
              </a:ext>
            </a:extLst>
          </p:cNvPr>
          <p:cNvSpPr/>
          <p:nvPr/>
        </p:nvSpPr>
        <p:spPr>
          <a:xfrm>
            <a:off x="4453312" y="2560337"/>
            <a:ext cx="1256219" cy="135655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F09AF73-F794-4C08-A066-6EB4B97A16D9}"/>
              </a:ext>
            </a:extLst>
          </p:cNvPr>
          <p:cNvSpPr/>
          <p:nvPr/>
        </p:nvSpPr>
        <p:spPr>
          <a:xfrm>
            <a:off x="5214784" y="1874304"/>
            <a:ext cx="2239413" cy="2706741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57B128BF-F0CB-4756-A6A0-543127DA7BDB}"/>
              </a:ext>
            </a:extLst>
          </p:cNvPr>
          <p:cNvSpPr/>
          <p:nvPr/>
        </p:nvSpPr>
        <p:spPr>
          <a:xfrm>
            <a:off x="5685306" y="2559479"/>
            <a:ext cx="1256219" cy="137024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2ED50A7-22E1-4789-AA33-71E3C5D16D89}"/>
              </a:ext>
            </a:extLst>
          </p:cNvPr>
          <p:cNvSpPr/>
          <p:nvPr/>
        </p:nvSpPr>
        <p:spPr>
          <a:xfrm>
            <a:off x="5214784" y="2124075"/>
            <a:ext cx="923574" cy="22098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5E36FA1-E3DA-4363-88D3-950A0A5A5C1F}"/>
              </a:ext>
            </a:extLst>
          </p:cNvPr>
          <p:cNvSpPr/>
          <p:nvPr/>
        </p:nvSpPr>
        <p:spPr>
          <a:xfrm>
            <a:off x="5303752" y="2764625"/>
            <a:ext cx="745637" cy="832529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5E0771-9F64-41E0-A58E-A3DD972C16DB}"/>
              </a:ext>
            </a:extLst>
          </p:cNvPr>
          <p:cNvSpPr/>
          <p:nvPr/>
        </p:nvSpPr>
        <p:spPr>
          <a:xfrm>
            <a:off x="7050393" y="1929207"/>
            <a:ext cx="1739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Clase CO-NP</a:t>
            </a:r>
            <a:endParaRPr lang="es-MX" sz="2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31ABBC-9743-47B9-844C-AA50F9552DA5}"/>
              </a:ext>
            </a:extLst>
          </p:cNvPr>
          <p:cNvSpPr/>
          <p:nvPr/>
        </p:nvSpPr>
        <p:spPr>
          <a:xfrm>
            <a:off x="5524982" y="303650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sz="16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EF6DB5E-95CA-46E2-934C-035C5A9BE180}"/>
              </a:ext>
            </a:extLst>
          </p:cNvPr>
          <p:cNvSpPr/>
          <p:nvPr/>
        </p:nvSpPr>
        <p:spPr>
          <a:xfrm>
            <a:off x="4608064" y="3019851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NPI</a:t>
            </a:r>
            <a:endParaRPr lang="es-MX" sz="14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A469CB-6FE6-4811-B5BE-227F254F8A03}"/>
              </a:ext>
            </a:extLst>
          </p:cNvPr>
          <p:cNvSpPr/>
          <p:nvPr/>
        </p:nvSpPr>
        <p:spPr>
          <a:xfrm>
            <a:off x="6128482" y="302700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CO-NPI</a:t>
            </a:r>
            <a:endParaRPr lang="es-MX" sz="14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A49236-80FB-40AC-AE51-023734B7E8C0}"/>
              </a:ext>
            </a:extLst>
          </p:cNvPr>
          <p:cNvSpPr/>
          <p:nvPr/>
        </p:nvSpPr>
        <p:spPr>
          <a:xfrm>
            <a:off x="4529503" y="2160710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s-MX" sz="14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3E92EA2-E38C-4147-8F5B-11D799A7457F}"/>
              </a:ext>
            </a:extLst>
          </p:cNvPr>
          <p:cNvSpPr/>
          <p:nvPr/>
        </p:nvSpPr>
        <p:spPr>
          <a:xfrm>
            <a:off x="6071194" y="2160710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CO-NPC</a:t>
            </a:r>
            <a:endParaRPr lang="es-MX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CF31969-E455-44BE-801E-B431783210B0}"/>
              </a:ext>
            </a:extLst>
          </p:cNvPr>
          <p:cNvSpPr/>
          <p:nvPr/>
        </p:nvSpPr>
        <p:spPr>
          <a:xfrm>
            <a:off x="5454719" y="2373346"/>
            <a:ext cx="484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NPI</a:t>
            </a:r>
            <a:endParaRPr lang="es-MX" sz="14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707E9E7-7DBB-439D-B9C7-740C80E5F367}"/>
              </a:ext>
            </a:extLst>
          </p:cNvPr>
          <p:cNvCxnSpPr>
            <a:cxnSpLocks/>
          </p:cNvCxnSpPr>
          <p:nvPr/>
        </p:nvCxnSpPr>
        <p:spPr>
          <a:xfrm>
            <a:off x="2801088" y="3791610"/>
            <a:ext cx="2875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4FDEC21-6C3C-465A-A605-AB309249619F}"/>
              </a:ext>
            </a:extLst>
          </p:cNvPr>
          <p:cNvSpPr/>
          <p:nvPr/>
        </p:nvSpPr>
        <p:spPr>
          <a:xfrm>
            <a:off x="432642" y="3247229"/>
            <a:ext cx="26507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El conjunto NP ⋂ CO-NP no tiene problemas muy difíciles, o son fáciles o de dificultad intermedia.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2693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9" grpId="0"/>
      <p:bldP spid="1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11" grpId="0"/>
      <p:bldP spid="12" grpId="0"/>
      <p:bldP spid="26" grpId="0"/>
      <p:bldP spid="27" grpId="0"/>
      <p:bldP spid="28" grpId="0"/>
      <p:bldP spid="30" grpId="0"/>
      <p:bldP spid="3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7595EA-CFA9-4464-9455-9990C559C525}"/>
              </a:ext>
            </a:extLst>
          </p:cNvPr>
          <p:cNvSpPr/>
          <p:nvPr/>
        </p:nvSpPr>
        <p:spPr>
          <a:xfrm>
            <a:off x="304800" y="153820"/>
            <a:ext cx="116144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Problemas candidatos a estar en la clase NPI y eventualmente en NP ⋂ CO-NP.</a:t>
            </a:r>
          </a:p>
          <a:p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1. El problema de los grafos isomorfos.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ISO = {(G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| los grafos 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G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son isomorfos, es decir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son idénticos salvo por la numeración de sus vértices}  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8EA83A2-52AF-4EF3-831C-9CF4559B7CE3}"/>
              </a:ext>
            </a:extLst>
          </p:cNvPr>
          <p:cNvSpPr/>
          <p:nvPr/>
        </p:nvSpPr>
        <p:spPr>
          <a:xfrm>
            <a:off x="233097" y="3453548"/>
            <a:ext cx="11946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este ejemplo,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permutando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 numeración de los vértices 1,2,3,4 de la forma 3,2,4,1, se obtienen dos grafos idénticos. O sea, la permutación П solución es: П(1) = 3, П(2) = 2, П(3) = 4, П(4) =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(en el peor caso hay que probar con todas las permutaciones de V).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ISO está en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(la prueba queda como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- ¿cuál es el certificado </a:t>
            </a:r>
            <a:r>
              <a:rPr lang="es-A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-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NPC (no se encuentra un lenguaje NP-completo L que cumpla L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CO-NP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un certificado para ISO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debe tener todas las permutaciones).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8620307-53E2-42AE-A10F-3F47898F1E90}"/>
              </a:ext>
            </a:extLst>
          </p:cNvPr>
          <p:cNvSpPr/>
          <p:nvPr/>
        </p:nvSpPr>
        <p:spPr>
          <a:xfrm>
            <a:off x="541801" y="5665476"/>
            <a:ext cx="11518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dirty="0">
                <a:latin typeface="Arial" panose="020B0604020202020204" pitchFamily="34" charset="0"/>
                <a:cs typeface="Arial" panose="020B0604020202020204" pitchFamily="34" charset="0"/>
              </a:rPr>
              <a:t>Curiosidad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. En cambio, el problema de si un grafo G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 isomorfo a un subgrafo de G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es NP-completo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(como que la redundancia de información en G</a:t>
            </a:r>
            <a:r>
              <a:rPr lang="es-A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hace que el problema sea más difícil - nuevamente asoma </a:t>
            </a:r>
          </a:p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el concepto de densidad de un lenguaje -).  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8565689-5706-43FA-BE73-E450E814A043}"/>
              </a:ext>
            </a:extLst>
          </p:cNvPr>
          <p:cNvSpPr/>
          <p:nvPr/>
        </p:nvSpPr>
        <p:spPr>
          <a:xfrm>
            <a:off x="3387807" y="158165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48F2D58-C901-4A3B-BCC9-167CD030D215}"/>
              </a:ext>
            </a:extLst>
          </p:cNvPr>
          <p:cNvCxnSpPr>
            <a:stCxn id="32" idx="5"/>
            <a:endCxn id="33" idx="2"/>
          </p:cNvCxnSpPr>
          <p:nvPr/>
        </p:nvCxnSpPr>
        <p:spPr>
          <a:xfrm>
            <a:off x="2654152" y="2510377"/>
            <a:ext cx="878034" cy="44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797D92CA-307C-40E7-B8C0-956B04499D93}"/>
              </a:ext>
            </a:extLst>
          </p:cNvPr>
          <p:cNvSpPr/>
          <p:nvPr/>
        </p:nvSpPr>
        <p:spPr>
          <a:xfrm>
            <a:off x="2263907" y="2120132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AB10C5E8-4013-42D2-A39A-2995058AD246}"/>
              </a:ext>
            </a:extLst>
          </p:cNvPr>
          <p:cNvSpPr/>
          <p:nvPr/>
        </p:nvSpPr>
        <p:spPr>
          <a:xfrm>
            <a:off x="3532186" y="272341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Diagrama de flujo: conector 33">
            <a:extLst>
              <a:ext uri="{FF2B5EF4-FFF2-40B4-BE49-F238E27FC236}">
                <a16:creationId xmlns:a16="http://schemas.microsoft.com/office/drawing/2014/main" id="{ED2C603B-EC09-4DD1-A1F7-32980A92D422}"/>
              </a:ext>
            </a:extLst>
          </p:cNvPr>
          <p:cNvSpPr/>
          <p:nvPr/>
        </p:nvSpPr>
        <p:spPr>
          <a:xfrm>
            <a:off x="5096020" y="2416106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7AA8D2B-0348-43EC-B7B8-B0A603F873E8}"/>
              </a:ext>
            </a:extLst>
          </p:cNvPr>
          <p:cNvCxnSpPr>
            <a:endCxn id="33" idx="0"/>
          </p:cNvCxnSpPr>
          <p:nvPr/>
        </p:nvCxnSpPr>
        <p:spPr>
          <a:xfrm>
            <a:off x="3616407" y="2055052"/>
            <a:ext cx="144379" cy="668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4D42419-8DDA-4103-A662-03CD70CDDEF4}"/>
              </a:ext>
            </a:extLst>
          </p:cNvPr>
          <p:cNvCxnSpPr/>
          <p:nvPr/>
        </p:nvCxnSpPr>
        <p:spPr>
          <a:xfrm flipV="1">
            <a:off x="2746567" y="1909898"/>
            <a:ext cx="703930" cy="398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C20E777-F01C-4416-9215-2723D052C12C}"/>
              </a:ext>
            </a:extLst>
          </p:cNvPr>
          <p:cNvCxnSpPr>
            <a:endCxn id="34" idx="1"/>
          </p:cNvCxnSpPr>
          <p:nvPr/>
        </p:nvCxnSpPr>
        <p:spPr>
          <a:xfrm>
            <a:off x="3794263" y="1909898"/>
            <a:ext cx="1368712" cy="5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F410884-E885-4A94-A302-8F9E327A1E39}"/>
              </a:ext>
            </a:extLst>
          </p:cNvPr>
          <p:cNvSpPr/>
          <p:nvPr/>
        </p:nvSpPr>
        <p:spPr>
          <a:xfrm>
            <a:off x="3616407" y="2798287"/>
            <a:ext cx="284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A4D8786-7E9A-44ED-9F4E-F62E49AE8746}"/>
              </a:ext>
            </a:extLst>
          </p:cNvPr>
          <p:cNvSpPr/>
          <p:nvPr/>
        </p:nvSpPr>
        <p:spPr>
          <a:xfrm>
            <a:off x="2339203" y="2167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D4E027-EED1-47BC-97F8-C5F0BB037CFD}"/>
              </a:ext>
            </a:extLst>
          </p:cNvPr>
          <p:cNvSpPr/>
          <p:nvPr/>
        </p:nvSpPr>
        <p:spPr>
          <a:xfrm>
            <a:off x="3456689" y="162219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A84393A-97EB-496C-9BF5-135EDFF9EB06}"/>
              </a:ext>
            </a:extLst>
          </p:cNvPr>
          <p:cNvSpPr/>
          <p:nvPr/>
        </p:nvSpPr>
        <p:spPr>
          <a:xfrm>
            <a:off x="5160820" y="24693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F46AF1BC-2374-4283-9021-F4762479E0A3}"/>
              </a:ext>
            </a:extLst>
          </p:cNvPr>
          <p:cNvSpPr/>
          <p:nvPr/>
        </p:nvSpPr>
        <p:spPr>
          <a:xfrm>
            <a:off x="8012567" y="1604945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1C0E8F5-2A94-4341-B11A-2473FD06AEF3}"/>
              </a:ext>
            </a:extLst>
          </p:cNvPr>
          <p:cNvCxnSpPr>
            <a:stCxn id="50" idx="5"/>
            <a:endCxn id="51" idx="2"/>
          </p:cNvCxnSpPr>
          <p:nvPr/>
        </p:nvCxnSpPr>
        <p:spPr>
          <a:xfrm>
            <a:off x="7278912" y="2533668"/>
            <a:ext cx="878034" cy="441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grama de flujo: conector 49">
            <a:extLst>
              <a:ext uri="{FF2B5EF4-FFF2-40B4-BE49-F238E27FC236}">
                <a16:creationId xmlns:a16="http://schemas.microsoft.com/office/drawing/2014/main" id="{41B539F8-044A-4852-B9A6-E08F90DCCDF9}"/>
              </a:ext>
            </a:extLst>
          </p:cNvPr>
          <p:cNvSpPr/>
          <p:nvPr/>
        </p:nvSpPr>
        <p:spPr>
          <a:xfrm>
            <a:off x="6888667" y="214342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Diagrama de flujo: conector 50">
            <a:extLst>
              <a:ext uri="{FF2B5EF4-FFF2-40B4-BE49-F238E27FC236}">
                <a16:creationId xmlns:a16="http://schemas.microsoft.com/office/drawing/2014/main" id="{957E6AD2-9C4A-4272-83A9-9E8BA6A16F9C}"/>
              </a:ext>
            </a:extLst>
          </p:cNvPr>
          <p:cNvSpPr/>
          <p:nvPr/>
        </p:nvSpPr>
        <p:spPr>
          <a:xfrm>
            <a:off x="8156946" y="274670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064E9B61-F9A2-4797-9C98-D72C6A5B0034}"/>
              </a:ext>
            </a:extLst>
          </p:cNvPr>
          <p:cNvSpPr/>
          <p:nvPr/>
        </p:nvSpPr>
        <p:spPr>
          <a:xfrm>
            <a:off x="9720780" y="2439397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DB51070-895A-425E-BFA4-9D8ACC0749CA}"/>
              </a:ext>
            </a:extLst>
          </p:cNvPr>
          <p:cNvCxnSpPr>
            <a:endCxn id="51" idx="0"/>
          </p:cNvCxnSpPr>
          <p:nvPr/>
        </p:nvCxnSpPr>
        <p:spPr>
          <a:xfrm>
            <a:off x="8241167" y="2078343"/>
            <a:ext cx="144379" cy="668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2152487-3234-4AE5-91E7-858F181AB355}"/>
              </a:ext>
            </a:extLst>
          </p:cNvPr>
          <p:cNvCxnSpPr/>
          <p:nvPr/>
        </p:nvCxnSpPr>
        <p:spPr>
          <a:xfrm flipV="1">
            <a:off x="7371327" y="1933189"/>
            <a:ext cx="703930" cy="398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912C6CA-9B28-49B5-9E07-6F4B9731086B}"/>
              </a:ext>
            </a:extLst>
          </p:cNvPr>
          <p:cNvCxnSpPr>
            <a:endCxn id="52" idx="1"/>
          </p:cNvCxnSpPr>
          <p:nvPr/>
        </p:nvCxnSpPr>
        <p:spPr>
          <a:xfrm>
            <a:off x="8419023" y="1933189"/>
            <a:ext cx="1368712" cy="5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A812573-EBA8-4C6E-91F6-DA1D8A790FDC}"/>
              </a:ext>
            </a:extLst>
          </p:cNvPr>
          <p:cNvSpPr/>
          <p:nvPr/>
        </p:nvSpPr>
        <p:spPr>
          <a:xfrm>
            <a:off x="8241167" y="2821578"/>
            <a:ext cx="284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14CBE012-7838-4AE7-A724-810BA4E36857}"/>
              </a:ext>
            </a:extLst>
          </p:cNvPr>
          <p:cNvSpPr/>
          <p:nvPr/>
        </p:nvSpPr>
        <p:spPr>
          <a:xfrm>
            <a:off x="6963963" y="2190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3B6A437-6661-4FA2-ACDC-30301909E8CD}"/>
              </a:ext>
            </a:extLst>
          </p:cNvPr>
          <p:cNvSpPr/>
          <p:nvPr/>
        </p:nvSpPr>
        <p:spPr>
          <a:xfrm>
            <a:off x="8081449" y="16454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4647A5E-151C-409F-820C-2E831250DD92}"/>
              </a:ext>
            </a:extLst>
          </p:cNvPr>
          <p:cNvSpPr/>
          <p:nvPr/>
        </p:nvSpPr>
        <p:spPr>
          <a:xfrm>
            <a:off x="9785580" y="24925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193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272716" y="99413"/>
            <a:ext cx="119192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2. El problema de la factorización.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Dado un número natural N, hay que encontrar sus factores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primos.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P.ej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180 = 2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5. Este es un problema de búsqueda, que llevado a la forma de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problema de decisión se suele formular así: FACT = {(N,M) | N tiene un factor primo menor que M}. 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9FCEFE-88DC-4C16-AA72-8AAA04FEF228}"/>
              </a:ext>
            </a:extLst>
          </p:cNvPr>
          <p:cNvSpPr/>
          <p:nvPr/>
        </p:nvSpPr>
        <p:spPr>
          <a:xfrm>
            <a:off x="5087217" y="15072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MX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EA8F74-C81C-4D4D-BEA7-A5A8807F7A3D}"/>
              </a:ext>
            </a:extLst>
          </p:cNvPr>
          <p:cNvSpPr/>
          <p:nvPr/>
        </p:nvSpPr>
        <p:spPr>
          <a:xfrm>
            <a:off x="7073022" y="151078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180</a:t>
            </a:r>
            <a:endParaRPr lang="es-MX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13D1D8-E7CB-4B96-BCBA-8A6B68820172}"/>
              </a:ext>
            </a:extLst>
          </p:cNvPr>
          <p:cNvSpPr/>
          <p:nvPr/>
        </p:nvSpPr>
        <p:spPr>
          <a:xfrm>
            <a:off x="3737912" y="15107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D16A89A-336E-4D46-A409-342248652268}"/>
              </a:ext>
            </a:extLst>
          </p:cNvPr>
          <p:cNvSpPr/>
          <p:nvPr/>
        </p:nvSpPr>
        <p:spPr>
          <a:xfrm>
            <a:off x="4000402" y="15072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0574907-575D-4C88-B2BD-94CBA717183B}"/>
              </a:ext>
            </a:extLst>
          </p:cNvPr>
          <p:cNvSpPr/>
          <p:nvPr/>
        </p:nvSpPr>
        <p:spPr>
          <a:xfrm>
            <a:off x="4545690" y="14989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37380B-65F8-44D1-B018-E7AC6D404F86}"/>
              </a:ext>
            </a:extLst>
          </p:cNvPr>
          <p:cNvSpPr/>
          <p:nvPr/>
        </p:nvSpPr>
        <p:spPr>
          <a:xfrm>
            <a:off x="8157933" y="1413526"/>
            <a:ext cx="303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latin typeface="Arial" panose="020B0604020202020204" pitchFamily="34" charset="0"/>
                <a:cs typeface="Arial" panose="020B0604020202020204" pitchFamily="34" charset="0"/>
              </a:rPr>
              <a:t>P.ej., el par (180,7) ∈  FACT</a:t>
            </a:r>
            <a:endParaRPr lang="es-MX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2084062-280F-43C6-9F17-568149E62B91}"/>
              </a:ext>
            </a:extLst>
          </p:cNvPr>
          <p:cNvSpPr/>
          <p:nvPr/>
        </p:nvSpPr>
        <p:spPr>
          <a:xfrm>
            <a:off x="136358" y="2149019"/>
            <a:ext cx="119192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FACT “no estaría” en 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(similar al caso del divisor que termina en 3). En el peor caso hay que probar con todos los números menores que M, chequear si son primos, y si lo son, si dividen a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FACT está en 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(la prueba queda como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- ¿cuál es el certificado </a:t>
            </a:r>
            <a:r>
              <a:rPr lang="es-A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suscinto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-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FACT “no estaría” en NPC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(no se encuentra un lenguaje NP-completo L que cumpla 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FACT).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FACT está en NP ⋂ CO-NP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(a diferencia de ISO, que no cumpliría esta propiedad).</a:t>
            </a:r>
            <a:endParaRPr lang="es-MX" sz="2000" dirty="0"/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La demostración se basa en el Teorema Fundamental de la Aritmética, que establece que todo  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número tiene una factorización y es única (queda como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Cuando Peter Shor en 1994 construyó un algoritmo cuántico que resuelve el problema de la factorización en tiempo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(n), ante la creencia de que era NP-completo los informáticos se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esperanzaron en la computación cuántica para finalmente resolver los problemas NP-completos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en tiempo eficiente.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La conjetura más firme es que lo cuántico no resuelve la NP-completitud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3713FEF-7434-45F6-B0E0-9F0D02E2B678}"/>
              </a:ext>
            </a:extLst>
          </p:cNvPr>
          <p:cNvCxnSpPr>
            <a:cxnSpLocks/>
          </p:cNvCxnSpPr>
          <p:nvPr/>
        </p:nvCxnSpPr>
        <p:spPr>
          <a:xfrm rot="-60000">
            <a:off x="3617842" y="1460206"/>
            <a:ext cx="3739874" cy="50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599FDA1-30A9-49ED-86BA-4E42FDA7AF2C}"/>
              </a:ext>
            </a:extLst>
          </p:cNvPr>
          <p:cNvSpPr/>
          <p:nvPr/>
        </p:nvSpPr>
        <p:spPr>
          <a:xfrm>
            <a:off x="3786170" y="123704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BAA36DB-C797-4585-A195-057FEF82E384}"/>
              </a:ext>
            </a:extLst>
          </p:cNvPr>
          <p:cNvSpPr/>
          <p:nvPr/>
        </p:nvSpPr>
        <p:spPr>
          <a:xfrm>
            <a:off x="4034186" y="122886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57A504D-8C92-4C1A-93D8-67038E8139BC}"/>
              </a:ext>
            </a:extLst>
          </p:cNvPr>
          <p:cNvSpPr/>
          <p:nvPr/>
        </p:nvSpPr>
        <p:spPr>
          <a:xfrm>
            <a:off x="3537267" y="123704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0BB47AA-E1FF-4F65-8BBF-1B653AAEA0B6}"/>
              </a:ext>
            </a:extLst>
          </p:cNvPr>
          <p:cNvSpPr/>
          <p:nvPr/>
        </p:nvSpPr>
        <p:spPr>
          <a:xfrm>
            <a:off x="4288329" y="122886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53A9B59-DB98-417A-B024-F7CD59CD5609}"/>
              </a:ext>
            </a:extLst>
          </p:cNvPr>
          <p:cNvSpPr/>
          <p:nvPr/>
        </p:nvSpPr>
        <p:spPr>
          <a:xfrm>
            <a:off x="4576966" y="1233623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5666404-61DE-4928-B233-5D721231C9EB}"/>
              </a:ext>
            </a:extLst>
          </p:cNvPr>
          <p:cNvSpPr/>
          <p:nvPr/>
        </p:nvSpPr>
        <p:spPr>
          <a:xfrm>
            <a:off x="4833806" y="123487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3F71E88-AF9B-41A1-8ACA-93222B30EA80}"/>
              </a:ext>
            </a:extLst>
          </p:cNvPr>
          <p:cNvSpPr/>
          <p:nvPr/>
        </p:nvSpPr>
        <p:spPr>
          <a:xfrm>
            <a:off x="5109083" y="123255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D002CA2-1BD8-4D58-86EF-B5CF11679258}"/>
              </a:ext>
            </a:extLst>
          </p:cNvPr>
          <p:cNvSpPr/>
          <p:nvPr/>
        </p:nvSpPr>
        <p:spPr>
          <a:xfrm>
            <a:off x="5330194" y="123117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06FF1F8-F3CC-498B-9AE2-5341513429A6}"/>
              </a:ext>
            </a:extLst>
          </p:cNvPr>
          <p:cNvSpPr/>
          <p:nvPr/>
        </p:nvSpPr>
        <p:spPr>
          <a:xfrm>
            <a:off x="5544451" y="123237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06AF755-0C35-4703-BC6B-A936638AB0E2}"/>
              </a:ext>
            </a:extLst>
          </p:cNvPr>
          <p:cNvSpPr/>
          <p:nvPr/>
        </p:nvSpPr>
        <p:spPr>
          <a:xfrm>
            <a:off x="5737421" y="122886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82B6D6B-169E-49B0-B1E4-22285C37C435}"/>
              </a:ext>
            </a:extLst>
          </p:cNvPr>
          <p:cNvSpPr/>
          <p:nvPr/>
        </p:nvSpPr>
        <p:spPr>
          <a:xfrm>
            <a:off x="6236248" y="149560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5425D8E-30FB-470D-95B2-EAF393F10C89}"/>
              </a:ext>
            </a:extLst>
          </p:cNvPr>
          <p:cNvSpPr/>
          <p:nvPr/>
        </p:nvSpPr>
        <p:spPr>
          <a:xfrm>
            <a:off x="6299474" y="149560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9EA6AFE-EFEE-4529-AD29-3BE822963CC4}"/>
              </a:ext>
            </a:extLst>
          </p:cNvPr>
          <p:cNvSpPr/>
          <p:nvPr/>
        </p:nvSpPr>
        <p:spPr>
          <a:xfrm>
            <a:off x="7219643" y="122886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2A15238-2D1A-4601-98D6-AEF3A08524F0}"/>
              </a:ext>
            </a:extLst>
          </p:cNvPr>
          <p:cNvSpPr/>
          <p:nvPr/>
        </p:nvSpPr>
        <p:spPr>
          <a:xfrm>
            <a:off x="6172362" y="149560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141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5F3E9FD-7F89-4F3C-AB0F-3E65F792A914}"/>
              </a:ext>
            </a:extLst>
          </p:cNvPr>
          <p:cNvSpPr/>
          <p:nvPr/>
        </p:nvSpPr>
        <p:spPr>
          <a:xfrm>
            <a:off x="4528924" y="1187266"/>
            <a:ext cx="1269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Clase NP</a:t>
            </a:r>
            <a:endParaRPr lang="es-MX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C607AC-56E3-4049-B73C-08175AD17CB8}"/>
              </a:ext>
            </a:extLst>
          </p:cNvPr>
          <p:cNvSpPr/>
          <p:nvPr/>
        </p:nvSpPr>
        <p:spPr>
          <a:xfrm>
            <a:off x="5741664" y="2549091"/>
            <a:ext cx="38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s-MX" sz="24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F822BA7-2E53-46AB-BF52-07A27E87881D}"/>
              </a:ext>
            </a:extLst>
          </p:cNvPr>
          <p:cNvSpPr/>
          <p:nvPr/>
        </p:nvSpPr>
        <p:spPr>
          <a:xfrm>
            <a:off x="4852236" y="4236068"/>
            <a:ext cx="2778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Asumiendo NP ≠ CO-NP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06E78EB6-5875-40EB-989C-ADFB5A5D1869}"/>
              </a:ext>
            </a:extLst>
          </p:cNvPr>
          <p:cNvSpPr/>
          <p:nvPr/>
        </p:nvSpPr>
        <p:spPr>
          <a:xfrm>
            <a:off x="4116725" y="1529327"/>
            <a:ext cx="2270393" cy="269391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E175B56D-94DC-41DF-8753-5C8823DDE63C}"/>
              </a:ext>
            </a:extLst>
          </p:cNvPr>
          <p:cNvSpPr/>
          <p:nvPr/>
        </p:nvSpPr>
        <p:spPr>
          <a:xfrm>
            <a:off x="4658668" y="2202529"/>
            <a:ext cx="1256219" cy="1356551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3F09AF73-F794-4C08-A066-6EB4B97A16D9}"/>
              </a:ext>
            </a:extLst>
          </p:cNvPr>
          <p:cNvSpPr/>
          <p:nvPr/>
        </p:nvSpPr>
        <p:spPr>
          <a:xfrm>
            <a:off x="5420140" y="1516496"/>
            <a:ext cx="2239413" cy="2706741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57B128BF-F0CB-4756-A6A0-543127DA7BDB}"/>
              </a:ext>
            </a:extLst>
          </p:cNvPr>
          <p:cNvSpPr/>
          <p:nvPr/>
        </p:nvSpPr>
        <p:spPr>
          <a:xfrm>
            <a:off x="5890662" y="2201671"/>
            <a:ext cx="1256219" cy="137024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E2ED50A7-22E1-4789-AA33-71E3C5D16D89}"/>
              </a:ext>
            </a:extLst>
          </p:cNvPr>
          <p:cNvSpPr/>
          <p:nvPr/>
        </p:nvSpPr>
        <p:spPr>
          <a:xfrm>
            <a:off x="5420140" y="1766267"/>
            <a:ext cx="923574" cy="22098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es-AR" baseline="30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05E36FA1-E3DA-4363-88D3-950A0A5A5C1F}"/>
              </a:ext>
            </a:extLst>
          </p:cNvPr>
          <p:cNvSpPr/>
          <p:nvPr/>
        </p:nvSpPr>
        <p:spPr>
          <a:xfrm>
            <a:off x="5509108" y="2406817"/>
            <a:ext cx="745637" cy="832529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5E0771-9F64-41E0-A58E-A3DD972C16DB}"/>
              </a:ext>
            </a:extLst>
          </p:cNvPr>
          <p:cNvSpPr/>
          <p:nvPr/>
        </p:nvSpPr>
        <p:spPr>
          <a:xfrm>
            <a:off x="5890662" y="1174435"/>
            <a:ext cx="1739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Clase CO-NP</a:t>
            </a:r>
            <a:endParaRPr lang="es-MX" sz="2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85E55C4-99ED-49A4-933D-DFF92D283F27}"/>
              </a:ext>
            </a:extLst>
          </p:cNvPr>
          <p:cNvSpPr/>
          <p:nvPr/>
        </p:nvSpPr>
        <p:spPr>
          <a:xfrm>
            <a:off x="4805837" y="2678696"/>
            <a:ext cx="5389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endParaRPr lang="es-MX" sz="16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F59236-BEC1-4BDD-BBBC-3B3940053C9E}"/>
              </a:ext>
            </a:extLst>
          </p:cNvPr>
          <p:cNvSpPr/>
          <p:nvPr/>
        </p:nvSpPr>
        <p:spPr>
          <a:xfrm>
            <a:off x="6432682" y="2672202"/>
            <a:ext cx="638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es-A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6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6FB05D4-073F-42D4-897B-F4257DBFB739}"/>
              </a:ext>
            </a:extLst>
          </p:cNvPr>
          <p:cNvSpPr/>
          <p:nvPr/>
        </p:nvSpPr>
        <p:spPr>
          <a:xfrm>
            <a:off x="5561328" y="2054904"/>
            <a:ext cx="7071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endParaRPr lang="es-MX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F011D3-EB73-4BD2-9266-7D5D78CB8ED2}"/>
              </a:ext>
            </a:extLst>
          </p:cNvPr>
          <p:cNvSpPr/>
          <p:nvPr/>
        </p:nvSpPr>
        <p:spPr>
          <a:xfrm>
            <a:off x="5504869" y="3356942"/>
            <a:ext cx="8065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es-A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6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601CC1F-7452-403E-AB79-32E91FB280E8}"/>
              </a:ext>
            </a:extLst>
          </p:cNvPr>
          <p:cNvSpPr/>
          <p:nvPr/>
        </p:nvSpPr>
        <p:spPr>
          <a:xfrm>
            <a:off x="1409397" y="5069510"/>
            <a:ext cx="393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ISO está en NP.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NPC.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ISO “no estaría” en CO-NP.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06012DD-5B5E-44FF-A2A8-D2E637686D80}"/>
              </a:ext>
            </a:extLst>
          </p:cNvPr>
          <p:cNvSpPr/>
          <p:nvPr/>
        </p:nvSpPr>
        <p:spPr>
          <a:xfrm>
            <a:off x="7070998" y="5069510"/>
            <a:ext cx="37104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FACT “no estaría” en 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FACT está en NP.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FACT “no estaría” en NPC.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FACT está en CO-NP.</a:t>
            </a:r>
            <a:endParaRPr lang="es-MX" sz="20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070189-5F67-4193-B7B1-D6B148BB70C0}"/>
              </a:ext>
            </a:extLst>
          </p:cNvPr>
          <p:cNvSpPr/>
          <p:nvPr/>
        </p:nvSpPr>
        <p:spPr>
          <a:xfrm>
            <a:off x="435214" y="205888"/>
            <a:ext cx="11266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 quedarían las ubicaciones de los problemas ISO y FACT en el mapa de la complejidad computacional temporal: </a:t>
            </a:r>
          </a:p>
        </p:txBody>
      </p:sp>
    </p:spTree>
    <p:extLst>
      <p:ext uri="{BB962C8B-B14F-4D97-AF65-F5344CB8AC3E}">
        <p14:creationId xmlns:p14="http://schemas.microsoft.com/office/powerpoint/2010/main" val="14219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23CBE-5E8E-4CBD-A07D-6112B0E8B381}"/>
              </a:ext>
            </a:extLst>
          </p:cNvPr>
          <p:cNvSpPr/>
          <p:nvPr/>
        </p:nvSpPr>
        <p:spPr>
          <a:xfrm>
            <a:off x="216569" y="207165"/>
            <a:ext cx="11758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uso de la factorización en la criptografía. Sistema de clave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semi-pública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le envía mensajes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Para asegurar que un </a:t>
            </a:r>
            <a:r>
              <a:rPr lang="es-AR" sz="2000" i="1" dirty="0">
                <a:latin typeface="Arial" panose="020B0604020202020204" pitchFamily="34" charset="0"/>
                <a:cs typeface="Arial" panose="020B0604020202020204" pitchFamily="34" charset="0"/>
              </a:rPr>
              <a:t>hacker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no lea los mensajes,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crea: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Dos algoritmos públicos,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para encriptar y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para desencriptar.</a:t>
            </a:r>
          </a:p>
          <a:p>
            <a:pPr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  Dos claves, </a:t>
            </a:r>
            <a:r>
              <a:rPr lang="es-A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es pública, y </a:t>
            </a:r>
            <a:r>
              <a:rPr lang="es-AR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que es privada (sólo la conoce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le envía encriptado con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 mensaje </a:t>
            </a:r>
            <a:r>
              <a:rPr lang="es-AR" sz="2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utilizando la clave pública </a:t>
            </a:r>
            <a:r>
              <a:rPr lang="es-A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     y = 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	B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desencripta con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el mensaje </a:t>
            </a:r>
            <a:r>
              <a:rPr lang="es-AR" sz="2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utilizando la clave privada </a:t>
            </a:r>
            <a:r>
              <a:rPr lang="es-AR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                 </a:t>
            </a:r>
            <a:r>
              <a:rPr lang="es-A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y) </a:t>
            </a:r>
          </a:p>
          <a:p>
            <a:pPr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sistema se basa en el hecho de que si un número natural N es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  siendo N muy grande y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números primos aproximadamente del mismo tamaño,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  es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muy difícil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obtener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 N, mientras que es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obtener N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idea es que la clave </a:t>
            </a:r>
            <a:r>
              <a:rPr lang="es-E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incluya N, y que la clave </a:t>
            </a:r>
            <a:r>
              <a:rPr lang="es-ES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incluya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N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  Así, se le hará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muy difícil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 un </a:t>
            </a:r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hacker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obtener los mensajes sin conocer </a:t>
            </a:r>
            <a:r>
              <a:rPr lang="es-ES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  Para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todos los que le envíen mensajes a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encriptarlos con </a:t>
            </a:r>
            <a:r>
              <a:rPr lang="es-E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será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      Y para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será fácil obtener los mensajes, porque conoce </a:t>
            </a:r>
            <a:r>
              <a:rPr lang="es-ES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0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Este mecanismo, de uso masivo en el mundo, se basa en la sospecha de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el problema de  </a:t>
            </a:r>
          </a:p>
          <a:p>
            <a:pPr marL="0" lvl="1"/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factorización no está en P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Si se probase que está en P,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habría que cambiar el mecanismo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8290B3-7A88-47A7-96FC-5A7DB3967D0E}"/>
              </a:ext>
            </a:extLst>
          </p:cNvPr>
          <p:cNvSpPr/>
          <p:nvPr/>
        </p:nvSpPr>
        <p:spPr>
          <a:xfrm>
            <a:off x="167510" y="399871"/>
            <a:ext cx="70745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Complejidad Espacial.</a:t>
            </a:r>
          </a:p>
          <a:p>
            <a:endParaRPr lang="es-AR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 utilizan funciones espaciales crecientes S : 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Una MT trabaja en espacio S(n)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si en todas sus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cintas de trabajo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(no cuenta la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cinta de input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ocupa a lo sumo S(n) celdas, siendo n = |w|, es decir el tamaño del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cinta de input es de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solo lectura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Esto permite considerar espacios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menores que lineales.</a:t>
            </a:r>
            <a:endParaRPr lang="es-A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F4341C-9AA6-434D-9B89-73A6A885A547}"/>
              </a:ext>
            </a:extLst>
          </p:cNvPr>
          <p:cNvSpPr/>
          <p:nvPr/>
        </p:nvSpPr>
        <p:spPr>
          <a:xfrm>
            <a:off x="8243360" y="484848"/>
            <a:ext cx="1636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cinta de input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660DA3F-E882-4070-A9E0-0E12120B433B}"/>
              </a:ext>
            </a:extLst>
          </p:cNvPr>
          <p:cNvSpPr/>
          <p:nvPr/>
        </p:nvSpPr>
        <p:spPr>
          <a:xfrm>
            <a:off x="8243360" y="965090"/>
            <a:ext cx="155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cinta de trabajo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ED0269-D9D1-4FBD-A4D5-F726569C2EBA}"/>
              </a:ext>
            </a:extLst>
          </p:cNvPr>
          <p:cNvSpPr/>
          <p:nvPr/>
        </p:nvSpPr>
        <p:spPr>
          <a:xfrm>
            <a:off x="8341417" y="310336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Espacio S(n)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1B99820-AF74-40DB-B211-327F132E88AB}"/>
              </a:ext>
            </a:extLst>
          </p:cNvPr>
          <p:cNvSpPr/>
          <p:nvPr/>
        </p:nvSpPr>
        <p:spPr>
          <a:xfrm>
            <a:off x="160421" y="3569970"/>
            <a:ext cx="120315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Podemos utilizar como MT estándar una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MT con 2 cintas, una de input y una de trabajo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84000" lvl="1" indent="-342900">
              <a:buFont typeface="Wingdings" panose="05000000000000000000" pitchFamily="2" charset="2"/>
              <a:buChar char="ü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Por la simulación estudiada en la Clase 1, varias cintas pueden reemplazarse por una sola utilizando pistas o </a:t>
            </a:r>
            <a:r>
              <a:rPr lang="es-A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sin aumentar el espacio consumido. </a:t>
            </a:r>
          </a:p>
          <a:p>
            <a:pPr marL="684000" lvl="1" indent="-342900">
              <a:buFont typeface="Wingdings" panose="05000000000000000000" pitchFamily="2" charset="2"/>
              <a:buChar char="ü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una MT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 2 cintas trabaje en espacio S(n) no significa que pare siempre, pero seguro   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existe una MT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equivalente que trabaja en espacio S(n) y para siempre: se construye acotando la  </a:t>
            </a:r>
          </a:p>
          <a:p>
            <a:pPr marL="0" lvl="1"/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cantidad de pasos en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N = (n + 2).S(n).|Q|. |Γ|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S(n)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(se puede llevar a la forma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c constante).</a:t>
            </a:r>
          </a:p>
          <a:p>
            <a:pPr marL="0" lvl="1"/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 ∈ SPACE(S(n))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existe una MT que acepta L en espacio O(S(n)). Como en el tiempo, también en el espacio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se puede eliminar el factor constante k de </a:t>
            </a:r>
            <a:r>
              <a:rPr lang="es-A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k.S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(n)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teorema de compresión lineal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2922CE4-3B7D-422D-B75D-DB9098CFDA0C}"/>
              </a:ext>
            </a:extLst>
          </p:cNvPr>
          <p:cNvCxnSpPr>
            <a:cxnSpLocks/>
          </p:cNvCxnSpPr>
          <p:nvPr/>
        </p:nvCxnSpPr>
        <p:spPr>
          <a:xfrm>
            <a:off x="7955440" y="454071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18340A-F9A0-429E-9B9E-546842E6C41F}"/>
              </a:ext>
            </a:extLst>
          </p:cNvPr>
          <p:cNvCxnSpPr>
            <a:cxnSpLocks/>
          </p:cNvCxnSpPr>
          <p:nvPr/>
        </p:nvCxnSpPr>
        <p:spPr>
          <a:xfrm>
            <a:off x="7955440" y="823403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D5471BE-6263-4823-996C-331B1DC35BD0}"/>
              </a:ext>
            </a:extLst>
          </p:cNvPr>
          <p:cNvCxnSpPr>
            <a:cxnSpLocks/>
          </p:cNvCxnSpPr>
          <p:nvPr/>
        </p:nvCxnSpPr>
        <p:spPr>
          <a:xfrm>
            <a:off x="7956377" y="939407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026710-8C5A-4E3C-BBF8-F6C7062ABA03}"/>
              </a:ext>
            </a:extLst>
          </p:cNvPr>
          <p:cNvCxnSpPr>
            <a:cxnSpLocks/>
          </p:cNvCxnSpPr>
          <p:nvPr/>
        </p:nvCxnSpPr>
        <p:spPr>
          <a:xfrm>
            <a:off x="7956377" y="1308739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08F61C-0621-41D4-A60C-0F4F00919079}"/>
              </a:ext>
            </a:extLst>
          </p:cNvPr>
          <p:cNvSpPr/>
          <p:nvPr/>
        </p:nvSpPr>
        <p:spPr>
          <a:xfrm>
            <a:off x="8243360" y="2373459"/>
            <a:ext cx="1636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cinta de trabajo k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B4E61A-CE1C-4CB5-82DE-9A03C090C6C8}"/>
              </a:ext>
            </a:extLst>
          </p:cNvPr>
          <p:cNvCxnSpPr>
            <a:cxnSpLocks/>
          </p:cNvCxnSpPr>
          <p:nvPr/>
        </p:nvCxnSpPr>
        <p:spPr>
          <a:xfrm>
            <a:off x="7955440" y="2342682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5B9CDF-170C-4EBE-967E-AE7EBAC9E291}"/>
              </a:ext>
            </a:extLst>
          </p:cNvPr>
          <p:cNvCxnSpPr>
            <a:cxnSpLocks/>
          </p:cNvCxnSpPr>
          <p:nvPr/>
        </p:nvCxnSpPr>
        <p:spPr>
          <a:xfrm>
            <a:off x="7955440" y="2712014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B95F004-654A-46E9-88EB-14710FAF8AB0}"/>
              </a:ext>
            </a:extLst>
          </p:cNvPr>
          <p:cNvSpPr/>
          <p:nvPr/>
        </p:nvSpPr>
        <p:spPr>
          <a:xfrm>
            <a:off x="8243360" y="1464456"/>
            <a:ext cx="1636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cinta de trabajo 2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EFD2074-832E-4D44-B296-BECF55942203}"/>
              </a:ext>
            </a:extLst>
          </p:cNvPr>
          <p:cNvCxnSpPr>
            <a:cxnSpLocks/>
          </p:cNvCxnSpPr>
          <p:nvPr/>
        </p:nvCxnSpPr>
        <p:spPr>
          <a:xfrm>
            <a:off x="7955440" y="1433679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AF0A876-4E53-4B99-BAC1-E0AD9F7BF144}"/>
              </a:ext>
            </a:extLst>
          </p:cNvPr>
          <p:cNvCxnSpPr>
            <a:cxnSpLocks/>
          </p:cNvCxnSpPr>
          <p:nvPr/>
        </p:nvCxnSpPr>
        <p:spPr>
          <a:xfrm>
            <a:off x="7955440" y="1803011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2C66622-5DCE-439F-A51D-37F2463F3D0C}"/>
              </a:ext>
            </a:extLst>
          </p:cNvPr>
          <p:cNvCxnSpPr>
            <a:cxnSpLocks/>
          </p:cNvCxnSpPr>
          <p:nvPr/>
        </p:nvCxnSpPr>
        <p:spPr>
          <a:xfrm>
            <a:off x="7902581" y="3095780"/>
            <a:ext cx="222994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14324A0-5C59-45A9-9398-020BB35C6645}"/>
              </a:ext>
            </a:extLst>
          </p:cNvPr>
          <p:cNvCxnSpPr>
            <a:cxnSpLocks/>
          </p:cNvCxnSpPr>
          <p:nvPr/>
        </p:nvCxnSpPr>
        <p:spPr>
          <a:xfrm>
            <a:off x="8998226" y="1931403"/>
            <a:ext cx="0" cy="344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35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2957</Words>
  <Application>Microsoft Office PowerPoint</Application>
  <PresentationFormat>Panorámica</PresentationFormat>
  <Paragraphs>301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Clase 7. Clases NPI y CO-NP. Complejidad Espacial.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851</cp:revision>
  <dcterms:created xsi:type="dcterms:W3CDTF">2017-11-26T15:39:57Z</dcterms:created>
  <dcterms:modified xsi:type="dcterms:W3CDTF">2020-04-25T14:43:01Z</dcterms:modified>
</cp:coreProperties>
</file>