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57" r:id="rId5"/>
    <p:sldId id="258" r:id="rId6"/>
    <p:sldId id="290" r:id="rId7"/>
    <p:sldId id="260" r:id="rId8"/>
    <p:sldId id="261" r:id="rId9"/>
    <p:sldId id="263" r:id="rId10"/>
    <p:sldId id="264" r:id="rId11"/>
    <p:sldId id="262" r:id="rId12"/>
    <p:sldId id="291" r:id="rId13"/>
    <p:sldId id="265" r:id="rId14"/>
    <p:sldId id="259" r:id="rId15"/>
    <p:sldId id="267" r:id="rId16"/>
    <p:sldId id="266" r:id="rId17"/>
    <p:sldId id="268" r:id="rId18"/>
    <p:sldId id="269" r:id="rId19"/>
    <p:sldId id="270" r:id="rId20"/>
    <p:sldId id="271" r:id="rId21"/>
    <p:sldId id="272" r:id="rId22"/>
    <p:sldId id="273" r:id="rId23"/>
    <p:sldId id="274" r:id="rId24"/>
    <p:sldId id="275" r:id="rId25"/>
    <p:sldId id="292" r:id="rId26"/>
    <p:sldId id="283" r:id="rId27"/>
    <p:sldId id="285" r:id="rId28"/>
    <p:sldId id="286" r:id="rId29"/>
    <p:sldId id="287" r:id="rId3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8" autoAdjust="0"/>
    <p:restoredTop sz="94676" autoAdjust="0"/>
  </p:normalViewPr>
  <p:slideViewPr>
    <p:cSldViewPr>
      <p:cViewPr varScale="1">
        <p:scale>
          <a:sx n="87" d="100"/>
          <a:sy n="87" d="100"/>
        </p:scale>
        <p:origin x="-1464" y="-84"/>
      </p:cViewPr>
      <p:guideLst>
        <p:guide orient="horz" pos="2160"/>
        <p:guide pos="2880"/>
      </p:guideLst>
    </p:cSldViewPr>
  </p:slideViewPr>
  <p:outlineViewPr>
    <p:cViewPr>
      <p:scale>
        <a:sx n="33" d="100"/>
        <a:sy n="33" d="100"/>
      </p:scale>
      <p:origin x="0" y="509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361667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1387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407049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43159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52991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97109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8582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175291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323834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26752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836D6CB-2C7B-4E73-BBFA-E30FB8D6207C}" type="datetimeFigureOut">
              <a:rPr lang="es-AR" smtClean="0"/>
              <a:t>11/05/2020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FF10CC03-C2F8-4B9E-8DF2-D36253A06C5F}" type="slidenum">
              <a:rPr lang="es-AR" smtClean="0"/>
              <a:t>‹Nº›</a:t>
            </a:fld>
            <a:endParaRPr lang="es-AR"/>
          </a:p>
        </p:txBody>
      </p:sp>
    </p:spTree>
    <p:extLst>
      <p:ext uri="{BB962C8B-B14F-4D97-AF65-F5344CB8AC3E}">
        <p14:creationId xmlns:p14="http://schemas.microsoft.com/office/powerpoint/2010/main" val="24974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6D6CB-2C7B-4E73-BBFA-E30FB8D6207C}" type="datetimeFigureOut">
              <a:rPr lang="es-AR" smtClean="0"/>
              <a:t>11/05/2020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0CC03-C2F8-4B9E-8DF2-D36253A06C5F}" type="slidenum">
              <a:rPr lang="es-AR" smtClean="0"/>
              <a:t>‹Nº›</a:t>
            </a:fld>
            <a:endParaRPr lang="es-AR"/>
          </a:p>
        </p:txBody>
      </p:sp>
    </p:spTree>
    <p:extLst>
      <p:ext uri="{BB962C8B-B14F-4D97-AF65-F5344CB8AC3E}">
        <p14:creationId xmlns:p14="http://schemas.microsoft.com/office/powerpoint/2010/main" val="422670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Documento_de_Microsoft_Word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b="1" dirty="0"/>
              <a:t>Lógica proposicional</a:t>
            </a:r>
            <a:r>
              <a:rPr lang="es-AR" b="1" dirty="0"/>
              <a:t/>
            </a:r>
            <a:br>
              <a:rPr lang="es-AR" b="1" dirty="0"/>
            </a:br>
            <a:endParaRPr lang="es-AR" dirty="0"/>
          </a:p>
        </p:txBody>
      </p:sp>
      <p:sp>
        <p:nvSpPr>
          <p:cNvPr id="3" name="2 Subtítulo"/>
          <p:cNvSpPr>
            <a:spLocks noGrp="1"/>
          </p:cNvSpPr>
          <p:nvPr>
            <p:ph type="subTitle" idx="1"/>
          </p:nvPr>
        </p:nvSpPr>
        <p:spPr/>
        <p:txBody>
          <a:bodyPr/>
          <a:lstStyle/>
          <a:p>
            <a:r>
              <a:rPr lang="es-ES" b="1" i="1" dirty="0" smtClean="0"/>
              <a:t>Claudia Pons</a:t>
            </a:r>
            <a:r>
              <a:rPr lang="es-AR" b="1" dirty="0" smtClean="0"/>
              <a:t/>
            </a:r>
            <a:br>
              <a:rPr lang="es-AR" b="1" dirty="0" smtClean="0"/>
            </a:br>
            <a:endParaRPr lang="es-AR" dirty="0"/>
          </a:p>
        </p:txBody>
      </p:sp>
    </p:spTree>
    <p:extLst>
      <p:ext uri="{BB962C8B-B14F-4D97-AF65-F5344CB8AC3E}">
        <p14:creationId xmlns:p14="http://schemas.microsoft.com/office/powerpoint/2010/main" val="156872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AR" b="1" dirty="0" smtClean="0"/>
              <a:t>Razonamiento.</a:t>
            </a:r>
            <a:br>
              <a:rPr lang="es-AR" b="1" dirty="0" smtClean="0"/>
            </a:br>
            <a:r>
              <a:rPr lang="es-ES" sz="1800" b="1" dirty="0" smtClean="0">
                <a:solidFill>
                  <a:prstClr val="black"/>
                </a:solidFill>
              </a:rPr>
              <a:t>Las </a:t>
            </a:r>
            <a:r>
              <a:rPr lang="es-ES" sz="1800" b="1" dirty="0">
                <a:solidFill>
                  <a:prstClr val="black"/>
                </a:solidFill>
              </a:rPr>
              <a:t>premisas son </a:t>
            </a:r>
            <a:r>
              <a:rPr lang="es-ES" sz="1800" b="1" dirty="0" smtClean="0">
                <a:solidFill>
                  <a:prstClr val="black"/>
                </a:solidFill>
              </a:rPr>
              <a:t>falsas y </a:t>
            </a:r>
            <a:r>
              <a:rPr lang="es-ES" sz="1800" b="1" dirty="0">
                <a:solidFill>
                  <a:prstClr val="black"/>
                </a:solidFill>
              </a:rPr>
              <a:t>la conclusión </a:t>
            </a:r>
            <a:r>
              <a:rPr lang="es-ES" sz="1800" b="1" dirty="0" smtClean="0">
                <a:solidFill>
                  <a:prstClr val="black"/>
                </a:solidFill>
              </a:rPr>
              <a:t>es verdadera</a:t>
            </a:r>
            <a:endParaRPr lang="es-AR" dirty="0"/>
          </a:p>
        </p:txBody>
      </p:sp>
      <p:sp>
        <p:nvSpPr>
          <p:cNvPr id="3" name="2 Rectángulo"/>
          <p:cNvSpPr/>
          <p:nvPr/>
        </p:nvSpPr>
        <p:spPr>
          <a:xfrm>
            <a:off x="401246" y="2379652"/>
            <a:ext cx="3666698" cy="3785652"/>
          </a:xfrm>
          <a:prstGeom prst="rect">
            <a:avLst/>
          </a:prstGeom>
        </p:spPr>
        <p:txBody>
          <a:bodyPr wrap="square">
            <a:spAutoFit/>
          </a:bodyPr>
          <a:lstStyle/>
          <a:p>
            <a:r>
              <a:rPr lang="es-ES" sz="1600" dirty="0">
                <a:solidFill>
                  <a:srgbClr val="0070C0"/>
                </a:solidFill>
              </a:rPr>
              <a:t>Es posible partir de premisas falsas y arribar a conclusiones verdaderas. Podríamos decir que se llega a la verdad “por casualidad”. </a:t>
            </a:r>
            <a:endParaRPr lang="es-ES" sz="1600" dirty="0" smtClean="0">
              <a:solidFill>
                <a:srgbClr val="0070C0"/>
              </a:solidFill>
            </a:endParaRPr>
          </a:p>
          <a:p>
            <a:r>
              <a:rPr lang="es-ES" sz="1600" dirty="0" smtClean="0">
                <a:solidFill>
                  <a:srgbClr val="0070C0"/>
                </a:solidFill>
              </a:rPr>
              <a:t>Veamos </a:t>
            </a:r>
            <a:r>
              <a:rPr lang="es-ES" sz="1600" dirty="0">
                <a:solidFill>
                  <a:srgbClr val="0070C0"/>
                </a:solidFill>
              </a:rPr>
              <a:t>el siguiente ejemplo que nuevamente aplica el silogismo como esquema de razonamiento correcto:</a:t>
            </a:r>
            <a:endParaRPr lang="es-AR" sz="1600" dirty="0">
              <a:solidFill>
                <a:srgbClr val="0070C0"/>
              </a:solidFill>
            </a:endParaRPr>
          </a:p>
          <a:p>
            <a:r>
              <a:rPr lang="es-ES" sz="1600" dirty="0">
                <a:solidFill>
                  <a:srgbClr val="0070C0"/>
                </a:solidFill>
              </a:rPr>
              <a:t> </a:t>
            </a:r>
            <a:endParaRPr lang="es-AR" sz="1600" dirty="0">
              <a:solidFill>
                <a:srgbClr val="0070C0"/>
              </a:solidFill>
            </a:endParaRPr>
          </a:p>
          <a:p>
            <a:r>
              <a:rPr lang="es-ES" sz="1600" dirty="0">
                <a:solidFill>
                  <a:srgbClr val="0070C0"/>
                </a:solidFill>
              </a:rPr>
              <a:t>Si Juan es argentino entonces Juan es africano.</a:t>
            </a:r>
            <a:endParaRPr lang="es-AR" sz="1600" dirty="0">
              <a:solidFill>
                <a:srgbClr val="0070C0"/>
              </a:solidFill>
            </a:endParaRPr>
          </a:p>
          <a:p>
            <a:r>
              <a:rPr lang="es-ES" sz="1600" dirty="0">
                <a:solidFill>
                  <a:srgbClr val="0070C0"/>
                </a:solidFill>
              </a:rPr>
              <a:t>Si Juan es africano entonces Juan es sudamericano.</a:t>
            </a:r>
            <a:endParaRPr lang="es-AR" sz="1600" dirty="0">
              <a:solidFill>
                <a:srgbClr val="0070C0"/>
              </a:solidFill>
            </a:endParaRPr>
          </a:p>
          <a:p>
            <a:r>
              <a:rPr lang="es-ES" sz="1600" dirty="0">
                <a:solidFill>
                  <a:srgbClr val="0070C0"/>
                </a:solidFill>
              </a:rPr>
              <a:t>Por lo tanto: si Juan es argentino entonces Juan es sudamericano.</a:t>
            </a:r>
            <a:endParaRPr lang="es-AR" sz="1600" dirty="0">
              <a:solidFill>
                <a:srgbClr val="0070C0"/>
              </a:solidFill>
            </a:endParaRPr>
          </a:p>
          <a:p>
            <a:r>
              <a:rPr lang="es-ES" sz="1600" dirty="0"/>
              <a:t> </a:t>
            </a:r>
            <a:endParaRPr lang="es-AR" sz="1600" dirty="0"/>
          </a:p>
        </p:txBody>
      </p:sp>
      <p:sp>
        <p:nvSpPr>
          <p:cNvPr id="4" name="3 Rectángulo"/>
          <p:cNvSpPr/>
          <p:nvPr/>
        </p:nvSpPr>
        <p:spPr>
          <a:xfrm>
            <a:off x="4334137" y="3675796"/>
            <a:ext cx="4572000" cy="1815882"/>
          </a:xfrm>
          <a:prstGeom prst="rect">
            <a:avLst/>
          </a:prstGeom>
        </p:spPr>
        <p:txBody>
          <a:bodyPr>
            <a:spAutoFit/>
          </a:bodyPr>
          <a:lstStyle/>
          <a:p>
            <a:r>
              <a:rPr lang="es-ES" sz="1600" dirty="0" smtClean="0">
                <a:solidFill>
                  <a:schemeClr val="accent6">
                    <a:lumMod val="75000"/>
                  </a:schemeClr>
                </a:solidFill>
              </a:rPr>
              <a:t>Una situación similar ocurre si aplicamos una forma incorrecta de razonar, como en el  siguiente ejemplo:</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Si Juan es mendocino entonces Juan es africano.</a:t>
            </a:r>
            <a:endParaRPr lang="es-AR" sz="1600" dirty="0" smtClean="0">
              <a:solidFill>
                <a:schemeClr val="accent6">
                  <a:lumMod val="75000"/>
                </a:schemeClr>
              </a:solidFill>
            </a:endParaRPr>
          </a:p>
          <a:p>
            <a:r>
              <a:rPr lang="es-ES" sz="1600" dirty="0" smtClean="0">
                <a:solidFill>
                  <a:schemeClr val="accent6">
                    <a:lumMod val="75000"/>
                  </a:schemeClr>
                </a:solidFill>
              </a:rPr>
              <a:t>Si Juan es argentino entonces Juan es africano.</a:t>
            </a:r>
            <a:endParaRPr lang="es-AR" sz="1600" dirty="0" smtClean="0">
              <a:solidFill>
                <a:schemeClr val="accent6">
                  <a:lumMod val="75000"/>
                </a:schemeClr>
              </a:solidFill>
            </a:endParaRPr>
          </a:p>
          <a:p>
            <a:r>
              <a:rPr lang="es-ES" sz="1600" dirty="0" smtClean="0">
                <a:solidFill>
                  <a:schemeClr val="accent6">
                    <a:lumMod val="75000"/>
                  </a:schemeClr>
                </a:solidFill>
              </a:rPr>
              <a:t>Por lo tanto: si Juan es mendocino entonces Juan es argentino.</a:t>
            </a:r>
            <a:endParaRPr lang="es-AR" sz="1600" dirty="0">
              <a:solidFill>
                <a:schemeClr val="accent6">
                  <a:lumMod val="75000"/>
                </a:schemeClr>
              </a:solidFill>
            </a:endParaRPr>
          </a:p>
        </p:txBody>
      </p:sp>
    </p:spTree>
    <p:extLst>
      <p:ext uri="{BB962C8B-B14F-4D97-AF65-F5344CB8AC3E}">
        <p14:creationId xmlns:p14="http://schemas.microsoft.com/office/powerpoint/2010/main" val="3705067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AR" b="1" dirty="0" smtClean="0"/>
              <a:t>Razonamiento</a:t>
            </a:r>
            <a:br>
              <a:rPr lang="es-AR" b="1" dirty="0" smtClean="0"/>
            </a:br>
            <a:r>
              <a:rPr lang="es-ES" sz="1800" b="1" dirty="0" smtClean="0">
                <a:solidFill>
                  <a:prstClr val="black"/>
                </a:solidFill>
              </a:rPr>
              <a:t>Las </a:t>
            </a:r>
            <a:r>
              <a:rPr lang="es-ES" sz="1800" b="1" dirty="0">
                <a:solidFill>
                  <a:prstClr val="black"/>
                </a:solidFill>
              </a:rPr>
              <a:t>premisas son verdaderas y la conclusión </a:t>
            </a:r>
            <a:r>
              <a:rPr lang="es-ES" sz="1800" b="1" dirty="0" smtClean="0">
                <a:solidFill>
                  <a:prstClr val="black"/>
                </a:solidFill>
              </a:rPr>
              <a:t>es falsa</a:t>
            </a:r>
            <a:endParaRPr lang="es-AR" dirty="0"/>
          </a:p>
        </p:txBody>
      </p:sp>
      <p:sp>
        <p:nvSpPr>
          <p:cNvPr id="3" name="2 Rectángulo"/>
          <p:cNvSpPr/>
          <p:nvPr/>
        </p:nvSpPr>
        <p:spPr>
          <a:xfrm>
            <a:off x="401246" y="2491159"/>
            <a:ext cx="3666698" cy="1569660"/>
          </a:xfrm>
          <a:prstGeom prst="rect">
            <a:avLst/>
          </a:prstGeom>
        </p:spPr>
        <p:txBody>
          <a:bodyPr wrap="square">
            <a:spAutoFit/>
          </a:bodyPr>
          <a:lstStyle/>
          <a:p>
            <a:r>
              <a:rPr lang="es-ES" sz="1600" dirty="0">
                <a:solidFill>
                  <a:srgbClr val="0070C0"/>
                </a:solidFill>
              </a:rPr>
              <a:t>El razonamiento correcto preserva la verdad, no es posible partir de premisas verdaderas y llegar a conclusiones falsas a través de un razonamiento correcto. </a:t>
            </a:r>
            <a:endParaRPr lang="es-ES" sz="1600" dirty="0" smtClean="0">
              <a:solidFill>
                <a:srgbClr val="0070C0"/>
              </a:solidFill>
            </a:endParaRPr>
          </a:p>
          <a:p>
            <a:endParaRPr lang="es-ES" sz="1600" dirty="0">
              <a:solidFill>
                <a:srgbClr val="0070C0"/>
              </a:solidFill>
            </a:endParaRPr>
          </a:p>
          <a:p>
            <a:r>
              <a:rPr lang="es-ES" sz="1600" dirty="0"/>
              <a:t> </a:t>
            </a:r>
            <a:endParaRPr lang="es-AR" sz="1600" dirty="0"/>
          </a:p>
        </p:txBody>
      </p:sp>
      <p:sp>
        <p:nvSpPr>
          <p:cNvPr id="4" name="3 Rectángulo"/>
          <p:cNvSpPr/>
          <p:nvPr/>
        </p:nvSpPr>
        <p:spPr>
          <a:xfrm>
            <a:off x="4355976" y="2493471"/>
            <a:ext cx="4572000" cy="4031873"/>
          </a:xfrm>
          <a:prstGeom prst="rect">
            <a:avLst/>
          </a:prstGeom>
        </p:spPr>
        <p:txBody>
          <a:bodyPr>
            <a:spAutoFit/>
          </a:bodyPr>
          <a:lstStyle/>
          <a:p>
            <a:r>
              <a:rPr lang="es-ES" sz="1600" dirty="0">
                <a:solidFill>
                  <a:schemeClr val="accent6">
                    <a:lumMod val="75000"/>
                  </a:schemeClr>
                </a:solidFill>
              </a:rPr>
              <a:t>Esta situación puede ocurrir únicamente si aplicamos un razonamiento incorrecto, como en el siguiente ejemplo:</a:t>
            </a:r>
            <a:endParaRPr lang="es-AR" sz="1600" dirty="0">
              <a:solidFill>
                <a:schemeClr val="accent6">
                  <a:lumMod val="75000"/>
                </a:schemeClr>
              </a:solidFill>
            </a:endParaRPr>
          </a:p>
          <a:p>
            <a:r>
              <a:rPr lang="es-ES" sz="1600" dirty="0">
                <a:solidFill>
                  <a:schemeClr val="accent6">
                    <a:lumMod val="75000"/>
                  </a:schemeClr>
                </a:solidFill>
              </a:rPr>
              <a:t> </a:t>
            </a:r>
            <a:endParaRPr lang="es-AR" sz="1600" dirty="0">
              <a:solidFill>
                <a:schemeClr val="accent6">
                  <a:lumMod val="75000"/>
                </a:schemeClr>
              </a:solidFill>
            </a:endParaRPr>
          </a:p>
          <a:p>
            <a:r>
              <a:rPr lang="es-ES" sz="1600" dirty="0">
                <a:solidFill>
                  <a:schemeClr val="accent6">
                    <a:lumMod val="75000"/>
                  </a:schemeClr>
                </a:solidFill>
              </a:rPr>
              <a:t>Si Juan es mendocino entonces Juan es argentino.</a:t>
            </a:r>
            <a:endParaRPr lang="es-AR" sz="1600" dirty="0">
              <a:solidFill>
                <a:schemeClr val="accent6">
                  <a:lumMod val="75000"/>
                </a:schemeClr>
              </a:solidFill>
            </a:endParaRPr>
          </a:p>
          <a:p>
            <a:r>
              <a:rPr lang="es-ES" sz="1600" dirty="0">
                <a:solidFill>
                  <a:schemeClr val="accent6">
                    <a:lumMod val="75000"/>
                  </a:schemeClr>
                </a:solidFill>
              </a:rPr>
              <a:t>Si Juan es salteño entonces Juan es argentino.</a:t>
            </a:r>
            <a:endParaRPr lang="es-AR" sz="1600" dirty="0">
              <a:solidFill>
                <a:schemeClr val="accent6">
                  <a:lumMod val="75000"/>
                </a:schemeClr>
              </a:solidFill>
            </a:endParaRPr>
          </a:p>
          <a:p>
            <a:r>
              <a:rPr lang="es-ES" sz="1600" dirty="0">
                <a:solidFill>
                  <a:schemeClr val="accent6">
                    <a:lumMod val="75000"/>
                  </a:schemeClr>
                </a:solidFill>
              </a:rPr>
              <a:t>Por lo tanto: si Juan es mendocino entonces Juan es salteño.</a:t>
            </a:r>
            <a:endParaRPr lang="es-AR" sz="1600" dirty="0">
              <a:solidFill>
                <a:schemeClr val="accent6">
                  <a:lumMod val="75000"/>
                </a:schemeClr>
              </a:solidFill>
            </a:endParaRPr>
          </a:p>
          <a:p>
            <a:endParaRPr lang="es-ES" sz="1600" dirty="0" smtClean="0">
              <a:solidFill>
                <a:schemeClr val="accent6">
                  <a:lumMod val="75000"/>
                </a:schemeClr>
              </a:solidFill>
            </a:endParaRPr>
          </a:p>
          <a:p>
            <a:r>
              <a:rPr lang="es-ES" sz="1600" dirty="0" smtClean="0">
                <a:solidFill>
                  <a:schemeClr val="accent6">
                    <a:lumMod val="75000"/>
                  </a:schemeClr>
                </a:solidFill>
              </a:rPr>
              <a:t>Esta es otra instancia de la estructura de razonamiento incorrecto vista antes: </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Si A entonces B. </a:t>
            </a:r>
            <a:endParaRPr lang="es-AR" sz="1600" dirty="0" smtClean="0">
              <a:solidFill>
                <a:schemeClr val="accent6">
                  <a:lumMod val="75000"/>
                </a:schemeClr>
              </a:solidFill>
            </a:endParaRPr>
          </a:p>
          <a:p>
            <a:r>
              <a:rPr lang="es-ES" sz="1600" dirty="0" smtClean="0">
                <a:solidFill>
                  <a:schemeClr val="accent6">
                    <a:lumMod val="75000"/>
                  </a:schemeClr>
                </a:solidFill>
              </a:rPr>
              <a:t>Si C entonces B.</a:t>
            </a:r>
            <a:endParaRPr lang="es-AR" sz="1600" dirty="0" smtClean="0">
              <a:solidFill>
                <a:schemeClr val="accent6">
                  <a:lumMod val="75000"/>
                </a:schemeClr>
              </a:solidFill>
            </a:endParaRPr>
          </a:p>
          <a:p>
            <a:r>
              <a:rPr lang="es-ES" sz="1600" dirty="0" smtClean="0">
                <a:solidFill>
                  <a:schemeClr val="accent6">
                    <a:lumMod val="75000"/>
                  </a:schemeClr>
                </a:solidFill>
              </a:rPr>
              <a:t>Por lo tanto: si A entonces C.</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p:txBody>
      </p:sp>
    </p:spTree>
    <p:extLst>
      <p:ext uri="{BB962C8B-B14F-4D97-AF65-F5344CB8AC3E}">
        <p14:creationId xmlns:p14="http://schemas.microsoft.com/office/powerpoint/2010/main" val="1523628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Razonamiento</a:t>
            </a:r>
            <a:endParaRPr lang="es-AR" dirty="0"/>
          </a:p>
        </p:txBody>
      </p:sp>
      <p:sp>
        <p:nvSpPr>
          <p:cNvPr id="3" name="2 Rectángulo"/>
          <p:cNvSpPr/>
          <p:nvPr/>
        </p:nvSpPr>
        <p:spPr>
          <a:xfrm>
            <a:off x="401246" y="1340768"/>
            <a:ext cx="8352928" cy="1077218"/>
          </a:xfrm>
          <a:prstGeom prst="rect">
            <a:avLst/>
          </a:prstGeom>
        </p:spPr>
        <p:txBody>
          <a:bodyPr wrap="square">
            <a:spAutoFit/>
          </a:bodyPr>
          <a:lstStyle/>
          <a:p>
            <a:endParaRPr lang="es-ES" sz="1600" dirty="0"/>
          </a:p>
          <a:p>
            <a:r>
              <a:rPr lang="es-ES" sz="1600" dirty="0" smtClean="0"/>
              <a:t> Vimos los </a:t>
            </a:r>
            <a:r>
              <a:rPr lang="es-ES" sz="1600" dirty="0"/>
              <a:t>siguientes </a:t>
            </a:r>
            <a:r>
              <a:rPr lang="es-ES" sz="1600" dirty="0" smtClean="0"/>
              <a:t>4 casos</a:t>
            </a:r>
            <a:r>
              <a:rPr lang="es-ES" sz="1600" dirty="0"/>
              <a:t>:</a:t>
            </a:r>
            <a:endParaRPr lang="es-AR" sz="1600" dirty="0"/>
          </a:p>
          <a:p>
            <a:r>
              <a:rPr lang="es-ES" sz="1600" dirty="0"/>
              <a:t> </a:t>
            </a:r>
            <a:endParaRPr lang="es-AR" sz="1600" dirty="0"/>
          </a:p>
          <a:p>
            <a:r>
              <a:rPr lang="es-ES" sz="1600" dirty="0"/>
              <a:t> </a:t>
            </a:r>
            <a:endParaRPr lang="es-AR"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2614613"/>
            <a:ext cx="578485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4139952" y="4437112"/>
            <a:ext cx="500458" cy="1200329"/>
          </a:xfrm>
          <a:prstGeom prst="rect">
            <a:avLst/>
          </a:prstGeom>
          <a:noFill/>
        </p:spPr>
        <p:txBody>
          <a:bodyPr wrap="none" rtlCol="0">
            <a:spAutoFit/>
          </a:bodyPr>
          <a:lstStyle/>
          <a:p>
            <a:r>
              <a:rPr lang="es-ES" dirty="0" smtClean="0"/>
              <a:t>V </a:t>
            </a:r>
            <a:r>
              <a:rPr lang="es-ES" dirty="0" err="1" smtClean="0"/>
              <a:t>V</a:t>
            </a:r>
            <a:endParaRPr lang="es-ES" dirty="0" smtClean="0"/>
          </a:p>
          <a:p>
            <a:r>
              <a:rPr lang="es-ES" dirty="0" smtClean="0"/>
              <a:t>F </a:t>
            </a:r>
            <a:r>
              <a:rPr lang="es-ES" dirty="0" err="1" smtClean="0"/>
              <a:t>F</a:t>
            </a:r>
            <a:endParaRPr lang="es-ES" dirty="0" smtClean="0"/>
          </a:p>
          <a:p>
            <a:r>
              <a:rPr lang="es-ES" dirty="0" smtClean="0"/>
              <a:t>FV</a:t>
            </a:r>
          </a:p>
          <a:p>
            <a:r>
              <a:rPr lang="es-ES" dirty="0" smtClean="0"/>
              <a:t>VF</a:t>
            </a:r>
            <a:endParaRPr lang="es-AR" dirty="0"/>
          </a:p>
        </p:txBody>
      </p:sp>
    </p:spTree>
    <p:extLst>
      <p:ext uri="{BB962C8B-B14F-4D97-AF65-F5344CB8AC3E}">
        <p14:creationId xmlns:p14="http://schemas.microsoft.com/office/powerpoint/2010/main" val="760984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Razonamiento</a:t>
            </a:r>
            <a:endParaRPr lang="es-AR" b="1" dirty="0"/>
          </a:p>
        </p:txBody>
      </p:sp>
      <p:sp>
        <p:nvSpPr>
          <p:cNvPr id="3" name="2 Rectángulo"/>
          <p:cNvSpPr/>
          <p:nvPr/>
        </p:nvSpPr>
        <p:spPr>
          <a:xfrm>
            <a:off x="529680" y="1484784"/>
            <a:ext cx="8064896" cy="4985980"/>
          </a:xfrm>
          <a:prstGeom prst="rect">
            <a:avLst/>
          </a:prstGeom>
        </p:spPr>
        <p:txBody>
          <a:bodyPr wrap="square">
            <a:spAutoFit/>
          </a:bodyPr>
          <a:lstStyle/>
          <a:p>
            <a:pPr marL="285750" indent="-285750">
              <a:buFont typeface="Wingdings" pitchFamily="2" charset="2"/>
              <a:buChar char="Ø"/>
            </a:pPr>
            <a:r>
              <a:rPr lang="es-ES" dirty="0"/>
              <a:t>En resumen, un razonamiento es directamente incorrecto cuando a partir de premisas </a:t>
            </a:r>
            <a:r>
              <a:rPr lang="es-ES" dirty="0">
                <a:solidFill>
                  <a:srgbClr val="0070C0"/>
                </a:solidFill>
              </a:rPr>
              <a:t>verdaderas</a:t>
            </a:r>
            <a:r>
              <a:rPr lang="es-ES" dirty="0"/>
              <a:t> permite arribar a una conclusión </a:t>
            </a:r>
            <a:r>
              <a:rPr lang="es-ES" dirty="0">
                <a:solidFill>
                  <a:srgbClr val="0070C0"/>
                </a:solidFill>
              </a:rPr>
              <a:t>falsa</a:t>
            </a:r>
            <a:r>
              <a:rPr lang="es-ES" dirty="0"/>
              <a:t>,  </a:t>
            </a:r>
            <a:endParaRPr lang="es-ES" dirty="0" smtClean="0"/>
          </a:p>
          <a:p>
            <a:pPr lvl="2"/>
            <a:r>
              <a:rPr lang="es-ES" sz="1600" dirty="0">
                <a:solidFill>
                  <a:schemeClr val="accent6">
                    <a:lumMod val="75000"/>
                  </a:schemeClr>
                </a:solidFill>
              </a:rPr>
              <a:t>Si Juan es mendocino entonces Juan es argentino.</a:t>
            </a:r>
            <a:endParaRPr lang="es-AR" sz="1600" dirty="0">
              <a:solidFill>
                <a:schemeClr val="accent6">
                  <a:lumMod val="75000"/>
                </a:schemeClr>
              </a:solidFill>
            </a:endParaRPr>
          </a:p>
          <a:p>
            <a:pPr lvl="2"/>
            <a:r>
              <a:rPr lang="es-ES" sz="1600" dirty="0">
                <a:solidFill>
                  <a:schemeClr val="accent6">
                    <a:lumMod val="75000"/>
                  </a:schemeClr>
                </a:solidFill>
              </a:rPr>
              <a:t>Si Juan es salteño entonces Juan es argentino.</a:t>
            </a:r>
            <a:endParaRPr lang="es-AR" sz="1600" dirty="0">
              <a:solidFill>
                <a:schemeClr val="accent6">
                  <a:lumMod val="75000"/>
                </a:schemeClr>
              </a:solidFill>
            </a:endParaRPr>
          </a:p>
          <a:p>
            <a:pPr lvl="2"/>
            <a:r>
              <a:rPr lang="es-ES" sz="1600" dirty="0">
                <a:solidFill>
                  <a:schemeClr val="accent6">
                    <a:lumMod val="75000"/>
                  </a:schemeClr>
                </a:solidFill>
              </a:rPr>
              <a:t>Por lo tanto: si Juan es mendocino entonces Juan es salteño.</a:t>
            </a:r>
            <a:endParaRPr lang="es-AR" sz="1600" dirty="0">
              <a:solidFill>
                <a:schemeClr val="accent6">
                  <a:lumMod val="75000"/>
                </a:schemeClr>
              </a:solidFill>
            </a:endParaRPr>
          </a:p>
          <a:p>
            <a:pPr marL="285750" indent="-285750">
              <a:buFont typeface="Wingdings" pitchFamily="2" charset="2"/>
              <a:buChar char="Ø"/>
            </a:pPr>
            <a:endParaRPr lang="es-ES" dirty="0"/>
          </a:p>
          <a:p>
            <a:pPr marL="285750" indent="-285750">
              <a:buFont typeface="Wingdings" pitchFamily="2" charset="2"/>
              <a:buChar char="Ø"/>
            </a:pPr>
            <a:r>
              <a:rPr lang="es-ES" dirty="0" smtClean="0"/>
              <a:t>o </a:t>
            </a:r>
            <a:r>
              <a:rPr lang="es-ES" dirty="0"/>
              <a:t>bien es incorrecto porque tiene la estructura de un razonamiento incorrecto (aunque la conclusión sea verdadera). </a:t>
            </a:r>
            <a:endParaRPr lang="es-ES" dirty="0" smtClean="0"/>
          </a:p>
          <a:p>
            <a:pPr lvl="2"/>
            <a:r>
              <a:rPr lang="es-ES" dirty="0">
                <a:solidFill>
                  <a:schemeClr val="accent6">
                    <a:lumMod val="75000"/>
                  </a:schemeClr>
                </a:solidFill>
              </a:rPr>
              <a:t>Si Juan es mendocino entonces Juan es sudamericano.</a:t>
            </a:r>
            <a:endParaRPr lang="es-AR" dirty="0">
              <a:solidFill>
                <a:schemeClr val="accent6">
                  <a:lumMod val="75000"/>
                </a:schemeClr>
              </a:solidFill>
            </a:endParaRPr>
          </a:p>
          <a:p>
            <a:pPr lvl="2"/>
            <a:r>
              <a:rPr lang="es-ES" dirty="0">
                <a:solidFill>
                  <a:schemeClr val="accent6">
                    <a:lumMod val="75000"/>
                  </a:schemeClr>
                </a:solidFill>
              </a:rPr>
              <a:t>Si Juan es argentino entonces Juan es sudamericano.</a:t>
            </a:r>
            <a:endParaRPr lang="es-AR" dirty="0">
              <a:solidFill>
                <a:schemeClr val="accent6">
                  <a:lumMod val="75000"/>
                </a:schemeClr>
              </a:solidFill>
            </a:endParaRPr>
          </a:p>
          <a:p>
            <a:pPr lvl="2"/>
            <a:r>
              <a:rPr lang="es-ES" dirty="0">
                <a:solidFill>
                  <a:schemeClr val="accent6">
                    <a:lumMod val="75000"/>
                  </a:schemeClr>
                </a:solidFill>
              </a:rPr>
              <a:t>Por lo tanto: si Juan es mendocino entonces Juan es argentino.</a:t>
            </a:r>
            <a:endParaRPr lang="es-AR" dirty="0">
              <a:solidFill>
                <a:schemeClr val="accent6">
                  <a:lumMod val="75000"/>
                </a:schemeClr>
              </a:solidFill>
            </a:endParaRPr>
          </a:p>
          <a:p>
            <a:pPr marL="285750" indent="-285750">
              <a:buFont typeface="Wingdings" pitchFamily="2" charset="2"/>
              <a:buChar char="Ø"/>
            </a:pPr>
            <a:endParaRPr lang="es-ES" dirty="0"/>
          </a:p>
          <a:p>
            <a:pPr marL="285750" indent="-285750">
              <a:buFont typeface="Wingdings" pitchFamily="2" charset="2"/>
              <a:buChar char="Ø"/>
            </a:pPr>
            <a:r>
              <a:rPr lang="es-ES" dirty="0" smtClean="0"/>
              <a:t>La </a:t>
            </a:r>
            <a:r>
              <a:rPr lang="es-ES" dirty="0"/>
              <a:t>corrección de la forma solamente garantiza que si las premisas son verdaderas entonces lo será también la conclusión.  </a:t>
            </a:r>
            <a:endParaRPr lang="es-ES" dirty="0" smtClean="0"/>
          </a:p>
          <a:p>
            <a:pPr marL="285750" indent="-285750">
              <a:buFont typeface="Wingdings" pitchFamily="2" charset="2"/>
              <a:buChar char="Ø"/>
            </a:pPr>
            <a:endParaRPr lang="es-ES" dirty="0" smtClean="0"/>
          </a:p>
          <a:p>
            <a:pPr marL="285750" indent="-285750">
              <a:buFont typeface="Wingdings" pitchFamily="2" charset="2"/>
              <a:buChar char="Ø"/>
            </a:pPr>
            <a:r>
              <a:rPr lang="es-ES" dirty="0" smtClean="0"/>
              <a:t>El  </a:t>
            </a:r>
            <a:r>
              <a:rPr lang="es-ES" dirty="0"/>
              <a:t>caso </a:t>
            </a:r>
            <a:r>
              <a:rPr lang="es-ES" dirty="0" smtClean="0"/>
              <a:t>F V es </a:t>
            </a:r>
            <a:r>
              <a:rPr lang="es-ES" dirty="0"/>
              <a:t>de gran importancia en el método científico, ya que permite razonar correctamente, pero sobre hipótesis que podrían ser falsas. La verdad de la conclusión no nos asegura nada acerca de la verdad de las premisas.</a:t>
            </a:r>
            <a:endParaRPr lang="es-AR" dirty="0"/>
          </a:p>
        </p:txBody>
      </p:sp>
    </p:spTree>
    <p:extLst>
      <p:ext uri="{BB962C8B-B14F-4D97-AF65-F5344CB8AC3E}">
        <p14:creationId xmlns:p14="http://schemas.microsoft.com/office/powerpoint/2010/main" val="3860725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Sintaxis: el lenguaje simbólico de la </a:t>
            </a:r>
            <a:r>
              <a:rPr lang="es-AR" b="1" dirty="0" smtClean="0"/>
              <a:t>lógica</a:t>
            </a:r>
            <a:endParaRPr lang="es-AR" dirty="0"/>
          </a:p>
        </p:txBody>
      </p:sp>
      <p:sp>
        <p:nvSpPr>
          <p:cNvPr id="3" name="2 Rectángulo"/>
          <p:cNvSpPr/>
          <p:nvPr/>
        </p:nvSpPr>
        <p:spPr>
          <a:xfrm>
            <a:off x="539552" y="1979881"/>
            <a:ext cx="8136904" cy="3139321"/>
          </a:xfrm>
          <a:prstGeom prst="rect">
            <a:avLst/>
          </a:prstGeom>
        </p:spPr>
        <p:txBody>
          <a:bodyPr wrap="square">
            <a:spAutoFit/>
          </a:bodyPr>
          <a:lstStyle/>
          <a:p>
            <a:r>
              <a:rPr lang="es-ES" dirty="0"/>
              <a:t>Para estudiar los principios del razonamiento, la lógica necesita mediante sistemas formales en primer término capturar y formalizar las estructuras del lenguaje natural en un lenguaje simbólico, para luego formalizar los mecanismos de razonamiento que se aplican sobre dichas estructuras lingüísticas.</a:t>
            </a:r>
            <a:endParaRPr lang="es-AR" dirty="0"/>
          </a:p>
          <a:p>
            <a:endParaRPr lang="es-ES" dirty="0" smtClean="0"/>
          </a:p>
          <a:p>
            <a:r>
              <a:rPr lang="es-ES" dirty="0" smtClean="0"/>
              <a:t>El </a:t>
            </a:r>
            <a:r>
              <a:rPr lang="es-ES" dirty="0"/>
              <a:t>lenguaje simbólico consta de un conjunto de símbolos primitivos (el </a:t>
            </a:r>
            <a:r>
              <a:rPr lang="es-ES" dirty="0">
                <a:solidFill>
                  <a:srgbClr val="0070C0"/>
                </a:solidFill>
              </a:rPr>
              <a:t>alfabeto</a:t>
            </a:r>
            <a:r>
              <a:rPr lang="es-ES" dirty="0"/>
              <a:t> o vocabulario) y un conjunto de reglas de formación (la </a:t>
            </a:r>
            <a:r>
              <a:rPr lang="es-ES" dirty="0">
                <a:solidFill>
                  <a:srgbClr val="0070C0"/>
                </a:solidFill>
              </a:rPr>
              <a:t>gramática</a:t>
            </a:r>
            <a:r>
              <a:rPr lang="es-ES" dirty="0"/>
              <a:t>) que nos dice cómo construir fórmulas bien formadas a partir de los símbolos primitivos.</a:t>
            </a:r>
            <a:endParaRPr lang="es-AR" dirty="0"/>
          </a:p>
          <a:p>
            <a:r>
              <a:rPr lang="es-ES" b="1" dirty="0"/>
              <a:t> </a:t>
            </a:r>
            <a:endParaRPr lang="es-AR" dirty="0"/>
          </a:p>
          <a:p>
            <a:r>
              <a:rPr lang="es-ES" b="1" dirty="0"/>
              <a:t> </a:t>
            </a:r>
            <a:endParaRPr lang="es-AR" dirty="0"/>
          </a:p>
          <a:p>
            <a:endParaRPr lang="es-AR" dirty="0"/>
          </a:p>
        </p:txBody>
      </p:sp>
    </p:spTree>
    <p:extLst>
      <p:ext uri="{BB962C8B-B14F-4D97-AF65-F5344CB8AC3E}">
        <p14:creationId xmlns:p14="http://schemas.microsoft.com/office/powerpoint/2010/main" val="2444923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Alfabeto</a:t>
            </a:r>
            <a:endParaRPr lang="es-AR" dirty="0"/>
          </a:p>
        </p:txBody>
      </p:sp>
      <p:sp>
        <p:nvSpPr>
          <p:cNvPr id="3" name="2 Rectángulo"/>
          <p:cNvSpPr/>
          <p:nvPr/>
        </p:nvSpPr>
        <p:spPr>
          <a:xfrm>
            <a:off x="467544" y="1556792"/>
            <a:ext cx="8136904" cy="3139321"/>
          </a:xfrm>
          <a:prstGeom prst="rect">
            <a:avLst/>
          </a:prstGeom>
        </p:spPr>
        <p:txBody>
          <a:bodyPr wrap="square">
            <a:spAutoFit/>
          </a:bodyPr>
          <a:lstStyle/>
          <a:p>
            <a:r>
              <a:rPr lang="es-ES" b="1" dirty="0"/>
              <a:t> </a:t>
            </a:r>
            <a:r>
              <a:rPr lang="es-ES" dirty="0" smtClean="0"/>
              <a:t>El </a:t>
            </a:r>
            <a:r>
              <a:rPr lang="es-ES" dirty="0"/>
              <a:t>alfabeto de un sistema formal es el conjunto de símbolos que pertenecen al lenguaje del sistema. Si L es el nombre del sistema de lógica proposicional, entonces el alfabeto de L consiste en:</a:t>
            </a:r>
            <a:endParaRPr lang="es-AR" dirty="0"/>
          </a:p>
          <a:p>
            <a:r>
              <a:rPr lang="es-ES" dirty="0"/>
              <a:t> </a:t>
            </a:r>
            <a:endParaRPr lang="es-AR" dirty="0"/>
          </a:p>
          <a:p>
            <a:pPr marL="285750" lvl="0" indent="-285750">
              <a:buFont typeface="Wingdings" pitchFamily="2" charset="2"/>
              <a:buChar char="Ø"/>
            </a:pPr>
            <a:r>
              <a:rPr lang="es-ES" dirty="0"/>
              <a:t>Una cantidad finita pero arbitrariamente grande de variables proposicionales (o variables de enunciado). En general se las toma del alfabeto latino, empezando por la letra p, luego q, r, etc., y utilizando subíndices cuando es necesario. Las variables de enunciado  representan enunciados simples como "está lloviendo" o </a:t>
            </a:r>
            <a:r>
              <a:rPr lang="es-ES" dirty="0" smtClean="0"/>
              <a:t>«java es un lenguaje de programación".</a:t>
            </a:r>
            <a:endParaRPr lang="es-AR" dirty="0"/>
          </a:p>
          <a:p>
            <a:pPr marL="285750" lvl="0" indent="-285750">
              <a:buFont typeface="Wingdings" pitchFamily="2" charset="2"/>
              <a:buChar char="Ø"/>
            </a:pPr>
            <a:r>
              <a:rPr lang="es-ES" dirty="0"/>
              <a:t>Un conjunto de operadores lógicos o conectivas: </a:t>
            </a:r>
            <a:r>
              <a:rPr lang="es-ES" dirty="0">
                <a:sym typeface="Symbol"/>
              </a:rPr>
              <a:t></a:t>
            </a:r>
            <a:r>
              <a:rPr lang="es-ES" dirty="0"/>
              <a:t>, </a:t>
            </a:r>
            <a:r>
              <a:rPr lang="es-ES" dirty="0">
                <a:sym typeface="Symbol"/>
              </a:rPr>
              <a:t></a:t>
            </a:r>
            <a:r>
              <a:rPr lang="es-ES" dirty="0"/>
              <a:t>, </a:t>
            </a:r>
            <a:r>
              <a:rPr lang="es-ES" dirty="0">
                <a:sym typeface="Symbol"/>
              </a:rPr>
              <a:t></a:t>
            </a:r>
            <a:r>
              <a:rPr lang="es-ES" dirty="0"/>
              <a:t>, </a:t>
            </a:r>
            <a:r>
              <a:rPr lang="es-ES" dirty="0">
                <a:sym typeface="Symbol"/>
              </a:rPr>
              <a:t></a:t>
            </a:r>
            <a:r>
              <a:rPr lang="es-ES" dirty="0"/>
              <a:t>, </a:t>
            </a:r>
            <a:r>
              <a:rPr lang="es-ES" dirty="0">
                <a:sym typeface="Symbol"/>
              </a:rPr>
              <a:t></a:t>
            </a:r>
            <a:r>
              <a:rPr lang="es-ES" dirty="0"/>
              <a:t>.</a:t>
            </a:r>
            <a:endParaRPr lang="es-AR" dirty="0"/>
          </a:p>
          <a:p>
            <a:pPr marL="285750" indent="-285750">
              <a:buFont typeface="Wingdings" pitchFamily="2" charset="2"/>
              <a:buChar char="Ø"/>
            </a:pPr>
            <a:r>
              <a:rPr lang="es-ES" dirty="0"/>
              <a:t>Dos signos de puntuación: el paréntesis izquierdo y el paréntesis derecho</a:t>
            </a:r>
            <a:endParaRPr lang="es-AR" dirty="0"/>
          </a:p>
        </p:txBody>
      </p:sp>
    </p:spTree>
    <p:extLst>
      <p:ext uri="{BB962C8B-B14F-4D97-AF65-F5344CB8AC3E}">
        <p14:creationId xmlns:p14="http://schemas.microsoft.com/office/powerpoint/2010/main" val="1548991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Gramática</a:t>
            </a:r>
            <a:endParaRPr lang="es-AR" dirty="0"/>
          </a:p>
        </p:txBody>
      </p:sp>
      <p:sp>
        <p:nvSpPr>
          <p:cNvPr id="3" name="2 Rectángulo"/>
          <p:cNvSpPr/>
          <p:nvPr/>
        </p:nvSpPr>
        <p:spPr>
          <a:xfrm>
            <a:off x="395536" y="1484784"/>
            <a:ext cx="8280920" cy="4247317"/>
          </a:xfrm>
          <a:prstGeom prst="rect">
            <a:avLst/>
          </a:prstGeom>
        </p:spPr>
        <p:txBody>
          <a:bodyPr wrap="square">
            <a:spAutoFit/>
          </a:bodyPr>
          <a:lstStyle/>
          <a:p>
            <a:r>
              <a:rPr lang="es-ES" dirty="0" smtClean="0"/>
              <a:t>Una </a:t>
            </a:r>
            <a:r>
              <a:rPr lang="es-ES" dirty="0"/>
              <a:t>vez definido el alfabeto, el siguiente paso es determinar qué combinaciones de símbolos pertenecen al lenguaje del sistema. Esto se logra mediante una gramática formal. </a:t>
            </a:r>
            <a:endParaRPr lang="es-ES" dirty="0" smtClean="0"/>
          </a:p>
          <a:p>
            <a:r>
              <a:rPr lang="es-ES" dirty="0" smtClean="0"/>
              <a:t>La </a:t>
            </a:r>
            <a:r>
              <a:rPr lang="es-ES" dirty="0"/>
              <a:t>misma consiste en un conjunto de reglas que d</a:t>
            </a:r>
            <a:r>
              <a:rPr lang="es-ES" dirty="0" smtClean="0"/>
              <a:t>efinen</a:t>
            </a:r>
            <a:r>
              <a:rPr lang="es-ES" dirty="0"/>
              <a:t> recursivamente las cadenas de caracteres que pertenecen al lenguaje. A las cadenas de caracteres construidas según estas reglas se las llama </a:t>
            </a:r>
            <a:r>
              <a:rPr lang="es-ES" i="1" dirty="0">
                <a:solidFill>
                  <a:srgbClr val="0070C0"/>
                </a:solidFill>
              </a:rPr>
              <a:t>fórmulas bien </a:t>
            </a:r>
            <a:r>
              <a:rPr lang="es-ES" i="1" dirty="0" smtClean="0">
                <a:solidFill>
                  <a:srgbClr val="0070C0"/>
                </a:solidFill>
              </a:rPr>
              <a:t>formadas (</a:t>
            </a:r>
            <a:r>
              <a:rPr lang="es-ES" i="1" dirty="0" err="1" smtClean="0">
                <a:solidFill>
                  <a:srgbClr val="0070C0"/>
                </a:solidFill>
              </a:rPr>
              <a:t>fbf</a:t>
            </a:r>
            <a:r>
              <a:rPr lang="es-ES" i="1" dirty="0" smtClean="0">
                <a:solidFill>
                  <a:srgbClr val="0070C0"/>
                </a:solidFill>
              </a:rPr>
              <a:t>)</a:t>
            </a:r>
            <a:r>
              <a:rPr lang="es-ES" dirty="0" smtClean="0"/>
              <a:t>, </a:t>
            </a:r>
            <a:r>
              <a:rPr lang="es-ES" dirty="0"/>
              <a:t>y también se las conoce como </a:t>
            </a:r>
            <a:r>
              <a:rPr lang="es-ES" i="1" dirty="0">
                <a:solidFill>
                  <a:srgbClr val="0070C0"/>
                </a:solidFill>
              </a:rPr>
              <a:t>formas enunciativas</a:t>
            </a:r>
            <a:r>
              <a:rPr lang="es-ES" dirty="0"/>
              <a:t>. </a:t>
            </a:r>
            <a:endParaRPr lang="es-ES" dirty="0" smtClean="0"/>
          </a:p>
          <a:p>
            <a:endParaRPr lang="es-ES" dirty="0" smtClean="0"/>
          </a:p>
          <a:p>
            <a:r>
              <a:rPr lang="es-ES" dirty="0" smtClean="0"/>
              <a:t>Las </a:t>
            </a:r>
            <a:r>
              <a:rPr lang="es-ES" dirty="0"/>
              <a:t>reglas del sistema L son </a:t>
            </a:r>
            <a:r>
              <a:rPr lang="es-ES" dirty="0" smtClean="0"/>
              <a:t>:</a:t>
            </a:r>
            <a:endParaRPr lang="es-AR" dirty="0"/>
          </a:p>
          <a:p>
            <a:r>
              <a:rPr lang="es-ES" dirty="0"/>
              <a:t> </a:t>
            </a:r>
            <a:endParaRPr lang="es-AR" dirty="0"/>
          </a:p>
          <a:p>
            <a:pPr marL="285750" lvl="0" indent="-285750">
              <a:buFont typeface="Wingdings" pitchFamily="2" charset="2"/>
              <a:buChar char="Ø"/>
            </a:pPr>
            <a:r>
              <a:rPr lang="es-ES" dirty="0"/>
              <a:t>Las variables de enunciado del alfabeto de L son formas enunciativas</a:t>
            </a:r>
            <a:r>
              <a:rPr lang="es-ES" dirty="0" smtClean="0"/>
              <a:t>. Es decir, </a:t>
            </a:r>
            <a:r>
              <a:rPr lang="es-ES" dirty="0" err="1" smtClean="0"/>
              <a:t>p,q</a:t>
            </a:r>
            <a:r>
              <a:rPr lang="es-ES" dirty="0" smtClean="0"/>
              <a:t>,..</a:t>
            </a:r>
            <a:endParaRPr lang="es-AR" dirty="0"/>
          </a:p>
          <a:p>
            <a:pPr marL="285750" lvl="0" indent="-285750">
              <a:buFont typeface="Wingdings" pitchFamily="2" charset="2"/>
              <a:buChar char="Ø"/>
            </a:pPr>
            <a:r>
              <a:rPr lang="es-ES" dirty="0"/>
              <a:t>Si  A y B son formas enunciativas de L, entonces también lo son (</a:t>
            </a:r>
            <a:r>
              <a:rPr lang="es-ES" dirty="0">
                <a:sym typeface="Symbol"/>
              </a:rPr>
              <a:t></a:t>
            </a:r>
            <a:r>
              <a:rPr lang="es-ES" dirty="0"/>
              <a:t> A), (A </a:t>
            </a:r>
            <a:r>
              <a:rPr lang="es-ES" dirty="0">
                <a:sym typeface="Symbol"/>
              </a:rPr>
              <a:t></a:t>
            </a:r>
            <a:r>
              <a:rPr lang="es-ES" dirty="0"/>
              <a:t> B), (A </a:t>
            </a:r>
            <a:r>
              <a:rPr lang="es-ES" dirty="0">
                <a:sym typeface="Symbol"/>
              </a:rPr>
              <a:t></a:t>
            </a:r>
            <a:r>
              <a:rPr lang="es-ES" dirty="0"/>
              <a:t> B) , (A </a:t>
            </a:r>
            <a:r>
              <a:rPr lang="es-ES" dirty="0">
                <a:sym typeface="Symbol"/>
              </a:rPr>
              <a:t></a:t>
            </a:r>
            <a:r>
              <a:rPr lang="es-ES" dirty="0"/>
              <a:t> B) y (A </a:t>
            </a:r>
            <a:r>
              <a:rPr lang="es-ES" dirty="0">
                <a:sym typeface="Symbol"/>
              </a:rPr>
              <a:t></a:t>
            </a:r>
            <a:r>
              <a:rPr lang="es-ES" dirty="0"/>
              <a:t> B). </a:t>
            </a:r>
            <a:endParaRPr lang="es-AR" dirty="0"/>
          </a:p>
          <a:p>
            <a:pPr marL="285750" lvl="0" indent="-285750">
              <a:buFont typeface="Wingdings" pitchFamily="2" charset="2"/>
              <a:buChar char="Ø"/>
            </a:pPr>
            <a:r>
              <a:rPr lang="es-ES" dirty="0"/>
              <a:t>Sólo las expresiones que pueden ser generadas mediante las cláusulas i y ii en un número finito de pasos son formas enunciativas de L.</a:t>
            </a:r>
            <a:endParaRPr lang="es-AR" dirty="0"/>
          </a:p>
        </p:txBody>
      </p:sp>
    </p:spTree>
    <p:extLst>
      <p:ext uri="{BB962C8B-B14F-4D97-AF65-F5344CB8AC3E}">
        <p14:creationId xmlns:p14="http://schemas.microsoft.com/office/powerpoint/2010/main" val="378905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a:t>
            </a:r>
            <a:endParaRPr lang="es-AR" dirty="0"/>
          </a:p>
        </p:txBody>
      </p:sp>
      <p:sp>
        <p:nvSpPr>
          <p:cNvPr id="5" name="4 Rectángulo"/>
          <p:cNvSpPr/>
          <p:nvPr/>
        </p:nvSpPr>
        <p:spPr>
          <a:xfrm>
            <a:off x="755576" y="1484784"/>
            <a:ext cx="7776864" cy="2308324"/>
          </a:xfrm>
          <a:prstGeom prst="rect">
            <a:avLst/>
          </a:prstGeom>
        </p:spPr>
        <p:txBody>
          <a:bodyPr wrap="square">
            <a:spAutoFit/>
          </a:bodyPr>
          <a:lstStyle/>
          <a:p>
            <a:r>
              <a:rPr lang="es-ES" dirty="0"/>
              <a:t>Según estas reglas, las siguientes cadenas de caracteres son ejemplos de formas enunciativas:</a:t>
            </a:r>
            <a:endParaRPr lang="es-AR" dirty="0"/>
          </a:p>
          <a:p>
            <a:r>
              <a:rPr lang="es-ES" dirty="0"/>
              <a:t> </a:t>
            </a:r>
            <a:endParaRPr lang="es-AR" dirty="0"/>
          </a:p>
          <a:p>
            <a:pPr lvl="0"/>
            <a:r>
              <a:rPr lang="es-ES" dirty="0"/>
              <a:t>p, q, r, por la definición (i).</a:t>
            </a:r>
            <a:endParaRPr lang="es-AR" dirty="0"/>
          </a:p>
          <a:p>
            <a:pPr lvl="0"/>
            <a:r>
              <a:rPr lang="es-ES" dirty="0"/>
              <a:t>(</a:t>
            </a:r>
            <a:r>
              <a:rPr lang="es-ES" dirty="0">
                <a:sym typeface="Symbol"/>
              </a:rPr>
              <a:t></a:t>
            </a:r>
            <a:r>
              <a:rPr lang="es-ES" dirty="0"/>
              <a:t> p), (q </a:t>
            </a:r>
            <a:r>
              <a:rPr lang="es-ES" dirty="0">
                <a:sym typeface="Symbol"/>
              </a:rPr>
              <a:t></a:t>
            </a:r>
            <a:r>
              <a:rPr lang="es-ES" dirty="0"/>
              <a:t> r), (p </a:t>
            </a:r>
            <a:r>
              <a:rPr lang="es-ES" dirty="0">
                <a:sym typeface="Symbol"/>
              </a:rPr>
              <a:t></a:t>
            </a:r>
            <a:r>
              <a:rPr lang="es-ES" dirty="0"/>
              <a:t> q), por la definición (ii) y la línea anterior.</a:t>
            </a:r>
            <a:endParaRPr lang="es-AR" dirty="0"/>
          </a:p>
          <a:p>
            <a:pPr lvl="0"/>
            <a:r>
              <a:rPr lang="es-ES" dirty="0"/>
              <a:t>(((</a:t>
            </a:r>
            <a:r>
              <a:rPr lang="es-ES" dirty="0">
                <a:sym typeface="Symbol"/>
              </a:rPr>
              <a:t></a:t>
            </a:r>
            <a:r>
              <a:rPr lang="es-ES" dirty="0"/>
              <a:t> p) </a:t>
            </a:r>
            <a:r>
              <a:rPr lang="es-ES" dirty="0">
                <a:sym typeface="Symbol"/>
              </a:rPr>
              <a:t></a:t>
            </a:r>
            <a:r>
              <a:rPr lang="es-ES" dirty="0"/>
              <a:t> (q </a:t>
            </a:r>
            <a:r>
              <a:rPr lang="es-ES" dirty="0">
                <a:sym typeface="Symbol"/>
              </a:rPr>
              <a:t></a:t>
            </a:r>
            <a:r>
              <a:rPr lang="es-ES" dirty="0"/>
              <a:t> r)) </a:t>
            </a:r>
            <a:r>
              <a:rPr lang="es-ES" dirty="0">
                <a:sym typeface="Symbol"/>
              </a:rPr>
              <a:t></a:t>
            </a:r>
            <a:r>
              <a:rPr lang="es-ES" dirty="0"/>
              <a:t> (p </a:t>
            </a:r>
            <a:r>
              <a:rPr lang="es-ES" dirty="0">
                <a:sym typeface="Symbol"/>
              </a:rPr>
              <a:t></a:t>
            </a:r>
            <a:r>
              <a:rPr lang="es-ES" dirty="0"/>
              <a:t> q)), por la definición (ii) y la línea anterior.</a:t>
            </a:r>
            <a:endParaRPr lang="es-AR" dirty="0"/>
          </a:p>
          <a:p>
            <a:r>
              <a:rPr lang="es-ES" dirty="0"/>
              <a:t> </a:t>
            </a:r>
            <a:endParaRPr lang="es-AR" dirty="0"/>
          </a:p>
          <a:p>
            <a:r>
              <a:rPr lang="es-ES" dirty="0"/>
              <a:t>Y los siguientes son ejemplos de fórmulas que no son formas enunciativas:</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653136"/>
            <a:ext cx="6294228" cy="191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907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Semántica: interpretación y </a:t>
            </a:r>
            <a:r>
              <a:rPr lang="es-AR" b="1" dirty="0" smtClean="0"/>
              <a:t>satisfacción</a:t>
            </a:r>
            <a:endParaRPr lang="es-AR" dirty="0"/>
          </a:p>
        </p:txBody>
      </p:sp>
      <p:sp>
        <p:nvSpPr>
          <p:cNvPr id="3" name="2 Rectángulo"/>
          <p:cNvSpPr/>
          <p:nvPr/>
        </p:nvSpPr>
        <p:spPr>
          <a:xfrm>
            <a:off x="1043608" y="1997839"/>
            <a:ext cx="6984776" cy="2585323"/>
          </a:xfrm>
          <a:prstGeom prst="rect">
            <a:avLst/>
          </a:prstGeom>
        </p:spPr>
        <p:txBody>
          <a:bodyPr wrap="square">
            <a:spAutoFit/>
          </a:bodyPr>
          <a:lstStyle/>
          <a:p>
            <a:r>
              <a:rPr lang="es-ES" dirty="0"/>
              <a:t>Como todo enunciado simple es verdadero o falso, una variable de enunciado tomará uno u otro valor de verdad: </a:t>
            </a:r>
            <a:r>
              <a:rPr lang="es-ES" dirty="0">
                <a:solidFill>
                  <a:srgbClr val="0070C0"/>
                </a:solidFill>
              </a:rPr>
              <a:t>V (verdadero) o F (falso</a:t>
            </a:r>
            <a:r>
              <a:rPr lang="es-ES" dirty="0" smtClean="0">
                <a:solidFill>
                  <a:srgbClr val="0070C0"/>
                </a:solidFill>
              </a:rPr>
              <a:t>).</a:t>
            </a:r>
          </a:p>
          <a:p>
            <a:endParaRPr lang="es-ES" dirty="0">
              <a:solidFill>
                <a:srgbClr val="0070C0"/>
              </a:solidFill>
            </a:endParaRPr>
          </a:p>
          <a:p>
            <a:r>
              <a:rPr lang="es-ES" dirty="0" smtClean="0"/>
              <a:t>La </a:t>
            </a:r>
            <a:r>
              <a:rPr lang="es-ES" dirty="0"/>
              <a:t>verdad o falsedad de un enunciado compuesto depende de la verdad o falsedad de los enunciados simples que lo constituyen, y de la forma en que están conectados. </a:t>
            </a:r>
            <a:endParaRPr lang="es-ES" dirty="0" smtClean="0"/>
          </a:p>
          <a:p>
            <a:endParaRPr lang="es-AR" dirty="0"/>
          </a:p>
          <a:p>
            <a:r>
              <a:rPr lang="es-ES" dirty="0"/>
              <a:t>Primeramente vamos a analizar el significado de cada una de las conectivas, mediante </a:t>
            </a:r>
            <a:r>
              <a:rPr lang="es-ES" i="1" dirty="0"/>
              <a:t>tablas de verdad</a:t>
            </a:r>
            <a:r>
              <a:rPr lang="es-ES" dirty="0"/>
              <a:t>.</a:t>
            </a:r>
            <a:endParaRPr lang="es-AR" dirty="0"/>
          </a:p>
        </p:txBody>
      </p:sp>
    </p:spTree>
    <p:extLst>
      <p:ext uri="{BB962C8B-B14F-4D97-AF65-F5344CB8AC3E}">
        <p14:creationId xmlns:p14="http://schemas.microsoft.com/office/powerpoint/2010/main" val="2100614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Negación</a:t>
            </a:r>
            <a:endParaRPr lang="es-AR" dirty="0"/>
          </a:p>
        </p:txBody>
      </p:sp>
      <p:sp>
        <p:nvSpPr>
          <p:cNvPr id="5" name="4 Rectángulo"/>
          <p:cNvSpPr/>
          <p:nvPr/>
        </p:nvSpPr>
        <p:spPr>
          <a:xfrm>
            <a:off x="971600" y="1556792"/>
            <a:ext cx="6912768" cy="1477328"/>
          </a:xfrm>
          <a:prstGeom prst="rect">
            <a:avLst/>
          </a:prstGeom>
        </p:spPr>
        <p:txBody>
          <a:bodyPr wrap="square">
            <a:spAutoFit/>
          </a:bodyPr>
          <a:lstStyle/>
          <a:p>
            <a:endParaRPr lang="es-AR" dirty="0"/>
          </a:p>
          <a:p>
            <a:r>
              <a:rPr lang="es-ES" dirty="0"/>
              <a:t>Sea A un </a:t>
            </a:r>
            <a:r>
              <a:rPr lang="es-ES" dirty="0" smtClean="0"/>
              <a:t>enunciado. </a:t>
            </a:r>
            <a:r>
              <a:rPr lang="es-ES" dirty="0"/>
              <a:t>Denotaremos con </a:t>
            </a:r>
            <a:r>
              <a:rPr lang="es-ES" dirty="0">
                <a:sym typeface="Symbol"/>
              </a:rPr>
              <a:t></a:t>
            </a:r>
            <a:r>
              <a:rPr lang="es-ES" dirty="0"/>
              <a:t> A </a:t>
            </a:r>
            <a:r>
              <a:rPr lang="es-ES" dirty="0" err="1"/>
              <a:t>a</a:t>
            </a:r>
            <a:r>
              <a:rPr lang="es-ES" dirty="0"/>
              <a:t> su negación. Si A es verdadero entonces </a:t>
            </a:r>
            <a:r>
              <a:rPr lang="es-ES" dirty="0">
                <a:sym typeface="Symbol"/>
              </a:rPr>
              <a:t></a:t>
            </a:r>
            <a:r>
              <a:rPr lang="es-ES" dirty="0"/>
              <a:t> A es falso, y recíprocamente si A es falso entonces </a:t>
            </a:r>
            <a:r>
              <a:rPr lang="es-ES" dirty="0">
                <a:sym typeface="Symbol"/>
              </a:rPr>
              <a:t></a:t>
            </a:r>
            <a:r>
              <a:rPr lang="es-ES" dirty="0"/>
              <a:t> A es verdadero. La siguiente es la tabla de verdad que especifica el significado de esta conectiva:</a:t>
            </a:r>
            <a:endParaRPr lang="es-AR" dirty="0"/>
          </a:p>
        </p:txBody>
      </p:sp>
      <p:sp>
        <p:nvSpPr>
          <p:cNvPr id="6" name="5 Rectángulo"/>
          <p:cNvSpPr/>
          <p:nvPr/>
        </p:nvSpPr>
        <p:spPr>
          <a:xfrm>
            <a:off x="899592" y="4581128"/>
            <a:ext cx="7200800" cy="1477328"/>
          </a:xfrm>
          <a:prstGeom prst="rect">
            <a:avLst/>
          </a:prstGeom>
        </p:spPr>
        <p:txBody>
          <a:bodyPr wrap="square">
            <a:spAutoFit/>
          </a:bodyPr>
          <a:lstStyle/>
          <a:p>
            <a:r>
              <a:rPr lang="es-ES" dirty="0"/>
              <a:t>La conectiva </a:t>
            </a:r>
            <a:r>
              <a:rPr lang="es-ES" dirty="0">
                <a:sym typeface="Symbol"/>
              </a:rPr>
              <a:t></a:t>
            </a:r>
            <a:r>
              <a:rPr lang="es-ES" dirty="0"/>
              <a:t> da lugar a una función de verdad llamada  f</a:t>
            </a:r>
            <a:r>
              <a:rPr lang="es-ES" baseline="30000" dirty="0">
                <a:sym typeface="Symbol"/>
              </a:rPr>
              <a:t></a:t>
            </a:r>
            <a:r>
              <a:rPr lang="es-ES" dirty="0"/>
              <a:t> que tiene como dominio y </a:t>
            </a:r>
            <a:r>
              <a:rPr lang="es-ES" dirty="0" err="1"/>
              <a:t>codominio</a:t>
            </a:r>
            <a:r>
              <a:rPr lang="es-ES" dirty="0"/>
              <a:t> al conjunto {V, F} y se define así:</a:t>
            </a:r>
            <a:endParaRPr lang="es-AR" dirty="0"/>
          </a:p>
          <a:p>
            <a:r>
              <a:rPr lang="es-ES" dirty="0"/>
              <a:t> </a:t>
            </a:r>
            <a:endParaRPr lang="es-AR" dirty="0"/>
          </a:p>
          <a:p>
            <a:pPr lvl="0"/>
            <a:r>
              <a:rPr lang="es-ES" dirty="0"/>
              <a:t>f</a:t>
            </a:r>
            <a:r>
              <a:rPr lang="es-ES" baseline="30000" dirty="0">
                <a:sym typeface="Symbol"/>
              </a:rPr>
              <a:t></a:t>
            </a:r>
            <a:r>
              <a:rPr lang="es-ES" baseline="30000" dirty="0"/>
              <a:t> </a:t>
            </a:r>
            <a:r>
              <a:rPr lang="es-ES" dirty="0"/>
              <a:t>(V) = F</a:t>
            </a:r>
            <a:endParaRPr lang="es-AR" dirty="0"/>
          </a:p>
          <a:p>
            <a:pPr lvl="0"/>
            <a:r>
              <a:rPr lang="es-ES" dirty="0"/>
              <a:t>f</a:t>
            </a:r>
            <a:r>
              <a:rPr lang="es-ES" baseline="30000" dirty="0">
                <a:sym typeface="Symbol"/>
              </a:rPr>
              <a:t></a:t>
            </a:r>
            <a:r>
              <a:rPr lang="es-ES" baseline="30000" dirty="0"/>
              <a:t> </a:t>
            </a:r>
            <a:r>
              <a:rPr lang="es-ES" dirty="0"/>
              <a:t>(F) = V</a:t>
            </a:r>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241685"/>
            <a:ext cx="7351338" cy="132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83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3 Marcador de pie de página"/>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smtClean="0"/>
          </a:p>
        </p:txBody>
      </p:sp>
      <p:sp>
        <p:nvSpPr>
          <p:cNvPr id="14339" name="Rectangle 2"/>
          <p:cNvSpPr>
            <a:spLocks noGrp="1" noChangeArrowheads="1"/>
          </p:cNvSpPr>
          <p:nvPr>
            <p:ph type="title"/>
          </p:nvPr>
        </p:nvSpPr>
        <p:spPr/>
        <p:txBody>
          <a:bodyPr/>
          <a:lstStyle/>
          <a:p>
            <a:pPr eaLnBrk="1" hangingPunct="1"/>
            <a:r>
              <a:rPr lang="es-ES" smtClean="0"/>
              <a:t>Qué es la lógica ?</a:t>
            </a:r>
          </a:p>
        </p:txBody>
      </p:sp>
      <p:sp>
        <p:nvSpPr>
          <p:cNvPr id="14340" name="Rectangle 3"/>
          <p:cNvSpPr>
            <a:spLocks noGrp="1" noChangeArrowheads="1"/>
          </p:cNvSpPr>
          <p:nvPr>
            <p:ph type="body" idx="1"/>
          </p:nvPr>
        </p:nvSpPr>
        <p:spPr/>
        <p:txBody>
          <a:bodyPr/>
          <a:lstStyle/>
          <a:p>
            <a:pPr eaLnBrk="1" hangingPunct="1"/>
            <a:endParaRPr lang="es-ES" dirty="0" smtClean="0"/>
          </a:p>
          <a:p>
            <a:pPr eaLnBrk="1" hangingPunct="1"/>
            <a:r>
              <a:rPr lang="es-ES" sz="2800" dirty="0" smtClean="0">
                <a:solidFill>
                  <a:srgbClr val="0070C0"/>
                </a:solidFill>
              </a:rPr>
              <a:t>Trata acerca de los medios a través de los cuales puede propagarse y articularse el </a:t>
            </a:r>
            <a:r>
              <a:rPr lang="es-ES" sz="2800" b="1" dirty="0" smtClean="0">
                <a:solidFill>
                  <a:srgbClr val="0070C0"/>
                </a:solidFill>
              </a:rPr>
              <a:t>conocimiento</a:t>
            </a:r>
            <a:r>
              <a:rPr lang="es-ES" sz="2800" dirty="0" smtClean="0">
                <a:solidFill>
                  <a:srgbClr val="0070C0"/>
                </a:solidFill>
              </a:rPr>
              <a:t>.</a:t>
            </a:r>
          </a:p>
          <a:p>
            <a:pPr eaLnBrk="1" hangingPunct="1"/>
            <a:endParaRPr lang="es-ES" sz="2800" dirty="0" smtClean="0">
              <a:solidFill>
                <a:srgbClr val="0070C0"/>
              </a:solidFill>
            </a:endParaRPr>
          </a:p>
          <a:p>
            <a:pPr eaLnBrk="1" hangingPunct="1"/>
            <a:r>
              <a:rPr lang="es-ES" sz="2800" dirty="0" smtClean="0">
                <a:solidFill>
                  <a:srgbClr val="0070C0"/>
                </a:solidFill>
              </a:rPr>
              <a:t>Es la disciplina que estudia las formas de </a:t>
            </a:r>
            <a:br>
              <a:rPr lang="es-ES" sz="2800" dirty="0" smtClean="0">
                <a:solidFill>
                  <a:srgbClr val="0070C0"/>
                </a:solidFill>
              </a:rPr>
            </a:br>
            <a:r>
              <a:rPr lang="es-ES" sz="2800" b="1" dirty="0" smtClean="0">
                <a:solidFill>
                  <a:srgbClr val="0070C0"/>
                </a:solidFill>
              </a:rPr>
              <a:t>razonamiento</a:t>
            </a:r>
            <a:r>
              <a:rPr lang="es-ES" sz="2800" dirty="0" smtClean="0">
                <a:solidFill>
                  <a:srgbClr val="0070C0"/>
                </a:solidFill>
              </a:rPr>
              <a:t>.</a:t>
            </a:r>
          </a:p>
          <a:p>
            <a:pPr eaLnBrk="1" hangingPunct="1">
              <a:buFont typeface="Trebuchet MS" pitchFamily="34" charset="0"/>
              <a:buNone/>
            </a:pPr>
            <a:endParaRPr lang="es-ES" dirty="0" smtClean="0"/>
          </a:p>
        </p:txBody>
      </p:sp>
      <p:pic>
        <p:nvPicPr>
          <p:cNvPr id="14341" name="Picture 9" descr="j03126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4221088"/>
            <a:ext cx="1458912"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Conjunción</a:t>
            </a:r>
            <a:endParaRPr lang="es-AR" dirty="0"/>
          </a:p>
        </p:txBody>
      </p:sp>
      <p:sp>
        <p:nvSpPr>
          <p:cNvPr id="3" name="2 Rectángulo"/>
          <p:cNvSpPr/>
          <p:nvPr/>
        </p:nvSpPr>
        <p:spPr>
          <a:xfrm>
            <a:off x="899592" y="1700808"/>
            <a:ext cx="6696744" cy="923330"/>
          </a:xfrm>
          <a:prstGeom prst="rect">
            <a:avLst/>
          </a:prstGeom>
        </p:spPr>
        <p:txBody>
          <a:bodyPr wrap="square">
            <a:spAutoFit/>
          </a:bodyPr>
          <a:lstStyle/>
          <a:p>
            <a:endParaRPr lang="es-AR" dirty="0"/>
          </a:p>
          <a:p>
            <a:r>
              <a:rPr lang="es-ES" dirty="0"/>
              <a:t>Sean A y B dos enunciados, denotamos con A </a:t>
            </a:r>
            <a:r>
              <a:rPr lang="es-ES" dirty="0">
                <a:sym typeface="Symbol"/>
              </a:rPr>
              <a:t></a:t>
            </a:r>
            <a:r>
              <a:rPr lang="es-ES" dirty="0"/>
              <a:t> B a la conjunción de </a:t>
            </a:r>
            <a:r>
              <a:rPr lang="es-ES" dirty="0" err="1"/>
              <a:t>ámbos</a:t>
            </a:r>
            <a:r>
              <a:rPr lang="es-ES" dirty="0"/>
              <a:t>. Su tabla de verdad es la siguiente:</a:t>
            </a:r>
            <a:endParaRPr lang="es-AR" dirty="0"/>
          </a:p>
        </p:txBody>
      </p:sp>
      <p:graphicFrame>
        <p:nvGraphicFramePr>
          <p:cNvPr id="4" name="3 Objeto"/>
          <p:cNvGraphicFramePr>
            <a:graphicFrameLocks noChangeAspect="1"/>
          </p:cNvGraphicFramePr>
          <p:nvPr>
            <p:extLst>
              <p:ext uri="{D42A27DB-BD31-4B8C-83A1-F6EECF244321}">
                <p14:modId xmlns:p14="http://schemas.microsoft.com/office/powerpoint/2010/main" val="2833752392"/>
              </p:ext>
            </p:extLst>
          </p:nvPr>
        </p:nvGraphicFramePr>
        <p:xfrm>
          <a:off x="1043608" y="2811646"/>
          <a:ext cx="5559425" cy="1441450"/>
        </p:xfrm>
        <a:graphic>
          <a:graphicData uri="http://schemas.openxmlformats.org/presentationml/2006/ole">
            <mc:AlternateContent xmlns:mc="http://schemas.openxmlformats.org/markup-compatibility/2006">
              <mc:Choice xmlns:v="urn:schemas-microsoft-com:vml" Requires="v">
                <p:oleObj spid="_x0000_s3101" name="Documento" r:id="rId3" imgW="5558664" imgH="1440699" progId="Word.Document.12">
                  <p:embed/>
                </p:oleObj>
              </mc:Choice>
              <mc:Fallback>
                <p:oleObj name="Documento" r:id="rId3" imgW="5558664" imgH="1440699" progId="Word.Document.12">
                  <p:embed/>
                  <p:pic>
                    <p:nvPicPr>
                      <p:cNvPr id="0" name=""/>
                      <p:cNvPicPr/>
                      <p:nvPr/>
                    </p:nvPicPr>
                    <p:blipFill>
                      <a:blip r:embed="rId4"/>
                      <a:stretch>
                        <a:fillRect/>
                      </a:stretch>
                    </p:blipFill>
                    <p:spPr>
                      <a:xfrm>
                        <a:off x="1043608" y="2811646"/>
                        <a:ext cx="5559425" cy="1441450"/>
                      </a:xfrm>
                      <a:prstGeom prst="rect">
                        <a:avLst/>
                      </a:prstGeom>
                    </p:spPr>
                  </p:pic>
                </p:oleObj>
              </mc:Fallback>
            </mc:AlternateContent>
          </a:graphicData>
        </a:graphic>
      </p:graphicFrame>
      <p:sp>
        <p:nvSpPr>
          <p:cNvPr id="5" name="4 Rectángulo"/>
          <p:cNvSpPr/>
          <p:nvPr/>
        </p:nvSpPr>
        <p:spPr>
          <a:xfrm>
            <a:off x="755576" y="4221088"/>
            <a:ext cx="6480720" cy="2031325"/>
          </a:xfrm>
          <a:prstGeom prst="rect">
            <a:avLst/>
          </a:prstGeom>
        </p:spPr>
        <p:txBody>
          <a:bodyPr wrap="square">
            <a:spAutoFit/>
          </a:bodyPr>
          <a:lstStyle/>
          <a:p>
            <a:r>
              <a:rPr lang="es-ES" dirty="0"/>
              <a:t>La conectiva </a:t>
            </a:r>
            <a:r>
              <a:rPr lang="es-ES" dirty="0">
                <a:sym typeface="Symbol"/>
              </a:rPr>
              <a:t></a:t>
            </a:r>
            <a:r>
              <a:rPr lang="es-ES" dirty="0"/>
              <a:t> define una función de verdad f</a:t>
            </a:r>
            <a:r>
              <a:rPr lang="es-ES" baseline="30000" dirty="0">
                <a:sym typeface="Symbol"/>
              </a:rPr>
              <a:t></a:t>
            </a:r>
            <a:r>
              <a:rPr lang="es-ES" dirty="0"/>
              <a:t> de dos argumentos:</a:t>
            </a:r>
            <a:endParaRPr lang="es-AR" dirty="0"/>
          </a:p>
          <a:p>
            <a:r>
              <a:rPr lang="es-ES" dirty="0"/>
              <a:t> </a:t>
            </a:r>
            <a:endParaRPr lang="es-AR" dirty="0"/>
          </a:p>
          <a:p>
            <a:pPr lvl="0"/>
            <a:r>
              <a:rPr lang="en-US" dirty="0"/>
              <a:t>f</a:t>
            </a:r>
            <a:r>
              <a:rPr lang="es-ES" baseline="30000" dirty="0">
                <a:sym typeface="Symbol"/>
              </a:rPr>
              <a:t></a:t>
            </a:r>
            <a:r>
              <a:rPr lang="es-ES" dirty="0"/>
              <a:t> </a:t>
            </a:r>
            <a:r>
              <a:rPr lang="en-US" dirty="0"/>
              <a:t>(V, V) = V</a:t>
            </a:r>
            <a:endParaRPr lang="es-AR" dirty="0"/>
          </a:p>
          <a:p>
            <a:pPr lvl="0"/>
            <a:r>
              <a:rPr lang="en-US" dirty="0"/>
              <a:t>f</a:t>
            </a:r>
            <a:r>
              <a:rPr lang="es-ES" baseline="30000" dirty="0">
                <a:sym typeface="Symbol"/>
              </a:rPr>
              <a:t></a:t>
            </a:r>
            <a:r>
              <a:rPr lang="es-ES" dirty="0"/>
              <a:t> </a:t>
            </a:r>
            <a:r>
              <a:rPr lang="en-US" dirty="0"/>
              <a:t>(V, F) = F</a:t>
            </a:r>
            <a:endParaRPr lang="es-AR" dirty="0"/>
          </a:p>
          <a:p>
            <a:pPr lvl="0"/>
            <a:r>
              <a:rPr lang="en-US" dirty="0"/>
              <a:t>f</a:t>
            </a:r>
            <a:r>
              <a:rPr lang="es-ES" baseline="30000" dirty="0">
                <a:sym typeface="Symbol"/>
              </a:rPr>
              <a:t></a:t>
            </a:r>
            <a:r>
              <a:rPr lang="es-ES" dirty="0"/>
              <a:t> </a:t>
            </a:r>
            <a:r>
              <a:rPr lang="en-US" dirty="0"/>
              <a:t>(F, V) = F</a:t>
            </a:r>
            <a:endParaRPr lang="es-AR" dirty="0"/>
          </a:p>
          <a:p>
            <a:pPr lvl="0"/>
            <a:r>
              <a:rPr lang="es-ES" dirty="0"/>
              <a:t>f</a:t>
            </a:r>
            <a:r>
              <a:rPr lang="es-ES" baseline="30000" dirty="0">
                <a:sym typeface="Symbol"/>
              </a:rPr>
              <a:t></a:t>
            </a:r>
            <a:r>
              <a:rPr lang="es-ES" dirty="0"/>
              <a:t> (F, F) = F</a:t>
            </a:r>
            <a:endParaRPr lang="es-AR" dirty="0"/>
          </a:p>
          <a:p>
            <a:r>
              <a:rPr lang="es-ES" b="1" dirty="0"/>
              <a:t> </a:t>
            </a:r>
            <a:endParaRPr lang="es-AR" dirty="0"/>
          </a:p>
        </p:txBody>
      </p:sp>
    </p:spTree>
    <p:extLst>
      <p:ext uri="{BB962C8B-B14F-4D97-AF65-F5344CB8AC3E}">
        <p14:creationId xmlns:p14="http://schemas.microsoft.com/office/powerpoint/2010/main" val="3427982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Disyunción</a:t>
            </a:r>
            <a:endParaRPr lang="es-AR" dirty="0"/>
          </a:p>
        </p:txBody>
      </p:sp>
      <p:sp>
        <p:nvSpPr>
          <p:cNvPr id="3" name="2 Rectángulo"/>
          <p:cNvSpPr/>
          <p:nvPr/>
        </p:nvSpPr>
        <p:spPr>
          <a:xfrm>
            <a:off x="1043608" y="1628800"/>
            <a:ext cx="7200800" cy="923330"/>
          </a:xfrm>
          <a:prstGeom prst="rect">
            <a:avLst/>
          </a:prstGeom>
        </p:spPr>
        <p:txBody>
          <a:bodyPr wrap="square">
            <a:spAutoFit/>
          </a:bodyPr>
          <a:lstStyle/>
          <a:p>
            <a:r>
              <a:rPr lang="es-ES" dirty="0" smtClean="0"/>
              <a:t>Sean </a:t>
            </a:r>
            <a:r>
              <a:rPr lang="es-ES" dirty="0"/>
              <a:t>A y B dos enunciados. En castellano tenemos dos usos distintos para la disyunción “o”. Elegimos “A o B o </a:t>
            </a:r>
            <a:r>
              <a:rPr lang="es-ES" dirty="0" err="1"/>
              <a:t>ámbos</a:t>
            </a:r>
            <a:r>
              <a:rPr lang="es-ES" dirty="0"/>
              <a:t>”, que denotamos con A </a:t>
            </a:r>
            <a:r>
              <a:rPr lang="es-ES" dirty="0">
                <a:sym typeface="Symbol"/>
              </a:rPr>
              <a:t></a:t>
            </a:r>
            <a:r>
              <a:rPr lang="es-ES" dirty="0"/>
              <a:t> B. Su tabla de verdad es:</a:t>
            </a:r>
            <a:endParaRPr lang="es-AR" dirty="0"/>
          </a:p>
        </p:txBody>
      </p:sp>
      <p:sp>
        <p:nvSpPr>
          <p:cNvPr id="4" name="3 Rectángulo"/>
          <p:cNvSpPr/>
          <p:nvPr/>
        </p:nvSpPr>
        <p:spPr>
          <a:xfrm>
            <a:off x="683568" y="3995678"/>
            <a:ext cx="7560840" cy="2862322"/>
          </a:xfrm>
          <a:prstGeom prst="rect">
            <a:avLst/>
          </a:prstGeom>
        </p:spPr>
        <p:txBody>
          <a:bodyPr wrap="square">
            <a:spAutoFit/>
          </a:bodyPr>
          <a:lstStyle/>
          <a:p>
            <a:r>
              <a:rPr lang="es-ES" dirty="0"/>
              <a:t>La conectiva </a:t>
            </a:r>
            <a:r>
              <a:rPr lang="es-ES" dirty="0">
                <a:sym typeface="Symbol"/>
              </a:rPr>
              <a:t></a:t>
            </a:r>
            <a:r>
              <a:rPr lang="es-ES" dirty="0"/>
              <a:t> define una función de verdad </a:t>
            </a:r>
            <a:r>
              <a:rPr lang="en-US" dirty="0"/>
              <a:t>f</a:t>
            </a:r>
            <a:r>
              <a:rPr lang="es-ES" baseline="30000" dirty="0">
                <a:sym typeface="Symbol"/>
              </a:rPr>
              <a:t></a:t>
            </a:r>
            <a:r>
              <a:rPr lang="es-ES" baseline="30000" dirty="0"/>
              <a:t> </a:t>
            </a:r>
            <a:r>
              <a:rPr lang="es-ES" dirty="0"/>
              <a:t>de dos argumentos, como la anterior:</a:t>
            </a:r>
            <a:endParaRPr lang="es-AR" dirty="0"/>
          </a:p>
          <a:p>
            <a:r>
              <a:rPr lang="es-ES" dirty="0"/>
              <a:t> </a:t>
            </a:r>
            <a:endParaRPr lang="es-AR" dirty="0"/>
          </a:p>
          <a:p>
            <a:pPr lvl="0"/>
            <a:r>
              <a:rPr lang="en-US" dirty="0"/>
              <a:t>f</a:t>
            </a:r>
            <a:r>
              <a:rPr lang="es-ES" baseline="30000" dirty="0">
                <a:sym typeface="Symbol"/>
              </a:rPr>
              <a:t></a:t>
            </a:r>
            <a:r>
              <a:rPr lang="es-ES" baseline="30000" dirty="0"/>
              <a:t> </a:t>
            </a:r>
            <a:r>
              <a:rPr lang="en-US" dirty="0"/>
              <a:t>(V, V) = V</a:t>
            </a:r>
            <a:endParaRPr lang="es-AR" dirty="0"/>
          </a:p>
          <a:p>
            <a:pPr lvl="0"/>
            <a:r>
              <a:rPr lang="en-US" dirty="0"/>
              <a:t>f</a:t>
            </a:r>
            <a:r>
              <a:rPr lang="es-ES" baseline="30000" dirty="0">
                <a:sym typeface="Symbol"/>
              </a:rPr>
              <a:t></a:t>
            </a:r>
            <a:r>
              <a:rPr lang="es-ES" baseline="30000" dirty="0"/>
              <a:t> </a:t>
            </a:r>
            <a:r>
              <a:rPr lang="en-US" dirty="0"/>
              <a:t>(V, F) = V</a:t>
            </a:r>
            <a:endParaRPr lang="es-AR" dirty="0"/>
          </a:p>
          <a:p>
            <a:pPr lvl="0"/>
            <a:r>
              <a:rPr lang="en-US" dirty="0"/>
              <a:t>f</a:t>
            </a:r>
            <a:r>
              <a:rPr lang="es-ES" baseline="30000" dirty="0">
                <a:sym typeface="Symbol"/>
              </a:rPr>
              <a:t></a:t>
            </a:r>
            <a:r>
              <a:rPr lang="es-ES" baseline="30000" dirty="0"/>
              <a:t> </a:t>
            </a:r>
            <a:r>
              <a:rPr lang="en-US" dirty="0"/>
              <a:t>(F, V) = V</a:t>
            </a:r>
            <a:endParaRPr lang="es-AR" dirty="0"/>
          </a:p>
          <a:p>
            <a:pPr lvl="0"/>
            <a:r>
              <a:rPr lang="es-ES" dirty="0"/>
              <a:t>f</a:t>
            </a:r>
            <a:r>
              <a:rPr lang="es-ES" baseline="30000" dirty="0">
                <a:sym typeface="Symbol"/>
              </a:rPr>
              <a:t></a:t>
            </a:r>
            <a:r>
              <a:rPr lang="es-ES" baseline="30000" dirty="0"/>
              <a:t> </a:t>
            </a:r>
            <a:r>
              <a:rPr lang="es-ES" dirty="0"/>
              <a:t>(F, F) = F</a:t>
            </a:r>
            <a:endParaRPr lang="es-AR" dirty="0"/>
          </a:p>
          <a:p>
            <a:r>
              <a:rPr lang="es-ES" dirty="0"/>
              <a:t> </a:t>
            </a:r>
            <a:endParaRPr lang="es-AR" dirty="0"/>
          </a:p>
          <a:p>
            <a:r>
              <a:rPr lang="es-ES" dirty="0"/>
              <a:t>Nótese que el otro uso de la disyunción, es decir “A o B pero no </a:t>
            </a:r>
            <a:r>
              <a:rPr lang="es-ES" dirty="0" err="1"/>
              <a:t>ámbos</a:t>
            </a:r>
            <a:r>
              <a:rPr lang="es-ES" dirty="0"/>
              <a:t>”, se puede simbolizar mediante (A </a:t>
            </a:r>
            <a:r>
              <a:rPr lang="es-ES" dirty="0">
                <a:sym typeface="Symbol"/>
              </a:rPr>
              <a:t></a:t>
            </a:r>
            <a:r>
              <a:rPr lang="es-ES" dirty="0"/>
              <a:t> B) </a:t>
            </a:r>
            <a:r>
              <a:rPr lang="es-ES" dirty="0">
                <a:sym typeface="Symbol"/>
              </a:rPr>
              <a:t></a:t>
            </a:r>
            <a:r>
              <a:rPr lang="es-ES" dirty="0"/>
              <a:t> </a:t>
            </a:r>
            <a:r>
              <a:rPr lang="es-ES" dirty="0">
                <a:sym typeface="Symbol"/>
              </a:rPr>
              <a:t></a:t>
            </a:r>
            <a:r>
              <a:rPr lang="es-ES" dirty="0"/>
              <a:t> (A </a:t>
            </a:r>
            <a:r>
              <a:rPr lang="es-ES" dirty="0">
                <a:sym typeface="Symbol"/>
              </a:rPr>
              <a:t></a:t>
            </a:r>
            <a:r>
              <a:rPr lang="es-ES" dirty="0"/>
              <a:t> B).</a:t>
            </a:r>
            <a:endParaRPr lang="es-AR"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587883"/>
            <a:ext cx="5559425"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74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a:t>Condicional</a:t>
            </a:r>
          </a:p>
        </p:txBody>
      </p:sp>
      <p:sp>
        <p:nvSpPr>
          <p:cNvPr id="3" name="2 Rectángulo"/>
          <p:cNvSpPr/>
          <p:nvPr/>
        </p:nvSpPr>
        <p:spPr>
          <a:xfrm>
            <a:off x="899592" y="1628800"/>
            <a:ext cx="6912768" cy="1200329"/>
          </a:xfrm>
          <a:prstGeom prst="rect">
            <a:avLst/>
          </a:prstGeom>
        </p:spPr>
        <p:txBody>
          <a:bodyPr wrap="square">
            <a:spAutoFit/>
          </a:bodyPr>
          <a:lstStyle/>
          <a:p>
            <a:r>
              <a:rPr lang="es-AR" dirty="0" smtClean="0"/>
              <a:t>Sean </a:t>
            </a:r>
            <a:r>
              <a:rPr lang="es-AR" dirty="0"/>
              <a:t>A y B dos enunciados. Utilizaremos A </a:t>
            </a:r>
            <a:r>
              <a:rPr lang="es-ES" dirty="0">
                <a:sym typeface="Symbol"/>
              </a:rPr>
              <a:t></a:t>
            </a:r>
            <a:r>
              <a:rPr lang="es-AR" dirty="0" smtClean="0"/>
              <a:t> </a:t>
            </a:r>
            <a:r>
              <a:rPr lang="es-AR" dirty="0"/>
              <a:t>B para representar el enunciado “A implica a B” o “si A entonces B”. En este caso el significado intuitivo de esta frase genera algunos conflictos con su significado formal. La tabla de verdad de esta conectiva es la siguiente:</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263" y="2996952"/>
            <a:ext cx="5559425"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55576" y="4270579"/>
            <a:ext cx="7416824" cy="2308324"/>
          </a:xfrm>
          <a:prstGeom prst="rect">
            <a:avLst/>
          </a:prstGeom>
        </p:spPr>
        <p:txBody>
          <a:bodyPr wrap="square">
            <a:spAutoFit/>
          </a:bodyPr>
          <a:lstStyle/>
          <a:p>
            <a:r>
              <a:rPr lang="es-ES" dirty="0"/>
              <a:t>De la misma forma que las anteriores, la conectiva </a:t>
            </a:r>
            <a:r>
              <a:rPr lang="es-ES" dirty="0">
                <a:sym typeface="Symbol"/>
              </a:rPr>
              <a:t></a:t>
            </a:r>
            <a:r>
              <a:rPr lang="es-ES" dirty="0"/>
              <a:t> define una función de verdad de dos argumentos:</a:t>
            </a:r>
            <a:endParaRPr lang="es-AR" dirty="0"/>
          </a:p>
          <a:p>
            <a:r>
              <a:rPr lang="es-ES" dirty="0"/>
              <a:t> </a:t>
            </a:r>
            <a:endParaRPr lang="es-AR" dirty="0"/>
          </a:p>
          <a:p>
            <a:pPr lvl="0"/>
            <a:r>
              <a:rPr lang="en-US" dirty="0"/>
              <a:t>f</a:t>
            </a:r>
            <a:r>
              <a:rPr lang="es-ES" baseline="30000" dirty="0">
                <a:sym typeface="Symbol"/>
              </a:rPr>
              <a:t></a:t>
            </a:r>
            <a:r>
              <a:rPr lang="es-ES" baseline="30000" dirty="0"/>
              <a:t> </a:t>
            </a:r>
            <a:r>
              <a:rPr lang="en-US" dirty="0"/>
              <a:t>(V, V) = V</a:t>
            </a:r>
            <a:endParaRPr lang="es-AR" dirty="0"/>
          </a:p>
          <a:p>
            <a:pPr lvl="0"/>
            <a:r>
              <a:rPr lang="en-US" dirty="0"/>
              <a:t>f</a:t>
            </a:r>
            <a:r>
              <a:rPr lang="es-ES" baseline="30000" dirty="0">
                <a:sym typeface="Symbol"/>
              </a:rPr>
              <a:t></a:t>
            </a:r>
            <a:r>
              <a:rPr lang="es-ES" baseline="30000" dirty="0"/>
              <a:t> </a:t>
            </a:r>
            <a:r>
              <a:rPr lang="en-US" dirty="0"/>
              <a:t>(V, F) = F</a:t>
            </a:r>
            <a:endParaRPr lang="es-AR" dirty="0"/>
          </a:p>
          <a:p>
            <a:pPr lvl="0"/>
            <a:r>
              <a:rPr lang="en-US" dirty="0"/>
              <a:t>f</a:t>
            </a:r>
            <a:r>
              <a:rPr lang="es-ES" baseline="30000" dirty="0">
                <a:sym typeface="Symbol"/>
              </a:rPr>
              <a:t></a:t>
            </a:r>
            <a:r>
              <a:rPr lang="es-ES" baseline="30000" dirty="0"/>
              <a:t> </a:t>
            </a:r>
            <a:r>
              <a:rPr lang="en-US" dirty="0"/>
              <a:t>(F, V) = V</a:t>
            </a:r>
            <a:endParaRPr lang="es-AR" dirty="0"/>
          </a:p>
          <a:p>
            <a:pPr lvl="0"/>
            <a:r>
              <a:rPr lang="es-ES" dirty="0"/>
              <a:t>f</a:t>
            </a:r>
            <a:r>
              <a:rPr lang="es-ES" baseline="30000" dirty="0">
                <a:sym typeface="Symbol"/>
              </a:rPr>
              <a:t></a:t>
            </a:r>
            <a:r>
              <a:rPr lang="es-ES" baseline="30000" dirty="0"/>
              <a:t> </a:t>
            </a:r>
            <a:r>
              <a:rPr lang="es-ES" dirty="0"/>
              <a:t>(F, F) = V</a:t>
            </a:r>
            <a:endParaRPr lang="es-AR" dirty="0"/>
          </a:p>
          <a:p>
            <a:r>
              <a:rPr lang="es-ES" dirty="0"/>
              <a:t> </a:t>
            </a:r>
            <a:endParaRPr lang="es-AR" dirty="0"/>
          </a:p>
        </p:txBody>
      </p:sp>
    </p:spTree>
    <p:extLst>
      <p:ext uri="{BB962C8B-B14F-4D97-AF65-F5344CB8AC3E}">
        <p14:creationId xmlns:p14="http://schemas.microsoft.com/office/powerpoint/2010/main" val="1126367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err="1"/>
              <a:t>Bicondicional</a:t>
            </a:r>
            <a:endParaRPr lang="es-AR" dirty="0"/>
          </a:p>
        </p:txBody>
      </p:sp>
      <p:sp>
        <p:nvSpPr>
          <p:cNvPr id="3" name="2 Rectángulo"/>
          <p:cNvSpPr/>
          <p:nvPr/>
        </p:nvSpPr>
        <p:spPr>
          <a:xfrm>
            <a:off x="755576" y="1536175"/>
            <a:ext cx="6984776" cy="1477328"/>
          </a:xfrm>
          <a:prstGeom prst="rect">
            <a:avLst/>
          </a:prstGeom>
        </p:spPr>
        <p:txBody>
          <a:bodyPr wrap="square">
            <a:spAutoFit/>
          </a:bodyPr>
          <a:lstStyle/>
          <a:p>
            <a:r>
              <a:rPr lang="es-ES" dirty="0" smtClean="0"/>
              <a:t>Sean </a:t>
            </a:r>
            <a:r>
              <a:rPr lang="es-ES" dirty="0"/>
              <a:t>A y B dos enunciados. Denotamos el enunciado “A si y sólo si B” o “A equivale a B” con A ↔ B.  Este enunciado será verdadero cuando A y B tengan el mismo valor de verdad </a:t>
            </a:r>
            <a:r>
              <a:rPr lang="es-ES" dirty="0" smtClean="0"/>
              <a:t>(ambos </a:t>
            </a:r>
            <a:r>
              <a:rPr lang="es-ES" dirty="0"/>
              <a:t>verdaderos o </a:t>
            </a:r>
            <a:r>
              <a:rPr lang="es-ES" dirty="0" smtClean="0"/>
              <a:t>ambos </a:t>
            </a:r>
            <a:r>
              <a:rPr lang="es-ES" dirty="0"/>
              <a:t>falsos), y sólo en dicho caso. </a:t>
            </a:r>
            <a:endParaRPr lang="es-ES" dirty="0" smtClean="0"/>
          </a:p>
          <a:p>
            <a:r>
              <a:rPr lang="es-ES" dirty="0" smtClean="0"/>
              <a:t>La </a:t>
            </a:r>
            <a:r>
              <a:rPr lang="es-ES" dirty="0"/>
              <a:t>tabla de verdad es la siguiente:</a:t>
            </a:r>
            <a:endParaRPr lang="es-AR"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2708920"/>
            <a:ext cx="555942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91580" y="4005064"/>
            <a:ext cx="7812868" cy="2031325"/>
          </a:xfrm>
          <a:prstGeom prst="rect">
            <a:avLst/>
          </a:prstGeom>
        </p:spPr>
        <p:txBody>
          <a:bodyPr wrap="square">
            <a:spAutoFit/>
          </a:bodyPr>
          <a:lstStyle/>
          <a:p>
            <a:r>
              <a:rPr lang="es-ES" dirty="0"/>
              <a:t>Como antes, la conectiva ↔ define una función de verdad de dos argumentos:</a:t>
            </a:r>
            <a:endParaRPr lang="es-AR" dirty="0"/>
          </a:p>
          <a:p>
            <a:r>
              <a:rPr lang="es-ES" dirty="0"/>
              <a:t> </a:t>
            </a:r>
            <a:endParaRPr lang="es-AR" dirty="0"/>
          </a:p>
          <a:p>
            <a:pPr lvl="0"/>
            <a:r>
              <a:rPr lang="es-ES" dirty="0"/>
              <a:t>f</a:t>
            </a:r>
            <a:r>
              <a:rPr lang="es-ES" baseline="30000" dirty="0"/>
              <a:t>↔ </a:t>
            </a:r>
            <a:r>
              <a:rPr lang="es-ES" dirty="0"/>
              <a:t>(V, V) = V</a:t>
            </a:r>
            <a:endParaRPr lang="es-AR" dirty="0"/>
          </a:p>
          <a:p>
            <a:pPr lvl="0"/>
            <a:r>
              <a:rPr lang="es-ES" dirty="0"/>
              <a:t>f</a:t>
            </a:r>
            <a:r>
              <a:rPr lang="es-ES" baseline="30000" dirty="0"/>
              <a:t>↔ </a:t>
            </a:r>
            <a:r>
              <a:rPr lang="es-ES" dirty="0"/>
              <a:t>(V, F) = F</a:t>
            </a:r>
            <a:endParaRPr lang="es-AR" dirty="0"/>
          </a:p>
          <a:p>
            <a:pPr lvl="0"/>
            <a:r>
              <a:rPr lang="es-ES" dirty="0"/>
              <a:t>f</a:t>
            </a:r>
            <a:r>
              <a:rPr lang="es-ES" baseline="30000" dirty="0"/>
              <a:t>↔ </a:t>
            </a:r>
            <a:r>
              <a:rPr lang="es-ES" dirty="0"/>
              <a:t>(F, V) = F</a:t>
            </a:r>
            <a:endParaRPr lang="es-AR" dirty="0"/>
          </a:p>
          <a:p>
            <a:pPr lvl="0"/>
            <a:r>
              <a:rPr lang="es-ES" dirty="0"/>
              <a:t>f</a:t>
            </a:r>
            <a:r>
              <a:rPr lang="es-ES" baseline="30000" dirty="0"/>
              <a:t>↔ </a:t>
            </a:r>
            <a:r>
              <a:rPr lang="es-ES" dirty="0"/>
              <a:t>(F, F) = V</a:t>
            </a:r>
            <a:endParaRPr lang="es-AR" dirty="0"/>
          </a:p>
          <a:p>
            <a:r>
              <a:rPr lang="es-ES" dirty="0"/>
              <a:t> </a:t>
            </a:r>
            <a:endParaRPr lang="es-AR" dirty="0"/>
          </a:p>
        </p:txBody>
      </p:sp>
    </p:spTree>
    <p:extLst>
      <p:ext uri="{BB962C8B-B14F-4D97-AF65-F5344CB8AC3E}">
        <p14:creationId xmlns:p14="http://schemas.microsoft.com/office/powerpoint/2010/main" val="35390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Tablas de verdad para enunciados compuestos</a:t>
            </a:r>
            <a:r>
              <a:rPr lang="es-AR" dirty="0"/>
              <a:t/>
            </a:r>
            <a:br>
              <a:rPr lang="es-AR" dirty="0"/>
            </a:br>
            <a:endParaRPr lang="es-AR" dirty="0"/>
          </a:p>
        </p:txBody>
      </p:sp>
      <p:sp>
        <p:nvSpPr>
          <p:cNvPr id="3" name="2 Rectángulo"/>
          <p:cNvSpPr/>
          <p:nvPr/>
        </p:nvSpPr>
        <p:spPr>
          <a:xfrm>
            <a:off x="611560" y="1412776"/>
            <a:ext cx="7776864" cy="923330"/>
          </a:xfrm>
          <a:prstGeom prst="rect">
            <a:avLst/>
          </a:prstGeom>
        </p:spPr>
        <p:txBody>
          <a:bodyPr wrap="square">
            <a:spAutoFit/>
          </a:bodyPr>
          <a:lstStyle/>
          <a:p>
            <a:r>
              <a:rPr lang="es-ES" dirty="0"/>
              <a:t>En lo que sigue veremos que </a:t>
            </a:r>
            <a:r>
              <a:rPr lang="es-ES" dirty="0">
                <a:solidFill>
                  <a:srgbClr val="0070C0"/>
                </a:solidFill>
              </a:rPr>
              <a:t>el valor de verdad de un enunciado compuesto depende de los valores de verdad de los enunciados simples que lo forman</a:t>
            </a:r>
            <a:r>
              <a:rPr lang="es-ES" dirty="0"/>
              <a:t>, aplicando las funciones de verdad de las conectivas.</a:t>
            </a:r>
            <a:endParaRPr lang="es-AR" dirty="0"/>
          </a:p>
        </p:txBody>
      </p:sp>
      <p:sp>
        <p:nvSpPr>
          <p:cNvPr id="4" name="3 Rectángulo"/>
          <p:cNvSpPr/>
          <p:nvPr/>
        </p:nvSpPr>
        <p:spPr>
          <a:xfrm>
            <a:off x="755576" y="2492896"/>
            <a:ext cx="7632848" cy="1754326"/>
          </a:xfrm>
          <a:prstGeom prst="rect">
            <a:avLst/>
          </a:prstGeom>
        </p:spPr>
        <p:txBody>
          <a:bodyPr wrap="square">
            <a:spAutoFit/>
          </a:bodyPr>
          <a:lstStyle/>
          <a:p>
            <a:r>
              <a:rPr lang="es-ES" dirty="0" smtClean="0"/>
              <a:t>La tabla </a:t>
            </a:r>
            <a:r>
              <a:rPr lang="es-ES" dirty="0"/>
              <a:t>es una representación gráfica de una función de verdad, cuyo número de argumentos es igual al número de variables distintas que intervienen. </a:t>
            </a:r>
            <a:endParaRPr lang="es-ES" dirty="0" smtClean="0"/>
          </a:p>
          <a:p>
            <a:r>
              <a:rPr lang="es-ES" dirty="0" smtClean="0"/>
              <a:t>A </a:t>
            </a:r>
            <a:r>
              <a:rPr lang="es-ES" dirty="0"/>
              <a:t>una forma enunciativa con n variables diferentes, </a:t>
            </a:r>
            <a:r>
              <a:rPr lang="es-ES" dirty="0" smtClean="0"/>
              <a:t>le </a:t>
            </a:r>
            <a:r>
              <a:rPr lang="es-ES" dirty="0"/>
              <a:t>corresponde una función de verdad de n argumentos, y la tabla de verdad tendrá </a:t>
            </a:r>
            <a:r>
              <a:rPr lang="es-ES" dirty="0">
                <a:solidFill>
                  <a:srgbClr val="0070C0"/>
                </a:solidFill>
              </a:rPr>
              <a:t>2</a:t>
            </a:r>
            <a:r>
              <a:rPr lang="es-ES" baseline="30000" dirty="0">
                <a:solidFill>
                  <a:srgbClr val="0070C0"/>
                </a:solidFill>
              </a:rPr>
              <a:t>n</a:t>
            </a:r>
            <a:r>
              <a:rPr lang="es-ES" dirty="0">
                <a:solidFill>
                  <a:srgbClr val="0070C0"/>
                </a:solidFill>
              </a:rPr>
              <a:t> filas</a:t>
            </a:r>
            <a:r>
              <a:rPr lang="es-ES" dirty="0"/>
              <a:t>, una para cada una de las posibles combinaciones de valores de verdad. </a:t>
            </a:r>
            <a:endParaRPr lang="es-ES" dirty="0" smtClean="0"/>
          </a:p>
          <a:p>
            <a:r>
              <a:rPr lang="es-ES" dirty="0" smtClean="0"/>
              <a:t>Por </a:t>
            </a:r>
            <a:r>
              <a:rPr lang="es-ES" dirty="0"/>
              <a:t>ejemplo:</a:t>
            </a:r>
            <a:endParaRPr lang="es-AR"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752" y="4292932"/>
            <a:ext cx="5559425"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6876256" y="4978042"/>
            <a:ext cx="1095172" cy="646331"/>
          </a:xfrm>
          <a:prstGeom prst="rect">
            <a:avLst/>
          </a:prstGeom>
          <a:noFill/>
        </p:spPr>
        <p:txBody>
          <a:bodyPr wrap="none" rtlCol="0">
            <a:spAutoFit/>
          </a:bodyPr>
          <a:lstStyle/>
          <a:p>
            <a:r>
              <a:rPr lang="es-ES" dirty="0" smtClean="0"/>
              <a:t>3 letras</a:t>
            </a:r>
          </a:p>
          <a:p>
            <a:r>
              <a:rPr lang="es-ES" dirty="0" smtClean="0"/>
              <a:t>2</a:t>
            </a:r>
            <a:r>
              <a:rPr lang="es-ES" baseline="30000" dirty="0" smtClean="0"/>
              <a:t>3</a:t>
            </a:r>
            <a:r>
              <a:rPr lang="es-ES" dirty="0" smtClean="0"/>
              <a:t>= 8 filas</a:t>
            </a:r>
            <a:endParaRPr lang="es-AR" dirty="0"/>
          </a:p>
        </p:txBody>
      </p:sp>
    </p:spTree>
    <p:extLst>
      <p:ext uri="{BB962C8B-B14F-4D97-AF65-F5344CB8AC3E}">
        <p14:creationId xmlns:p14="http://schemas.microsoft.com/office/powerpoint/2010/main" val="493492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Razonamiento - Argumentación</a:t>
            </a:r>
            <a:endParaRPr lang="es-AR" dirty="0"/>
          </a:p>
        </p:txBody>
      </p:sp>
      <p:sp>
        <p:nvSpPr>
          <p:cNvPr id="3" name="2 Rectángulo"/>
          <p:cNvSpPr/>
          <p:nvPr/>
        </p:nvSpPr>
        <p:spPr>
          <a:xfrm>
            <a:off x="401246" y="1340768"/>
            <a:ext cx="8352928" cy="830997"/>
          </a:xfrm>
          <a:prstGeom prst="rect">
            <a:avLst/>
          </a:prstGeom>
        </p:spPr>
        <p:txBody>
          <a:bodyPr wrap="square">
            <a:spAutoFit/>
          </a:bodyPr>
          <a:lstStyle/>
          <a:p>
            <a:endParaRPr lang="es-ES" sz="1600" dirty="0"/>
          </a:p>
          <a:p>
            <a:r>
              <a:rPr lang="es-ES" sz="1600" dirty="0"/>
              <a:t> </a:t>
            </a:r>
            <a:endParaRPr lang="es-AR" sz="1600" dirty="0"/>
          </a:p>
          <a:p>
            <a:r>
              <a:rPr lang="es-ES" sz="1600" dirty="0"/>
              <a:t> </a:t>
            </a:r>
            <a:endParaRPr lang="es-AR"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2614613"/>
            <a:ext cx="578485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1686404" y="1732166"/>
            <a:ext cx="5543121" cy="369332"/>
          </a:xfrm>
          <a:prstGeom prst="rect">
            <a:avLst/>
          </a:prstGeom>
          <a:noFill/>
        </p:spPr>
        <p:txBody>
          <a:bodyPr wrap="none" rtlCol="0">
            <a:spAutoFit/>
          </a:bodyPr>
          <a:lstStyle/>
          <a:p>
            <a:r>
              <a:rPr lang="es-ES" dirty="0" smtClean="0"/>
              <a:t>Usaremos este lenguaje para analizar los razonamientos:</a:t>
            </a:r>
            <a:endParaRPr lang="es-AR" dirty="0"/>
          </a:p>
        </p:txBody>
      </p:sp>
    </p:spTree>
    <p:extLst>
      <p:ext uri="{BB962C8B-B14F-4D97-AF65-F5344CB8AC3E}">
        <p14:creationId xmlns:p14="http://schemas.microsoft.com/office/powerpoint/2010/main" val="1974610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Argumentaciones</a:t>
            </a:r>
            <a:endParaRPr lang="es-AR" dirty="0"/>
          </a:p>
        </p:txBody>
      </p:sp>
      <p:sp>
        <p:nvSpPr>
          <p:cNvPr id="3" name="2 Rectángulo"/>
          <p:cNvSpPr/>
          <p:nvPr/>
        </p:nvSpPr>
        <p:spPr>
          <a:xfrm>
            <a:off x="611560" y="1628800"/>
            <a:ext cx="8208912" cy="4801314"/>
          </a:xfrm>
          <a:prstGeom prst="rect">
            <a:avLst/>
          </a:prstGeom>
        </p:spPr>
        <p:txBody>
          <a:bodyPr wrap="square">
            <a:spAutoFit/>
          </a:bodyPr>
          <a:lstStyle/>
          <a:p>
            <a:r>
              <a:rPr lang="es-ES" dirty="0"/>
              <a:t>Una </a:t>
            </a:r>
            <a:r>
              <a:rPr lang="es-ES" b="1" i="1" dirty="0">
                <a:solidFill>
                  <a:srgbClr val="0070C0"/>
                </a:solidFill>
              </a:rPr>
              <a:t>forma argumentativa</a:t>
            </a:r>
            <a:r>
              <a:rPr lang="es-ES" b="1" dirty="0">
                <a:solidFill>
                  <a:srgbClr val="0070C0"/>
                </a:solidFill>
              </a:rPr>
              <a:t> </a:t>
            </a:r>
            <a:r>
              <a:rPr lang="es-ES" dirty="0"/>
              <a:t>es una sucesión finita de formas enunciativas, de las cuales la última se considera como la </a:t>
            </a:r>
            <a:r>
              <a:rPr lang="es-ES" i="1" dirty="0">
                <a:solidFill>
                  <a:srgbClr val="0070C0"/>
                </a:solidFill>
              </a:rPr>
              <a:t>conclusión</a:t>
            </a:r>
            <a:r>
              <a:rPr lang="es-ES" dirty="0">
                <a:solidFill>
                  <a:srgbClr val="0070C0"/>
                </a:solidFill>
              </a:rPr>
              <a:t> </a:t>
            </a:r>
            <a:r>
              <a:rPr lang="es-ES" dirty="0"/>
              <a:t>de las anteriores, conocidas como </a:t>
            </a:r>
            <a:r>
              <a:rPr lang="es-ES" i="1" dirty="0">
                <a:solidFill>
                  <a:srgbClr val="00B050"/>
                </a:solidFill>
              </a:rPr>
              <a:t>premisas</a:t>
            </a:r>
            <a:r>
              <a:rPr lang="es-ES" dirty="0"/>
              <a:t>. La notación es:</a:t>
            </a:r>
            <a:endParaRPr lang="es-AR" dirty="0"/>
          </a:p>
          <a:p>
            <a:r>
              <a:rPr lang="es-ES" dirty="0"/>
              <a:t> </a:t>
            </a:r>
            <a:endParaRPr lang="es-AR" dirty="0"/>
          </a:p>
          <a:p>
            <a:r>
              <a:rPr lang="es-ES" dirty="0" smtClean="0">
                <a:solidFill>
                  <a:srgbClr val="00B050"/>
                </a:solidFill>
              </a:rPr>
              <a:t>			A</a:t>
            </a:r>
            <a:r>
              <a:rPr lang="es-ES" baseline="-25000" dirty="0" smtClean="0">
                <a:solidFill>
                  <a:srgbClr val="00B050"/>
                </a:solidFill>
              </a:rPr>
              <a:t>1</a:t>
            </a:r>
            <a:r>
              <a:rPr lang="es-ES" dirty="0">
                <a:solidFill>
                  <a:srgbClr val="00B050"/>
                </a:solidFill>
              </a:rPr>
              <a:t>, A</a:t>
            </a:r>
            <a:r>
              <a:rPr lang="es-ES" baseline="-25000" dirty="0">
                <a:solidFill>
                  <a:srgbClr val="00B050"/>
                </a:solidFill>
              </a:rPr>
              <a:t>2</a:t>
            </a:r>
            <a:r>
              <a:rPr lang="es-ES" dirty="0">
                <a:solidFill>
                  <a:srgbClr val="00B050"/>
                </a:solidFill>
              </a:rPr>
              <a:t>, …, </a:t>
            </a:r>
            <a:r>
              <a:rPr lang="es-ES" dirty="0" err="1">
                <a:solidFill>
                  <a:srgbClr val="00B050"/>
                </a:solidFill>
              </a:rPr>
              <a:t>A</a:t>
            </a:r>
            <a:r>
              <a:rPr lang="es-ES" baseline="-25000" dirty="0" err="1">
                <a:solidFill>
                  <a:srgbClr val="00B050"/>
                </a:solidFill>
              </a:rPr>
              <a:t>n</a:t>
            </a:r>
            <a:r>
              <a:rPr lang="es-ES" dirty="0">
                <a:solidFill>
                  <a:srgbClr val="00B050"/>
                </a:solidFill>
              </a:rPr>
              <a:t> </a:t>
            </a:r>
            <a:r>
              <a:rPr lang="es-ES" dirty="0">
                <a:sym typeface="Symbol"/>
              </a:rPr>
              <a:t></a:t>
            </a:r>
            <a:r>
              <a:rPr lang="es-ES" dirty="0"/>
              <a:t> </a:t>
            </a:r>
            <a:r>
              <a:rPr lang="es-ES" dirty="0">
                <a:solidFill>
                  <a:srgbClr val="0070C0"/>
                </a:solidFill>
              </a:rPr>
              <a:t>A</a:t>
            </a:r>
            <a:endParaRPr lang="es-AR" dirty="0">
              <a:solidFill>
                <a:srgbClr val="0070C0"/>
              </a:solidFill>
            </a:endParaRPr>
          </a:p>
          <a:p>
            <a:r>
              <a:rPr lang="es-ES" dirty="0"/>
              <a:t> </a:t>
            </a:r>
            <a:endParaRPr lang="es-AR" dirty="0"/>
          </a:p>
          <a:p>
            <a:r>
              <a:rPr lang="es-ES" dirty="0"/>
              <a:t>Para que una </a:t>
            </a:r>
            <a:r>
              <a:rPr lang="es-ES" b="1" dirty="0">
                <a:solidFill>
                  <a:schemeClr val="accent1"/>
                </a:solidFill>
              </a:rPr>
              <a:t>forma argumentativa sea válida </a:t>
            </a:r>
            <a:r>
              <a:rPr lang="es-ES" dirty="0"/>
              <a:t>debe representar un razonamiento correcto. Es decir, bajo cualquier asignación de valores de verdad a las variables de enunciado, si las premisas A</a:t>
            </a:r>
            <a:r>
              <a:rPr lang="es-ES" baseline="-25000" dirty="0"/>
              <a:t>1</a:t>
            </a:r>
            <a:r>
              <a:rPr lang="es-ES" dirty="0"/>
              <a:t>, A</a:t>
            </a:r>
            <a:r>
              <a:rPr lang="es-ES" baseline="-25000" dirty="0"/>
              <a:t>2</a:t>
            </a:r>
            <a:r>
              <a:rPr lang="es-ES" dirty="0"/>
              <a:t>, …, </a:t>
            </a:r>
            <a:r>
              <a:rPr lang="es-ES" dirty="0" err="1"/>
              <a:t>A</a:t>
            </a:r>
            <a:r>
              <a:rPr lang="es-ES" baseline="-25000" dirty="0" err="1"/>
              <a:t>n</a:t>
            </a:r>
            <a:r>
              <a:rPr lang="es-ES" dirty="0"/>
              <a:t>, toman el valor V, la conclusión A también debe tomar el valor V. </a:t>
            </a:r>
            <a:endParaRPr lang="es-AR" dirty="0"/>
          </a:p>
          <a:p>
            <a:r>
              <a:rPr lang="es-ES" b="1" dirty="0"/>
              <a:t> </a:t>
            </a:r>
            <a:endParaRPr lang="es-AR" dirty="0"/>
          </a:p>
          <a:p>
            <a:r>
              <a:rPr lang="es-ES" b="1" dirty="0"/>
              <a:t> </a:t>
            </a:r>
            <a:endParaRPr lang="es-AR" dirty="0"/>
          </a:p>
          <a:p>
            <a:r>
              <a:rPr lang="es-ES" b="1" dirty="0"/>
              <a:t>Definición. Forma argumentativa válida. </a:t>
            </a:r>
            <a:endParaRPr lang="es-ES" b="1" dirty="0" smtClean="0"/>
          </a:p>
          <a:p>
            <a:r>
              <a:rPr lang="es-ES" dirty="0" smtClean="0"/>
              <a:t>Una </a:t>
            </a:r>
            <a:r>
              <a:rPr lang="es-ES" dirty="0"/>
              <a:t>forma argumentativa A</a:t>
            </a:r>
            <a:r>
              <a:rPr lang="es-ES" baseline="-25000" dirty="0"/>
              <a:t>1</a:t>
            </a:r>
            <a:r>
              <a:rPr lang="es-ES" dirty="0"/>
              <a:t>, A</a:t>
            </a:r>
            <a:r>
              <a:rPr lang="es-ES" baseline="-25000" dirty="0"/>
              <a:t>2</a:t>
            </a:r>
            <a:r>
              <a:rPr lang="es-ES" dirty="0"/>
              <a:t>, …, </a:t>
            </a:r>
            <a:r>
              <a:rPr lang="es-ES" dirty="0" err="1"/>
              <a:t>A</a:t>
            </a:r>
            <a:r>
              <a:rPr lang="es-ES" baseline="-25000" dirty="0" err="1"/>
              <a:t>n</a:t>
            </a:r>
            <a:r>
              <a:rPr lang="es-ES" dirty="0"/>
              <a:t> </a:t>
            </a:r>
            <a:r>
              <a:rPr lang="es-ES" dirty="0">
                <a:sym typeface="Symbol"/>
              </a:rPr>
              <a:t></a:t>
            </a:r>
            <a:r>
              <a:rPr lang="es-ES" dirty="0"/>
              <a:t> A es </a:t>
            </a:r>
            <a:r>
              <a:rPr lang="es-ES" i="1" dirty="0">
                <a:solidFill>
                  <a:schemeClr val="accent1"/>
                </a:solidFill>
              </a:rPr>
              <a:t>inválida</a:t>
            </a:r>
            <a:r>
              <a:rPr lang="es-ES" dirty="0">
                <a:solidFill>
                  <a:schemeClr val="accent1"/>
                </a:solidFill>
              </a:rPr>
              <a:t> </a:t>
            </a:r>
            <a:r>
              <a:rPr lang="es-ES" dirty="0"/>
              <a:t>si es posible asignar valores de verdad a las variables de enunciado que aparecen en ella, de tal manera </a:t>
            </a:r>
            <a:r>
              <a:rPr lang="es-ES" dirty="0" smtClean="0"/>
              <a:t>que</a:t>
            </a:r>
          </a:p>
          <a:p>
            <a:r>
              <a:rPr lang="es-ES" dirty="0" smtClean="0"/>
              <a:t> </a:t>
            </a:r>
            <a:r>
              <a:rPr lang="es-ES" dirty="0">
                <a:solidFill>
                  <a:schemeClr val="accent1"/>
                </a:solidFill>
              </a:rPr>
              <a:t>A</a:t>
            </a:r>
            <a:r>
              <a:rPr lang="es-ES" baseline="-25000" dirty="0">
                <a:solidFill>
                  <a:schemeClr val="accent1"/>
                </a:solidFill>
              </a:rPr>
              <a:t>1</a:t>
            </a:r>
            <a:r>
              <a:rPr lang="es-ES" dirty="0">
                <a:solidFill>
                  <a:schemeClr val="accent1"/>
                </a:solidFill>
              </a:rPr>
              <a:t>, A</a:t>
            </a:r>
            <a:r>
              <a:rPr lang="es-ES" baseline="-25000" dirty="0">
                <a:solidFill>
                  <a:schemeClr val="accent1"/>
                </a:solidFill>
              </a:rPr>
              <a:t>2</a:t>
            </a:r>
            <a:r>
              <a:rPr lang="es-ES" dirty="0">
                <a:solidFill>
                  <a:schemeClr val="accent1"/>
                </a:solidFill>
              </a:rPr>
              <a:t>,…, </a:t>
            </a:r>
            <a:r>
              <a:rPr lang="es-ES" dirty="0" err="1">
                <a:solidFill>
                  <a:schemeClr val="accent1"/>
                </a:solidFill>
              </a:rPr>
              <a:t>A</a:t>
            </a:r>
            <a:r>
              <a:rPr lang="es-ES" baseline="-25000" dirty="0" err="1">
                <a:solidFill>
                  <a:schemeClr val="accent1"/>
                </a:solidFill>
              </a:rPr>
              <a:t>n</a:t>
            </a:r>
            <a:r>
              <a:rPr lang="es-ES" dirty="0">
                <a:solidFill>
                  <a:schemeClr val="accent1"/>
                </a:solidFill>
              </a:rPr>
              <a:t>, tomen el valor V y A tome el valor F. </a:t>
            </a:r>
            <a:endParaRPr lang="es-ES" dirty="0" smtClean="0">
              <a:solidFill>
                <a:schemeClr val="accent1"/>
              </a:solidFill>
            </a:endParaRPr>
          </a:p>
          <a:p>
            <a:r>
              <a:rPr lang="es-ES" dirty="0" smtClean="0"/>
              <a:t>De </a:t>
            </a:r>
            <a:r>
              <a:rPr lang="es-ES" dirty="0"/>
              <a:t>lo contrario la forma argumentativa es </a:t>
            </a:r>
            <a:r>
              <a:rPr lang="es-ES" i="1" dirty="0"/>
              <a:t>válida</a:t>
            </a:r>
            <a:r>
              <a:rPr lang="es-ES" dirty="0"/>
              <a:t>.</a:t>
            </a:r>
            <a:endParaRPr lang="es-AR" dirty="0"/>
          </a:p>
        </p:txBody>
      </p:sp>
    </p:spTree>
    <p:extLst>
      <p:ext uri="{BB962C8B-B14F-4D97-AF65-F5344CB8AC3E}">
        <p14:creationId xmlns:p14="http://schemas.microsoft.com/office/powerpoint/2010/main" val="2417389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Argumentaciones</a:t>
            </a:r>
            <a:endParaRPr lang="es-AR" dirty="0"/>
          </a:p>
        </p:txBody>
      </p:sp>
      <p:sp>
        <p:nvSpPr>
          <p:cNvPr id="4" name="3 Rectángulo"/>
          <p:cNvSpPr/>
          <p:nvPr/>
        </p:nvSpPr>
        <p:spPr>
          <a:xfrm>
            <a:off x="251520" y="1168718"/>
            <a:ext cx="8568952" cy="5478423"/>
          </a:xfrm>
          <a:prstGeom prst="rect">
            <a:avLst/>
          </a:prstGeom>
        </p:spPr>
        <p:txBody>
          <a:bodyPr wrap="square">
            <a:spAutoFit/>
          </a:bodyPr>
          <a:lstStyle/>
          <a:p>
            <a:r>
              <a:rPr lang="es-ES" sz="1400" dirty="0"/>
              <a:t>Por ejemplo, analicemos la validez de la siguiente argumentación:</a:t>
            </a:r>
            <a:endParaRPr lang="es-AR" sz="1400" dirty="0"/>
          </a:p>
          <a:p>
            <a:r>
              <a:rPr lang="es-ES" sz="1400" dirty="0"/>
              <a:t> </a:t>
            </a:r>
            <a:endParaRPr lang="es-AR" sz="1400" dirty="0"/>
          </a:p>
          <a:p>
            <a:pPr marL="285750" indent="-285750">
              <a:buFont typeface="Wingdings" pitchFamily="2" charset="2"/>
              <a:buChar char="Ø"/>
            </a:pPr>
            <a:r>
              <a:rPr lang="es-ES" sz="1400" dirty="0">
                <a:solidFill>
                  <a:srgbClr val="00B050"/>
                </a:solidFill>
              </a:rPr>
              <a:t>Si Alexia toma el autobús, entonces Alexia pierde su entrevista si el autobús llega tarde. </a:t>
            </a:r>
            <a:endParaRPr lang="es-AR" sz="1400" dirty="0">
              <a:solidFill>
                <a:srgbClr val="00B050"/>
              </a:solidFill>
            </a:endParaRPr>
          </a:p>
          <a:p>
            <a:pPr marL="285750" indent="-285750">
              <a:buFont typeface="Wingdings" pitchFamily="2" charset="2"/>
              <a:buChar char="Ø"/>
            </a:pPr>
            <a:r>
              <a:rPr lang="es-ES" sz="1400" dirty="0">
                <a:solidFill>
                  <a:srgbClr val="00B050"/>
                </a:solidFill>
              </a:rPr>
              <a:t>Alexia no vuelve a su casa, si Alexia pierde su entrevista y Alexia se siente deprimida. </a:t>
            </a:r>
            <a:endParaRPr lang="es-AR" sz="1400" dirty="0">
              <a:solidFill>
                <a:srgbClr val="00B050"/>
              </a:solidFill>
            </a:endParaRPr>
          </a:p>
          <a:p>
            <a:pPr marL="285750" indent="-285750">
              <a:buFont typeface="Wingdings" pitchFamily="2" charset="2"/>
              <a:buChar char="Ø"/>
            </a:pPr>
            <a:r>
              <a:rPr lang="es-ES" sz="1400" dirty="0">
                <a:solidFill>
                  <a:srgbClr val="00B050"/>
                </a:solidFill>
              </a:rPr>
              <a:t>Si Alexia no consigue el trabajo, entonces Alexia se siente deprimida y Alexia no vuelve a su casa. </a:t>
            </a:r>
            <a:endParaRPr lang="es-AR" sz="1400" dirty="0">
              <a:solidFill>
                <a:srgbClr val="00B050"/>
              </a:solidFill>
            </a:endParaRPr>
          </a:p>
          <a:p>
            <a:r>
              <a:rPr lang="es-ES" sz="1400" dirty="0"/>
              <a:t>Por lo tanto, </a:t>
            </a:r>
            <a:endParaRPr lang="es-ES" sz="1400" dirty="0" smtClean="0"/>
          </a:p>
          <a:p>
            <a:pPr marL="285750" indent="-285750">
              <a:buFont typeface="Wingdings" pitchFamily="2" charset="2"/>
              <a:buChar char="Ø"/>
            </a:pPr>
            <a:r>
              <a:rPr lang="es-ES" sz="1400" dirty="0" smtClean="0">
                <a:solidFill>
                  <a:srgbClr val="0070C0"/>
                </a:solidFill>
              </a:rPr>
              <a:t>si </a:t>
            </a:r>
            <a:r>
              <a:rPr lang="es-ES" sz="1400" dirty="0">
                <a:solidFill>
                  <a:srgbClr val="0070C0"/>
                </a:solidFill>
              </a:rPr>
              <a:t>Alexia toma el autobús entonces Alexia no consigue el trabajo si el autobús llega tarde. </a:t>
            </a:r>
            <a:endParaRPr lang="es-AR" sz="1400" dirty="0">
              <a:solidFill>
                <a:srgbClr val="0070C0"/>
              </a:solidFill>
            </a:endParaRPr>
          </a:p>
          <a:p>
            <a:r>
              <a:rPr lang="es-ES" sz="1400" dirty="0"/>
              <a:t> </a:t>
            </a:r>
            <a:endParaRPr lang="es-AR" sz="1400" dirty="0"/>
          </a:p>
          <a:p>
            <a:r>
              <a:rPr lang="es-ES" sz="1400" dirty="0"/>
              <a:t>En primer lugar debemos construir la forma argumentativa correspondiente, traduciendo del lenguaje natural al lenguaje simbólico. Consideraremos las siguientes variables de enunciado:</a:t>
            </a:r>
            <a:endParaRPr lang="es-AR" sz="1400" dirty="0"/>
          </a:p>
          <a:p>
            <a:r>
              <a:rPr lang="es-ES" sz="1400" dirty="0"/>
              <a:t> </a:t>
            </a:r>
            <a:endParaRPr lang="es-AR" sz="1400" dirty="0"/>
          </a:p>
          <a:p>
            <a:r>
              <a:rPr lang="es-ES" sz="1400" dirty="0"/>
              <a:t>p: Alexia toma el autobús </a:t>
            </a:r>
            <a:endParaRPr lang="es-AR" sz="1400" dirty="0"/>
          </a:p>
          <a:p>
            <a:r>
              <a:rPr lang="es-ES" sz="1400" dirty="0"/>
              <a:t>q: Alexia pierde su entrevista </a:t>
            </a:r>
            <a:endParaRPr lang="es-AR" sz="1400" dirty="0"/>
          </a:p>
          <a:p>
            <a:r>
              <a:rPr lang="es-ES" sz="1400" dirty="0"/>
              <a:t>r:  el autobús llega tarde</a:t>
            </a:r>
            <a:endParaRPr lang="es-AR" sz="1400" dirty="0"/>
          </a:p>
          <a:p>
            <a:r>
              <a:rPr lang="es-ES" sz="1400" dirty="0"/>
              <a:t>s: Alexia vuelve a su casa </a:t>
            </a:r>
            <a:endParaRPr lang="es-AR" sz="1400" dirty="0"/>
          </a:p>
          <a:p>
            <a:r>
              <a:rPr lang="es-ES" sz="1400" dirty="0"/>
              <a:t>t: Alexia se siente deprimida </a:t>
            </a:r>
            <a:endParaRPr lang="es-AR" sz="1400" dirty="0"/>
          </a:p>
          <a:p>
            <a:r>
              <a:rPr lang="es-ES" sz="1400" dirty="0"/>
              <a:t>u: Alexia consigue el trabajo</a:t>
            </a:r>
            <a:endParaRPr lang="es-AR" sz="1400" dirty="0"/>
          </a:p>
          <a:p>
            <a:r>
              <a:rPr lang="es-ES" sz="1400" dirty="0"/>
              <a:t> </a:t>
            </a:r>
            <a:endParaRPr lang="es-AR" sz="1400" dirty="0"/>
          </a:p>
          <a:p>
            <a:r>
              <a:rPr lang="es-ES" sz="1400" dirty="0"/>
              <a:t>Construyamos las premisas del razonamiento anterior</a:t>
            </a:r>
            <a:r>
              <a:rPr lang="es-ES" sz="1400" dirty="0" smtClean="0"/>
              <a:t>:</a:t>
            </a:r>
            <a:r>
              <a:rPr lang="es-ES" sz="1400" dirty="0"/>
              <a:t> </a:t>
            </a:r>
            <a:endParaRPr lang="es-AR" sz="1400" dirty="0"/>
          </a:p>
          <a:p>
            <a:r>
              <a:rPr lang="es-ES" sz="1400" b="1" dirty="0">
                <a:solidFill>
                  <a:srgbClr val="00B050"/>
                </a:solidFill>
              </a:rPr>
              <a:t>A</a:t>
            </a:r>
            <a:r>
              <a:rPr lang="es-ES" sz="1400" b="1" baseline="-25000" dirty="0">
                <a:solidFill>
                  <a:srgbClr val="00B050"/>
                </a:solidFill>
              </a:rPr>
              <a:t>1</a:t>
            </a:r>
            <a:r>
              <a:rPr lang="es-AR" sz="1400" b="1" dirty="0">
                <a:solidFill>
                  <a:srgbClr val="00B050"/>
                </a:solidFill>
              </a:rPr>
              <a:t>: p </a:t>
            </a:r>
            <a:r>
              <a:rPr lang="es-ES" sz="1400" b="1" dirty="0">
                <a:solidFill>
                  <a:srgbClr val="00B050"/>
                </a:solidFill>
                <a:sym typeface="Symbol"/>
              </a:rPr>
              <a:t></a:t>
            </a:r>
            <a:r>
              <a:rPr lang="es-AR" sz="1400" b="1" dirty="0">
                <a:solidFill>
                  <a:srgbClr val="00B050"/>
                </a:solidFill>
              </a:rPr>
              <a:t> (r </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q)</a:t>
            </a:r>
          </a:p>
          <a:p>
            <a:r>
              <a:rPr lang="es-ES" sz="1400" b="1" dirty="0">
                <a:solidFill>
                  <a:srgbClr val="00B050"/>
                </a:solidFill>
              </a:rPr>
              <a:t>A</a:t>
            </a:r>
            <a:r>
              <a:rPr lang="es-ES" sz="1400" b="1" baseline="-25000" dirty="0">
                <a:solidFill>
                  <a:srgbClr val="00B050"/>
                </a:solidFill>
              </a:rPr>
              <a:t>2</a:t>
            </a:r>
            <a:r>
              <a:rPr lang="es-AR" sz="1400" b="1" dirty="0">
                <a:solidFill>
                  <a:srgbClr val="00B050"/>
                </a:solidFill>
              </a:rPr>
              <a:t>: (q </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t) </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s)</a:t>
            </a:r>
          </a:p>
          <a:p>
            <a:r>
              <a:rPr lang="es-ES" sz="1400" b="1" dirty="0">
                <a:solidFill>
                  <a:srgbClr val="00B050"/>
                </a:solidFill>
              </a:rPr>
              <a:t>A</a:t>
            </a:r>
            <a:r>
              <a:rPr lang="es-ES" sz="1400" b="1" baseline="-25000" dirty="0">
                <a:solidFill>
                  <a:srgbClr val="00B050"/>
                </a:solidFill>
              </a:rPr>
              <a:t>3</a:t>
            </a:r>
            <a:r>
              <a:rPr lang="es-AR" sz="1400" b="1" dirty="0">
                <a:solidFill>
                  <a:srgbClr val="00B050"/>
                </a:solidFill>
              </a:rPr>
              <a:t>: (</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u) </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(t </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a:t>
            </a:r>
            <a:r>
              <a:rPr lang="es-ES" sz="1400" b="1" dirty="0">
                <a:solidFill>
                  <a:srgbClr val="00B050"/>
                </a:solidFill>
                <a:sym typeface="Symbol"/>
              </a:rPr>
              <a:t></a:t>
            </a:r>
            <a:r>
              <a:rPr lang="es-ES" sz="1400" b="1" dirty="0">
                <a:solidFill>
                  <a:srgbClr val="00B050"/>
                </a:solidFill>
              </a:rPr>
              <a:t> </a:t>
            </a:r>
            <a:r>
              <a:rPr lang="es-AR" sz="1400" b="1" dirty="0">
                <a:solidFill>
                  <a:srgbClr val="00B050"/>
                </a:solidFill>
              </a:rPr>
              <a:t>s))</a:t>
            </a:r>
          </a:p>
          <a:p>
            <a:r>
              <a:rPr lang="es-ES" sz="1400" dirty="0"/>
              <a:t> </a:t>
            </a:r>
            <a:endParaRPr lang="es-AR" sz="1400" dirty="0"/>
          </a:p>
          <a:p>
            <a:r>
              <a:rPr lang="es-ES" sz="1400" dirty="0"/>
              <a:t>La conclusión es</a:t>
            </a:r>
            <a:r>
              <a:rPr lang="es-ES" sz="1400" dirty="0" smtClean="0"/>
              <a:t>:</a:t>
            </a:r>
            <a:r>
              <a:rPr lang="es-AR" sz="1400" dirty="0"/>
              <a:t> </a:t>
            </a:r>
          </a:p>
          <a:p>
            <a:r>
              <a:rPr lang="es-ES" sz="1400" b="1" dirty="0">
                <a:solidFill>
                  <a:srgbClr val="0070C0"/>
                </a:solidFill>
              </a:rPr>
              <a:t>A: p </a:t>
            </a:r>
            <a:r>
              <a:rPr lang="es-ES" sz="1400" b="1" dirty="0">
                <a:solidFill>
                  <a:srgbClr val="0070C0"/>
                </a:solidFill>
                <a:sym typeface="Symbol"/>
              </a:rPr>
              <a:t></a:t>
            </a:r>
            <a:r>
              <a:rPr lang="es-ES" sz="1400" b="1" dirty="0">
                <a:solidFill>
                  <a:srgbClr val="0070C0"/>
                </a:solidFill>
              </a:rPr>
              <a:t> (r </a:t>
            </a:r>
            <a:r>
              <a:rPr lang="es-ES" sz="1400" b="1" dirty="0">
                <a:solidFill>
                  <a:srgbClr val="0070C0"/>
                </a:solidFill>
                <a:sym typeface="Symbol"/>
              </a:rPr>
              <a:t></a:t>
            </a:r>
            <a:r>
              <a:rPr lang="es-ES" sz="1400" b="1" dirty="0">
                <a:solidFill>
                  <a:srgbClr val="0070C0"/>
                </a:solidFill>
              </a:rPr>
              <a:t> (</a:t>
            </a:r>
            <a:r>
              <a:rPr lang="es-ES" sz="1400" b="1" dirty="0">
                <a:solidFill>
                  <a:srgbClr val="0070C0"/>
                </a:solidFill>
                <a:sym typeface="Symbol"/>
              </a:rPr>
              <a:t></a:t>
            </a:r>
            <a:r>
              <a:rPr lang="es-ES" sz="1400" b="1" dirty="0">
                <a:solidFill>
                  <a:srgbClr val="0070C0"/>
                </a:solidFill>
              </a:rPr>
              <a:t> u))</a:t>
            </a:r>
            <a:endParaRPr lang="es-AR" sz="1400" b="1" dirty="0">
              <a:solidFill>
                <a:srgbClr val="0070C0"/>
              </a:solidFill>
            </a:endParaRPr>
          </a:p>
        </p:txBody>
      </p:sp>
    </p:spTree>
    <p:extLst>
      <p:ext uri="{BB962C8B-B14F-4D97-AF65-F5344CB8AC3E}">
        <p14:creationId xmlns:p14="http://schemas.microsoft.com/office/powerpoint/2010/main" val="3525114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Argumentaciones</a:t>
            </a:r>
            <a:endParaRPr lang="es-AR" dirty="0"/>
          </a:p>
        </p:txBody>
      </p:sp>
      <p:sp>
        <p:nvSpPr>
          <p:cNvPr id="3" name="2 Rectángulo"/>
          <p:cNvSpPr/>
          <p:nvPr/>
        </p:nvSpPr>
        <p:spPr>
          <a:xfrm>
            <a:off x="539552" y="1700808"/>
            <a:ext cx="7704856" cy="923330"/>
          </a:xfrm>
          <a:prstGeom prst="rect">
            <a:avLst/>
          </a:prstGeom>
        </p:spPr>
        <p:txBody>
          <a:bodyPr wrap="square">
            <a:spAutoFit/>
          </a:bodyPr>
          <a:lstStyle/>
          <a:p>
            <a:r>
              <a:rPr lang="es-ES" dirty="0"/>
              <a:t>Tenemos entonces la forma argumentativa A</a:t>
            </a:r>
            <a:r>
              <a:rPr lang="es-ES" baseline="-25000" dirty="0"/>
              <a:t>1</a:t>
            </a:r>
            <a:r>
              <a:rPr lang="es-ES" dirty="0"/>
              <a:t>, A</a:t>
            </a:r>
            <a:r>
              <a:rPr lang="es-ES" baseline="-25000" dirty="0"/>
              <a:t>2</a:t>
            </a:r>
            <a:r>
              <a:rPr lang="es-ES" dirty="0"/>
              <a:t>, A</a:t>
            </a:r>
            <a:r>
              <a:rPr lang="es-ES" baseline="-25000" dirty="0"/>
              <a:t>3</a:t>
            </a:r>
            <a:r>
              <a:rPr lang="es-ES" dirty="0"/>
              <a:t> </a:t>
            </a:r>
            <a:r>
              <a:rPr lang="es-ES" dirty="0">
                <a:sym typeface="Symbol"/>
              </a:rPr>
              <a:t></a:t>
            </a:r>
            <a:r>
              <a:rPr lang="es-ES" dirty="0"/>
              <a:t> A. Observemos que es posible asignar valores de verdad a las variables de enunciado de modo tal que las premisas tomen el valor V y la conclusión el valor F:</a:t>
            </a:r>
            <a:endParaRPr lang="es-AR"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624" y="3079035"/>
            <a:ext cx="9393128" cy="1728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574981" y="5445224"/>
            <a:ext cx="3906775" cy="369332"/>
          </a:xfrm>
          <a:prstGeom prst="rect">
            <a:avLst/>
          </a:prstGeom>
        </p:spPr>
        <p:txBody>
          <a:bodyPr wrap="none">
            <a:spAutoFit/>
          </a:bodyPr>
          <a:lstStyle/>
          <a:p>
            <a:r>
              <a:rPr lang="es-ES" dirty="0"/>
              <a:t>Así, la forma argumentativa es </a:t>
            </a:r>
            <a:r>
              <a:rPr lang="es-ES" b="1" dirty="0">
                <a:solidFill>
                  <a:srgbClr val="0070C0"/>
                </a:solidFill>
              </a:rPr>
              <a:t>inválida</a:t>
            </a:r>
            <a:r>
              <a:rPr lang="es-ES" dirty="0"/>
              <a:t>. </a:t>
            </a:r>
            <a:endParaRPr lang="es-AR" dirty="0"/>
          </a:p>
        </p:txBody>
      </p:sp>
    </p:spTree>
    <p:extLst>
      <p:ext uri="{BB962C8B-B14F-4D97-AF65-F5344CB8AC3E}">
        <p14:creationId xmlns:p14="http://schemas.microsoft.com/office/powerpoint/2010/main" val="35381669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Argumentaciones</a:t>
            </a:r>
            <a:endParaRPr lang="es-AR" dirty="0"/>
          </a:p>
        </p:txBody>
      </p:sp>
      <p:sp>
        <p:nvSpPr>
          <p:cNvPr id="4" name="3 Rectángulo"/>
          <p:cNvSpPr/>
          <p:nvPr/>
        </p:nvSpPr>
        <p:spPr>
          <a:xfrm>
            <a:off x="384146" y="1268760"/>
            <a:ext cx="8436326" cy="1754326"/>
          </a:xfrm>
          <a:prstGeom prst="rect">
            <a:avLst/>
          </a:prstGeom>
        </p:spPr>
        <p:txBody>
          <a:bodyPr wrap="square">
            <a:spAutoFit/>
          </a:bodyPr>
          <a:lstStyle/>
          <a:p>
            <a:r>
              <a:rPr lang="es-ES" dirty="0" smtClean="0"/>
              <a:t>Veamos ahora un ejemplo </a:t>
            </a:r>
            <a:r>
              <a:rPr lang="es-ES" smtClean="0"/>
              <a:t>de una argumentativa </a:t>
            </a:r>
            <a:r>
              <a:rPr lang="es-ES" dirty="0"/>
              <a:t>válida:</a:t>
            </a:r>
            <a:endParaRPr lang="es-AR" dirty="0"/>
          </a:p>
          <a:p>
            <a:r>
              <a:rPr lang="es-ES" dirty="0"/>
              <a:t> </a:t>
            </a:r>
            <a:endParaRPr lang="es-AR" dirty="0"/>
          </a:p>
          <a:p>
            <a:r>
              <a:rPr lang="es-ES" dirty="0"/>
              <a:t>Por lo tanto, Alexia consigue el trabajo si Alexia pierde su entrevista y Alexia vuelve a su casa.</a:t>
            </a:r>
            <a:endParaRPr lang="es-AR" dirty="0"/>
          </a:p>
          <a:p>
            <a:r>
              <a:rPr lang="es-ES" dirty="0"/>
              <a:t> </a:t>
            </a:r>
            <a:endParaRPr lang="es-AR" dirty="0"/>
          </a:p>
          <a:p>
            <a:r>
              <a:rPr lang="es-ES" dirty="0"/>
              <a:t>Nos </a:t>
            </a:r>
            <a:r>
              <a:rPr lang="es-ES" dirty="0" smtClean="0"/>
              <a:t>queda:    A</a:t>
            </a:r>
            <a:r>
              <a:rPr lang="es-ES" dirty="0"/>
              <a:t>: (q </a:t>
            </a:r>
            <a:r>
              <a:rPr lang="es-ES" dirty="0">
                <a:sym typeface="Symbol"/>
              </a:rPr>
              <a:t></a:t>
            </a:r>
            <a:r>
              <a:rPr lang="es-ES" dirty="0"/>
              <a:t> s) </a:t>
            </a:r>
            <a:r>
              <a:rPr lang="es-ES" dirty="0">
                <a:sym typeface="Symbol"/>
              </a:rPr>
              <a:t></a:t>
            </a:r>
            <a:r>
              <a:rPr lang="es-ES" dirty="0"/>
              <a:t> u</a:t>
            </a:r>
            <a:endParaRPr lang="es-AR"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233" y="3428206"/>
            <a:ext cx="7830001" cy="1440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590972" y="4653136"/>
            <a:ext cx="7848872" cy="1754326"/>
          </a:xfrm>
          <a:prstGeom prst="rect">
            <a:avLst/>
          </a:prstGeom>
        </p:spPr>
        <p:txBody>
          <a:bodyPr wrap="square">
            <a:spAutoFit/>
          </a:bodyPr>
          <a:lstStyle/>
          <a:p>
            <a:r>
              <a:rPr lang="es-ES" dirty="0"/>
              <a:t>En este caso es imposible asignar valores de verdad a las variables de enunciado tal que las premisas sean verdaderas y la conclusión falsa. Independientemente de otras variables de enunciado, sería el caso de asignar el valor F a la variable u (y en consecuencia el valor V a la variable s), para que A sea falsa, pero como vemos en la tabla de abajo, para que A</a:t>
            </a:r>
            <a:r>
              <a:rPr lang="es-ES" baseline="-25000" dirty="0"/>
              <a:t>3  </a:t>
            </a:r>
            <a:r>
              <a:rPr lang="es-ES" dirty="0"/>
              <a:t>sea verdadera con la variable u falsa la variable s debe ser falsa (absurdo): </a:t>
            </a:r>
            <a:endParaRPr lang="es-AR" dirty="0"/>
          </a:p>
        </p:txBody>
      </p:sp>
    </p:spTree>
    <p:extLst>
      <p:ext uri="{BB962C8B-B14F-4D97-AF65-F5344CB8AC3E}">
        <p14:creationId xmlns:p14="http://schemas.microsoft.com/office/powerpoint/2010/main" val="438630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3 Marcador de pie de página"/>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smtClean="0"/>
          </a:p>
        </p:txBody>
      </p:sp>
      <p:sp>
        <p:nvSpPr>
          <p:cNvPr id="15363" name="Rectangle 2"/>
          <p:cNvSpPr>
            <a:spLocks noGrp="1" noChangeArrowheads="1"/>
          </p:cNvSpPr>
          <p:nvPr>
            <p:ph type="title"/>
          </p:nvPr>
        </p:nvSpPr>
        <p:spPr/>
        <p:txBody>
          <a:bodyPr/>
          <a:lstStyle/>
          <a:p>
            <a:pPr eaLnBrk="1" hangingPunct="1"/>
            <a:r>
              <a:rPr lang="es-ES" dirty="0" smtClean="0"/>
              <a:t>Que es el Razonamiento ?</a:t>
            </a:r>
          </a:p>
        </p:txBody>
      </p:sp>
      <p:sp>
        <p:nvSpPr>
          <p:cNvPr id="15364" name="Rectangle 3"/>
          <p:cNvSpPr>
            <a:spLocks noGrp="1" noChangeArrowheads="1"/>
          </p:cNvSpPr>
          <p:nvPr>
            <p:ph type="body" idx="1"/>
          </p:nvPr>
        </p:nvSpPr>
        <p:spPr>
          <a:xfrm>
            <a:off x="401086" y="2886039"/>
            <a:ext cx="8229600" cy="2447974"/>
          </a:xfrm>
        </p:spPr>
        <p:txBody>
          <a:bodyPr/>
          <a:lstStyle/>
          <a:p>
            <a:pPr eaLnBrk="1" hangingPunct="1">
              <a:lnSpc>
                <a:spcPct val="80000"/>
              </a:lnSpc>
            </a:pPr>
            <a:r>
              <a:rPr lang="es-ES" sz="1800" dirty="0" smtClean="0"/>
              <a:t> Se apoya en verdades supuestas, para obtener otras como resultado de la actividad de razonamiento.</a:t>
            </a:r>
          </a:p>
          <a:p>
            <a:pPr eaLnBrk="1" hangingPunct="1">
              <a:lnSpc>
                <a:spcPct val="80000"/>
              </a:lnSpc>
              <a:buFont typeface="Trebuchet MS" pitchFamily="34" charset="0"/>
              <a:buNone/>
            </a:pPr>
            <a:endParaRPr lang="es-ES" sz="1800" dirty="0" smtClean="0"/>
          </a:p>
          <a:p>
            <a:pPr eaLnBrk="1" hangingPunct="1">
              <a:lnSpc>
                <a:spcPct val="80000"/>
              </a:lnSpc>
            </a:pPr>
            <a:r>
              <a:rPr lang="es-ES" sz="1800" dirty="0" smtClean="0"/>
              <a:t>Sirve para justificar ciertas verdades, si son consecuencia (formal) de conocimientos previamente aceptados:</a:t>
            </a:r>
          </a:p>
          <a:p>
            <a:pPr eaLnBrk="1" hangingPunct="1">
              <a:lnSpc>
                <a:spcPct val="80000"/>
              </a:lnSpc>
              <a:buFont typeface="Trebuchet MS" pitchFamily="34" charset="0"/>
              <a:buNone/>
            </a:pPr>
            <a:endParaRPr lang="es-ES" sz="1800" dirty="0" smtClean="0"/>
          </a:p>
          <a:p>
            <a:pPr lvl="1" eaLnBrk="1" hangingPunct="1">
              <a:lnSpc>
                <a:spcPct val="80000"/>
              </a:lnSpc>
            </a:pPr>
            <a:r>
              <a:rPr lang="es-ES" sz="1600" i="1" dirty="0" smtClean="0">
                <a:solidFill>
                  <a:srgbClr val="336699"/>
                </a:solidFill>
              </a:rPr>
              <a:t>Premisas</a:t>
            </a:r>
            <a:r>
              <a:rPr lang="es-ES" sz="1600" dirty="0" smtClean="0">
                <a:solidFill>
                  <a:srgbClr val="336699"/>
                </a:solidFill>
              </a:rPr>
              <a:t> </a:t>
            </a:r>
            <a:r>
              <a:rPr lang="es-ES" sz="1600" dirty="0" smtClean="0"/>
              <a:t>del razonamiento (propuestas)</a:t>
            </a:r>
          </a:p>
          <a:p>
            <a:pPr lvl="1" eaLnBrk="1" hangingPunct="1">
              <a:lnSpc>
                <a:spcPct val="80000"/>
              </a:lnSpc>
            </a:pPr>
            <a:r>
              <a:rPr lang="es-ES" sz="1600" i="1" dirty="0" smtClean="0">
                <a:solidFill>
                  <a:srgbClr val="336699"/>
                </a:solidFill>
              </a:rPr>
              <a:t>Conclusión</a:t>
            </a:r>
            <a:r>
              <a:rPr lang="es-ES" sz="1600" i="1" dirty="0" smtClean="0"/>
              <a:t> </a:t>
            </a:r>
            <a:r>
              <a:rPr lang="es-ES" sz="1600" dirty="0" smtClean="0"/>
              <a:t>(conocimiento nuevo)</a:t>
            </a:r>
          </a:p>
          <a:p>
            <a:pPr eaLnBrk="1" hangingPunct="1">
              <a:lnSpc>
                <a:spcPct val="80000"/>
              </a:lnSpc>
              <a:buFont typeface="Trebuchet MS" pitchFamily="34" charset="0"/>
              <a:buNone/>
            </a:pPr>
            <a:endParaRPr lang="es-ES" sz="1800" dirty="0" smtClean="0"/>
          </a:p>
        </p:txBody>
      </p:sp>
      <p:sp>
        <p:nvSpPr>
          <p:cNvPr id="15368" name="Rectangle 7"/>
          <p:cNvSpPr>
            <a:spLocks noChangeArrowheads="1"/>
          </p:cNvSpPr>
          <p:nvPr/>
        </p:nvSpPr>
        <p:spPr bwMode="auto">
          <a:xfrm>
            <a:off x="755576" y="5157192"/>
            <a:ext cx="7056438"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dirty="0">
                <a:solidFill>
                  <a:srgbClr val="003366"/>
                </a:solidFill>
              </a:rPr>
              <a:t>Los conocimientos se expresan mediante proposiciones o enunciados </a:t>
            </a:r>
            <a:r>
              <a:rPr lang="es-ES" dirty="0">
                <a:solidFill>
                  <a:srgbClr val="FF9900"/>
                </a:solidFill>
              </a:rPr>
              <a:t>(lenguaje de la lógica)</a:t>
            </a:r>
          </a:p>
          <a:p>
            <a:endParaRPr lang="es-ES" dirty="0">
              <a:solidFill>
                <a:srgbClr val="003366"/>
              </a:solidFill>
            </a:endParaRPr>
          </a:p>
          <a:p>
            <a:r>
              <a:rPr lang="es-ES" dirty="0">
                <a:solidFill>
                  <a:srgbClr val="FF9900"/>
                </a:solidFill>
              </a:rPr>
              <a:t>Razonamiento</a:t>
            </a:r>
            <a:r>
              <a:rPr lang="es-ES" dirty="0">
                <a:solidFill>
                  <a:srgbClr val="003366"/>
                </a:solidFill>
              </a:rPr>
              <a:t> =  encadenamiento de enunciados formado por premisas y conclusiones.</a:t>
            </a:r>
          </a:p>
        </p:txBody>
      </p:sp>
      <p:grpSp>
        <p:nvGrpSpPr>
          <p:cNvPr id="2" name="1 Grupo"/>
          <p:cNvGrpSpPr/>
          <p:nvPr/>
        </p:nvGrpSpPr>
        <p:grpSpPr>
          <a:xfrm>
            <a:off x="1137522" y="1339027"/>
            <a:ext cx="5760640" cy="1584176"/>
            <a:chOff x="1335476" y="3421514"/>
            <a:chExt cx="5760640" cy="1584176"/>
          </a:xfrm>
        </p:grpSpPr>
        <p:sp>
          <p:nvSpPr>
            <p:cNvPr id="9" name="8 Elipse"/>
            <p:cNvSpPr/>
            <p:nvPr/>
          </p:nvSpPr>
          <p:spPr>
            <a:xfrm>
              <a:off x="1335476" y="3565530"/>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Premisas</a:t>
              </a:r>
              <a:endParaRPr lang="es-AR" b="1" dirty="0">
                <a:solidFill>
                  <a:schemeClr val="accent1"/>
                </a:solidFill>
              </a:endParaRPr>
            </a:p>
          </p:txBody>
        </p:sp>
        <p:sp>
          <p:nvSpPr>
            <p:cNvPr id="10" name="9 Elipse"/>
            <p:cNvSpPr/>
            <p:nvPr/>
          </p:nvSpPr>
          <p:spPr>
            <a:xfrm>
              <a:off x="5079892" y="3528366"/>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Conclusiones</a:t>
              </a:r>
              <a:endParaRPr lang="es-AR" b="1" dirty="0">
                <a:solidFill>
                  <a:schemeClr val="accent1"/>
                </a:solidFill>
              </a:endParaRPr>
            </a:p>
          </p:txBody>
        </p:sp>
        <p:sp>
          <p:nvSpPr>
            <p:cNvPr id="11" name="10 Flecha derecha"/>
            <p:cNvSpPr/>
            <p:nvPr/>
          </p:nvSpPr>
          <p:spPr>
            <a:xfrm>
              <a:off x="3705728" y="4001544"/>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CuadroTexto"/>
            <p:cNvSpPr txBox="1"/>
            <p:nvPr/>
          </p:nvSpPr>
          <p:spPr>
            <a:xfrm>
              <a:off x="3485868" y="3421514"/>
              <a:ext cx="1770293" cy="646331"/>
            </a:xfrm>
            <a:prstGeom prst="rect">
              <a:avLst/>
            </a:prstGeom>
            <a:noFill/>
          </p:spPr>
          <p:txBody>
            <a:bodyPr wrap="none" rtlCol="0">
              <a:spAutoFit/>
            </a:bodyPr>
            <a:lstStyle/>
            <a:p>
              <a:r>
                <a:rPr lang="es-ES" dirty="0" smtClean="0">
                  <a:solidFill>
                    <a:schemeClr val="accent1"/>
                  </a:solidFill>
                </a:rPr>
                <a:t>Mecanismo </a:t>
              </a:r>
            </a:p>
            <a:p>
              <a:r>
                <a:rPr lang="es-ES" dirty="0" smtClean="0">
                  <a:solidFill>
                    <a:schemeClr val="accent1"/>
                  </a:solidFill>
                </a:rPr>
                <a:t>de razonamiento</a:t>
              </a:r>
              <a:endParaRPr lang="es-AR" dirty="0">
                <a:solidFill>
                  <a:schemeClr val="accent1"/>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El lenguaje de la lógica</a:t>
            </a:r>
            <a:endParaRPr lang="es-AR" dirty="0"/>
          </a:p>
        </p:txBody>
      </p:sp>
      <p:sp>
        <p:nvSpPr>
          <p:cNvPr id="3" name="2 Rectángulo"/>
          <p:cNvSpPr/>
          <p:nvPr/>
        </p:nvSpPr>
        <p:spPr>
          <a:xfrm>
            <a:off x="401246" y="1268760"/>
            <a:ext cx="8352928" cy="5509200"/>
          </a:xfrm>
          <a:prstGeom prst="rect">
            <a:avLst/>
          </a:prstGeom>
        </p:spPr>
        <p:txBody>
          <a:bodyPr wrap="square">
            <a:spAutoFit/>
          </a:bodyPr>
          <a:lstStyle/>
          <a:p>
            <a:r>
              <a:rPr lang="es-ES" sz="1600" dirty="0"/>
              <a:t>La lógica proposicional, también conocida como lógica de enunciados, es un sistema formal cuyos elementos representan </a:t>
            </a:r>
            <a:r>
              <a:rPr lang="es-ES" sz="1600" i="1" dirty="0"/>
              <a:t>proposiciones</a:t>
            </a:r>
            <a:r>
              <a:rPr lang="es-ES" sz="1600" dirty="0"/>
              <a:t> o </a:t>
            </a:r>
            <a:r>
              <a:rPr lang="es-ES" sz="1600" i="1" dirty="0"/>
              <a:t>enunciados</a:t>
            </a:r>
            <a:r>
              <a:rPr lang="es-ES" sz="1600" dirty="0"/>
              <a:t>. </a:t>
            </a:r>
            <a:endParaRPr lang="es-ES" sz="1600" dirty="0" smtClean="0"/>
          </a:p>
          <a:p>
            <a:r>
              <a:rPr lang="es-ES" sz="1600" dirty="0" smtClean="0"/>
              <a:t>Esta </a:t>
            </a:r>
            <a:r>
              <a:rPr lang="es-ES" sz="1600" dirty="0"/>
              <a:t>lógica no tiene, por sí misma, mucha utilidad para la representación del conocimiento. Está justificado detenerse en ella porque permite introducir de una manera sencilla algunos conceptos que, explicados directamente para la lógica de predicados </a:t>
            </a:r>
            <a:r>
              <a:rPr lang="es-ES" sz="1600" dirty="0" smtClean="0"/>
              <a:t>, son más </a:t>
            </a:r>
            <a:r>
              <a:rPr lang="es-ES" sz="1600" dirty="0"/>
              <a:t>difíciles de captar.</a:t>
            </a:r>
            <a:endParaRPr lang="es-AR" sz="1600" dirty="0"/>
          </a:p>
          <a:p>
            <a:endParaRPr lang="es-ES" sz="1600" dirty="0" smtClean="0"/>
          </a:p>
          <a:p>
            <a:r>
              <a:rPr lang="es-ES" sz="1600" dirty="0" smtClean="0"/>
              <a:t>Nos </a:t>
            </a:r>
            <a:r>
              <a:rPr lang="es-ES" sz="1600" dirty="0"/>
              <a:t>interesa examinar los mecanismos de razonamiento con precisión matemática. Esta precisión requiere que el lenguaje que usemos no dé lugar a confusiones, lo cual conseguimos mediante un lenguaje simbólico donde cada símbolo tenga un significado bien definido. </a:t>
            </a:r>
            <a:endParaRPr lang="es-ES" sz="1600" dirty="0" smtClean="0"/>
          </a:p>
          <a:p>
            <a:r>
              <a:rPr lang="es-ES" sz="1600" dirty="0" smtClean="0"/>
              <a:t>Dada </a:t>
            </a:r>
            <a:r>
              <a:rPr lang="es-ES" sz="1600" dirty="0"/>
              <a:t>una frase en lenguaje natural, en primer lugar, podemos observar si se trata de una frase simple o de una frase compuesta. Una frase simple consta de un sujeto y un predicado. </a:t>
            </a:r>
            <a:endParaRPr lang="es-ES" sz="1600" dirty="0" smtClean="0"/>
          </a:p>
          <a:p>
            <a:endParaRPr lang="es-ES" sz="1600" dirty="0"/>
          </a:p>
          <a:p>
            <a:r>
              <a:rPr lang="es-ES" sz="1600" dirty="0" smtClean="0"/>
              <a:t>Por </a:t>
            </a:r>
            <a:r>
              <a:rPr lang="es-ES" sz="1600" dirty="0"/>
              <a:t>ejemplo:</a:t>
            </a:r>
            <a:endParaRPr lang="es-AR" sz="1600" dirty="0"/>
          </a:p>
          <a:p>
            <a:r>
              <a:rPr lang="es-ES" sz="1600" dirty="0"/>
              <a:t> </a:t>
            </a:r>
            <a:endParaRPr lang="es-AR" sz="1600" dirty="0"/>
          </a:p>
          <a:p>
            <a:pPr lvl="1"/>
            <a:r>
              <a:rPr lang="es-ES" sz="1600" dirty="0"/>
              <a:t>Java es un lenguaje de programación.</a:t>
            </a:r>
            <a:endParaRPr lang="es-AR" sz="1600" dirty="0"/>
          </a:p>
          <a:p>
            <a:pPr lvl="1"/>
            <a:r>
              <a:rPr lang="es-ES" sz="1600" dirty="0" err="1"/>
              <a:t>Android</a:t>
            </a:r>
            <a:r>
              <a:rPr lang="es-ES" sz="1600" dirty="0"/>
              <a:t>  es un sistema operativo moderno.</a:t>
            </a:r>
            <a:endParaRPr lang="es-AR" sz="1600" dirty="0"/>
          </a:p>
          <a:p>
            <a:r>
              <a:rPr lang="es-ES" sz="1600" dirty="0"/>
              <a:t> </a:t>
            </a:r>
            <a:endParaRPr lang="es-AR" sz="1600" dirty="0"/>
          </a:p>
          <a:p>
            <a:r>
              <a:rPr lang="es-ES" sz="1600" dirty="0"/>
              <a:t>Una  frase compuesta se forma a partir de frases simples por medio de algún término de enlace (o conectiva). Por ejemplo:</a:t>
            </a:r>
            <a:endParaRPr lang="es-AR" sz="1600" dirty="0"/>
          </a:p>
          <a:p>
            <a:r>
              <a:rPr lang="es-ES" sz="1600" dirty="0"/>
              <a:t> </a:t>
            </a:r>
            <a:endParaRPr lang="es-AR" sz="1600" dirty="0"/>
          </a:p>
          <a:p>
            <a:pPr lvl="0"/>
            <a:r>
              <a:rPr lang="es-ES" sz="1600" dirty="0"/>
              <a:t>Java es un lenguaje de programación </a:t>
            </a:r>
            <a:r>
              <a:rPr lang="es-ES" sz="1600" dirty="0">
                <a:solidFill>
                  <a:srgbClr val="FF0000"/>
                </a:solidFill>
              </a:rPr>
              <a:t>y</a:t>
            </a:r>
            <a:r>
              <a:rPr lang="es-ES" sz="1600" dirty="0"/>
              <a:t> Java  es compatible con </a:t>
            </a:r>
            <a:r>
              <a:rPr lang="es-ES" sz="1600" dirty="0" err="1"/>
              <a:t>Android</a:t>
            </a:r>
            <a:r>
              <a:rPr lang="es-ES" sz="1600" dirty="0"/>
              <a:t>.</a:t>
            </a:r>
            <a:endParaRPr lang="es-AR" sz="1600" dirty="0"/>
          </a:p>
          <a:p>
            <a:pPr lvl="0"/>
            <a:r>
              <a:rPr lang="es-ES" sz="1600" dirty="0"/>
              <a:t>Si </a:t>
            </a:r>
            <a:r>
              <a:rPr lang="es-ES" sz="1600" dirty="0" err="1"/>
              <a:t>Android</a:t>
            </a:r>
            <a:r>
              <a:rPr lang="es-ES" sz="1600" dirty="0"/>
              <a:t> es un sistema operativo moderno </a:t>
            </a:r>
            <a:r>
              <a:rPr lang="es-ES" sz="1600" dirty="0">
                <a:solidFill>
                  <a:srgbClr val="FF0000"/>
                </a:solidFill>
              </a:rPr>
              <a:t>entonces</a:t>
            </a:r>
            <a:r>
              <a:rPr lang="es-ES" sz="1600" dirty="0"/>
              <a:t> </a:t>
            </a:r>
            <a:r>
              <a:rPr lang="es-ES" sz="1600" dirty="0" err="1"/>
              <a:t>Android</a:t>
            </a:r>
            <a:r>
              <a:rPr lang="es-ES" sz="1600" dirty="0"/>
              <a:t> soporta Java.</a:t>
            </a:r>
            <a:endParaRPr lang="es-AR" sz="1600" dirty="0"/>
          </a:p>
        </p:txBody>
      </p:sp>
    </p:spTree>
    <p:extLst>
      <p:ext uri="{BB962C8B-B14F-4D97-AF65-F5344CB8AC3E}">
        <p14:creationId xmlns:p14="http://schemas.microsoft.com/office/powerpoint/2010/main" val="3109807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El lenguaje de la lógica</a:t>
            </a:r>
            <a:endParaRPr lang="es-AR" dirty="0"/>
          </a:p>
        </p:txBody>
      </p:sp>
      <p:sp>
        <p:nvSpPr>
          <p:cNvPr id="3" name="2 Rectángulo"/>
          <p:cNvSpPr/>
          <p:nvPr/>
        </p:nvSpPr>
        <p:spPr>
          <a:xfrm>
            <a:off x="401246" y="1117466"/>
            <a:ext cx="8352928" cy="5509200"/>
          </a:xfrm>
          <a:prstGeom prst="rect">
            <a:avLst/>
          </a:prstGeom>
        </p:spPr>
        <p:txBody>
          <a:bodyPr wrap="square">
            <a:spAutoFit/>
          </a:bodyPr>
          <a:lstStyle/>
          <a:p>
            <a:r>
              <a:rPr lang="es-ES" sz="1600" dirty="0"/>
              <a:t>En segundo lugar, vamos a suponer que todas las frases simples pueden ser </a:t>
            </a:r>
            <a:r>
              <a:rPr lang="es-ES" sz="1600" dirty="0">
                <a:solidFill>
                  <a:srgbClr val="0070C0"/>
                </a:solidFill>
              </a:rPr>
              <a:t>verdaderas o falsas</a:t>
            </a:r>
            <a:r>
              <a:rPr lang="es-ES" sz="1600" dirty="0"/>
              <a:t>. Ahora bien, en castellano hay frases que no son ni verdaderas ni </a:t>
            </a:r>
            <a:r>
              <a:rPr lang="es-ES" sz="1600" dirty="0" smtClean="0"/>
              <a:t>falsas, </a:t>
            </a:r>
            <a:r>
              <a:rPr lang="es-ES" sz="1600" dirty="0"/>
              <a:t>por tanto tenemos que usar un término diferente. Hablaremos de </a:t>
            </a:r>
            <a:r>
              <a:rPr lang="es-ES" sz="1600" dirty="0">
                <a:solidFill>
                  <a:srgbClr val="0070C0"/>
                </a:solidFill>
              </a:rPr>
              <a:t>enunciados (o proposiciones</a:t>
            </a:r>
            <a:r>
              <a:rPr lang="es-ES" sz="1600" dirty="0"/>
              <a:t>) para referirnos a frases que son verdaderas o falsas. Y distinguiremos entre enunciados simples (</a:t>
            </a:r>
            <a:r>
              <a:rPr lang="es-ES" sz="1600" dirty="0">
                <a:solidFill>
                  <a:srgbClr val="0070C0"/>
                </a:solidFill>
              </a:rPr>
              <a:t>atómicos</a:t>
            </a:r>
            <a:r>
              <a:rPr lang="es-ES" sz="1600" dirty="0"/>
              <a:t>) o enunciados </a:t>
            </a:r>
            <a:r>
              <a:rPr lang="es-ES" sz="1600" dirty="0">
                <a:solidFill>
                  <a:srgbClr val="0070C0"/>
                </a:solidFill>
              </a:rPr>
              <a:t>compuestos</a:t>
            </a:r>
            <a:r>
              <a:rPr lang="es-ES" sz="1600" dirty="0"/>
              <a:t>.</a:t>
            </a:r>
            <a:endParaRPr lang="es-AR" sz="1600" dirty="0"/>
          </a:p>
          <a:p>
            <a:r>
              <a:rPr lang="es-ES" sz="1600" dirty="0"/>
              <a:t>Denotamos los enunciados con letras mayúsculas A, B, C, … </a:t>
            </a:r>
            <a:endParaRPr lang="es-ES" sz="1600" dirty="0" smtClean="0"/>
          </a:p>
          <a:p>
            <a:r>
              <a:rPr lang="es-ES" sz="1600" dirty="0" smtClean="0"/>
              <a:t>Para </a:t>
            </a:r>
            <a:r>
              <a:rPr lang="es-ES" sz="1600" dirty="0"/>
              <a:t>construir enunciados compuestos introducimos símbolos para las </a:t>
            </a:r>
            <a:r>
              <a:rPr lang="es-ES" sz="1600" dirty="0">
                <a:solidFill>
                  <a:srgbClr val="0070C0"/>
                </a:solidFill>
              </a:rPr>
              <a:t>conectivas</a:t>
            </a:r>
            <a:r>
              <a:rPr lang="es-ES" sz="1600" dirty="0"/>
              <a:t>. Las conectivas más comunes y los símbolos que emplearemos para denotarlas son los siguientes:</a:t>
            </a:r>
            <a:endParaRPr lang="es-AR" sz="1600" dirty="0"/>
          </a:p>
          <a:p>
            <a:r>
              <a:rPr lang="es-ES" sz="1600" dirty="0" smtClean="0"/>
              <a:t>        </a:t>
            </a:r>
            <a:r>
              <a:rPr lang="es-ES" sz="1600" dirty="0"/>
              <a:t> </a:t>
            </a:r>
            <a:r>
              <a:rPr lang="es-ES" sz="1600" dirty="0" smtClean="0">
                <a:sym typeface="Symbol"/>
              </a:rPr>
              <a:t></a:t>
            </a:r>
            <a:r>
              <a:rPr lang="es-ES" sz="1600" dirty="0" smtClean="0"/>
              <a:t> </a:t>
            </a:r>
            <a:r>
              <a:rPr lang="es-ES" sz="1600" dirty="0"/>
              <a:t>A 	</a:t>
            </a:r>
            <a:r>
              <a:rPr lang="es-ES" sz="1600" dirty="0" smtClean="0"/>
              <a:t>	Negación </a:t>
            </a:r>
            <a:r>
              <a:rPr lang="es-ES" sz="1600" dirty="0"/>
              <a:t>de A</a:t>
            </a:r>
            <a:endParaRPr lang="es-AR" sz="1600" dirty="0"/>
          </a:p>
          <a:p>
            <a:pPr lvl="1"/>
            <a:r>
              <a:rPr lang="es-ES" sz="1600" dirty="0"/>
              <a:t>A </a:t>
            </a:r>
            <a:r>
              <a:rPr lang="es-ES" sz="1600" dirty="0">
                <a:sym typeface="Symbol"/>
              </a:rPr>
              <a:t></a:t>
            </a:r>
            <a:r>
              <a:rPr lang="es-ES" sz="1600" dirty="0"/>
              <a:t> B 	Conjunción de A y B	</a:t>
            </a:r>
            <a:endParaRPr lang="es-AR" sz="1600" dirty="0"/>
          </a:p>
          <a:p>
            <a:pPr lvl="1"/>
            <a:r>
              <a:rPr lang="es-ES" sz="1600" dirty="0"/>
              <a:t>A </a:t>
            </a:r>
            <a:r>
              <a:rPr lang="es-ES" sz="1600" dirty="0">
                <a:sym typeface="Symbol"/>
              </a:rPr>
              <a:t></a:t>
            </a:r>
            <a:r>
              <a:rPr lang="es-ES" sz="1600" dirty="0"/>
              <a:t> B 	Disyunción de A o B	</a:t>
            </a:r>
            <a:endParaRPr lang="es-AR" sz="1600" dirty="0"/>
          </a:p>
          <a:p>
            <a:pPr lvl="1"/>
            <a:r>
              <a:rPr lang="es-ES" sz="1600" dirty="0"/>
              <a:t>A </a:t>
            </a:r>
            <a:r>
              <a:rPr lang="es-ES" sz="1600" dirty="0">
                <a:sym typeface="Symbol"/>
              </a:rPr>
              <a:t></a:t>
            </a:r>
            <a:r>
              <a:rPr lang="es-ES" sz="1600" dirty="0"/>
              <a:t> B 	Si A entonces B	</a:t>
            </a:r>
            <a:endParaRPr lang="es-AR" sz="1600" dirty="0"/>
          </a:p>
          <a:p>
            <a:pPr lvl="1"/>
            <a:r>
              <a:rPr lang="es-ES" sz="1600" dirty="0"/>
              <a:t>A ↔ B 	A si y sólo si B	</a:t>
            </a:r>
            <a:endParaRPr lang="es-AR" sz="1600" dirty="0"/>
          </a:p>
          <a:p>
            <a:r>
              <a:rPr lang="es-ES" sz="1600" dirty="0"/>
              <a:t> </a:t>
            </a:r>
            <a:endParaRPr lang="es-AR" sz="1600" dirty="0"/>
          </a:p>
          <a:p>
            <a:r>
              <a:rPr lang="es-ES" sz="1600" dirty="0"/>
              <a:t>Así, los enunciados compuestos vistos antes </a:t>
            </a:r>
            <a:endParaRPr lang="es-ES" sz="1600" dirty="0" smtClean="0"/>
          </a:p>
          <a:p>
            <a:pPr lvl="1"/>
            <a:r>
              <a:rPr lang="es-ES" sz="1600" dirty="0"/>
              <a:t>Java es un lenguaje de programación y Java  es compatible con </a:t>
            </a:r>
            <a:r>
              <a:rPr lang="es-ES" sz="1600" dirty="0" err="1"/>
              <a:t>Android</a:t>
            </a:r>
            <a:r>
              <a:rPr lang="es-ES" sz="1600" dirty="0"/>
              <a:t>.</a:t>
            </a:r>
            <a:endParaRPr lang="es-AR" sz="1600" dirty="0"/>
          </a:p>
          <a:p>
            <a:pPr lvl="1"/>
            <a:r>
              <a:rPr lang="es-ES" sz="1600" dirty="0"/>
              <a:t>Si </a:t>
            </a:r>
            <a:r>
              <a:rPr lang="es-ES" sz="1600" dirty="0" err="1"/>
              <a:t>Android</a:t>
            </a:r>
            <a:r>
              <a:rPr lang="es-ES" sz="1600" dirty="0"/>
              <a:t> es un sistema operativo moderno entonces </a:t>
            </a:r>
            <a:r>
              <a:rPr lang="es-ES" sz="1600" dirty="0" err="1"/>
              <a:t>Android</a:t>
            </a:r>
            <a:r>
              <a:rPr lang="es-ES" sz="1600" dirty="0"/>
              <a:t> soporta Java.</a:t>
            </a:r>
            <a:endParaRPr lang="es-AR" sz="1600" dirty="0"/>
          </a:p>
          <a:p>
            <a:r>
              <a:rPr lang="es-ES" sz="1600" dirty="0" smtClean="0"/>
              <a:t>pueden </a:t>
            </a:r>
            <a:r>
              <a:rPr lang="es-ES" sz="1600" dirty="0"/>
              <a:t>escribirse simbólicamente de la siguiente forma:</a:t>
            </a:r>
            <a:endParaRPr lang="es-AR" sz="1600" dirty="0"/>
          </a:p>
          <a:p>
            <a:pPr lvl="1"/>
            <a:r>
              <a:rPr lang="es-ES" sz="1600" dirty="0"/>
              <a:t> </a:t>
            </a:r>
            <a:r>
              <a:rPr lang="es-ES" sz="1600" dirty="0" smtClean="0"/>
              <a:t>A </a:t>
            </a:r>
            <a:r>
              <a:rPr lang="es-ES" sz="1600" dirty="0">
                <a:sym typeface="Symbol"/>
              </a:rPr>
              <a:t></a:t>
            </a:r>
            <a:r>
              <a:rPr lang="es-ES" sz="1600" dirty="0"/>
              <a:t> B </a:t>
            </a:r>
            <a:endParaRPr lang="es-AR" sz="1600" dirty="0"/>
          </a:p>
          <a:p>
            <a:pPr lvl="1"/>
            <a:r>
              <a:rPr lang="es-ES" sz="1600" dirty="0"/>
              <a:t>C </a:t>
            </a:r>
            <a:r>
              <a:rPr lang="es-ES" sz="1600" dirty="0">
                <a:sym typeface="Symbol"/>
              </a:rPr>
              <a:t></a:t>
            </a:r>
            <a:r>
              <a:rPr lang="es-ES" sz="1600" dirty="0"/>
              <a:t> D</a:t>
            </a:r>
            <a:endParaRPr lang="es-AR" sz="1600" dirty="0"/>
          </a:p>
          <a:p>
            <a:r>
              <a:rPr lang="es-ES" sz="1600" dirty="0"/>
              <a:t> </a:t>
            </a:r>
            <a:r>
              <a:rPr lang="es-ES" sz="1600" dirty="0" smtClean="0"/>
              <a:t>A </a:t>
            </a:r>
            <a:r>
              <a:rPr lang="es-ES" sz="1600" dirty="0"/>
              <a:t>simboliza “Java es un lenguaje de programación”, B simboliza “Java es compatible con </a:t>
            </a:r>
            <a:r>
              <a:rPr lang="es-ES" sz="1600" dirty="0" err="1"/>
              <a:t>Android</a:t>
            </a:r>
            <a:r>
              <a:rPr lang="es-ES" sz="1600" dirty="0"/>
              <a:t>”, C simboliza “</a:t>
            </a:r>
            <a:r>
              <a:rPr lang="es-ES" sz="1600" dirty="0" err="1"/>
              <a:t>Android</a:t>
            </a:r>
            <a:r>
              <a:rPr lang="es-ES" sz="1600" dirty="0"/>
              <a:t>  es un sistema operativo moderno” y  D simboliza “</a:t>
            </a:r>
            <a:r>
              <a:rPr lang="es-ES" sz="1600" dirty="0" err="1"/>
              <a:t>Android</a:t>
            </a:r>
            <a:r>
              <a:rPr lang="es-ES" sz="1600" dirty="0"/>
              <a:t> soporta Java</a:t>
            </a:r>
            <a:r>
              <a:rPr lang="es-ES" sz="1600" dirty="0" smtClean="0"/>
              <a:t>”.</a:t>
            </a:r>
            <a:endParaRPr lang="es-AR" sz="1600" dirty="0"/>
          </a:p>
        </p:txBody>
      </p:sp>
    </p:spTree>
    <p:extLst>
      <p:ext uri="{BB962C8B-B14F-4D97-AF65-F5344CB8AC3E}">
        <p14:creationId xmlns:p14="http://schemas.microsoft.com/office/powerpoint/2010/main" val="1516573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3 Marcador de pie de página"/>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ES" smtClean="0"/>
          </a:p>
        </p:txBody>
      </p:sp>
      <p:sp>
        <p:nvSpPr>
          <p:cNvPr id="16387" name="Rectangle 2"/>
          <p:cNvSpPr>
            <a:spLocks noGrp="1" noChangeArrowheads="1"/>
          </p:cNvSpPr>
          <p:nvPr>
            <p:ph type="title"/>
          </p:nvPr>
        </p:nvSpPr>
        <p:spPr/>
        <p:txBody>
          <a:bodyPr/>
          <a:lstStyle/>
          <a:p>
            <a:pPr eaLnBrk="1" hangingPunct="1"/>
            <a:r>
              <a:rPr lang="es-ES" smtClean="0"/>
              <a:t>Razonamiento y deducción</a:t>
            </a:r>
          </a:p>
        </p:txBody>
      </p:sp>
      <p:sp>
        <p:nvSpPr>
          <p:cNvPr id="492547" name="Rectangle 3"/>
          <p:cNvSpPr>
            <a:spLocks noGrp="1" noChangeArrowheads="1"/>
          </p:cNvSpPr>
          <p:nvPr>
            <p:ph type="body" idx="1"/>
          </p:nvPr>
        </p:nvSpPr>
        <p:spPr>
          <a:xfrm>
            <a:off x="971550" y="1628775"/>
            <a:ext cx="7642225" cy="3744441"/>
          </a:xfrm>
        </p:spPr>
        <p:txBody>
          <a:bodyPr>
            <a:normAutofit/>
          </a:bodyPr>
          <a:lstStyle/>
          <a:p>
            <a:pPr eaLnBrk="1" hangingPunct="1"/>
            <a:r>
              <a:rPr lang="es-ES" dirty="0" smtClean="0"/>
              <a:t>El razonamiento puede ser:</a:t>
            </a:r>
          </a:p>
          <a:p>
            <a:pPr lvl="1" eaLnBrk="1" hangingPunct="1"/>
            <a:r>
              <a:rPr lang="es-ES" b="1" i="1" dirty="0" smtClean="0">
                <a:solidFill>
                  <a:srgbClr val="0070C0"/>
                </a:solidFill>
              </a:rPr>
              <a:t>correcto o válido</a:t>
            </a:r>
            <a:r>
              <a:rPr lang="es-ES" b="1" dirty="0" smtClean="0">
                <a:solidFill>
                  <a:srgbClr val="0070C0"/>
                </a:solidFill>
              </a:rPr>
              <a:t>: </a:t>
            </a:r>
            <a:r>
              <a:rPr lang="es-ES" dirty="0" smtClean="0"/>
              <a:t>si la manera en que está construido garantiza la conservación de la verdad. Si las premisas son V, entonces la conclusión es necesariamente V.</a:t>
            </a:r>
          </a:p>
          <a:p>
            <a:pPr lvl="1" eaLnBrk="1" hangingPunct="1"/>
            <a:r>
              <a:rPr lang="es-ES" b="1" i="1" dirty="0" smtClean="0">
                <a:solidFill>
                  <a:srgbClr val="0070C0"/>
                </a:solidFill>
              </a:rPr>
              <a:t>Incorrecto o inválido</a:t>
            </a:r>
            <a:r>
              <a:rPr lang="es-ES" b="1" dirty="0" smtClean="0">
                <a:solidFill>
                  <a:srgbClr val="0070C0"/>
                </a:solidFill>
              </a:rPr>
              <a:t>: </a:t>
            </a:r>
            <a:r>
              <a:rPr lang="es-ES" dirty="0" smtClean="0"/>
              <a:t>su construcción es defectuosa (no hay garantía acerca del valor de verdad de la conclusión)</a:t>
            </a:r>
          </a:p>
        </p:txBody>
      </p:sp>
      <p:sp>
        <p:nvSpPr>
          <p:cNvPr id="2" name="1 Rectángulo"/>
          <p:cNvSpPr/>
          <p:nvPr/>
        </p:nvSpPr>
        <p:spPr>
          <a:xfrm>
            <a:off x="1475656" y="5517232"/>
            <a:ext cx="6128986" cy="584775"/>
          </a:xfrm>
          <a:prstGeom prst="rect">
            <a:avLst/>
          </a:prstGeom>
          <a:ln>
            <a:solidFill>
              <a:srgbClr val="0070C0"/>
            </a:solidFill>
          </a:ln>
        </p:spPr>
        <p:txBody>
          <a:bodyPr wrap="none">
            <a:spAutoFit/>
          </a:bodyPr>
          <a:lstStyle/>
          <a:p>
            <a:r>
              <a:rPr lang="es-ES" sz="3200" dirty="0">
                <a:solidFill>
                  <a:srgbClr val="0070C0"/>
                </a:solidFill>
              </a:rPr>
              <a:t>Deducción</a:t>
            </a:r>
            <a:r>
              <a:rPr lang="es-ES" sz="3200" dirty="0"/>
              <a:t> = razonamiento correcto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2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2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bldLvl="2" autoUpdateAnimBg="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t>Razonamiento</a:t>
            </a:r>
            <a:endParaRPr lang="es-AR" dirty="0"/>
          </a:p>
        </p:txBody>
      </p:sp>
      <p:sp>
        <p:nvSpPr>
          <p:cNvPr id="3" name="2 Rectángulo"/>
          <p:cNvSpPr/>
          <p:nvPr/>
        </p:nvSpPr>
        <p:spPr>
          <a:xfrm>
            <a:off x="401246" y="1340768"/>
            <a:ext cx="8352928" cy="1077218"/>
          </a:xfrm>
          <a:prstGeom prst="rect">
            <a:avLst/>
          </a:prstGeom>
        </p:spPr>
        <p:txBody>
          <a:bodyPr wrap="square">
            <a:spAutoFit/>
          </a:bodyPr>
          <a:lstStyle/>
          <a:p>
            <a:endParaRPr lang="es-ES" sz="1600" dirty="0"/>
          </a:p>
          <a:p>
            <a:r>
              <a:rPr lang="es-ES" sz="1600" dirty="0" smtClean="0"/>
              <a:t> </a:t>
            </a:r>
            <a:r>
              <a:rPr lang="es-ES" sz="1600" dirty="0"/>
              <a:t>Observemos los siguientes </a:t>
            </a:r>
            <a:r>
              <a:rPr lang="es-ES" sz="1600" dirty="0" smtClean="0"/>
              <a:t>4 casos</a:t>
            </a:r>
            <a:r>
              <a:rPr lang="es-ES" sz="1600" dirty="0"/>
              <a:t>:</a:t>
            </a:r>
            <a:endParaRPr lang="es-AR" sz="1600" dirty="0"/>
          </a:p>
          <a:p>
            <a:r>
              <a:rPr lang="es-ES" sz="1600" dirty="0"/>
              <a:t> </a:t>
            </a:r>
            <a:endParaRPr lang="es-AR" sz="1600" dirty="0"/>
          </a:p>
          <a:p>
            <a:r>
              <a:rPr lang="es-ES" sz="1600" dirty="0"/>
              <a:t> </a:t>
            </a:r>
            <a:endParaRPr lang="es-AR"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2614613"/>
            <a:ext cx="5784850"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4139952" y="4437112"/>
            <a:ext cx="500458" cy="1200329"/>
          </a:xfrm>
          <a:prstGeom prst="rect">
            <a:avLst/>
          </a:prstGeom>
          <a:noFill/>
        </p:spPr>
        <p:txBody>
          <a:bodyPr wrap="none" rtlCol="0">
            <a:spAutoFit/>
          </a:bodyPr>
          <a:lstStyle/>
          <a:p>
            <a:r>
              <a:rPr lang="es-ES" dirty="0" smtClean="0"/>
              <a:t>V </a:t>
            </a:r>
            <a:r>
              <a:rPr lang="es-ES" dirty="0" err="1" smtClean="0"/>
              <a:t>V</a:t>
            </a:r>
            <a:endParaRPr lang="es-ES" dirty="0" smtClean="0"/>
          </a:p>
          <a:p>
            <a:r>
              <a:rPr lang="es-ES" dirty="0" smtClean="0"/>
              <a:t>F </a:t>
            </a:r>
            <a:r>
              <a:rPr lang="es-ES" dirty="0" err="1" smtClean="0"/>
              <a:t>F</a:t>
            </a:r>
            <a:endParaRPr lang="es-ES" dirty="0" smtClean="0"/>
          </a:p>
          <a:p>
            <a:r>
              <a:rPr lang="es-ES" dirty="0" smtClean="0"/>
              <a:t>FV</a:t>
            </a:r>
          </a:p>
          <a:p>
            <a:r>
              <a:rPr lang="es-ES" dirty="0" smtClean="0"/>
              <a:t>VF</a:t>
            </a:r>
            <a:endParaRPr lang="es-AR" dirty="0"/>
          </a:p>
        </p:txBody>
      </p:sp>
    </p:spTree>
    <p:extLst>
      <p:ext uri="{BB962C8B-B14F-4D97-AF65-F5344CB8AC3E}">
        <p14:creationId xmlns:p14="http://schemas.microsoft.com/office/powerpoint/2010/main" val="2610677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AR" b="1" dirty="0" smtClean="0"/>
              <a:t>Razonamiento</a:t>
            </a:r>
            <a:br>
              <a:rPr lang="es-AR" b="1" dirty="0" smtClean="0"/>
            </a:br>
            <a:r>
              <a:rPr lang="es-ES" sz="1800" b="1" dirty="0" smtClean="0">
                <a:solidFill>
                  <a:prstClr val="black"/>
                </a:solidFill>
              </a:rPr>
              <a:t>Las </a:t>
            </a:r>
            <a:r>
              <a:rPr lang="es-ES" sz="1800" b="1" dirty="0">
                <a:solidFill>
                  <a:prstClr val="black"/>
                </a:solidFill>
              </a:rPr>
              <a:t>premisas son verdaderas y la conclusión también es verdadera </a:t>
            </a:r>
            <a:endParaRPr lang="es-AR" dirty="0"/>
          </a:p>
        </p:txBody>
      </p:sp>
      <p:sp>
        <p:nvSpPr>
          <p:cNvPr id="3" name="2 Rectángulo"/>
          <p:cNvSpPr/>
          <p:nvPr/>
        </p:nvSpPr>
        <p:spPr>
          <a:xfrm>
            <a:off x="401246" y="1629965"/>
            <a:ext cx="3666698" cy="4770537"/>
          </a:xfrm>
          <a:prstGeom prst="rect">
            <a:avLst/>
          </a:prstGeom>
        </p:spPr>
        <p:txBody>
          <a:bodyPr wrap="square">
            <a:spAutoFit/>
          </a:bodyPr>
          <a:lstStyle/>
          <a:p>
            <a:r>
              <a:rPr lang="es-ES" sz="1600" dirty="0" smtClean="0">
                <a:solidFill>
                  <a:srgbClr val="0070C0"/>
                </a:solidFill>
              </a:rPr>
              <a:t>Consideremos </a:t>
            </a:r>
            <a:r>
              <a:rPr lang="es-ES" sz="1600" dirty="0">
                <a:solidFill>
                  <a:srgbClr val="0070C0"/>
                </a:solidFill>
              </a:rPr>
              <a:t>el siguiente razonamiento:</a:t>
            </a:r>
            <a:endParaRPr lang="es-AR" sz="1600" dirty="0">
              <a:solidFill>
                <a:srgbClr val="0070C0"/>
              </a:solidFill>
            </a:endParaRPr>
          </a:p>
          <a:p>
            <a:r>
              <a:rPr lang="es-ES" sz="1600" dirty="0">
                <a:solidFill>
                  <a:srgbClr val="0070C0"/>
                </a:solidFill>
              </a:rPr>
              <a:t> </a:t>
            </a:r>
            <a:endParaRPr lang="es-AR" sz="1600" dirty="0">
              <a:solidFill>
                <a:srgbClr val="0070C0"/>
              </a:solidFill>
            </a:endParaRPr>
          </a:p>
          <a:p>
            <a:r>
              <a:rPr lang="es-ES" sz="1600" dirty="0">
                <a:solidFill>
                  <a:srgbClr val="0070C0"/>
                </a:solidFill>
              </a:rPr>
              <a:t>Si Juan es mendocino entonces Juan es argentino.</a:t>
            </a:r>
            <a:endParaRPr lang="es-AR" sz="1600" dirty="0">
              <a:solidFill>
                <a:srgbClr val="0070C0"/>
              </a:solidFill>
            </a:endParaRPr>
          </a:p>
          <a:p>
            <a:r>
              <a:rPr lang="es-ES" sz="1600" dirty="0">
                <a:solidFill>
                  <a:srgbClr val="0070C0"/>
                </a:solidFill>
              </a:rPr>
              <a:t>Si Juan es argentino entonces Juan es sudamericano.</a:t>
            </a:r>
            <a:endParaRPr lang="es-AR" sz="1600" dirty="0">
              <a:solidFill>
                <a:srgbClr val="0070C0"/>
              </a:solidFill>
            </a:endParaRPr>
          </a:p>
          <a:p>
            <a:r>
              <a:rPr lang="es-ES" sz="1600" dirty="0">
                <a:solidFill>
                  <a:srgbClr val="0070C0"/>
                </a:solidFill>
              </a:rPr>
              <a:t>Por lo tanto: si Juan es mendocino entonces Juan es sudamericano.</a:t>
            </a:r>
            <a:endParaRPr lang="es-AR" sz="1600" dirty="0">
              <a:solidFill>
                <a:srgbClr val="0070C0"/>
              </a:solidFill>
            </a:endParaRPr>
          </a:p>
          <a:p>
            <a:r>
              <a:rPr lang="es-ES" sz="1600" dirty="0">
                <a:solidFill>
                  <a:srgbClr val="0070C0"/>
                </a:solidFill>
              </a:rPr>
              <a:t> </a:t>
            </a:r>
            <a:endParaRPr lang="es-AR" sz="1600" dirty="0">
              <a:solidFill>
                <a:srgbClr val="0070C0"/>
              </a:solidFill>
            </a:endParaRPr>
          </a:p>
          <a:p>
            <a:r>
              <a:rPr lang="es-ES" sz="1600" dirty="0">
                <a:solidFill>
                  <a:srgbClr val="0070C0"/>
                </a:solidFill>
              </a:rPr>
              <a:t>Este razonamiento posee la siguiente estructura lógica:</a:t>
            </a:r>
            <a:endParaRPr lang="es-AR" sz="1600" dirty="0">
              <a:solidFill>
                <a:srgbClr val="0070C0"/>
              </a:solidFill>
            </a:endParaRPr>
          </a:p>
          <a:p>
            <a:r>
              <a:rPr lang="es-ES" sz="1600" dirty="0">
                <a:solidFill>
                  <a:srgbClr val="0070C0"/>
                </a:solidFill>
              </a:rPr>
              <a:t> </a:t>
            </a:r>
            <a:endParaRPr lang="es-AR" sz="1600" dirty="0">
              <a:solidFill>
                <a:srgbClr val="0070C0"/>
              </a:solidFill>
            </a:endParaRPr>
          </a:p>
          <a:p>
            <a:r>
              <a:rPr lang="es-ES" sz="1600" dirty="0">
                <a:solidFill>
                  <a:srgbClr val="0070C0"/>
                </a:solidFill>
              </a:rPr>
              <a:t>Si A entonces B. </a:t>
            </a:r>
            <a:endParaRPr lang="es-AR" sz="1600" dirty="0">
              <a:solidFill>
                <a:srgbClr val="0070C0"/>
              </a:solidFill>
            </a:endParaRPr>
          </a:p>
          <a:p>
            <a:r>
              <a:rPr lang="es-ES" sz="1600" dirty="0">
                <a:solidFill>
                  <a:srgbClr val="0070C0"/>
                </a:solidFill>
              </a:rPr>
              <a:t>Si B entonces C.</a:t>
            </a:r>
            <a:endParaRPr lang="es-AR" sz="1600" dirty="0">
              <a:solidFill>
                <a:srgbClr val="0070C0"/>
              </a:solidFill>
            </a:endParaRPr>
          </a:p>
          <a:p>
            <a:r>
              <a:rPr lang="es-ES" sz="1600" dirty="0">
                <a:solidFill>
                  <a:srgbClr val="0070C0"/>
                </a:solidFill>
              </a:rPr>
              <a:t>Por lo tanto: si A entonces C. </a:t>
            </a:r>
            <a:endParaRPr lang="es-AR" sz="1600" dirty="0">
              <a:solidFill>
                <a:srgbClr val="0070C0"/>
              </a:solidFill>
            </a:endParaRPr>
          </a:p>
          <a:p>
            <a:r>
              <a:rPr lang="es-ES" sz="1600" dirty="0">
                <a:solidFill>
                  <a:srgbClr val="0070C0"/>
                </a:solidFill>
              </a:rPr>
              <a:t> </a:t>
            </a:r>
            <a:endParaRPr lang="es-AR" sz="1600" dirty="0">
              <a:solidFill>
                <a:srgbClr val="0070C0"/>
              </a:solidFill>
            </a:endParaRPr>
          </a:p>
          <a:p>
            <a:r>
              <a:rPr lang="es-ES" sz="1600" dirty="0">
                <a:solidFill>
                  <a:srgbClr val="0070C0"/>
                </a:solidFill>
              </a:rPr>
              <a:t>Esta estructura refleja una forma de razonamiento correcto, conocida como silogismo. </a:t>
            </a:r>
            <a:endParaRPr lang="es-AR" sz="1600" dirty="0">
              <a:solidFill>
                <a:srgbClr val="0070C0"/>
              </a:solidFill>
            </a:endParaRPr>
          </a:p>
        </p:txBody>
      </p:sp>
      <p:sp>
        <p:nvSpPr>
          <p:cNvPr id="4" name="3 Rectángulo"/>
          <p:cNvSpPr/>
          <p:nvPr/>
        </p:nvSpPr>
        <p:spPr>
          <a:xfrm>
            <a:off x="4355976" y="1632277"/>
            <a:ext cx="4572000" cy="5109091"/>
          </a:xfrm>
          <a:prstGeom prst="rect">
            <a:avLst/>
          </a:prstGeom>
        </p:spPr>
        <p:txBody>
          <a:bodyPr>
            <a:spAutoFit/>
          </a:bodyPr>
          <a:lstStyle/>
          <a:p>
            <a:r>
              <a:rPr lang="es-ES" sz="1600" dirty="0" smtClean="0">
                <a:solidFill>
                  <a:schemeClr val="accent6">
                    <a:lumMod val="75000"/>
                  </a:schemeClr>
                </a:solidFill>
              </a:rPr>
              <a:t>Consideremos ahora el siguiente razonamiento:</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Si Juan es mendocino entonces Juan es sudamericano.</a:t>
            </a:r>
            <a:endParaRPr lang="es-AR" sz="1600" dirty="0" smtClean="0">
              <a:solidFill>
                <a:schemeClr val="accent6">
                  <a:lumMod val="75000"/>
                </a:schemeClr>
              </a:solidFill>
            </a:endParaRPr>
          </a:p>
          <a:p>
            <a:r>
              <a:rPr lang="es-ES" sz="1600" dirty="0" smtClean="0">
                <a:solidFill>
                  <a:schemeClr val="accent6">
                    <a:lumMod val="75000"/>
                  </a:schemeClr>
                </a:solidFill>
              </a:rPr>
              <a:t>Si Juan es argentino entonces Juan es sudamericano.</a:t>
            </a:r>
            <a:endParaRPr lang="es-AR" sz="1600" dirty="0" smtClean="0">
              <a:solidFill>
                <a:schemeClr val="accent6">
                  <a:lumMod val="75000"/>
                </a:schemeClr>
              </a:solidFill>
            </a:endParaRPr>
          </a:p>
          <a:p>
            <a:r>
              <a:rPr lang="es-ES" sz="1600" dirty="0" smtClean="0">
                <a:solidFill>
                  <a:schemeClr val="accent6">
                    <a:lumMod val="75000"/>
                  </a:schemeClr>
                </a:solidFill>
              </a:rPr>
              <a:t>Por lo tanto: si Juan es mendocino entonces Juan es argentino.</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Este razonamiento posee la siguiente estructura de razonamiento: </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Si A entonces B. </a:t>
            </a:r>
            <a:endParaRPr lang="es-AR" sz="1600" dirty="0" smtClean="0">
              <a:solidFill>
                <a:schemeClr val="accent6">
                  <a:lumMod val="75000"/>
                </a:schemeClr>
              </a:solidFill>
            </a:endParaRPr>
          </a:p>
          <a:p>
            <a:r>
              <a:rPr lang="es-ES" sz="1600" dirty="0" smtClean="0">
                <a:solidFill>
                  <a:schemeClr val="accent6">
                    <a:lumMod val="75000"/>
                  </a:schemeClr>
                </a:solidFill>
              </a:rPr>
              <a:t>Si C entonces B.</a:t>
            </a:r>
            <a:endParaRPr lang="es-AR" sz="1600" dirty="0" smtClean="0">
              <a:solidFill>
                <a:schemeClr val="accent6">
                  <a:lumMod val="75000"/>
                </a:schemeClr>
              </a:solidFill>
            </a:endParaRPr>
          </a:p>
          <a:p>
            <a:r>
              <a:rPr lang="es-ES" sz="1600" dirty="0" smtClean="0">
                <a:solidFill>
                  <a:schemeClr val="accent6">
                    <a:lumMod val="75000"/>
                  </a:schemeClr>
                </a:solidFill>
              </a:rPr>
              <a:t>Por lo tanto: si A entonces C. </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Esta estructura evidencia una forma incorrecta de razonar, que en este caso permitió obtener una conclusión verdadera a partir de premisas verdaderas. </a:t>
            </a:r>
            <a:r>
              <a:rPr lang="es-ES" sz="1100" dirty="0" smtClean="0">
                <a:solidFill>
                  <a:schemeClr val="accent6">
                    <a:lumMod val="75000"/>
                  </a:schemeClr>
                </a:solidFill>
              </a:rPr>
              <a:t>Sin embargo la misma estructura de razonamiento podría instanciarse con otros enunciados que dejarían en evidencia su incorrección, tal como veremos a continuación.</a:t>
            </a:r>
            <a:endParaRPr lang="es-AR" sz="1100" dirty="0">
              <a:solidFill>
                <a:schemeClr val="accent6">
                  <a:lumMod val="75000"/>
                </a:schemeClr>
              </a:solidFill>
            </a:endParaRPr>
          </a:p>
        </p:txBody>
      </p:sp>
    </p:spTree>
    <p:extLst>
      <p:ext uri="{BB962C8B-B14F-4D97-AF65-F5344CB8AC3E}">
        <p14:creationId xmlns:p14="http://schemas.microsoft.com/office/powerpoint/2010/main" val="3157719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r>
              <a:rPr lang="es-AR" b="1" dirty="0" smtClean="0"/>
              <a:t>Razonamiento</a:t>
            </a:r>
            <a:br>
              <a:rPr lang="es-AR" b="1" dirty="0" smtClean="0"/>
            </a:br>
            <a:r>
              <a:rPr lang="es-ES" sz="1800" b="1" dirty="0" smtClean="0">
                <a:solidFill>
                  <a:prstClr val="black"/>
                </a:solidFill>
              </a:rPr>
              <a:t>Las </a:t>
            </a:r>
            <a:r>
              <a:rPr lang="es-ES" sz="1800" b="1" dirty="0">
                <a:solidFill>
                  <a:prstClr val="black"/>
                </a:solidFill>
              </a:rPr>
              <a:t>premisas son </a:t>
            </a:r>
            <a:r>
              <a:rPr lang="es-ES" sz="1800" b="1" dirty="0" smtClean="0">
                <a:solidFill>
                  <a:prstClr val="black"/>
                </a:solidFill>
              </a:rPr>
              <a:t>falsas y </a:t>
            </a:r>
            <a:r>
              <a:rPr lang="es-ES" sz="1800" b="1" dirty="0">
                <a:solidFill>
                  <a:prstClr val="black"/>
                </a:solidFill>
              </a:rPr>
              <a:t>la conclusión </a:t>
            </a:r>
            <a:r>
              <a:rPr lang="es-ES" sz="1800" b="1" dirty="0" smtClean="0">
                <a:solidFill>
                  <a:prstClr val="black"/>
                </a:solidFill>
              </a:rPr>
              <a:t>es falsa</a:t>
            </a:r>
            <a:endParaRPr lang="es-AR" dirty="0"/>
          </a:p>
        </p:txBody>
      </p:sp>
      <p:sp>
        <p:nvSpPr>
          <p:cNvPr id="3" name="2 Rectángulo"/>
          <p:cNvSpPr/>
          <p:nvPr/>
        </p:nvSpPr>
        <p:spPr>
          <a:xfrm>
            <a:off x="401246" y="1845399"/>
            <a:ext cx="3666698" cy="4031873"/>
          </a:xfrm>
          <a:prstGeom prst="rect">
            <a:avLst/>
          </a:prstGeom>
        </p:spPr>
        <p:txBody>
          <a:bodyPr wrap="square">
            <a:spAutoFit/>
          </a:bodyPr>
          <a:lstStyle/>
          <a:p>
            <a:r>
              <a:rPr lang="es-ES" sz="1600" dirty="0">
                <a:solidFill>
                  <a:srgbClr val="0070C0"/>
                </a:solidFill>
              </a:rPr>
              <a:t>Consideremos las mismas estructuras de razonamiento de antes, pero ahora utilizando premisas falsas:</a:t>
            </a:r>
            <a:endParaRPr lang="es-AR" sz="1600" dirty="0">
              <a:solidFill>
                <a:srgbClr val="0070C0"/>
              </a:solidFill>
            </a:endParaRPr>
          </a:p>
          <a:p>
            <a:r>
              <a:rPr lang="es-ES" sz="1600" dirty="0">
                <a:solidFill>
                  <a:srgbClr val="0070C0"/>
                </a:solidFill>
              </a:rPr>
              <a:t> </a:t>
            </a:r>
            <a:endParaRPr lang="es-AR" sz="1600" dirty="0">
              <a:solidFill>
                <a:srgbClr val="0070C0"/>
              </a:solidFill>
            </a:endParaRPr>
          </a:p>
          <a:p>
            <a:r>
              <a:rPr lang="es-ES" sz="1600" dirty="0">
                <a:solidFill>
                  <a:srgbClr val="0070C0"/>
                </a:solidFill>
              </a:rPr>
              <a:t>Si Juan es argentino entonces Juan es africano.</a:t>
            </a:r>
            <a:endParaRPr lang="es-AR" sz="1600" dirty="0">
              <a:solidFill>
                <a:srgbClr val="0070C0"/>
              </a:solidFill>
            </a:endParaRPr>
          </a:p>
          <a:p>
            <a:r>
              <a:rPr lang="es-ES" sz="1600" dirty="0">
                <a:solidFill>
                  <a:srgbClr val="0070C0"/>
                </a:solidFill>
              </a:rPr>
              <a:t>Si Juan es africano entonces Juan es asiático.</a:t>
            </a:r>
            <a:endParaRPr lang="es-AR" sz="1600" dirty="0">
              <a:solidFill>
                <a:srgbClr val="0070C0"/>
              </a:solidFill>
            </a:endParaRPr>
          </a:p>
          <a:p>
            <a:r>
              <a:rPr lang="es-ES" sz="1600" dirty="0">
                <a:solidFill>
                  <a:srgbClr val="0070C0"/>
                </a:solidFill>
              </a:rPr>
              <a:t>Por lo tanto: si Juan es argentino entonces Juan es asiático.</a:t>
            </a:r>
            <a:endParaRPr lang="es-AR" sz="1600" dirty="0">
              <a:solidFill>
                <a:srgbClr val="0070C0"/>
              </a:solidFill>
            </a:endParaRPr>
          </a:p>
          <a:p>
            <a:r>
              <a:rPr lang="es-ES" sz="1600" dirty="0">
                <a:solidFill>
                  <a:srgbClr val="0070C0"/>
                </a:solidFill>
              </a:rPr>
              <a:t> </a:t>
            </a:r>
            <a:endParaRPr lang="es-AR" sz="1600" dirty="0">
              <a:solidFill>
                <a:srgbClr val="0070C0"/>
              </a:solidFill>
            </a:endParaRPr>
          </a:p>
          <a:p>
            <a:r>
              <a:rPr lang="es-ES" sz="1600" dirty="0">
                <a:solidFill>
                  <a:srgbClr val="0070C0"/>
                </a:solidFill>
              </a:rPr>
              <a:t>Observamos que se trata de un razonamiento correcto (nuevamente el esquema del silogismo), que nos ha permitido deducir información falsa a partir de premisas falsas. </a:t>
            </a:r>
            <a:endParaRPr lang="es-AR" sz="1600" dirty="0">
              <a:solidFill>
                <a:srgbClr val="0070C0"/>
              </a:solidFill>
            </a:endParaRPr>
          </a:p>
        </p:txBody>
      </p:sp>
      <p:sp>
        <p:nvSpPr>
          <p:cNvPr id="4" name="3 Rectángulo"/>
          <p:cNvSpPr/>
          <p:nvPr/>
        </p:nvSpPr>
        <p:spPr>
          <a:xfrm>
            <a:off x="4355976" y="1847711"/>
            <a:ext cx="4572000" cy="3046988"/>
          </a:xfrm>
          <a:prstGeom prst="rect">
            <a:avLst/>
          </a:prstGeom>
        </p:spPr>
        <p:txBody>
          <a:bodyPr>
            <a:spAutoFit/>
          </a:bodyPr>
          <a:lstStyle/>
          <a:p>
            <a:r>
              <a:rPr lang="es-ES" sz="1600" dirty="0" smtClean="0">
                <a:solidFill>
                  <a:schemeClr val="accent6">
                    <a:lumMod val="75000"/>
                  </a:schemeClr>
                </a:solidFill>
              </a:rPr>
              <a:t>Utilicemos ahora el razonamiento incorrecto anterior:</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Si Juan es chino entonces Juan es sudamericano.</a:t>
            </a:r>
            <a:endParaRPr lang="es-AR" sz="1600" dirty="0" smtClean="0">
              <a:solidFill>
                <a:schemeClr val="accent6">
                  <a:lumMod val="75000"/>
                </a:schemeClr>
              </a:solidFill>
            </a:endParaRPr>
          </a:p>
          <a:p>
            <a:r>
              <a:rPr lang="es-ES" sz="1600" dirty="0" smtClean="0">
                <a:solidFill>
                  <a:schemeClr val="accent6">
                    <a:lumMod val="75000"/>
                  </a:schemeClr>
                </a:solidFill>
              </a:rPr>
              <a:t>Si Juan es peruano entonces Juan es sudamericano.</a:t>
            </a:r>
            <a:endParaRPr lang="es-AR" sz="1600" dirty="0" smtClean="0">
              <a:solidFill>
                <a:schemeClr val="accent6">
                  <a:lumMod val="75000"/>
                </a:schemeClr>
              </a:solidFill>
            </a:endParaRPr>
          </a:p>
          <a:p>
            <a:r>
              <a:rPr lang="es-ES" sz="1600" dirty="0" smtClean="0">
                <a:solidFill>
                  <a:schemeClr val="accent6">
                    <a:lumMod val="75000"/>
                  </a:schemeClr>
                </a:solidFill>
              </a:rPr>
              <a:t>Por lo tanto: si Juan es chino entonces Juan es peruano.</a:t>
            </a:r>
            <a:endParaRPr lang="es-AR" sz="1600" dirty="0" smtClean="0">
              <a:solidFill>
                <a:schemeClr val="accent6">
                  <a:lumMod val="75000"/>
                </a:schemeClr>
              </a:solidFill>
            </a:endParaRPr>
          </a:p>
          <a:p>
            <a:r>
              <a:rPr lang="es-ES" sz="1600" dirty="0" smtClean="0">
                <a:solidFill>
                  <a:schemeClr val="accent6">
                    <a:lumMod val="75000"/>
                  </a:schemeClr>
                </a:solidFill>
              </a:rPr>
              <a:t> </a:t>
            </a:r>
            <a:endParaRPr lang="es-AR" sz="1600" dirty="0" smtClean="0">
              <a:solidFill>
                <a:schemeClr val="accent6">
                  <a:lumMod val="75000"/>
                </a:schemeClr>
              </a:solidFill>
            </a:endParaRPr>
          </a:p>
          <a:p>
            <a:r>
              <a:rPr lang="es-ES" sz="1600" dirty="0" smtClean="0">
                <a:solidFill>
                  <a:schemeClr val="accent6">
                    <a:lumMod val="75000"/>
                  </a:schemeClr>
                </a:solidFill>
              </a:rPr>
              <a:t>También esta forma de razonamiento incorrecto nos ha permitido deducir información falsa a partir de premisas falsas.</a:t>
            </a:r>
            <a:endParaRPr lang="es-AR" sz="1600" dirty="0" smtClean="0">
              <a:solidFill>
                <a:schemeClr val="accent6">
                  <a:lumMod val="75000"/>
                </a:schemeClr>
              </a:solidFill>
            </a:endParaRPr>
          </a:p>
          <a:p>
            <a:r>
              <a:rPr lang="es-ES" sz="1600" dirty="0" smtClean="0"/>
              <a:t> </a:t>
            </a:r>
            <a:endParaRPr lang="es-AR" sz="1600" dirty="0"/>
          </a:p>
        </p:txBody>
      </p:sp>
    </p:spTree>
    <p:extLst>
      <p:ext uri="{BB962C8B-B14F-4D97-AF65-F5344CB8AC3E}">
        <p14:creationId xmlns:p14="http://schemas.microsoft.com/office/powerpoint/2010/main" val="159841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1672</Words>
  <Application>Microsoft Office PowerPoint</Application>
  <PresentationFormat>Presentación en pantalla (4:3)</PresentationFormat>
  <Paragraphs>303</Paragraphs>
  <Slides>29</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1" baseType="lpstr">
      <vt:lpstr>Tema de Office</vt:lpstr>
      <vt:lpstr>Documento</vt:lpstr>
      <vt:lpstr>Lógica proposicional </vt:lpstr>
      <vt:lpstr>Qué es la lógica ?</vt:lpstr>
      <vt:lpstr>Que es el Razonamiento ?</vt:lpstr>
      <vt:lpstr>El lenguaje de la lógica</vt:lpstr>
      <vt:lpstr>El lenguaje de la lógica</vt:lpstr>
      <vt:lpstr>Razonamiento y deducción</vt:lpstr>
      <vt:lpstr>Razonamiento</vt:lpstr>
      <vt:lpstr>Razonamiento Las premisas son verdaderas y la conclusión también es verdadera </vt:lpstr>
      <vt:lpstr>Razonamiento Las premisas son falsas y la conclusión es falsa</vt:lpstr>
      <vt:lpstr>Razonamiento. Las premisas son falsas y la conclusión es verdadera</vt:lpstr>
      <vt:lpstr>Razonamiento Las premisas son verdaderas y la conclusión es falsa</vt:lpstr>
      <vt:lpstr>Razonamiento</vt:lpstr>
      <vt:lpstr>Razonamiento</vt:lpstr>
      <vt:lpstr>Sintaxis: el lenguaje simbólico de la lógica</vt:lpstr>
      <vt:lpstr>Alfabeto</vt:lpstr>
      <vt:lpstr>Gramática</vt:lpstr>
      <vt:lpstr>Ejemplos</vt:lpstr>
      <vt:lpstr>Semántica: interpretación y satisfacción</vt:lpstr>
      <vt:lpstr>Negación</vt:lpstr>
      <vt:lpstr>Conjunción</vt:lpstr>
      <vt:lpstr>Disyunción</vt:lpstr>
      <vt:lpstr>Condicional</vt:lpstr>
      <vt:lpstr>Bicondicional</vt:lpstr>
      <vt:lpstr>Tablas de verdad para enunciados compuestos </vt:lpstr>
      <vt:lpstr>Razonamiento - Argumentación</vt:lpstr>
      <vt:lpstr>Argumentaciones</vt:lpstr>
      <vt:lpstr>Argumentaciones</vt:lpstr>
      <vt:lpstr>Argumentaciones</vt:lpstr>
      <vt:lpstr>Argumentaciones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Lógica proposicional</dc:title>
  <dc:creator>Claudia Pons</dc:creator>
  <cp:lastModifiedBy>Claudia Pons</cp:lastModifiedBy>
  <cp:revision>27</cp:revision>
  <dcterms:created xsi:type="dcterms:W3CDTF">2020-05-03T23:19:57Z</dcterms:created>
  <dcterms:modified xsi:type="dcterms:W3CDTF">2020-05-11T18:47:39Z</dcterms:modified>
</cp:coreProperties>
</file>