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93" r:id="rId4"/>
    <p:sldId id="278" r:id="rId5"/>
    <p:sldId id="294" r:id="rId6"/>
    <p:sldId id="276" r:id="rId7"/>
    <p:sldId id="296" r:id="rId8"/>
    <p:sldId id="279" r:id="rId9"/>
    <p:sldId id="280" r:id="rId10"/>
    <p:sldId id="281" r:id="rId11"/>
    <p:sldId id="282" r:id="rId12"/>
    <p:sldId id="297" r:id="rId13"/>
    <p:sldId id="284"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76" autoAdjust="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509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361667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1387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407049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43159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52991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9710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8582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175291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323834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26752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36D6CB-2C7B-4E73-BBFA-E30FB8D6207C}" type="datetimeFigureOut">
              <a:rPr lang="es-AR" smtClean="0"/>
              <a:t>18/05/2020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4974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6D6CB-2C7B-4E73-BBFA-E30FB8D6207C}" type="datetimeFigureOut">
              <a:rPr lang="es-AR" smtClean="0"/>
              <a:t>18/05/2020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0CC03-C2F8-4B9E-8DF2-D36253A06C5F}" type="slidenum">
              <a:rPr lang="es-AR" smtClean="0"/>
              <a:t>‹Nº›</a:t>
            </a:fld>
            <a:endParaRPr lang="es-AR"/>
          </a:p>
        </p:txBody>
      </p:sp>
    </p:spTree>
    <p:extLst>
      <p:ext uri="{BB962C8B-B14F-4D97-AF65-F5344CB8AC3E}">
        <p14:creationId xmlns:p14="http://schemas.microsoft.com/office/powerpoint/2010/main" val="42267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b="1" dirty="0"/>
              <a:t>Lógica proposicional</a:t>
            </a:r>
            <a:r>
              <a:rPr lang="es-AR" b="1" dirty="0"/>
              <a:t/>
            </a:r>
            <a:br>
              <a:rPr lang="es-AR" b="1" dirty="0"/>
            </a:br>
            <a:endParaRPr lang="es-AR" dirty="0"/>
          </a:p>
        </p:txBody>
      </p:sp>
      <p:sp>
        <p:nvSpPr>
          <p:cNvPr id="3" name="2 Subtítulo"/>
          <p:cNvSpPr>
            <a:spLocks noGrp="1"/>
          </p:cNvSpPr>
          <p:nvPr>
            <p:ph type="subTitle" idx="1"/>
          </p:nvPr>
        </p:nvSpPr>
        <p:spPr/>
        <p:txBody>
          <a:bodyPr/>
          <a:lstStyle/>
          <a:p>
            <a:r>
              <a:rPr lang="es-ES" b="1" i="1" dirty="0" smtClean="0"/>
              <a:t>Claudia </a:t>
            </a:r>
            <a:r>
              <a:rPr lang="es-ES" b="1" i="1" dirty="0" smtClean="0"/>
              <a:t>Pons</a:t>
            </a:r>
          </a:p>
          <a:p>
            <a:r>
              <a:rPr lang="es-ES" b="1" i="1" dirty="0" smtClean="0"/>
              <a:t>cpons@info.unlp.edu.ar</a:t>
            </a:r>
            <a:r>
              <a:rPr lang="es-AR" b="1" dirty="0" smtClean="0"/>
              <a:t/>
            </a:r>
            <a:br>
              <a:rPr lang="es-AR" b="1" dirty="0" smtClean="0"/>
            </a:br>
            <a:endParaRPr lang="es-AR" dirty="0"/>
          </a:p>
        </p:txBody>
      </p:sp>
    </p:spTree>
    <p:extLst>
      <p:ext uri="{BB962C8B-B14F-4D97-AF65-F5344CB8AC3E}">
        <p14:creationId xmlns:p14="http://schemas.microsoft.com/office/powerpoint/2010/main" val="156872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Formas normales</a:t>
            </a:r>
            <a:r>
              <a:rPr lang="es-AR" b="1" dirty="0"/>
              <a:t/>
            </a:r>
            <a:br>
              <a:rPr lang="es-AR" b="1" dirty="0"/>
            </a:br>
            <a:endParaRPr lang="es-AR" dirty="0"/>
          </a:p>
        </p:txBody>
      </p:sp>
      <mc:AlternateContent xmlns:mc="http://schemas.openxmlformats.org/markup-compatibility/2006" xmlns:a14="http://schemas.microsoft.com/office/drawing/2010/main">
        <mc:Choice Requires="a14">
          <p:sp>
            <p:nvSpPr>
              <p:cNvPr id="3" name="2 Rectángulo"/>
              <p:cNvSpPr/>
              <p:nvPr/>
            </p:nvSpPr>
            <p:spPr>
              <a:xfrm>
                <a:off x="449298" y="1340768"/>
                <a:ext cx="8424936" cy="4480842"/>
              </a:xfrm>
              <a:prstGeom prst="rect">
                <a:avLst/>
              </a:prstGeom>
            </p:spPr>
            <p:txBody>
              <a:bodyPr wrap="square">
                <a:spAutoFit/>
              </a:bodyPr>
              <a:lstStyle/>
              <a:p>
                <a:r>
                  <a:rPr lang="es-ES" dirty="0"/>
                  <a:t> </a:t>
                </a:r>
                <a:r>
                  <a:rPr lang="es-ES" dirty="0" smtClean="0"/>
                  <a:t>Hemos </a:t>
                </a:r>
                <a:r>
                  <a:rPr lang="es-ES" dirty="0"/>
                  <a:t>visto que a partir de toda forma enunciativa puede construirse una tabla de verdad. Vamos a formular ahora un resultado en un sentido recíproco:</a:t>
                </a:r>
                <a:endParaRPr lang="es-AR" dirty="0"/>
              </a:p>
              <a:p>
                <a:r>
                  <a:rPr lang="es-ES" b="1" dirty="0"/>
                  <a:t> </a:t>
                </a:r>
                <a:endParaRPr lang="es-AR" dirty="0"/>
              </a:p>
              <a:p>
                <a:r>
                  <a:rPr lang="es-ES" b="1" dirty="0"/>
                  <a:t>Proposición.</a:t>
                </a:r>
                <a:r>
                  <a:rPr lang="es-ES" dirty="0"/>
                  <a:t> Toda función de verdad es la función de verdad determinada por una forma enunciativa </a:t>
                </a:r>
                <a:r>
                  <a:rPr lang="es-ES" i="1" dirty="0"/>
                  <a:t>restringida</a:t>
                </a:r>
                <a:r>
                  <a:rPr lang="es-ES" dirty="0"/>
                  <a:t>. Llamamos forma enunciativa restringida a una forma enunciativa en la que solamente figuran las conectivas </a:t>
                </a:r>
                <a:r>
                  <a:rPr lang="es-ES" dirty="0">
                    <a:sym typeface="Symbol"/>
                  </a:rPr>
                  <a:t></a:t>
                </a:r>
                <a:r>
                  <a:rPr lang="es-ES" dirty="0"/>
                  <a:t>, </a:t>
                </a:r>
                <a:r>
                  <a:rPr lang="es-ES" dirty="0">
                    <a:sym typeface="Symbol"/>
                  </a:rPr>
                  <a:t></a:t>
                </a:r>
                <a:r>
                  <a:rPr lang="es-ES" dirty="0"/>
                  <a:t>, </a:t>
                </a:r>
                <a:r>
                  <a:rPr lang="es-ES" dirty="0">
                    <a:sym typeface="Symbol"/>
                  </a:rPr>
                  <a:t></a:t>
                </a:r>
                <a:r>
                  <a:rPr lang="es-ES" dirty="0"/>
                  <a:t>.</a:t>
                </a:r>
                <a:endParaRPr lang="es-AR" dirty="0"/>
              </a:p>
              <a:p>
                <a:r>
                  <a:rPr lang="es-ES" dirty="0"/>
                  <a:t> </a:t>
                </a:r>
                <a:endParaRPr lang="es-AR" dirty="0"/>
              </a:p>
              <a:p>
                <a:r>
                  <a:rPr lang="es-ES" b="1" dirty="0"/>
                  <a:t>Corolario. </a:t>
                </a:r>
                <a:r>
                  <a:rPr lang="es-ES" dirty="0"/>
                  <a:t>Toda forma enunciativa, que no es una contradicción, es lógicamente equivalente a una forma enunciativa restringida de la forma:</a:t>
                </a:r>
                <a:endParaRPr lang="es-AR" dirty="0"/>
              </a:p>
              <a:p>
                <a:r>
                  <a:rPr lang="es-ES" dirty="0"/>
                  <a:t> </a:t>
                </a:r>
                <a:endParaRPr lang="es-AR" dirty="0"/>
              </a:p>
              <a:p>
                <a:pPr/>
                <a14:m>
                  <m:oMathPara xmlns:m="http://schemas.openxmlformats.org/officeDocument/2006/math">
                    <m:oMathParaPr>
                      <m:jc m:val="centerGroup"/>
                    </m:oMathParaPr>
                    <m:oMath xmlns:m="http://schemas.openxmlformats.org/officeDocument/2006/math">
                      <m:nary>
                        <m:naryPr>
                          <m:chr m:val="⋁"/>
                          <m:limLoc m:val="undOvr"/>
                          <m:ctrlPr>
                            <a:rPr lang="es-AR" i="1">
                              <a:latin typeface="Cambria Math"/>
                            </a:rPr>
                          </m:ctrlPr>
                        </m:naryPr>
                        <m:sub>
                          <m:r>
                            <a:rPr lang="es-ES" i="1">
                              <a:latin typeface="Cambria Math"/>
                            </a:rPr>
                            <m:t>𝑖</m:t>
                          </m:r>
                          <m:r>
                            <a:rPr lang="es-ES">
                              <a:latin typeface="Cambria Math"/>
                            </a:rPr>
                            <m:t>=1</m:t>
                          </m:r>
                        </m:sub>
                        <m:sup>
                          <m:r>
                            <a:rPr lang="es-ES" i="1">
                              <a:latin typeface="Cambria Math"/>
                            </a:rPr>
                            <m:t>𝑚</m:t>
                          </m:r>
                        </m:sup>
                        <m:e>
                          <m:nary>
                            <m:naryPr>
                              <m:chr m:val="⋀"/>
                              <m:limLoc m:val="undOvr"/>
                              <m:ctrlPr>
                                <a:rPr lang="es-AR" i="1">
                                  <a:latin typeface="Cambria Math"/>
                                </a:rPr>
                              </m:ctrlPr>
                            </m:naryPr>
                            <m:sub>
                              <m:r>
                                <a:rPr lang="es-ES" i="1">
                                  <a:latin typeface="Cambria Math"/>
                                </a:rPr>
                                <m:t>𝑗</m:t>
                              </m:r>
                              <m:r>
                                <a:rPr lang="es-ES">
                                  <a:latin typeface="Cambria Math"/>
                                </a:rPr>
                                <m:t>=1</m:t>
                              </m:r>
                            </m:sub>
                            <m:sup>
                              <m:r>
                                <a:rPr lang="es-ES" i="1">
                                  <a:latin typeface="Cambria Math"/>
                                </a:rPr>
                                <m:t>𝑛</m:t>
                              </m:r>
                            </m:sup>
                            <m:e>
                              <m:sSub>
                                <m:sSubPr>
                                  <m:ctrlPr>
                                    <a:rPr lang="es-AR" i="1">
                                      <a:latin typeface="Cambria Math"/>
                                    </a:rPr>
                                  </m:ctrlPr>
                                </m:sSubPr>
                                <m:e>
                                  <m:r>
                                    <a:rPr lang="es-ES" i="1">
                                      <a:latin typeface="Cambria Math"/>
                                    </a:rPr>
                                    <m:t>𝑄</m:t>
                                  </m:r>
                                </m:e>
                                <m:sub>
                                  <m:r>
                                    <a:rPr lang="es-ES" i="1">
                                      <a:latin typeface="Cambria Math"/>
                                    </a:rPr>
                                    <m:t>𝑖𝑗</m:t>
                                  </m:r>
                                </m:sub>
                              </m:sSub>
                            </m:e>
                          </m:nary>
                        </m:e>
                      </m:nary>
                    </m:oMath>
                  </m:oMathPara>
                </a14:m>
                <a:endParaRPr lang="es-AR" dirty="0"/>
              </a:p>
              <a:p>
                <a:r>
                  <a:rPr lang="es-ES" dirty="0"/>
                  <a:t> </a:t>
                </a:r>
                <a:endParaRPr lang="es-AR" dirty="0"/>
              </a:p>
              <a:p>
                <a:r>
                  <a:rPr lang="es-ES" dirty="0"/>
                  <a:t>donde cada </a:t>
                </a:r>
                <a:r>
                  <a:rPr lang="es-ES" dirty="0" err="1"/>
                  <a:t>Qij</a:t>
                </a:r>
                <a:r>
                  <a:rPr lang="es-ES" dirty="0"/>
                  <a:t> es una variable de enunciado o la negación de una variable de enunciado. Esta forma se denomina </a:t>
                </a:r>
                <a:r>
                  <a:rPr lang="es-ES" i="1" dirty="0"/>
                  <a:t>forma normal disyuntiva.</a:t>
                </a:r>
                <a:endParaRPr lang="es-AR" dirty="0"/>
              </a:p>
            </p:txBody>
          </p:sp>
        </mc:Choice>
        <mc:Fallback xmlns="">
          <p:sp>
            <p:nvSpPr>
              <p:cNvPr id="3" name="2 Rectángulo"/>
              <p:cNvSpPr>
                <a:spLocks noRot="1" noChangeAspect="1" noMove="1" noResize="1" noEditPoints="1" noAdjustHandles="1" noChangeArrowheads="1" noChangeShapeType="1" noTextEdit="1"/>
              </p:cNvSpPr>
              <p:nvPr/>
            </p:nvSpPr>
            <p:spPr>
              <a:xfrm>
                <a:off x="449298" y="1340768"/>
                <a:ext cx="8424936" cy="4480842"/>
              </a:xfrm>
              <a:prstGeom prst="rect">
                <a:avLst/>
              </a:prstGeom>
              <a:blipFill rotWithShape="1">
                <a:blip r:embed="rId2"/>
                <a:stretch>
                  <a:fillRect l="-651" t="-680" r="-1158" b="-1224"/>
                </a:stretch>
              </a:blipFill>
            </p:spPr>
            <p:txBody>
              <a:bodyPr/>
              <a:lstStyle/>
              <a:p>
                <a:r>
                  <a:rPr lang="es-AR">
                    <a:noFill/>
                  </a:rPr>
                  <a:t> </a:t>
                </a:r>
              </a:p>
            </p:txBody>
          </p:sp>
        </mc:Fallback>
      </mc:AlternateContent>
    </p:spTree>
    <p:extLst>
      <p:ext uri="{BB962C8B-B14F-4D97-AF65-F5344CB8AC3E}">
        <p14:creationId xmlns:p14="http://schemas.microsoft.com/office/powerpoint/2010/main" val="2500333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Conjuntos adecuados de conectivas</a:t>
            </a:r>
            <a:r>
              <a:rPr lang="es-AR" b="1" dirty="0"/>
              <a:t/>
            </a:r>
            <a:br>
              <a:rPr lang="es-AR" b="1" dirty="0"/>
            </a:br>
            <a:endParaRPr lang="es-AR" dirty="0"/>
          </a:p>
        </p:txBody>
      </p:sp>
      <p:sp>
        <p:nvSpPr>
          <p:cNvPr id="3" name="2 Rectángulo"/>
          <p:cNvSpPr/>
          <p:nvPr/>
        </p:nvSpPr>
        <p:spPr>
          <a:xfrm>
            <a:off x="440139" y="1124744"/>
            <a:ext cx="8352928" cy="1754326"/>
          </a:xfrm>
          <a:prstGeom prst="rect">
            <a:avLst/>
          </a:prstGeom>
        </p:spPr>
        <p:txBody>
          <a:bodyPr wrap="square">
            <a:spAutoFit/>
          </a:bodyPr>
          <a:lstStyle/>
          <a:p>
            <a:r>
              <a:rPr lang="es-ES" sz="1600" dirty="0"/>
              <a:t>Un conjunto adecuado de conectivas es un conjunto tal que toda función de verdad puede representarse por medio de una forma enunciativa en la que sólo aparezcan conectivas de dicho conjunto.</a:t>
            </a:r>
            <a:endParaRPr lang="es-AR" sz="1600" dirty="0"/>
          </a:p>
          <a:p>
            <a:r>
              <a:rPr lang="es-ES" sz="1400" b="1" dirty="0"/>
              <a:t> </a:t>
            </a:r>
            <a:endParaRPr lang="es-AR" sz="1400" dirty="0"/>
          </a:p>
          <a:p>
            <a:r>
              <a:rPr lang="es-ES" dirty="0">
                <a:solidFill>
                  <a:srgbClr val="0070C0"/>
                </a:solidFill>
              </a:rPr>
              <a:t>Proposición. Los pares {</a:t>
            </a:r>
            <a:r>
              <a:rPr lang="es-ES" dirty="0">
                <a:solidFill>
                  <a:srgbClr val="0070C0"/>
                </a:solidFill>
                <a:sym typeface="Symbol"/>
              </a:rPr>
              <a:t></a:t>
            </a:r>
            <a:r>
              <a:rPr lang="es-ES" dirty="0">
                <a:solidFill>
                  <a:srgbClr val="0070C0"/>
                </a:solidFill>
              </a:rPr>
              <a:t>, </a:t>
            </a:r>
            <a:r>
              <a:rPr lang="es-ES" dirty="0">
                <a:solidFill>
                  <a:srgbClr val="0070C0"/>
                </a:solidFill>
                <a:sym typeface="Symbol"/>
              </a:rPr>
              <a:t></a:t>
            </a:r>
            <a:r>
              <a:rPr lang="es-ES" dirty="0">
                <a:solidFill>
                  <a:srgbClr val="0070C0"/>
                </a:solidFill>
              </a:rPr>
              <a:t>}, {</a:t>
            </a:r>
            <a:r>
              <a:rPr lang="es-ES" dirty="0">
                <a:solidFill>
                  <a:srgbClr val="0070C0"/>
                </a:solidFill>
                <a:sym typeface="Symbol"/>
              </a:rPr>
              <a:t></a:t>
            </a:r>
            <a:r>
              <a:rPr lang="es-ES" dirty="0">
                <a:solidFill>
                  <a:srgbClr val="0070C0"/>
                </a:solidFill>
              </a:rPr>
              <a:t>, </a:t>
            </a:r>
            <a:r>
              <a:rPr lang="es-ES" dirty="0">
                <a:solidFill>
                  <a:srgbClr val="0070C0"/>
                </a:solidFill>
                <a:sym typeface="Symbol"/>
              </a:rPr>
              <a:t></a:t>
            </a:r>
            <a:r>
              <a:rPr lang="es-ES" dirty="0">
                <a:solidFill>
                  <a:srgbClr val="0070C0"/>
                </a:solidFill>
              </a:rPr>
              <a:t>} y {</a:t>
            </a:r>
            <a:r>
              <a:rPr lang="es-ES" dirty="0">
                <a:solidFill>
                  <a:srgbClr val="0070C0"/>
                </a:solidFill>
                <a:sym typeface="Symbol"/>
              </a:rPr>
              <a:t></a:t>
            </a:r>
            <a:r>
              <a:rPr lang="es-ES" dirty="0">
                <a:solidFill>
                  <a:srgbClr val="0070C0"/>
                </a:solidFill>
              </a:rPr>
              <a:t>, </a:t>
            </a:r>
            <a:r>
              <a:rPr lang="es-ES" dirty="0">
                <a:solidFill>
                  <a:srgbClr val="0070C0"/>
                </a:solidFill>
                <a:sym typeface="Symbol"/>
              </a:rPr>
              <a:t></a:t>
            </a:r>
            <a:r>
              <a:rPr lang="es-ES" dirty="0">
                <a:solidFill>
                  <a:srgbClr val="0070C0"/>
                </a:solidFill>
              </a:rPr>
              <a:t>} son conjuntos adecuados de conectivas. </a:t>
            </a:r>
            <a:endParaRPr lang="es-AR" dirty="0">
              <a:solidFill>
                <a:srgbClr val="0070C0"/>
              </a:solidFill>
            </a:endParaRPr>
          </a:p>
          <a:p>
            <a:r>
              <a:rPr lang="es-ES" sz="1400" dirty="0"/>
              <a:t> </a:t>
            </a:r>
            <a:endParaRPr lang="es-AR" sz="1400" dirty="0"/>
          </a:p>
          <a:p>
            <a:endParaRPr lang="es-AR" sz="1400" dirty="0"/>
          </a:p>
        </p:txBody>
      </p:sp>
      <p:sp>
        <p:nvSpPr>
          <p:cNvPr id="5" name="4 CuadroTexto"/>
          <p:cNvSpPr txBox="1"/>
          <p:nvPr/>
        </p:nvSpPr>
        <p:spPr>
          <a:xfrm>
            <a:off x="683568" y="2874878"/>
            <a:ext cx="5176417" cy="369332"/>
          </a:xfrm>
          <a:prstGeom prst="rect">
            <a:avLst/>
          </a:prstGeom>
          <a:noFill/>
        </p:spPr>
        <p:txBody>
          <a:bodyPr wrap="none" rtlCol="0">
            <a:spAutoFit/>
          </a:bodyPr>
          <a:lstStyle/>
          <a:p>
            <a:pPr marL="285750" indent="-285750">
              <a:buFont typeface="Wingdings" pitchFamily="2" charset="2"/>
              <a:buChar char="Ø"/>
            </a:pPr>
            <a:r>
              <a:rPr lang="es-ES" dirty="0" smtClean="0">
                <a:solidFill>
                  <a:srgbClr val="0070C0"/>
                </a:solidFill>
                <a:sym typeface="Symbol"/>
              </a:rPr>
              <a:t>(AB ) 	equivalente a 	  (A</a:t>
            </a:r>
            <a:r>
              <a:rPr lang="es-ES" dirty="0">
                <a:solidFill>
                  <a:srgbClr val="0070C0"/>
                </a:solidFill>
                <a:sym typeface="Symbol"/>
              </a:rPr>
              <a:t> </a:t>
            </a:r>
            <a:r>
              <a:rPr lang="es-ES" dirty="0" smtClean="0">
                <a:solidFill>
                  <a:srgbClr val="0070C0"/>
                </a:solidFill>
                <a:sym typeface="Symbol"/>
              </a:rPr>
              <a:t> B) </a:t>
            </a:r>
            <a:endParaRPr lang="es-AR" dirty="0"/>
          </a:p>
        </p:txBody>
      </p:sp>
      <p:sp>
        <p:nvSpPr>
          <p:cNvPr id="7" name="6 CuadroTexto"/>
          <p:cNvSpPr txBox="1"/>
          <p:nvPr/>
        </p:nvSpPr>
        <p:spPr>
          <a:xfrm>
            <a:off x="722844" y="3513096"/>
            <a:ext cx="5123518" cy="369332"/>
          </a:xfrm>
          <a:prstGeom prst="rect">
            <a:avLst/>
          </a:prstGeom>
          <a:noFill/>
        </p:spPr>
        <p:txBody>
          <a:bodyPr wrap="none" rtlCol="0">
            <a:spAutoFit/>
          </a:bodyPr>
          <a:lstStyle/>
          <a:p>
            <a:pPr marL="285750" indent="-285750">
              <a:buFont typeface="Wingdings" pitchFamily="2" charset="2"/>
              <a:buChar char="Ø"/>
            </a:pPr>
            <a:r>
              <a:rPr lang="es-ES" dirty="0" smtClean="0">
                <a:solidFill>
                  <a:srgbClr val="0070C0"/>
                </a:solidFill>
                <a:sym typeface="Symbol"/>
              </a:rPr>
              <a:t>(A</a:t>
            </a:r>
            <a:r>
              <a:rPr lang="es-ES" dirty="0">
                <a:solidFill>
                  <a:srgbClr val="0070C0"/>
                </a:solidFill>
                <a:sym typeface="Symbol"/>
              </a:rPr>
              <a:t>  </a:t>
            </a:r>
            <a:r>
              <a:rPr lang="es-ES" dirty="0" smtClean="0">
                <a:solidFill>
                  <a:srgbClr val="0070C0"/>
                </a:solidFill>
                <a:sym typeface="Symbol"/>
              </a:rPr>
              <a:t>B ) 	equivalente a 	 (A</a:t>
            </a:r>
            <a:r>
              <a:rPr lang="es-ES" dirty="0">
                <a:solidFill>
                  <a:srgbClr val="0070C0"/>
                </a:solidFill>
                <a:sym typeface="Symbol"/>
              </a:rPr>
              <a:t> </a:t>
            </a:r>
            <a:r>
              <a:rPr lang="es-ES" dirty="0" smtClean="0">
                <a:solidFill>
                  <a:srgbClr val="0070C0"/>
                </a:solidFill>
                <a:sym typeface="Symbol"/>
              </a:rPr>
              <a:t> B) </a:t>
            </a:r>
            <a:endParaRPr lang="es-AR" dirty="0"/>
          </a:p>
        </p:txBody>
      </p:sp>
      <p:sp>
        <p:nvSpPr>
          <p:cNvPr id="8" name="7 CuadroTexto"/>
          <p:cNvSpPr txBox="1"/>
          <p:nvPr/>
        </p:nvSpPr>
        <p:spPr>
          <a:xfrm>
            <a:off x="722844" y="4293096"/>
            <a:ext cx="5046574" cy="369332"/>
          </a:xfrm>
          <a:prstGeom prst="rect">
            <a:avLst/>
          </a:prstGeom>
          <a:noFill/>
        </p:spPr>
        <p:txBody>
          <a:bodyPr wrap="none" rtlCol="0">
            <a:spAutoFit/>
          </a:bodyPr>
          <a:lstStyle/>
          <a:p>
            <a:pPr marL="285750" indent="-285750">
              <a:buFont typeface="Wingdings" pitchFamily="2" charset="2"/>
              <a:buChar char="Ø"/>
            </a:pPr>
            <a:r>
              <a:rPr lang="es-ES" dirty="0" smtClean="0">
                <a:solidFill>
                  <a:srgbClr val="0070C0"/>
                </a:solidFill>
                <a:sym typeface="Symbol"/>
              </a:rPr>
              <a:t>(A</a:t>
            </a:r>
            <a:r>
              <a:rPr lang="es-ES" dirty="0">
                <a:solidFill>
                  <a:srgbClr val="0070C0"/>
                </a:solidFill>
                <a:sym typeface="Symbol"/>
              </a:rPr>
              <a:t>  </a:t>
            </a:r>
            <a:r>
              <a:rPr lang="es-ES" dirty="0" smtClean="0">
                <a:solidFill>
                  <a:srgbClr val="0070C0"/>
                </a:solidFill>
                <a:sym typeface="Symbol"/>
              </a:rPr>
              <a:t>B ) 	equivalente a 	 (A </a:t>
            </a:r>
            <a:r>
              <a:rPr lang="es-ES" dirty="0">
                <a:solidFill>
                  <a:srgbClr val="0070C0"/>
                </a:solidFill>
                <a:sym typeface="Symbol"/>
              </a:rPr>
              <a:t></a:t>
            </a:r>
            <a:r>
              <a:rPr lang="es-ES" dirty="0" smtClean="0">
                <a:solidFill>
                  <a:srgbClr val="0070C0"/>
                </a:solidFill>
                <a:sym typeface="Symbol"/>
              </a:rPr>
              <a:t> B) </a:t>
            </a:r>
            <a:endParaRPr lang="es-AR" dirty="0"/>
          </a:p>
        </p:txBody>
      </p:sp>
      <p:sp>
        <p:nvSpPr>
          <p:cNvPr id="9" name="8 CuadroTexto"/>
          <p:cNvSpPr txBox="1"/>
          <p:nvPr/>
        </p:nvSpPr>
        <p:spPr>
          <a:xfrm>
            <a:off x="761315" y="5013176"/>
            <a:ext cx="4652236" cy="369332"/>
          </a:xfrm>
          <a:prstGeom prst="rect">
            <a:avLst/>
          </a:prstGeom>
          <a:noFill/>
        </p:spPr>
        <p:txBody>
          <a:bodyPr wrap="none" rtlCol="0">
            <a:spAutoFit/>
          </a:bodyPr>
          <a:lstStyle/>
          <a:p>
            <a:pPr marL="285750" indent="-285750">
              <a:buFont typeface="Wingdings" pitchFamily="2" charset="2"/>
              <a:buChar char="Ø"/>
            </a:pPr>
            <a:r>
              <a:rPr lang="es-ES" dirty="0" smtClean="0">
                <a:solidFill>
                  <a:srgbClr val="0070C0"/>
                </a:solidFill>
                <a:sym typeface="Symbol"/>
              </a:rPr>
              <a:t>(A</a:t>
            </a:r>
            <a:r>
              <a:rPr lang="es-ES" dirty="0">
                <a:solidFill>
                  <a:srgbClr val="0070C0"/>
                </a:solidFill>
                <a:sym typeface="Symbol"/>
              </a:rPr>
              <a:t> </a:t>
            </a:r>
            <a:r>
              <a:rPr lang="es-ES" dirty="0" smtClean="0">
                <a:solidFill>
                  <a:srgbClr val="0070C0"/>
                </a:solidFill>
                <a:sym typeface="Symbol"/>
              </a:rPr>
              <a:t> B ) 	equivalente a 	A </a:t>
            </a:r>
            <a:r>
              <a:rPr lang="es-ES" dirty="0">
                <a:solidFill>
                  <a:srgbClr val="0070C0"/>
                </a:solidFill>
                <a:sym typeface="Symbol"/>
              </a:rPr>
              <a:t> </a:t>
            </a:r>
            <a:r>
              <a:rPr lang="es-ES" dirty="0" smtClean="0">
                <a:solidFill>
                  <a:srgbClr val="0070C0"/>
                </a:solidFill>
                <a:sym typeface="Symbol"/>
              </a:rPr>
              <a:t> B </a:t>
            </a:r>
            <a:endParaRPr lang="es-AR" dirty="0"/>
          </a:p>
        </p:txBody>
      </p:sp>
      <p:sp>
        <p:nvSpPr>
          <p:cNvPr id="11" name="10 CuadroTexto"/>
          <p:cNvSpPr txBox="1"/>
          <p:nvPr/>
        </p:nvSpPr>
        <p:spPr>
          <a:xfrm>
            <a:off x="790861" y="5733256"/>
            <a:ext cx="5011308" cy="369332"/>
          </a:xfrm>
          <a:prstGeom prst="rect">
            <a:avLst/>
          </a:prstGeom>
          <a:noFill/>
        </p:spPr>
        <p:txBody>
          <a:bodyPr wrap="none" rtlCol="0">
            <a:spAutoFit/>
          </a:bodyPr>
          <a:lstStyle/>
          <a:p>
            <a:pPr marL="285750" indent="-285750">
              <a:buFont typeface="Wingdings" pitchFamily="2" charset="2"/>
              <a:buChar char="Ø"/>
            </a:pPr>
            <a:r>
              <a:rPr lang="es-ES" dirty="0" smtClean="0">
                <a:solidFill>
                  <a:srgbClr val="0070C0"/>
                </a:solidFill>
                <a:sym typeface="Symbol"/>
              </a:rPr>
              <a:t>(A</a:t>
            </a:r>
            <a:r>
              <a:rPr lang="es-ES" dirty="0">
                <a:solidFill>
                  <a:srgbClr val="0070C0"/>
                </a:solidFill>
                <a:sym typeface="Symbol"/>
              </a:rPr>
              <a:t> </a:t>
            </a:r>
            <a:r>
              <a:rPr lang="es-ES" dirty="0" smtClean="0">
                <a:solidFill>
                  <a:srgbClr val="0070C0"/>
                </a:solidFill>
                <a:sym typeface="Symbol"/>
              </a:rPr>
              <a:t> B ) 	equivalente a 	 (A </a:t>
            </a:r>
            <a:r>
              <a:rPr lang="es-ES" dirty="0">
                <a:solidFill>
                  <a:srgbClr val="0070C0"/>
                </a:solidFill>
                <a:sym typeface="Symbol"/>
              </a:rPr>
              <a:t></a:t>
            </a:r>
            <a:r>
              <a:rPr lang="es-ES" dirty="0" smtClean="0">
                <a:solidFill>
                  <a:srgbClr val="0070C0"/>
                </a:solidFill>
                <a:sym typeface="Symbol"/>
              </a:rPr>
              <a:t> </a:t>
            </a:r>
            <a:r>
              <a:rPr lang="es-ES" dirty="0">
                <a:solidFill>
                  <a:srgbClr val="0070C0"/>
                </a:solidFill>
                <a:sym typeface="Symbol"/>
              </a:rPr>
              <a:t></a:t>
            </a:r>
            <a:r>
              <a:rPr lang="es-ES" dirty="0" smtClean="0">
                <a:solidFill>
                  <a:srgbClr val="0070C0"/>
                </a:solidFill>
                <a:sym typeface="Symbol"/>
              </a:rPr>
              <a:t> B) </a:t>
            </a:r>
            <a:endParaRPr lang="es-AR" dirty="0"/>
          </a:p>
        </p:txBody>
      </p:sp>
    </p:spTree>
    <p:extLst>
      <p:ext uri="{BB962C8B-B14F-4D97-AF65-F5344CB8AC3E}">
        <p14:creationId xmlns:p14="http://schemas.microsoft.com/office/powerpoint/2010/main" val="31785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Conjuntos adecuados de conectivas</a:t>
            </a:r>
            <a:r>
              <a:rPr lang="es-AR" b="1" dirty="0"/>
              <a:t/>
            </a:r>
            <a:br>
              <a:rPr lang="es-AR" b="1" dirty="0"/>
            </a:br>
            <a:endParaRPr lang="es-AR" dirty="0"/>
          </a:p>
        </p:txBody>
      </p:sp>
      <p:sp>
        <p:nvSpPr>
          <p:cNvPr id="3" name="2 Rectángulo"/>
          <p:cNvSpPr/>
          <p:nvPr/>
        </p:nvSpPr>
        <p:spPr>
          <a:xfrm>
            <a:off x="440139" y="1124744"/>
            <a:ext cx="8352928" cy="1815882"/>
          </a:xfrm>
          <a:prstGeom prst="rect">
            <a:avLst/>
          </a:prstGeom>
        </p:spPr>
        <p:txBody>
          <a:bodyPr wrap="square">
            <a:spAutoFit/>
          </a:bodyPr>
          <a:lstStyle/>
          <a:p>
            <a:r>
              <a:rPr lang="es-ES" sz="1400" dirty="0" smtClean="0"/>
              <a:t>Los </a:t>
            </a:r>
            <a:r>
              <a:rPr lang="es-ES" sz="1400" dirty="0"/>
              <a:t>anteriores son los únicos conjuntos adecuados de conectivas con dos elementos. ¿Existen conjuntos unitarios adecuados de conectivas, es decir con una sola conectiva? Las cinco conectivas </a:t>
            </a:r>
            <a:r>
              <a:rPr lang="es-ES" sz="1400" dirty="0">
                <a:sym typeface="Symbol"/>
              </a:rPr>
              <a:t></a:t>
            </a:r>
            <a:r>
              <a:rPr lang="es-ES" sz="1400" dirty="0"/>
              <a:t>, </a:t>
            </a:r>
            <a:r>
              <a:rPr lang="es-ES" sz="1400" dirty="0">
                <a:sym typeface="Symbol"/>
              </a:rPr>
              <a:t></a:t>
            </a:r>
            <a:r>
              <a:rPr lang="es-ES" sz="1400" dirty="0"/>
              <a:t>, </a:t>
            </a:r>
            <a:r>
              <a:rPr lang="es-ES" sz="1400" dirty="0">
                <a:sym typeface="Symbol"/>
              </a:rPr>
              <a:t></a:t>
            </a:r>
            <a:r>
              <a:rPr lang="es-ES" sz="1400" dirty="0"/>
              <a:t>, </a:t>
            </a:r>
            <a:r>
              <a:rPr lang="es-ES" sz="1400" dirty="0">
                <a:sym typeface="Symbol"/>
              </a:rPr>
              <a:t></a:t>
            </a:r>
            <a:r>
              <a:rPr lang="es-ES" sz="1400" dirty="0"/>
              <a:t>, ↔ que hemos estudiado no constituyen por sí solas un conjunto adecuado. Pero no son las únicas conectivas posibles. De hecho cada tabla de verdad define una nueva conectiva pero con significado intuitivo no muy claro. Se debe a H. </a:t>
            </a:r>
            <a:r>
              <a:rPr lang="es-ES" sz="1400" dirty="0" err="1"/>
              <a:t>Sheffer</a:t>
            </a:r>
            <a:r>
              <a:rPr lang="es-ES" sz="1400" dirty="0"/>
              <a:t> la introducción de dos nuevas </a:t>
            </a:r>
            <a:r>
              <a:rPr lang="es-ES" sz="1400" dirty="0" smtClean="0"/>
              <a:t>conectivas, el </a:t>
            </a:r>
            <a:r>
              <a:rPr lang="es-ES" sz="1400" dirty="0" err="1" smtClean="0"/>
              <a:t>nor</a:t>
            </a:r>
            <a:r>
              <a:rPr lang="es-ES" sz="1400" dirty="0" smtClean="0"/>
              <a:t> y el </a:t>
            </a:r>
            <a:r>
              <a:rPr lang="es-ES" sz="1400" dirty="0" err="1" smtClean="0"/>
              <a:t>nand</a:t>
            </a:r>
            <a:r>
              <a:rPr lang="es-ES" sz="1400" dirty="0" smtClean="0"/>
              <a:t>:</a:t>
            </a:r>
            <a:endParaRPr lang="es-AR" sz="1400" dirty="0"/>
          </a:p>
          <a:p>
            <a:r>
              <a:rPr lang="es-ES" sz="1400" dirty="0"/>
              <a:t> </a:t>
            </a:r>
            <a:endParaRPr lang="es-AR" sz="1400" dirty="0"/>
          </a:p>
          <a:p>
            <a:pPr lvl="0"/>
            <a:r>
              <a:rPr lang="es-ES" sz="1400" b="1" dirty="0" err="1"/>
              <a:t>Nor</a:t>
            </a:r>
            <a:r>
              <a:rPr lang="es-ES" sz="1400" b="1" dirty="0"/>
              <a:t>.</a:t>
            </a:r>
            <a:r>
              <a:rPr lang="es-ES" sz="1400" dirty="0"/>
              <a:t> Se denota con ↓ y no es más que la negación de la disyunción, es decir </a:t>
            </a:r>
            <a:r>
              <a:rPr lang="es-ES" sz="1400" dirty="0">
                <a:sym typeface="Symbol"/>
              </a:rPr>
              <a:t></a:t>
            </a:r>
            <a:r>
              <a:rPr lang="es-ES" sz="1400" dirty="0"/>
              <a:t> (p </a:t>
            </a:r>
            <a:r>
              <a:rPr lang="es-ES" sz="1400" dirty="0">
                <a:sym typeface="Symbol"/>
              </a:rPr>
              <a:t></a:t>
            </a:r>
            <a:r>
              <a:rPr lang="es-ES" sz="1400" dirty="0"/>
              <a:t> q). Su tabla de verdad es por lo tanto la siguiente:</a:t>
            </a:r>
            <a:endParaRPr lang="es-AR" sz="14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353673"/>
            <a:ext cx="5559425"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40139" y="5445224"/>
            <a:ext cx="8424936" cy="738664"/>
          </a:xfrm>
          <a:prstGeom prst="rect">
            <a:avLst/>
          </a:prstGeom>
        </p:spPr>
        <p:txBody>
          <a:bodyPr wrap="square">
            <a:spAutoFit/>
          </a:bodyPr>
          <a:lstStyle/>
          <a:p>
            <a:r>
              <a:rPr lang="es-ES" sz="1400" b="1" dirty="0"/>
              <a:t>Proposición</a:t>
            </a:r>
            <a:r>
              <a:rPr lang="es-ES" sz="1400" dirty="0"/>
              <a:t>. Los conjuntos unitarios {↓} y {|} son conjuntos adecuados de conectivas: toda función de verdad puede expresarse mediante una forma enunciativa en la que sólo aparece la conectiva ↓, o sólo aparece la conectiva |.</a:t>
            </a:r>
            <a:endParaRPr lang="es-AR" sz="1400" dirty="0"/>
          </a:p>
        </p:txBody>
      </p:sp>
    </p:spTree>
    <p:extLst>
      <p:ext uri="{BB962C8B-B14F-4D97-AF65-F5344CB8AC3E}">
        <p14:creationId xmlns:p14="http://schemas.microsoft.com/office/powerpoint/2010/main" val="2349126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298"/>
            <a:ext cx="8229600" cy="1143000"/>
          </a:xfrm>
        </p:spPr>
        <p:txBody>
          <a:bodyPr>
            <a:normAutofit/>
          </a:bodyPr>
          <a:lstStyle/>
          <a:p>
            <a:r>
              <a:rPr lang="es-AR" b="1" dirty="0"/>
              <a:t>Argumentaciones</a:t>
            </a:r>
          </a:p>
        </p:txBody>
      </p:sp>
      <p:sp>
        <p:nvSpPr>
          <p:cNvPr id="4" name="3 Rectángulo"/>
          <p:cNvSpPr/>
          <p:nvPr/>
        </p:nvSpPr>
        <p:spPr>
          <a:xfrm>
            <a:off x="611560" y="1305342"/>
            <a:ext cx="7992888" cy="2862322"/>
          </a:xfrm>
          <a:prstGeom prst="rect">
            <a:avLst/>
          </a:prstGeom>
        </p:spPr>
        <p:txBody>
          <a:bodyPr wrap="square">
            <a:spAutoFit/>
          </a:bodyPr>
          <a:lstStyle/>
          <a:p>
            <a:r>
              <a:rPr lang="es-ES" b="1" dirty="0">
                <a:solidFill>
                  <a:srgbClr val="0070C0"/>
                </a:solidFill>
              </a:rPr>
              <a:t>Proposición. </a:t>
            </a:r>
            <a:r>
              <a:rPr lang="es-ES" dirty="0">
                <a:solidFill>
                  <a:srgbClr val="0070C0"/>
                </a:solidFill>
              </a:rPr>
              <a:t>La forma argumentativa A</a:t>
            </a:r>
            <a:r>
              <a:rPr lang="es-ES" baseline="-25000" dirty="0">
                <a:solidFill>
                  <a:srgbClr val="0070C0"/>
                </a:solidFill>
              </a:rPr>
              <a:t>1</a:t>
            </a:r>
            <a:r>
              <a:rPr lang="es-ES" dirty="0">
                <a:solidFill>
                  <a:srgbClr val="0070C0"/>
                </a:solidFill>
              </a:rPr>
              <a:t>, A</a:t>
            </a:r>
            <a:r>
              <a:rPr lang="es-ES" baseline="-25000" dirty="0">
                <a:solidFill>
                  <a:srgbClr val="0070C0"/>
                </a:solidFill>
              </a:rPr>
              <a:t>2</a:t>
            </a:r>
            <a:r>
              <a:rPr lang="es-ES" dirty="0">
                <a:solidFill>
                  <a:srgbClr val="0070C0"/>
                </a:solidFill>
              </a:rPr>
              <a:t>, …, </a:t>
            </a:r>
            <a:r>
              <a:rPr lang="es-ES" dirty="0" err="1">
                <a:solidFill>
                  <a:srgbClr val="0070C0"/>
                </a:solidFill>
              </a:rPr>
              <a:t>A</a:t>
            </a:r>
            <a:r>
              <a:rPr lang="es-ES" baseline="-25000" dirty="0" err="1">
                <a:solidFill>
                  <a:srgbClr val="0070C0"/>
                </a:solidFill>
              </a:rPr>
              <a:t>n</a:t>
            </a:r>
            <a:r>
              <a:rPr lang="es-ES" baseline="-25000" dirty="0">
                <a:solidFill>
                  <a:srgbClr val="0070C0"/>
                </a:solidFill>
              </a:rPr>
              <a:t> </a:t>
            </a:r>
            <a:r>
              <a:rPr lang="es-ES" dirty="0">
                <a:solidFill>
                  <a:srgbClr val="0070C0"/>
                </a:solidFill>
                <a:sym typeface="Symbol"/>
              </a:rPr>
              <a:t></a:t>
            </a:r>
            <a:r>
              <a:rPr lang="es-ES" dirty="0">
                <a:solidFill>
                  <a:srgbClr val="0070C0"/>
                </a:solidFill>
              </a:rPr>
              <a:t> A es válida si y sólo si la forma enunciativa (A</a:t>
            </a:r>
            <a:r>
              <a:rPr lang="es-ES" baseline="-25000" dirty="0">
                <a:solidFill>
                  <a:srgbClr val="0070C0"/>
                </a:solidFill>
              </a:rPr>
              <a:t>1</a:t>
            </a:r>
            <a:r>
              <a:rPr lang="es-ES" dirty="0">
                <a:solidFill>
                  <a:srgbClr val="0070C0"/>
                </a:solidFill>
              </a:rPr>
              <a:t> </a:t>
            </a:r>
            <a:r>
              <a:rPr lang="es-ES" dirty="0">
                <a:solidFill>
                  <a:srgbClr val="0070C0"/>
                </a:solidFill>
                <a:sym typeface="Symbol"/>
              </a:rPr>
              <a:t></a:t>
            </a:r>
            <a:r>
              <a:rPr lang="es-ES" dirty="0">
                <a:solidFill>
                  <a:srgbClr val="0070C0"/>
                </a:solidFill>
              </a:rPr>
              <a:t> A</a:t>
            </a:r>
            <a:r>
              <a:rPr lang="es-ES" baseline="-25000" dirty="0">
                <a:solidFill>
                  <a:srgbClr val="0070C0"/>
                </a:solidFill>
              </a:rPr>
              <a:t>2</a:t>
            </a:r>
            <a:r>
              <a:rPr lang="es-ES" dirty="0">
                <a:solidFill>
                  <a:srgbClr val="0070C0"/>
                </a:solidFill>
              </a:rPr>
              <a:t> </a:t>
            </a:r>
            <a:r>
              <a:rPr lang="es-ES" dirty="0">
                <a:solidFill>
                  <a:srgbClr val="0070C0"/>
                </a:solidFill>
                <a:sym typeface="Symbol"/>
              </a:rPr>
              <a:t></a:t>
            </a:r>
            <a:r>
              <a:rPr lang="es-ES" dirty="0">
                <a:solidFill>
                  <a:srgbClr val="0070C0"/>
                </a:solidFill>
              </a:rPr>
              <a:t> … </a:t>
            </a:r>
            <a:r>
              <a:rPr lang="es-ES" dirty="0">
                <a:solidFill>
                  <a:srgbClr val="0070C0"/>
                </a:solidFill>
                <a:sym typeface="Symbol"/>
              </a:rPr>
              <a:t></a:t>
            </a:r>
            <a:r>
              <a:rPr lang="es-ES" dirty="0">
                <a:solidFill>
                  <a:srgbClr val="0070C0"/>
                </a:solidFill>
              </a:rPr>
              <a:t> </a:t>
            </a:r>
            <a:r>
              <a:rPr lang="es-ES" dirty="0" err="1">
                <a:solidFill>
                  <a:srgbClr val="0070C0"/>
                </a:solidFill>
              </a:rPr>
              <a:t>A</a:t>
            </a:r>
            <a:r>
              <a:rPr lang="es-ES" baseline="-25000" dirty="0" err="1">
                <a:solidFill>
                  <a:srgbClr val="0070C0"/>
                </a:solidFill>
              </a:rPr>
              <a:t>n</a:t>
            </a:r>
            <a:r>
              <a:rPr lang="es-ES" dirty="0">
                <a:solidFill>
                  <a:srgbClr val="0070C0"/>
                </a:solidFill>
              </a:rPr>
              <a:t>) </a:t>
            </a:r>
            <a:r>
              <a:rPr lang="es-ES" dirty="0">
                <a:solidFill>
                  <a:srgbClr val="0070C0"/>
                </a:solidFill>
                <a:sym typeface="Symbol"/>
              </a:rPr>
              <a:t></a:t>
            </a:r>
            <a:r>
              <a:rPr lang="es-ES" dirty="0">
                <a:solidFill>
                  <a:srgbClr val="0070C0"/>
                </a:solidFill>
              </a:rPr>
              <a:t> A  es una tautología (es decir, si y sólo si la conjunción de las premisas implican lógicamente a la conclusión).</a:t>
            </a:r>
            <a:endParaRPr lang="es-AR" dirty="0">
              <a:solidFill>
                <a:srgbClr val="0070C0"/>
              </a:solidFill>
            </a:endParaRPr>
          </a:p>
          <a:p>
            <a:r>
              <a:rPr lang="es-ES" dirty="0"/>
              <a:t> </a:t>
            </a:r>
            <a:endParaRPr lang="es-AR" dirty="0"/>
          </a:p>
          <a:p>
            <a:r>
              <a:rPr lang="es-ES" dirty="0"/>
              <a:t>Para referirnos a formas argumentativas válidas utilizamos la siguiente notación:</a:t>
            </a:r>
            <a:endParaRPr lang="es-AR" dirty="0"/>
          </a:p>
          <a:p>
            <a:r>
              <a:rPr lang="es-ES" dirty="0"/>
              <a:t> </a:t>
            </a:r>
            <a:endParaRPr lang="es-AR" dirty="0"/>
          </a:p>
          <a:p>
            <a:r>
              <a:rPr lang="es-ES" dirty="0" smtClean="0">
                <a:sym typeface="Symbol"/>
              </a:rPr>
              <a:t></a:t>
            </a:r>
            <a:r>
              <a:rPr lang="es-ES" dirty="0" smtClean="0"/>
              <a:t> </a:t>
            </a:r>
            <a:r>
              <a:rPr lang="es-ES" dirty="0"/>
              <a:t>|= A</a:t>
            </a:r>
            <a:endParaRPr lang="es-AR" dirty="0"/>
          </a:p>
          <a:p>
            <a:r>
              <a:rPr lang="es-ES" dirty="0"/>
              <a:t> </a:t>
            </a:r>
            <a:endParaRPr lang="es-AR" dirty="0"/>
          </a:p>
          <a:p>
            <a:r>
              <a:rPr lang="es-ES" dirty="0"/>
              <a:t>que se lee: </a:t>
            </a:r>
            <a:r>
              <a:rPr lang="es-ES" dirty="0" smtClean="0"/>
              <a:t>“</a:t>
            </a:r>
            <a:r>
              <a:rPr lang="es-ES" dirty="0">
                <a:sym typeface="Symbol"/>
              </a:rPr>
              <a:t></a:t>
            </a:r>
            <a:r>
              <a:rPr lang="es-ES" dirty="0" smtClean="0"/>
              <a:t> </a:t>
            </a:r>
            <a:r>
              <a:rPr lang="es-ES" dirty="0"/>
              <a:t>implica lógicamente a </a:t>
            </a:r>
            <a:r>
              <a:rPr lang="es-ES" dirty="0" err="1"/>
              <a:t>A</a:t>
            </a:r>
            <a:r>
              <a:rPr lang="es-ES" dirty="0"/>
              <a:t>” o “A se deduce de </a:t>
            </a:r>
            <a:r>
              <a:rPr lang="es-ES" dirty="0">
                <a:sym typeface="Symbol"/>
              </a:rPr>
              <a:t></a:t>
            </a:r>
            <a:r>
              <a:rPr lang="es-ES" dirty="0"/>
              <a:t> ”, siendo </a:t>
            </a:r>
            <a:r>
              <a:rPr lang="es-ES" dirty="0">
                <a:sym typeface="Symbol"/>
              </a:rPr>
              <a:t></a:t>
            </a:r>
            <a:r>
              <a:rPr lang="es-ES" dirty="0" smtClean="0"/>
              <a:t> </a:t>
            </a:r>
            <a:r>
              <a:rPr lang="es-ES" dirty="0"/>
              <a:t>un conjunto de premisas.</a:t>
            </a:r>
            <a:endParaRPr lang="es-AR" dirty="0"/>
          </a:p>
        </p:txBody>
      </p:sp>
    </p:spTree>
    <p:extLst>
      <p:ext uri="{BB962C8B-B14F-4D97-AF65-F5344CB8AC3E}">
        <p14:creationId xmlns:p14="http://schemas.microsoft.com/office/powerpoint/2010/main" val="2932146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Interpretación y satisfacción</a:t>
            </a:r>
            <a:endParaRPr lang="es-AR" dirty="0"/>
          </a:p>
        </p:txBody>
      </p:sp>
      <p:sp>
        <p:nvSpPr>
          <p:cNvPr id="9" name="8 Rectángulo"/>
          <p:cNvSpPr/>
          <p:nvPr/>
        </p:nvSpPr>
        <p:spPr>
          <a:xfrm>
            <a:off x="611560" y="1412776"/>
            <a:ext cx="8064896" cy="646331"/>
          </a:xfrm>
          <a:prstGeom prst="rect">
            <a:avLst/>
          </a:prstGeom>
        </p:spPr>
        <p:txBody>
          <a:bodyPr wrap="square">
            <a:spAutoFit/>
          </a:bodyPr>
          <a:lstStyle/>
          <a:p>
            <a:r>
              <a:rPr lang="es-AR" dirty="0" smtClean="0"/>
              <a:t>Una </a:t>
            </a:r>
            <a:r>
              <a:rPr lang="es-AR" dirty="0">
                <a:solidFill>
                  <a:srgbClr val="0070C0"/>
                </a:solidFill>
              </a:rPr>
              <a:t>interpretación</a:t>
            </a:r>
            <a:r>
              <a:rPr lang="es-AR" dirty="0"/>
              <a:t> es una función que relaciona los elementos de los dominios sintáctico y semántico de la lógica considerada. </a:t>
            </a:r>
            <a:endParaRPr lang="es-AR" dirty="0" smtClean="0"/>
          </a:p>
        </p:txBody>
      </p:sp>
      <p:grpSp>
        <p:nvGrpSpPr>
          <p:cNvPr id="5" name="4 Grupo"/>
          <p:cNvGrpSpPr/>
          <p:nvPr/>
        </p:nvGrpSpPr>
        <p:grpSpPr>
          <a:xfrm>
            <a:off x="1547664" y="2564904"/>
            <a:ext cx="5760640" cy="1584176"/>
            <a:chOff x="1335476" y="3421514"/>
            <a:chExt cx="5760640" cy="1584176"/>
          </a:xfrm>
        </p:grpSpPr>
        <p:sp>
          <p:nvSpPr>
            <p:cNvPr id="6" name="5 Elipse"/>
            <p:cNvSpPr/>
            <p:nvPr/>
          </p:nvSpPr>
          <p:spPr>
            <a:xfrm>
              <a:off x="1335476" y="3565530"/>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Sintaxis</a:t>
              </a:r>
            </a:p>
            <a:p>
              <a:pPr algn="ctr"/>
              <a:r>
                <a:rPr lang="es-AR" dirty="0">
                  <a:solidFill>
                    <a:schemeClr val="tx1"/>
                  </a:solidFill>
                </a:rPr>
                <a:t>(A </a:t>
              </a:r>
              <a:r>
                <a:rPr lang="es-AR" dirty="0">
                  <a:solidFill>
                    <a:schemeClr val="tx1"/>
                  </a:solidFill>
                  <a:sym typeface="Symbol"/>
                </a:rPr>
                <a:t></a:t>
              </a:r>
              <a:r>
                <a:rPr lang="es-AR" dirty="0">
                  <a:solidFill>
                    <a:schemeClr val="tx1"/>
                  </a:solidFill>
                </a:rPr>
                <a:t> B)</a:t>
              </a:r>
              <a:endParaRPr lang="es-AR" b="1" dirty="0">
                <a:solidFill>
                  <a:schemeClr val="tx1"/>
                </a:solidFill>
              </a:endParaRPr>
            </a:p>
          </p:txBody>
        </p:sp>
        <p:sp>
          <p:nvSpPr>
            <p:cNvPr id="7" name="6 Elipse"/>
            <p:cNvSpPr/>
            <p:nvPr/>
          </p:nvSpPr>
          <p:spPr>
            <a:xfrm>
              <a:off x="5079892" y="3528366"/>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Semántica</a:t>
              </a:r>
            </a:p>
            <a:p>
              <a:pPr algn="ctr"/>
              <a:r>
                <a:rPr lang="es-AR" dirty="0" smtClean="0">
                  <a:solidFill>
                    <a:schemeClr val="tx1"/>
                  </a:solidFill>
                </a:rPr>
                <a:t>V o F</a:t>
              </a:r>
              <a:endParaRPr lang="es-AR" b="1" dirty="0">
                <a:solidFill>
                  <a:schemeClr val="tx1"/>
                </a:solidFill>
              </a:endParaRPr>
            </a:p>
          </p:txBody>
        </p:sp>
        <p:sp>
          <p:nvSpPr>
            <p:cNvPr id="8" name="7 Flecha derecha"/>
            <p:cNvSpPr/>
            <p:nvPr/>
          </p:nvSpPr>
          <p:spPr>
            <a:xfrm>
              <a:off x="3705728" y="4001544"/>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3485868" y="3421514"/>
              <a:ext cx="1524328" cy="646331"/>
            </a:xfrm>
            <a:prstGeom prst="rect">
              <a:avLst/>
            </a:prstGeom>
            <a:noFill/>
          </p:spPr>
          <p:txBody>
            <a:bodyPr wrap="none" rtlCol="0">
              <a:spAutoFit/>
            </a:bodyPr>
            <a:lstStyle/>
            <a:p>
              <a:r>
                <a:rPr lang="es-ES" dirty="0" smtClean="0">
                  <a:solidFill>
                    <a:schemeClr val="accent1"/>
                  </a:solidFill>
                </a:rPr>
                <a:t>Interpretación</a:t>
              </a:r>
            </a:p>
            <a:p>
              <a:r>
                <a:rPr lang="es-ES" dirty="0" smtClean="0">
                  <a:solidFill>
                    <a:schemeClr val="accent1"/>
                  </a:solidFill>
                </a:rPr>
                <a:t>(valuación)</a:t>
              </a:r>
              <a:endParaRPr lang="es-AR" dirty="0">
                <a:solidFill>
                  <a:schemeClr val="accent1"/>
                </a:solidFill>
              </a:endParaRPr>
            </a:p>
          </p:txBody>
        </p:sp>
      </p:grpSp>
      <p:sp>
        <p:nvSpPr>
          <p:cNvPr id="3" name="2 Rectángulo"/>
          <p:cNvSpPr/>
          <p:nvPr/>
        </p:nvSpPr>
        <p:spPr>
          <a:xfrm>
            <a:off x="683568" y="4345751"/>
            <a:ext cx="7848872" cy="2031325"/>
          </a:xfrm>
          <a:prstGeom prst="rect">
            <a:avLst/>
          </a:prstGeom>
        </p:spPr>
        <p:txBody>
          <a:bodyPr wrap="square">
            <a:spAutoFit/>
          </a:bodyPr>
          <a:lstStyle/>
          <a:p>
            <a:pPr lvl="0"/>
            <a:r>
              <a:rPr lang="es-AR" dirty="0">
                <a:solidFill>
                  <a:prstClr val="black"/>
                </a:solidFill>
              </a:rPr>
              <a:t>En el caso particular de la lógica proposicional, una interpretación I consiste en una función de valuación </a:t>
            </a:r>
            <a:r>
              <a:rPr lang="es-AR" dirty="0" smtClean="0">
                <a:solidFill>
                  <a:prstClr val="black"/>
                </a:solidFill>
              </a:rPr>
              <a:t>v </a:t>
            </a:r>
            <a:r>
              <a:rPr lang="es-AR" dirty="0">
                <a:solidFill>
                  <a:prstClr val="black"/>
                </a:solidFill>
              </a:rPr>
              <a:t>que asigna a cada variable de enunciado el valor de verdad V o F. </a:t>
            </a:r>
          </a:p>
          <a:p>
            <a:pPr lvl="0"/>
            <a:endParaRPr lang="es-AR" dirty="0" smtClean="0">
              <a:solidFill>
                <a:prstClr val="black"/>
              </a:solidFill>
            </a:endParaRPr>
          </a:p>
          <a:p>
            <a:pPr lvl="0"/>
            <a:r>
              <a:rPr lang="es-AR" dirty="0" smtClean="0">
                <a:solidFill>
                  <a:prstClr val="black"/>
                </a:solidFill>
              </a:rPr>
              <a:t>Siendo </a:t>
            </a:r>
            <a:r>
              <a:rPr lang="es-AR" dirty="0">
                <a:solidFill>
                  <a:prstClr val="black"/>
                </a:solidFill>
              </a:rPr>
              <a:t>P = {p1, p2, …} el conjunto de variables de </a:t>
            </a:r>
            <a:r>
              <a:rPr lang="es-AR" dirty="0" smtClean="0">
                <a:solidFill>
                  <a:prstClr val="black"/>
                </a:solidFill>
              </a:rPr>
              <a:t>enunciado:</a:t>
            </a:r>
            <a:endParaRPr lang="es-AR" dirty="0">
              <a:solidFill>
                <a:prstClr val="black"/>
              </a:solidFill>
            </a:endParaRPr>
          </a:p>
          <a:p>
            <a:pPr lvl="0"/>
            <a:endParaRPr lang="es-AR" dirty="0">
              <a:solidFill>
                <a:prstClr val="black"/>
              </a:solidFill>
            </a:endParaRPr>
          </a:p>
          <a:p>
            <a:pPr lvl="0"/>
            <a:r>
              <a:rPr lang="es-AR" b="1" dirty="0" smtClean="0">
                <a:solidFill>
                  <a:srgbClr val="0070C0"/>
                </a:solidFill>
              </a:rPr>
              <a:t>v </a:t>
            </a:r>
            <a:r>
              <a:rPr lang="es-AR" b="1" dirty="0">
                <a:solidFill>
                  <a:srgbClr val="0070C0"/>
                </a:solidFill>
              </a:rPr>
              <a:t>: P   -&gt; {V, F}</a:t>
            </a:r>
            <a:endParaRPr lang="es-AR" dirty="0">
              <a:solidFill>
                <a:prstClr val="black"/>
              </a:solidFill>
            </a:endParaRPr>
          </a:p>
        </p:txBody>
      </p:sp>
    </p:spTree>
    <p:extLst>
      <p:ext uri="{BB962C8B-B14F-4D97-AF65-F5344CB8AC3E}">
        <p14:creationId xmlns:p14="http://schemas.microsoft.com/office/powerpoint/2010/main" val="1923397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Interpretación y satisfacción</a:t>
            </a:r>
            <a:endParaRPr lang="es-AR" dirty="0"/>
          </a:p>
        </p:txBody>
      </p:sp>
      <p:sp>
        <p:nvSpPr>
          <p:cNvPr id="9" name="8 Rectángulo"/>
          <p:cNvSpPr/>
          <p:nvPr/>
        </p:nvSpPr>
        <p:spPr>
          <a:xfrm>
            <a:off x="539552" y="1340768"/>
            <a:ext cx="8064896" cy="2862322"/>
          </a:xfrm>
          <a:prstGeom prst="rect">
            <a:avLst/>
          </a:prstGeom>
        </p:spPr>
        <p:txBody>
          <a:bodyPr wrap="square">
            <a:spAutoFit/>
          </a:bodyPr>
          <a:lstStyle/>
          <a:p>
            <a:r>
              <a:rPr lang="es-AR" dirty="0" smtClean="0"/>
              <a:t>Para </a:t>
            </a:r>
            <a:r>
              <a:rPr lang="es-AR" dirty="0">
                <a:solidFill>
                  <a:srgbClr val="0070C0"/>
                </a:solidFill>
              </a:rPr>
              <a:t>extender</a:t>
            </a:r>
            <a:r>
              <a:rPr lang="es-AR" dirty="0"/>
              <a:t> el dominio de </a:t>
            </a:r>
            <a:r>
              <a:rPr lang="es-AR" dirty="0">
                <a:solidFill>
                  <a:srgbClr val="0070C0"/>
                </a:solidFill>
              </a:rPr>
              <a:t>la función de valuación </a:t>
            </a:r>
            <a:r>
              <a:rPr lang="es-AR" dirty="0"/>
              <a:t>de las variables de enunciado a las </a:t>
            </a:r>
            <a:r>
              <a:rPr lang="es-AR" dirty="0" err="1" smtClean="0"/>
              <a:t>fbfs</a:t>
            </a:r>
            <a:r>
              <a:rPr lang="es-AR" dirty="0" smtClean="0"/>
              <a:t> en </a:t>
            </a:r>
            <a:r>
              <a:rPr lang="es-AR" dirty="0"/>
              <a:t>general, </a:t>
            </a:r>
            <a:r>
              <a:rPr lang="es-AR" dirty="0" smtClean="0"/>
              <a:t>se define una </a:t>
            </a:r>
            <a:r>
              <a:rPr lang="es-AR" dirty="0">
                <a:solidFill>
                  <a:srgbClr val="0070C0"/>
                </a:solidFill>
              </a:rPr>
              <a:t>regla semántica </a:t>
            </a:r>
            <a:r>
              <a:rPr lang="es-AR" dirty="0"/>
              <a:t>para cada una de las reglas sintácticas de la gramática: </a:t>
            </a:r>
          </a:p>
          <a:p>
            <a:endParaRPr lang="es-AR" dirty="0"/>
          </a:p>
          <a:p>
            <a:pPr marL="285750" indent="-285750">
              <a:buFont typeface="Wingdings" pitchFamily="2" charset="2"/>
              <a:buChar char="Ø"/>
            </a:pPr>
            <a:r>
              <a:rPr lang="es-AR" dirty="0"/>
              <a:t>	</a:t>
            </a:r>
            <a:r>
              <a:rPr lang="es-AR" dirty="0" smtClean="0"/>
              <a:t>|=v </a:t>
            </a:r>
            <a:r>
              <a:rPr lang="es-AR" dirty="0"/>
              <a:t>p  si y sólo si  </a:t>
            </a:r>
            <a:r>
              <a:rPr lang="es-AR" dirty="0" smtClean="0"/>
              <a:t>v </a:t>
            </a:r>
            <a:r>
              <a:rPr lang="es-AR" dirty="0"/>
              <a:t>(p) = V </a:t>
            </a:r>
          </a:p>
          <a:p>
            <a:pPr marL="285750" indent="-285750">
              <a:buFont typeface="Wingdings" pitchFamily="2" charset="2"/>
              <a:buChar char="Ø"/>
            </a:pPr>
            <a:r>
              <a:rPr lang="es-AR" dirty="0"/>
              <a:t>	</a:t>
            </a:r>
            <a:r>
              <a:rPr lang="es-AR" dirty="0" smtClean="0"/>
              <a:t>|=v </a:t>
            </a:r>
            <a:r>
              <a:rPr lang="es-AR" dirty="0" smtClean="0"/>
              <a:t>(¬ A)  </a:t>
            </a:r>
            <a:r>
              <a:rPr lang="es-AR" dirty="0"/>
              <a:t>si y sólo si  no es el caso que </a:t>
            </a:r>
            <a:r>
              <a:rPr lang="es-AR" dirty="0" smtClean="0"/>
              <a:t>|=v </a:t>
            </a:r>
            <a:r>
              <a:rPr lang="es-AR" dirty="0"/>
              <a:t>A </a:t>
            </a:r>
          </a:p>
          <a:p>
            <a:pPr marL="285750" indent="-285750">
              <a:buFont typeface="Wingdings" pitchFamily="2" charset="2"/>
              <a:buChar char="Ø"/>
            </a:pPr>
            <a:r>
              <a:rPr lang="es-AR" dirty="0"/>
              <a:t>	</a:t>
            </a:r>
            <a:r>
              <a:rPr lang="es-AR" dirty="0" smtClean="0"/>
              <a:t>|=v (A </a:t>
            </a:r>
            <a:r>
              <a:rPr lang="es-AR" dirty="0" smtClean="0">
                <a:sym typeface="Symbol"/>
              </a:rPr>
              <a:t></a:t>
            </a:r>
            <a:r>
              <a:rPr lang="es-AR" dirty="0" smtClean="0"/>
              <a:t> B)  </a:t>
            </a:r>
            <a:r>
              <a:rPr lang="es-AR" dirty="0"/>
              <a:t>si y sólo si  o bien </a:t>
            </a:r>
            <a:r>
              <a:rPr lang="es-AR" dirty="0" smtClean="0"/>
              <a:t>|=v </a:t>
            </a:r>
            <a:r>
              <a:rPr lang="es-AR" dirty="0"/>
              <a:t>A o bien </a:t>
            </a:r>
            <a:r>
              <a:rPr lang="es-AR" dirty="0" smtClean="0"/>
              <a:t>|=v </a:t>
            </a:r>
            <a:r>
              <a:rPr lang="es-AR" dirty="0"/>
              <a:t>B o </a:t>
            </a:r>
            <a:r>
              <a:rPr lang="es-AR" dirty="0" smtClean="0"/>
              <a:t>ambos </a:t>
            </a:r>
            <a:endParaRPr lang="es-AR" dirty="0"/>
          </a:p>
          <a:p>
            <a:pPr marL="285750" indent="-285750">
              <a:buFont typeface="Wingdings" pitchFamily="2" charset="2"/>
              <a:buChar char="Ø"/>
            </a:pPr>
            <a:r>
              <a:rPr lang="es-AR" dirty="0"/>
              <a:t>	</a:t>
            </a:r>
            <a:r>
              <a:rPr lang="es-AR" dirty="0" smtClean="0"/>
              <a:t>|=v (A </a:t>
            </a:r>
            <a:r>
              <a:rPr lang="es-AR" dirty="0" smtClean="0">
                <a:sym typeface="Symbol"/>
              </a:rPr>
              <a:t></a:t>
            </a:r>
            <a:r>
              <a:rPr lang="es-AR" dirty="0" smtClean="0"/>
              <a:t> B)  </a:t>
            </a:r>
            <a:r>
              <a:rPr lang="es-AR" dirty="0"/>
              <a:t>si y sólo si  </a:t>
            </a:r>
            <a:r>
              <a:rPr lang="es-AR" dirty="0" smtClean="0"/>
              <a:t>|=v </a:t>
            </a:r>
            <a:r>
              <a:rPr lang="es-AR" dirty="0"/>
              <a:t>A y </a:t>
            </a:r>
            <a:r>
              <a:rPr lang="es-AR" dirty="0" smtClean="0"/>
              <a:t>|=v </a:t>
            </a:r>
            <a:r>
              <a:rPr lang="es-AR" dirty="0"/>
              <a:t>B </a:t>
            </a:r>
          </a:p>
          <a:p>
            <a:pPr marL="285750" indent="-285750">
              <a:buFont typeface="Wingdings" pitchFamily="2" charset="2"/>
              <a:buChar char="Ø"/>
            </a:pPr>
            <a:r>
              <a:rPr lang="es-AR" dirty="0"/>
              <a:t>	</a:t>
            </a:r>
            <a:r>
              <a:rPr lang="es-AR" dirty="0" smtClean="0"/>
              <a:t>|=v (A </a:t>
            </a:r>
            <a:r>
              <a:rPr lang="es-AR" dirty="0"/>
              <a:t>→ </a:t>
            </a:r>
            <a:r>
              <a:rPr lang="es-AR" dirty="0" smtClean="0"/>
              <a:t>B)  </a:t>
            </a:r>
            <a:r>
              <a:rPr lang="es-AR" dirty="0"/>
              <a:t>si y sólo si  no es el caso que </a:t>
            </a:r>
            <a:r>
              <a:rPr lang="es-AR" dirty="0" smtClean="0"/>
              <a:t>|=v </a:t>
            </a:r>
            <a:r>
              <a:rPr lang="es-AR" dirty="0"/>
              <a:t>A y no </a:t>
            </a:r>
            <a:r>
              <a:rPr lang="es-AR" dirty="0" smtClean="0"/>
              <a:t>|=v </a:t>
            </a:r>
            <a:r>
              <a:rPr lang="es-AR" dirty="0"/>
              <a:t>B </a:t>
            </a:r>
          </a:p>
          <a:p>
            <a:pPr marL="285750" indent="-285750">
              <a:buFont typeface="Wingdings" pitchFamily="2" charset="2"/>
              <a:buChar char="Ø"/>
            </a:pPr>
            <a:r>
              <a:rPr lang="es-AR" dirty="0"/>
              <a:t>	</a:t>
            </a:r>
            <a:r>
              <a:rPr lang="es-AR" dirty="0" smtClean="0"/>
              <a:t>|=v (A </a:t>
            </a:r>
            <a:r>
              <a:rPr lang="es-AR" dirty="0"/>
              <a:t>↔ </a:t>
            </a:r>
            <a:r>
              <a:rPr lang="es-AR" dirty="0" smtClean="0"/>
              <a:t>B)  </a:t>
            </a:r>
            <a:r>
              <a:rPr lang="es-AR" dirty="0"/>
              <a:t>si y sólo si  </a:t>
            </a:r>
            <a:r>
              <a:rPr lang="es-AR" dirty="0" smtClean="0"/>
              <a:t>|=v </a:t>
            </a:r>
            <a:r>
              <a:rPr lang="es-AR" dirty="0"/>
              <a:t>A → B y </a:t>
            </a:r>
            <a:r>
              <a:rPr lang="es-AR" dirty="0" smtClean="0"/>
              <a:t>|=v </a:t>
            </a:r>
            <a:r>
              <a:rPr lang="es-AR" dirty="0"/>
              <a:t>B → A</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4525037"/>
            <a:ext cx="555942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676131" y="5225772"/>
            <a:ext cx="4248472" cy="923330"/>
          </a:xfrm>
          <a:prstGeom prst="rect">
            <a:avLst/>
          </a:prstGeom>
          <a:noFill/>
        </p:spPr>
        <p:txBody>
          <a:bodyPr wrap="square" rtlCol="0">
            <a:spAutoFit/>
          </a:bodyPr>
          <a:lstStyle/>
          <a:p>
            <a:r>
              <a:rPr lang="es-ES" dirty="0" smtClean="0"/>
              <a:t>Esto ya lo hacíamos intuitivamente en las tablas de verdad.</a:t>
            </a:r>
          </a:p>
          <a:p>
            <a:r>
              <a:rPr lang="es-ES" dirty="0" smtClean="0"/>
              <a:t>Cada Fila es una Valuación diferente.</a:t>
            </a:r>
            <a:endParaRPr lang="es-AR" dirty="0"/>
          </a:p>
        </p:txBody>
      </p:sp>
      <p:sp>
        <p:nvSpPr>
          <p:cNvPr id="5" name="4 Rectángulo"/>
          <p:cNvSpPr/>
          <p:nvPr/>
        </p:nvSpPr>
        <p:spPr>
          <a:xfrm>
            <a:off x="740502" y="4525037"/>
            <a:ext cx="3831498" cy="646331"/>
          </a:xfrm>
          <a:prstGeom prst="rect">
            <a:avLst/>
          </a:prstGeom>
        </p:spPr>
        <p:txBody>
          <a:bodyPr wrap="none">
            <a:spAutoFit/>
          </a:bodyPr>
          <a:lstStyle/>
          <a:p>
            <a:r>
              <a:rPr lang="es-AR" dirty="0" smtClean="0"/>
              <a:t>También lo puedo escribir </a:t>
            </a:r>
            <a:r>
              <a:rPr lang="es-AR" dirty="0" err="1" smtClean="0"/>
              <a:t>asi</a:t>
            </a:r>
            <a:r>
              <a:rPr lang="es-AR" dirty="0" smtClean="0"/>
              <a:t>:</a:t>
            </a:r>
          </a:p>
          <a:p>
            <a:r>
              <a:rPr lang="es-AR" dirty="0" smtClean="0"/>
              <a:t>v(A </a:t>
            </a:r>
            <a:r>
              <a:rPr lang="es-AR" dirty="0">
                <a:sym typeface="Symbol"/>
              </a:rPr>
              <a:t></a:t>
            </a:r>
            <a:r>
              <a:rPr lang="es-AR" dirty="0"/>
              <a:t> B</a:t>
            </a:r>
            <a:r>
              <a:rPr lang="es-AR" dirty="0" smtClean="0"/>
              <a:t>)=V  </a:t>
            </a:r>
            <a:r>
              <a:rPr lang="es-AR" dirty="0"/>
              <a:t>si y sólo si  </a:t>
            </a:r>
            <a:r>
              <a:rPr lang="es-AR" dirty="0" smtClean="0"/>
              <a:t>v(A)=V </a:t>
            </a:r>
            <a:r>
              <a:rPr lang="es-AR" dirty="0"/>
              <a:t>y </a:t>
            </a:r>
            <a:r>
              <a:rPr lang="es-AR" dirty="0" smtClean="0"/>
              <a:t>v(B)=V </a:t>
            </a:r>
            <a:endParaRPr lang="es-AR" dirty="0"/>
          </a:p>
        </p:txBody>
      </p:sp>
    </p:spTree>
    <p:extLst>
      <p:ext uri="{BB962C8B-B14F-4D97-AF65-F5344CB8AC3E}">
        <p14:creationId xmlns:p14="http://schemas.microsoft.com/office/powerpoint/2010/main" val="42852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Tautología y contradicción</a:t>
            </a:r>
            <a:endParaRPr lang="es-AR" dirty="0"/>
          </a:p>
        </p:txBody>
      </p:sp>
      <p:sp>
        <p:nvSpPr>
          <p:cNvPr id="3" name="2 Rectángulo"/>
          <p:cNvSpPr/>
          <p:nvPr/>
        </p:nvSpPr>
        <p:spPr>
          <a:xfrm>
            <a:off x="251520" y="1502688"/>
            <a:ext cx="8496944" cy="2308324"/>
          </a:xfrm>
          <a:prstGeom prst="rect">
            <a:avLst/>
          </a:prstGeom>
        </p:spPr>
        <p:txBody>
          <a:bodyPr wrap="square">
            <a:spAutoFit/>
          </a:bodyPr>
          <a:lstStyle/>
          <a:p>
            <a:r>
              <a:rPr lang="es-ES" dirty="0" smtClean="0"/>
              <a:t>Una </a:t>
            </a:r>
            <a:r>
              <a:rPr lang="es-ES" dirty="0"/>
              <a:t>forma enunciativa es una </a:t>
            </a:r>
            <a:r>
              <a:rPr lang="es-ES" i="1" dirty="0">
                <a:solidFill>
                  <a:srgbClr val="0070C0"/>
                </a:solidFill>
              </a:rPr>
              <a:t>tautología</a:t>
            </a:r>
            <a:r>
              <a:rPr lang="es-ES" dirty="0">
                <a:solidFill>
                  <a:srgbClr val="0070C0"/>
                </a:solidFill>
              </a:rPr>
              <a:t> </a:t>
            </a:r>
            <a:r>
              <a:rPr lang="es-ES" dirty="0"/>
              <a:t>si siempre toma el valor de verdad V, considerando todas y cada una de las posibles asignaciones de valores de verdad a las variables de enunciado que contiene. </a:t>
            </a:r>
            <a:endParaRPr lang="es-ES" dirty="0" smtClean="0"/>
          </a:p>
          <a:p>
            <a:endParaRPr lang="es-ES" dirty="0"/>
          </a:p>
          <a:p>
            <a:r>
              <a:rPr lang="es-ES" dirty="0" smtClean="0"/>
              <a:t>Si </a:t>
            </a:r>
            <a:r>
              <a:rPr lang="es-ES" dirty="0"/>
              <a:t>en cambio siempre toma el valor de verdad F, la forma enunciativa se conoce como </a:t>
            </a:r>
            <a:r>
              <a:rPr lang="es-ES" i="1" dirty="0">
                <a:solidFill>
                  <a:srgbClr val="0070C0"/>
                </a:solidFill>
              </a:rPr>
              <a:t>contradicción</a:t>
            </a:r>
            <a:r>
              <a:rPr lang="es-ES" dirty="0"/>
              <a:t>. </a:t>
            </a:r>
            <a:endParaRPr lang="es-ES" dirty="0" smtClean="0"/>
          </a:p>
          <a:p>
            <a:endParaRPr lang="es-ES" dirty="0"/>
          </a:p>
          <a:p>
            <a:r>
              <a:rPr lang="es-ES" dirty="0"/>
              <a:t> </a:t>
            </a:r>
            <a:endParaRPr lang="es-AR" dirty="0"/>
          </a:p>
        </p:txBody>
      </p:sp>
      <p:sp>
        <p:nvSpPr>
          <p:cNvPr id="4" name="3 Rectángulo"/>
          <p:cNvSpPr/>
          <p:nvPr/>
        </p:nvSpPr>
        <p:spPr>
          <a:xfrm>
            <a:off x="457200" y="3584605"/>
            <a:ext cx="8003232" cy="2031325"/>
          </a:xfrm>
          <a:prstGeom prst="rect">
            <a:avLst/>
          </a:prstGeom>
        </p:spPr>
        <p:txBody>
          <a:bodyPr wrap="square">
            <a:spAutoFit/>
          </a:bodyPr>
          <a:lstStyle/>
          <a:p>
            <a:pPr lvl="0"/>
            <a:r>
              <a:rPr lang="es-ES" dirty="0">
                <a:solidFill>
                  <a:prstClr val="black"/>
                </a:solidFill>
              </a:rPr>
              <a:t>El método para determinar si una forma enunciativa es una tautología o una contradicción consiste en construir su tabla de verdad. </a:t>
            </a:r>
          </a:p>
          <a:p>
            <a:pPr lvl="0"/>
            <a:r>
              <a:rPr lang="es-ES" dirty="0">
                <a:solidFill>
                  <a:prstClr val="black"/>
                </a:solidFill>
              </a:rPr>
              <a:t>Por ejemplo:</a:t>
            </a:r>
            <a:endParaRPr lang="es-AR" dirty="0">
              <a:solidFill>
                <a:prstClr val="black"/>
              </a:solidFill>
            </a:endParaRPr>
          </a:p>
          <a:p>
            <a:pPr lvl="0"/>
            <a:r>
              <a:rPr lang="es-ES" b="1" dirty="0">
                <a:solidFill>
                  <a:prstClr val="black"/>
                </a:solidFill>
              </a:rPr>
              <a:t> </a:t>
            </a:r>
            <a:endParaRPr lang="es-AR" dirty="0">
              <a:solidFill>
                <a:prstClr val="black"/>
              </a:solidFill>
            </a:endParaRPr>
          </a:p>
          <a:p>
            <a:pPr marL="285750" lvl="0" indent="-285750">
              <a:buFont typeface="Wingdings" pitchFamily="2" charset="2"/>
              <a:buChar char="ü"/>
            </a:pPr>
            <a:r>
              <a:rPr lang="es-ES" dirty="0">
                <a:solidFill>
                  <a:prstClr val="black"/>
                </a:solidFill>
              </a:rPr>
              <a:t>(p </a:t>
            </a:r>
            <a:r>
              <a:rPr lang="es-ES" dirty="0">
                <a:solidFill>
                  <a:prstClr val="black"/>
                </a:solidFill>
                <a:sym typeface="Symbol"/>
              </a:rPr>
              <a:t></a:t>
            </a:r>
            <a:r>
              <a:rPr lang="es-ES" dirty="0">
                <a:solidFill>
                  <a:prstClr val="black"/>
                </a:solidFill>
              </a:rPr>
              <a:t> (</a:t>
            </a:r>
            <a:r>
              <a:rPr lang="es-ES" dirty="0">
                <a:solidFill>
                  <a:prstClr val="black"/>
                </a:solidFill>
                <a:sym typeface="Symbol"/>
              </a:rPr>
              <a:t></a:t>
            </a:r>
            <a:r>
              <a:rPr lang="es-ES" dirty="0">
                <a:solidFill>
                  <a:prstClr val="black"/>
                </a:solidFill>
              </a:rPr>
              <a:t> p) )es una tautología</a:t>
            </a:r>
            <a:endParaRPr lang="es-AR" dirty="0">
              <a:solidFill>
                <a:prstClr val="black"/>
              </a:solidFill>
            </a:endParaRPr>
          </a:p>
          <a:p>
            <a:pPr marL="285750" lvl="0" indent="-285750">
              <a:buFont typeface="Wingdings" pitchFamily="2" charset="2"/>
              <a:buChar char="ü"/>
            </a:pPr>
            <a:r>
              <a:rPr lang="es-ES" dirty="0">
                <a:solidFill>
                  <a:prstClr val="black"/>
                </a:solidFill>
              </a:rPr>
              <a:t>(p </a:t>
            </a:r>
            <a:r>
              <a:rPr lang="es-ES" dirty="0">
                <a:solidFill>
                  <a:prstClr val="black"/>
                </a:solidFill>
                <a:sym typeface="Symbol"/>
              </a:rPr>
              <a:t></a:t>
            </a:r>
            <a:r>
              <a:rPr lang="es-ES" dirty="0">
                <a:solidFill>
                  <a:prstClr val="black"/>
                </a:solidFill>
              </a:rPr>
              <a:t> (</a:t>
            </a:r>
            <a:r>
              <a:rPr lang="es-ES" dirty="0">
                <a:solidFill>
                  <a:prstClr val="black"/>
                </a:solidFill>
                <a:sym typeface="Symbol"/>
              </a:rPr>
              <a:t></a:t>
            </a:r>
            <a:r>
              <a:rPr lang="es-ES" dirty="0">
                <a:solidFill>
                  <a:prstClr val="black"/>
                </a:solidFill>
              </a:rPr>
              <a:t> p) )es una contradicción</a:t>
            </a:r>
            <a:endParaRPr lang="es-AR" dirty="0">
              <a:solidFill>
                <a:prstClr val="black"/>
              </a:solidFill>
            </a:endParaRPr>
          </a:p>
          <a:p>
            <a:pPr marL="285750" lvl="0" indent="-285750">
              <a:buFont typeface="Wingdings" pitchFamily="2" charset="2"/>
              <a:buChar char="ü"/>
            </a:pPr>
            <a:r>
              <a:rPr lang="es-ES" dirty="0">
                <a:solidFill>
                  <a:prstClr val="black"/>
                </a:solidFill>
              </a:rPr>
              <a:t>(p </a:t>
            </a:r>
            <a:r>
              <a:rPr lang="es-ES" dirty="0">
                <a:solidFill>
                  <a:prstClr val="black"/>
                </a:solidFill>
                <a:sym typeface="Symbol"/>
              </a:rPr>
              <a:t></a:t>
            </a:r>
            <a:r>
              <a:rPr lang="es-ES" dirty="0">
                <a:solidFill>
                  <a:prstClr val="black"/>
                </a:solidFill>
              </a:rPr>
              <a:t> q )no es ni una tautología ni una contradicción</a:t>
            </a:r>
            <a:endParaRPr lang="es-AR" dirty="0">
              <a:solidFill>
                <a:prstClr val="black"/>
              </a:solidFill>
            </a:endParaRPr>
          </a:p>
        </p:txBody>
      </p:sp>
    </p:spTree>
    <p:extLst>
      <p:ext uri="{BB962C8B-B14F-4D97-AF65-F5344CB8AC3E}">
        <p14:creationId xmlns:p14="http://schemas.microsoft.com/office/powerpoint/2010/main" val="81287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Tautología y contradicción</a:t>
            </a:r>
            <a:endParaRPr lang="es-AR" dirty="0"/>
          </a:p>
        </p:txBody>
      </p:sp>
      <p:sp>
        <p:nvSpPr>
          <p:cNvPr id="3" name="2 Rectángulo"/>
          <p:cNvSpPr/>
          <p:nvPr/>
        </p:nvSpPr>
        <p:spPr>
          <a:xfrm>
            <a:off x="251520" y="1502688"/>
            <a:ext cx="8496944" cy="1200329"/>
          </a:xfrm>
          <a:prstGeom prst="rect">
            <a:avLst/>
          </a:prstGeom>
        </p:spPr>
        <p:txBody>
          <a:bodyPr wrap="square">
            <a:spAutoFit/>
          </a:bodyPr>
          <a:lstStyle/>
          <a:p>
            <a:r>
              <a:rPr lang="es-ES" dirty="0" smtClean="0"/>
              <a:t>Claramente</a:t>
            </a:r>
            <a:r>
              <a:rPr lang="es-ES" dirty="0"/>
              <a:t>, toda tautología con n variables tiene asociada una misma función de verdad de n argumentos, es decir la misma tabla de verdad de 2</a:t>
            </a:r>
            <a:r>
              <a:rPr lang="es-ES" baseline="30000" dirty="0"/>
              <a:t>n</a:t>
            </a:r>
            <a:r>
              <a:rPr lang="es-ES" dirty="0"/>
              <a:t> filas donde la última columna siempre contiene el valor V. </a:t>
            </a:r>
            <a:endParaRPr lang="es-ES" dirty="0" smtClean="0"/>
          </a:p>
          <a:p>
            <a:r>
              <a:rPr lang="es-ES" dirty="0" smtClean="0"/>
              <a:t>Una </a:t>
            </a:r>
            <a:r>
              <a:rPr lang="es-ES" dirty="0"/>
              <a:t>situación similar ocurre para las contradicciones con el valor F</a:t>
            </a:r>
            <a:r>
              <a:rPr lang="es-ES" dirty="0" smtClean="0"/>
              <a:t>.</a:t>
            </a:r>
          </a:p>
        </p:txBody>
      </p:sp>
      <p:graphicFrame>
        <p:nvGraphicFramePr>
          <p:cNvPr id="5" name="4 Tabla"/>
          <p:cNvGraphicFramePr>
            <a:graphicFrameLocks noGrp="1"/>
          </p:cNvGraphicFramePr>
          <p:nvPr>
            <p:extLst>
              <p:ext uri="{D42A27DB-BD31-4B8C-83A1-F6EECF244321}">
                <p14:modId xmlns:p14="http://schemas.microsoft.com/office/powerpoint/2010/main" val="707844691"/>
              </p:ext>
            </p:extLst>
          </p:nvPr>
        </p:nvGraphicFramePr>
        <p:xfrm>
          <a:off x="1691680" y="3429000"/>
          <a:ext cx="2016224" cy="1368150"/>
        </p:xfrm>
        <a:graphic>
          <a:graphicData uri="http://schemas.openxmlformats.org/drawingml/2006/table">
            <a:tbl>
              <a:tblPr firstRow="1" firstCol="1" bandRow="1"/>
              <a:tblGrid>
                <a:gridCol w="412199"/>
                <a:gridCol w="439988"/>
                <a:gridCol w="1164037"/>
              </a:tblGrid>
              <a:tr h="273630">
                <a:tc>
                  <a:txBody>
                    <a:bodyPr/>
                    <a:lstStyle/>
                    <a:p>
                      <a:pPr>
                        <a:lnSpc>
                          <a:spcPct val="115000"/>
                        </a:lnSpc>
                        <a:spcAft>
                          <a:spcPts val="0"/>
                        </a:spcAft>
                      </a:pPr>
                      <a:r>
                        <a:rPr lang="es-ES" sz="1400" dirty="0">
                          <a:effectLst/>
                          <a:latin typeface="Calibri"/>
                          <a:ea typeface="Calibri"/>
                          <a:cs typeface="Times New Roman"/>
                        </a:rPr>
                        <a:t>p</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s-ES" sz="1400">
                          <a:effectLst/>
                          <a:latin typeface="Calibri"/>
                          <a:ea typeface="Calibri"/>
                          <a:cs typeface="Times New Roman"/>
                        </a:rPr>
                        <a:t>q</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s-ES" sz="1400">
                          <a:effectLst/>
                          <a:latin typeface="Calibri"/>
                          <a:ea typeface="Calibri"/>
                          <a:cs typeface="Times New Roman"/>
                        </a:rPr>
                        <a:t>(p</a:t>
                      </a:r>
                      <a:r>
                        <a:rPr lang="es-ES" sz="1400">
                          <a:effectLst/>
                          <a:latin typeface="Calibri"/>
                          <a:ea typeface="Calibri"/>
                          <a:cs typeface="Times New Roman"/>
                          <a:sym typeface="Symbol"/>
                        </a:rPr>
                        <a:t></a:t>
                      </a:r>
                      <a:r>
                        <a:rPr lang="es-ES" sz="1400">
                          <a:effectLst/>
                          <a:latin typeface="Calibri"/>
                          <a:ea typeface="Calibri"/>
                          <a:cs typeface="Times New Roman"/>
                        </a:rPr>
                        <a:t>p)</a:t>
                      </a:r>
                      <a:r>
                        <a:rPr lang="es-ES" sz="1400">
                          <a:effectLst/>
                          <a:latin typeface="Calibri"/>
                          <a:ea typeface="Calibri"/>
                          <a:cs typeface="Times New Roman"/>
                          <a:sym typeface="Symbol"/>
                        </a:rPr>
                        <a:t></a:t>
                      </a:r>
                      <a:r>
                        <a:rPr lang="es-ES" sz="1400">
                          <a:effectLst/>
                          <a:latin typeface="Calibri"/>
                          <a:ea typeface="Calibri"/>
                          <a:cs typeface="Times New Roman"/>
                        </a:rPr>
                        <a:t>q</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3630">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effectLst/>
                          <a:latin typeface="Calibri"/>
                          <a:ea typeface="Calibri"/>
                          <a:cs typeface="Times New Roman"/>
                        </a:rPr>
                        <a:t>V</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effectLst/>
                          <a:latin typeface="Calibri"/>
                          <a:ea typeface="Calibri"/>
                          <a:cs typeface="Times New Roman"/>
                        </a:rPr>
                        <a:t>V</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630">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effectLst/>
                          <a:latin typeface="Calibri"/>
                          <a:ea typeface="Calibri"/>
                          <a:cs typeface="Times New Roman"/>
                        </a:rPr>
                        <a:t>V</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186073900"/>
              </p:ext>
            </p:extLst>
          </p:nvPr>
        </p:nvGraphicFramePr>
        <p:xfrm>
          <a:off x="4499992" y="3429001"/>
          <a:ext cx="1872739" cy="1370835"/>
        </p:xfrm>
        <a:graphic>
          <a:graphicData uri="http://schemas.openxmlformats.org/drawingml/2006/table">
            <a:tbl>
              <a:tblPr firstRow="1" firstCol="1" bandRow="1"/>
              <a:tblGrid>
                <a:gridCol w="383305"/>
                <a:gridCol w="305065"/>
                <a:gridCol w="1184369"/>
              </a:tblGrid>
              <a:tr h="274167">
                <a:tc>
                  <a:txBody>
                    <a:bodyPr/>
                    <a:lstStyle/>
                    <a:p>
                      <a:pPr>
                        <a:lnSpc>
                          <a:spcPct val="115000"/>
                        </a:lnSpc>
                        <a:spcAft>
                          <a:spcPts val="0"/>
                        </a:spcAft>
                      </a:pPr>
                      <a:r>
                        <a:rPr lang="es-ES" sz="1400" dirty="0">
                          <a:effectLst/>
                          <a:latin typeface="Calibri"/>
                          <a:ea typeface="Calibri"/>
                          <a:cs typeface="Times New Roman"/>
                        </a:rPr>
                        <a:t>p</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s-ES" sz="1400">
                          <a:effectLst/>
                          <a:latin typeface="Calibri"/>
                          <a:ea typeface="Calibri"/>
                          <a:cs typeface="Times New Roman"/>
                        </a:rPr>
                        <a:t>q</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s-ES" sz="1400">
                          <a:effectLst/>
                          <a:latin typeface="Calibri"/>
                          <a:ea typeface="Calibri"/>
                          <a:cs typeface="Times New Roman"/>
                        </a:rPr>
                        <a:t>(p</a:t>
                      </a:r>
                      <a:r>
                        <a:rPr lang="es-ES" sz="1400">
                          <a:effectLst/>
                          <a:latin typeface="Calibri"/>
                          <a:ea typeface="Calibri"/>
                          <a:cs typeface="Times New Roman"/>
                          <a:sym typeface="Symbol"/>
                        </a:rPr>
                        <a:t></a:t>
                      </a:r>
                      <a:r>
                        <a:rPr lang="es-ES" sz="1400">
                          <a:effectLst/>
                          <a:latin typeface="Calibri"/>
                          <a:ea typeface="Calibri"/>
                          <a:cs typeface="Times New Roman"/>
                        </a:rPr>
                        <a:t>q)</a:t>
                      </a:r>
                      <a:r>
                        <a:rPr lang="es-ES" sz="1400">
                          <a:effectLst/>
                          <a:latin typeface="Calibri"/>
                          <a:ea typeface="Calibri"/>
                          <a:cs typeface="Times New Roman"/>
                          <a:sym typeface="Symbol"/>
                        </a:rPr>
                        <a:t></a:t>
                      </a:r>
                      <a:r>
                        <a:rPr lang="es-ES" sz="1400">
                          <a:effectLst/>
                          <a:latin typeface="Calibri"/>
                          <a:ea typeface="Calibri"/>
                          <a:cs typeface="Times New Roman"/>
                        </a:rPr>
                        <a:t>q</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4167">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67">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67">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V</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effectLst/>
                          <a:latin typeface="Calibri"/>
                          <a:ea typeface="Calibri"/>
                          <a:cs typeface="Times New Roman"/>
                        </a:rPr>
                        <a:t>V</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167">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effectLst/>
                          <a:latin typeface="Calibri"/>
                          <a:ea typeface="Calibri"/>
                          <a:cs typeface="Times New Roman"/>
                        </a:rPr>
                        <a:t>F</a:t>
                      </a:r>
                      <a:endParaRPr lang="es-A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effectLst/>
                          <a:latin typeface="Calibri"/>
                          <a:ea typeface="Calibri"/>
                          <a:cs typeface="Times New Roman"/>
                        </a:rPr>
                        <a:t>V</a:t>
                      </a:r>
                      <a:endParaRPr lang="es-A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p:cNvSpPr/>
          <p:nvPr/>
        </p:nvSpPr>
        <p:spPr>
          <a:xfrm>
            <a:off x="686824" y="2932215"/>
            <a:ext cx="1010213" cy="369332"/>
          </a:xfrm>
          <a:prstGeom prst="rect">
            <a:avLst/>
          </a:prstGeom>
        </p:spPr>
        <p:txBody>
          <a:bodyPr wrap="none">
            <a:spAutoFit/>
          </a:bodyPr>
          <a:lstStyle/>
          <a:p>
            <a:pPr lvl="0"/>
            <a:r>
              <a:rPr lang="es-ES" dirty="0">
                <a:solidFill>
                  <a:srgbClr val="0070C0"/>
                </a:solidFill>
              </a:rPr>
              <a:t>Ejemplo:</a:t>
            </a:r>
          </a:p>
        </p:txBody>
      </p:sp>
    </p:spTree>
    <p:extLst>
      <p:ext uri="{BB962C8B-B14F-4D97-AF65-F5344CB8AC3E}">
        <p14:creationId xmlns:p14="http://schemas.microsoft.com/office/powerpoint/2010/main" val="360738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Equivalencias lógicas</a:t>
            </a:r>
            <a:endParaRPr lang="es-AR" dirty="0"/>
          </a:p>
        </p:txBody>
      </p:sp>
      <mc:AlternateContent xmlns:mc="http://schemas.openxmlformats.org/markup-compatibility/2006" xmlns:a14="http://schemas.microsoft.com/office/drawing/2010/main">
        <mc:Choice Requires="a14">
          <p:sp>
            <p:nvSpPr>
              <p:cNvPr id="3" name="2 Rectángulo"/>
              <p:cNvSpPr/>
              <p:nvPr/>
            </p:nvSpPr>
            <p:spPr>
              <a:xfrm>
                <a:off x="471012" y="1268760"/>
                <a:ext cx="7920880" cy="1030539"/>
              </a:xfrm>
              <a:prstGeom prst="rect">
                <a:avLst/>
              </a:prstGeom>
            </p:spPr>
            <p:txBody>
              <a:bodyPr wrap="square">
                <a:spAutoFit/>
              </a:bodyPr>
              <a:lstStyle/>
              <a:p>
                <a:r>
                  <a:rPr lang="es-ES" dirty="0"/>
                  <a:t>Notemos que existen </a:t>
                </a:r>
                <a14:m>
                  <m:oMath xmlns:m="http://schemas.openxmlformats.org/officeDocument/2006/math">
                    <m:sSup>
                      <m:sSupPr>
                        <m:ctrlPr>
                          <a:rPr lang="es-AR" i="1">
                            <a:latin typeface="Cambria Math"/>
                          </a:rPr>
                        </m:ctrlPr>
                      </m:sSupPr>
                      <m:e>
                        <m:r>
                          <a:rPr lang="es-ES">
                            <a:latin typeface="Cambria Math"/>
                          </a:rPr>
                          <m:t>2</m:t>
                        </m:r>
                      </m:e>
                      <m:sup>
                        <m:sSup>
                          <m:sSupPr>
                            <m:ctrlPr>
                              <a:rPr lang="es-AR" i="1">
                                <a:latin typeface="Cambria Math"/>
                              </a:rPr>
                            </m:ctrlPr>
                          </m:sSupPr>
                          <m:e>
                            <m:r>
                              <a:rPr lang="es-ES">
                                <a:latin typeface="Cambria Math"/>
                              </a:rPr>
                              <m:t>2</m:t>
                            </m:r>
                          </m:e>
                          <m:sup>
                            <m:r>
                              <a:rPr lang="es-ES" i="1">
                                <a:latin typeface="Cambria Math"/>
                              </a:rPr>
                              <m:t>𝑛</m:t>
                            </m:r>
                          </m:sup>
                        </m:sSup>
                      </m:sup>
                    </m:sSup>
                  </m:oMath>
                </a14:m>
                <a:r>
                  <a:rPr lang="es-ES" dirty="0"/>
                  <a:t>funciones de verdad distintas de n argumentos, que corresponden a las </a:t>
                </a:r>
                <a14:m>
                  <m:oMath xmlns:m="http://schemas.openxmlformats.org/officeDocument/2006/math">
                    <m:sSup>
                      <m:sSupPr>
                        <m:ctrlPr>
                          <a:rPr lang="es-AR" i="1">
                            <a:latin typeface="Cambria Math"/>
                          </a:rPr>
                        </m:ctrlPr>
                      </m:sSupPr>
                      <m:e>
                        <m:r>
                          <a:rPr lang="es-ES">
                            <a:latin typeface="Cambria Math"/>
                          </a:rPr>
                          <m:t>2</m:t>
                        </m:r>
                      </m:e>
                      <m:sup>
                        <m:sSup>
                          <m:sSupPr>
                            <m:ctrlPr>
                              <a:rPr lang="es-AR" i="1">
                                <a:latin typeface="Cambria Math"/>
                              </a:rPr>
                            </m:ctrlPr>
                          </m:sSupPr>
                          <m:e>
                            <m:r>
                              <a:rPr lang="es-ES">
                                <a:latin typeface="Cambria Math"/>
                              </a:rPr>
                              <m:t>2</m:t>
                            </m:r>
                          </m:e>
                          <m:sup>
                            <m:r>
                              <a:rPr lang="es-ES" i="1">
                                <a:latin typeface="Cambria Math"/>
                              </a:rPr>
                              <m:t>𝑛</m:t>
                            </m:r>
                          </m:sup>
                        </m:sSup>
                      </m:sup>
                    </m:sSup>
                  </m:oMath>
                </a14:m>
                <a:r>
                  <a:rPr lang="es-ES" dirty="0"/>
                  <a:t>maneras posibles de disponer los valores V y F en la última columna de una tabla de verdad de 2</a:t>
                </a:r>
                <a:r>
                  <a:rPr lang="es-ES" baseline="30000" dirty="0"/>
                  <a:t>n</a:t>
                </a:r>
                <a:r>
                  <a:rPr lang="es-ES" dirty="0"/>
                  <a:t> filas. </a:t>
                </a:r>
                <a:endParaRPr lang="es-ES" dirty="0" smtClean="0"/>
              </a:p>
            </p:txBody>
          </p:sp>
        </mc:Choice>
        <mc:Fallback xmlns="">
          <p:sp>
            <p:nvSpPr>
              <p:cNvPr id="3" name="2 Rectángulo"/>
              <p:cNvSpPr>
                <a:spLocks noRot="1" noChangeAspect="1" noMove="1" noResize="1" noEditPoints="1" noAdjustHandles="1" noChangeArrowheads="1" noChangeShapeType="1" noTextEdit="1"/>
              </p:cNvSpPr>
              <p:nvPr/>
            </p:nvSpPr>
            <p:spPr>
              <a:xfrm>
                <a:off x="471012" y="1268760"/>
                <a:ext cx="7920880" cy="1030539"/>
              </a:xfrm>
              <a:prstGeom prst="rect">
                <a:avLst/>
              </a:prstGeom>
              <a:blipFill rotWithShape="1">
                <a:blip r:embed="rId2"/>
                <a:stretch>
                  <a:fillRect l="-615" b="-8876"/>
                </a:stretch>
              </a:blipFill>
            </p:spPr>
            <p:txBody>
              <a:bodyPr/>
              <a:lstStyle/>
              <a:p>
                <a:r>
                  <a:rPr lang="es-AR">
                    <a:noFill/>
                  </a:rPr>
                  <a:t> </a:t>
                </a:r>
              </a:p>
            </p:txBody>
          </p:sp>
        </mc:Fallback>
      </mc:AlternateContent>
      <p:graphicFrame>
        <p:nvGraphicFramePr>
          <p:cNvPr id="5" name="4 Tabla"/>
          <p:cNvGraphicFramePr>
            <a:graphicFrameLocks noGrp="1"/>
          </p:cNvGraphicFramePr>
          <p:nvPr>
            <p:extLst>
              <p:ext uri="{D42A27DB-BD31-4B8C-83A1-F6EECF244321}">
                <p14:modId xmlns:p14="http://schemas.microsoft.com/office/powerpoint/2010/main" val="3624077808"/>
              </p:ext>
            </p:extLst>
          </p:nvPr>
        </p:nvGraphicFramePr>
        <p:xfrm>
          <a:off x="1187624" y="2369408"/>
          <a:ext cx="1296144" cy="3291840"/>
        </p:xfrm>
        <a:graphic>
          <a:graphicData uri="http://schemas.openxmlformats.org/drawingml/2006/table">
            <a:tbl>
              <a:tblPr firstRow="1" bandRow="1">
                <a:tableStyleId>{5940675A-B579-460E-94D1-54222C63F5DA}</a:tableStyleId>
              </a:tblPr>
              <a:tblGrid>
                <a:gridCol w="324036"/>
                <a:gridCol w="324036"/>
                <a:gridCol w="324036"/>
                <a:gridCol w="324036"/>
              </a:tblGrid>
              <a:tr h="325756">
                <a:tc>
                  <a:txBody>
                    <a:bodyPr/>
                    <a:lstStyle/>
                    <a:p>
                      <a:r>
                        <a:rPr lang="es-ES" dirty="0" smtClean="0"/>
                        <a:t>p</a:t>
                      </a:r>
                      <a:endParaRPr lang="es-AR" dirty="0"/>
                    </a:p>
                  </a:txBody>
                  <a:tcPr/>
                </a:tc>
                <a:tc>
                  <a:txBody>
                    <a:bodyPr/>
                    <a:lstStyle/>
                    <a:p>
                      <a:r>
                        <a:rPr lang="es-ES" dirty="0" smtClean="0"/>
                        <a:t>q</a:t>
                      </a:r>
                      <a:endParaRPr lang="es-AR" dirty="0"/>
                    </a:p>
                  </a:txBody>
                  <a:tcPr/>
                </a:tc>
                <a:tc>
                  <a:txBody>
                    <a:bodyPr/>
                    <a:lstStyle/>
                    <a:p>
                      <a:r>
                        <a:rPr lang="es-ES" dirty="0" smtClean="0"/>
                        <a:t>r</a:t>
                      </a:r>
                      <a:endParaRPr lang="es-AR" dirty="0"/>
                    </a:p>
                  </a:txBody>
                  <a:tcPr/>
                </a:tc>
                <a:tc>
                  <a:txBody>
                    <a:bodyPr/>
                    <a:lstStyle/>
                    <a:p>
                      <a:r>
                        <a:rPr lang="es-ES" dirty="0" smtClean="0">
                          <a:solidFill>
                            <a:srgbClr val="0070C0"/>
                          </a:solidFill>
                        </a:rPr>
                        <a:t>?</a:t>
                      </a:r>
                      <a:endParaRPr lang="es-AR" dirty="0">
                        <a:solidFill>
                          <a:srgbClr val="0070C0"/>
                        </a:solidFill>
                      </a:endParaRPr>
                    </a:p>
                  </a:txBody>
                  <a:tcPr/>
                </a:tc>
              </a:tr>
              <a:tr h="325756">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5756">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bl>
          </a:graphicData>
        </a:graphic>
      </p:graphicFrame>
      <mc:AlternateContent xmlns:mc="http://schemas.openxmlformats.org/markup-compatibility/2006" xmlns:a14="http://schemas.microsoft.com/office/drawing/2010/main">
        <mc:Choice Requires="a14">
          <p:sp>
            <p:nvSpPr>
              <p:cNvPr id="6" name="5 Rectángulo"/>
              <p:cNvSpPr/>
              <p:nvPr/>
            </p:nvSpPr>
            <p:spPr>
              <a:xfrm>
                <a:off x="652736" y="5805264"/>
                <a:ext cx="7843018" cy="684162"/>
              </a:xfrm>
              <a:prstGeom prst="rect">
                <a:avLst/>
              </a:prstGeom>
            </p:spPr>
            <p:txBody>
              <a:bodyPr wrap="square">
                <a:spAutoFit/>
              </a:bodyPr>
              <a:lstStyle/>
              <a:p>
                <a:pPr lvl="0"/>
                <a:r>
                  <a:rPr lang="es-ES" dirty="0" smtClean="0">
                    <a:solidFill>
                      <a:prstClr val="black"/>
                    </a:solidFill>
                  </a:rPr>
                  <a:t>Por ejemplo con 3 </a:t>
                </a:r>
                <a:r>
                  <a:rPr lang="es-ES" dirty="0">
                    <a:solidFill>
                      <a:prstClr val="black"/>
                    </a:solidFill>
                  </a:rPr>
                  <a:t>variables de enunciado </a:t>
                </a:r>
                <a:r>
                  <a:rPr lang="es-ES" dirty="0" smtClean="0">
                    <a:solidFill>
                      <a:prstClr val="black"/>
                    </a:solidFill>
                  </a:rPr>
                  <a:t>tenemos </a:t>
                </a:r>
                <a14:m>
                  <m:oMath xmlns:m="http://schemas.openxmlformats.org/officeDocument/2006/math">
                    <m:sSup>
                      <m:sSupPr>
                        <m:ctrlPr>
                          <a:rPr lang="es-AR" i="1">
                            <a:latin typeface="Cambria Math"/>
                          </a:rPr>
                        </m:ctrlPr>
                      </m:sSupPr>
                      <m:e>
                        <m:r>
                          <a:rPr lang="es-ES">
                            <a:latin typeface="Cambria Math"/>
                          </a:rPr>
                          <m:t>2</m:t>
                        </m:r>
                      </m:e>
                      <m:sup>
                        <m:sSup>
                          <m:sSupPr>
                            <m:ctrlPr>
                              <a:rPr lang="es-AR" i="1">
                                <a:latin typeface="Cambria Math"/>
                              </a:rPr>
                            </m:ctrlPr>
                          </m:sSupPr>
                          <m:e>
                            <m:r>
                              <a:rPr lang="es-ES">
                                <a:latin typeface="Cambria Math"/>
                              </a:rPr>
                              <m:t>2</m:t>
                            </m:r>
                          </m:e>
                          <m:sup>
                            <m:r>
                              <a:rPr lang="es-ES" b="0" i="1" smtClean="0">
                                <a:latin typeface="Cambria Math"/>
                              </a:rPr>
                              <m:t>3</m:t>
                            </m:r>
                          </m:sup>
                        </m:sSup>
                      </m:sup>
                    </m:sSup>
                    <m:r>
                      <a:rPr lang="es-ES" i="1">
                        <a:latin typeface="Cambria Math"/>
                      </a:rPr>
                      <m:t> </m:t>
                    </m:r>
                  </m:oMath>
                </a14:m>
                <a:r>
                  <a:rPr lang="es-ES" dirty="0" smtClean="0">
                    <a:solidFill>
                      <a:prstClr val="black"/>
                    </a:solidFill>
                  </a:rPr>
                  <a:t>funciónes </a:t>
                </a:r>
                <a:r>
                  <a:rPr lang="es-ES" dirty="0">
                    <a:solidFill>
                      <a:prstClr val="black"/>
                    </a:solidFill>
                  </a:rPr>
                  <a:t>de </a:t>
                </a:r>
                <a:r>
                  <a:rPr lang="es-ES" dirty="0" smtClean="0">
                    <a:solidFill>
                      <a:prstClr val="black"/>
                    </a:solidFill>
                  </a:rPr>
                  <a:t>verdad.</a:t>
                </a:r>
              </a:p>
              <a:p>
                <a:pPr lvl="0"/>
                <a:r>
                  <a:rPr lang="es-ES" dirty="0" smtClean="0">
                    <a:solidFill>
                      <a:prstClr val="black"/>
                    </a:solidFill>
                  </a:rPr>
                  <a:t>O sea </a:t>
                </a:r>
                <a:r>
                  <a:rPr lang="es-ES" dirty="0" smtClean="0">
                    <a:solidFill>
                      <a:srgbClr val="0070C0"/>
                    </a:solidFill>
                  </a:rPr>
                  <a:t>256</a:t>
                </a:r>
                <a:r>
                  <a:rPr lang="es-ES" dirty="0" smtClean="0">
                    <a:solidFill>
                      <a:prstClr val="black"/>
                    </a:solidFill>
                  </a:rPr>
                  <a:t>.</a:t>
                </a:r>
                <a:endParaRPr lang="es-AR" dirty="0">
                  <a:solidFill>
                    <a:prstClr val="black"/>
                  </a:solidFill>
                </a:endParaRPr>
              </a:p>
            </p:txBody>
          </p:sp>
        </mc:Choice>
        <mc:Fallback xmlns="">
          <p:sp>
            <p:nvSpPr>
              <p:cNvPr id="6" name="5 Rectángulo"/>
              <p:cNvSpPr>
                <a:spLocks noRot="1" noChangeAspect="1" noMove="1" noResize="1" noEditPoints="1" noAdjustHandles="1" noChangeArrowheads="1" noChangeShapeType="1" noTextEdit="1"/>
              </p:cNvSpPr>
              <p:nvPr/>
            </p:nvSpPr>
            <p:spPr>
              <a:xfrm>
                <a:off x="652736" y="5805264"/>
                <a:ext cx="7843018" cy="684162"/>
              </a:xfrm>
              <a:prstGeom prst="rect">
                <a:avLst/>
              </a:prstGeom>
              <a:blipFill rotWithShape="1">
                <a:blip r:embed="rId3"/>
                <a:stretch>
                  <a:fillRect l="-622" b="-12389"/>
                </a:stretch>
              </a:blipFill>
            </p:spPr>
            <p:txBody>
              <a:bodyPr/>
              <a:lstStyle/>
              <a:p>
                <a:r>
                  <a:rPr lang="es-AR">
                    <a:noFill/>
                  </a:rPr>
                  <a:t> </a:t>
                </a:r>
              </a:p>
            </p:txBody>
          </p:sp>
        </mc:Fallback>
      </mc:AlternateContent>
      <p:graphicFrame>
        <p:nvGraphicFramePr>
          <p:cNvPr id="7" name="6 Tabla"/>
          <p:cNvGraphicFramePr>
            <a:graphicFrameLocks noGrp="1"/>
          </p:cNvGraphicFramePr>
          <p:nvPr>
            <p:extLst>
              <p:ext uri="{D42A27DB-BD31-4B8C-83A1-F6EECF244321}">
                <p14:modId xmlns:p14="http://schemas.microsoft.com/office/powerpoint/2010/main" val="3467785837"/>
              </p:ext>
            </p:extLst>
          </p:nvPr>
        </p:nvGraphicFramePr>
        <p:xfrm>
          <a:off x="2771800" y="2369408"/>
          <a:ext cx="1370888" cy="3291840"/>
        </p:xfrm>
        <a:graphic>
          <a:graphicData uri="http://schemas.openxmlformats.org/drawingml/2006/table">
            <a:tbl>
              <a:tblPr firstRow="1" bandRow="1">
                <a:tableStyleId>{5940675A-B579-460E-94D1-54222C63F5DA}</a:tableStyleId>
              </a:tblPr>
              <a:tblGrid>
                <a:gridCol w="342722"/>
                <a:gridCol w="342722"/>
                <a:gridCol w="342722"/>
                <a:gridCol w="342722"/>
              </a:tblGrid>
              <a:tr h="322119">
                <a:tc>
                  <a:txBody>
                    <a:bodyPr/>
                    <a:lstStyle/>
                    <a:p>
                      <a:r>
                        <a:rPr lang="es-ES" dirty="0" smtClean="0"/>
                        <a:t>p</a:t>
                      </a:r>
                      <a:endParaRPr lang="es-AR" dirty="0"/>
                    </a:p>
                  </a:txBody>
                  <a:tcPr/>
                </a:tc>
                <a:tc>
                  <a:txBody>
                    <a:bodyPr/>
                    <a:lstStyle/>
                    <a:p>
                      <a:r>
                        <a:rPr lang="es-ES" dirty="0" smtClean="0"/>
                        <a:t>q</a:t>
                      </a:r>
                      <a:endParaRPr lang="es-AR" dirty="0"/>
                    </a:p>
                  </a:txBody>
                  <a:tcPr/>
                </a:tc>
                <a:tc>
                  <a:txBody>
                    <a:bodyPr/>
                    <a:lstStyle/>
                    <a:p>
                      <a:r>
                        <a:rPr lang="es-ES" dirty="0" smtClean="0"/>
                        <a:t>r</a:t>
                      </a:r>
                      <a:endParaRPr lang="es-AR" dirty="0"/>
                    </a:p>
                  </a:txBody>
                  <a:tcPr/>
                </a:tc>
                <a:tc>
                  <a:txBody>
                    <a:bodyPr/>
                    <a:lstStyle/>
                    <a:p>
                      <a:r>
                        <a:rPr lang="es-ES" dirty="0" smtClean="0">
                          <a:solidFill>
                            <a:srgbClr val="0070C0"/>
                          </a:solidFill>
                        </a:rPr>
                        <a:t>?</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881210485"/>
              </p:ext>
            </p:extLst>
          </p:nvPr>
        </p:nvGraphicFramePr>
        <p:xfrm>
          <a:off x="6497958" y="2369408"/>
          <a:ext cx="1170388" cy="3291840"/>
        </p:xfrm>
        <a:graphic>
          <a:graphicData uri="http://schemas.openxmlformats.org/drawingml/2006/table">
            <a:tbl>
              <a:tblPr firstRow="1" bandRow="1">
                <a:tableStyleId>{5940675A-B579-460E-94D1-54222C63F5DA}</a:tableStyleId>
              </a:tblPr>
              <a:tblGrid>
                <a:gridCol w="292597"/>
                <a:gridCol w="292597"/>
                <a:gridCol w="292597"/>
                <a:gridCol w="292597"/>
              </a:tblGrid>
              <a:tr h="317755">
                <a:tc>
                  <a:txBody>
                    <a:bodyPr/>
                    <a:lstStyle/>
                    <a:p>
                      <a:r>
                        <a:rPr lang="es-ES" dirty="0" smtClean="0"/>
                        <a:t>p</a:t>
                      </a:r>
                      <a:endParaRPr lang="es-AR" dirty="0"/>
                    </a:p>
                  </a:txBody>
                  <a:tcPr/>
                </a:tc>
                <a:tc>
                  <a:txBody>
                    <a:bodyPr/>
                    <a:lstStyle/>
                    <a:p>
                      <a:r>
                        <a:rPr lang="es-ES" dirty="0" smtClean="0"/>
                        <a:t>q</a:t>
                      </a:r>
                      <a:endParaRPr lang="es-AR" dirty="0"/>
                    </a:p>
                  </a:txBody>
                  <a:tcPr/>
                </a:tc>
                <a:tc>
                  <a:txBody>
                    <a:bodyPr/>
                    <a:lstStyle/>
                    <a:p>
                      <a:r>
                        <a:rPr lang="es-ES" dirty="0" smtClean="0"/>
                        <a:t>r</a:t>
                      </a:r>
                      <a:endParaRPr lang="es-AR" dirty="0"/>
                    </a:p>
                  </a:txBody>
                  <a:tcPr/>
                </a:tc>
                <a:tc>
                  <a:txBody>
                    <a:bodyPr/>
                    <a:lstStyle/>
                    <a:p>
                      <a:r>
                        <a:rPr lang="es-ES" dirty="0" smtClean="0">
                          <a:solidFill>
                            <a:srgbClr val="0070C0"/>
                          </a:solidFill>
                        </a:rPr>
                        <a:t>?</a:t>
                      </a:r>
                      <a:endParaRPr lang="es-AR" dirty="0">
                        <a:solidFill>
                          <a:srgbClr val="0070C0"/>
                        </a:solidFill>
                      </a:endParaRPr>
                    </a:p>
                  </a:txBody>
                  <a:tcPr/>
                </a:tc>
              </a:tr>
              <a:tr h="317755">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17755">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bl>
          </a:graphicData>
        </a:graphic>
      </p:graphicFrame>
      <p:sp>
        <p:nvSpPr>
          <p:cNvPr id="4" name="3 CuadroTexto"/>
          <p:cNvSpPr txBox="1"/>
          <p:nvPr/>
        </p:nvSpPr>
        <p:spPr>
          <a:xfrm>
            <a:off x="5868144" y="3830405"/>
            <a:ext cx="576064" cy="369332"/>
          </a:xfrm>
          <a:prstGeom prst="rect">
            <a:avLst/>
          </a:prstGeom>
          <a:noFill/>
        </p:spPr>
        <p:txBody>
          <a:bodyPr wrap="square" rtlCol="0">
            <a:spAutoFit/>
          </a:bodyPr>
          <a:lstStyle/>
          <a:p>
            <a:r>
              <a:rPr lang="es-ES" dirty="0" smtClean="0"/>
              <a:t>….</a:t>
            </a:r>
            <a:endParaRPr lang="es-AR" dirty="0"/>
          </a:p>
        </p:txBody>
      </p:sp>
      <p:graphicFrame>
        <p:nvGraphicFramePr>
          <p:cNvPr id="9" name="8 Tabla"/>
          <p:cNvGraphicFramePr>
            <a:graphicFrameLocks noGrp="1"/>
          </p:cNvGraphicFramePr>
          <p:nvPr>
            <p:extLst>
              <p:ext uri="{D42A27DB-BD31-4B8C-83A1-F6EECF244321}">
                <p14:modId xmlns:p14="http://schemas.microsoft.com/office/powerpoint/2010/main" val="2408994025"/>
              </p:ext>
            </p:extLst>
          </p:nvPr>
        </p:nvGraphicFramePr>
        <p:xfrm>
          <a:off x="4431452" y="2420888"/>
          <a:ext cx="1370888" cy="3291840"/>
        </p:xfrm>
        <a:graphic>
          <a:graphicData uri="http://schemas.openxmlformats.org/drawingml/2006/table">
            <a:tbl>
              <a:tblPr firstRow="1" bandRow="1">
                <a:tableStyleId>{5940675A-B579-460E-94D1-54222C63F5DA}</a:tableStyleId>
              </a:tblPr>
              <a:tblGrid>
                <a:gridCol w="342722"/>
                <a:gridCol w="342722"/>
                <a:gridCol w="342722"/>
                <a:gridCol w="342722"/>
              </a:tblGrid>
              <a:tr h="322119">
                <a:tc>
                  <a:txBody>
                    <a:bodyPr/>
                    <a:lstStyle/>
                    <a:p>
                      <a:r>
                        <a:rPr lang="es-ES" dirty="0" smtClean="0"/>
                        <a:t>p</a:t>
                      </a:r>
                      <a:endParaRPr lang="es-AR" dirty="0"/>
                    </a:p>
                  </a:txBody>
                  <a:tcPr/>
                </a:tc>
                <a:tc>
                  <a:txBody>
                    <a:bodyPr/>
                    <a:lstStyle/>
                    <a:p>
                      <a:r>
                        <a:rPr lang="es-ES" dirty="0" smtClean="0"/>
                        <a:t>q</a:t>
                      </a:r>
                      <a:endParaRPr lang="es-AR" dirty="0"/>
                    </a:p>
                  </a:txBody>
                  <a:tcPr/>
                </a:tc>
                <a:tc>
                  <a:txBody>
                    <a:bodyPr/>
                    <a:lstStyle/>
                    <a:p>
                      <a:r>
                        <a:rPr lang="es-ES" dirty="0" smtClean="0"/>
                        <a:t>r</a:t>
                      </a:r>
                      <a:endParaRPr lang="es-AR" dirty="0"/>
                    </a:p>
                  </a:txBody>
                  <a:tcPr/>
                </a:tc>
                <a:tc>
                  <a:txBody>
                    <a:bodyPr/>
                    <a:lstStyle/>
                    <a:p>
                      <a:r>
                        <a:rPr lang="es-ES" dirty="0" smtClean="0">
                          <a:solidFill>
                            <a:srgbClr val="0070C0"/>
                          </a:solidFill>
                        </a:rPr>
                        <a:t>?</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bl>
          </a:graphicData>
        </a:graphic>
      </p:graphicFrame>
    </p:spTree>
    <p:extLst>
      <p:ext uri="{BB962C8B-B14F-4D97-AF65-F5344CB8AC3E}">
        <p14:creationId xmlns:p14="http://schemas.microsoft.com/office/powerpoint/2010/main" val="1014809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Equivalencias lógicas</a:t>
            </a:r>
            <a:endParaRPr lang="es-AR" dirty="0"/>
          </a:p>
        </p:txBody>
      </p:sp>
      <p:sp>
        <p:nvSpPr>
          <p:cNvPr id="6" name="5 Rectángulo"/>
          <p:cNvSpPr/>
          <p:nvPr/>
        </p:nvSpPr>
        <p:spPr>
          <a:xfrm>
            <a:off x="712302" y="1340768"/>
            <a:ext cx="8324194" cy="923330"/>
          </a:xfrm>
          <a:prstGeom prst="rect">
            <a:avLst/>
          </a:prstGeom>
        </p:spPr>
        <p:txBody>
          <a:bodyPr wrap="square">
            <a:spAutoFit/>
          </a:bodyPr>
          <a:lstStyle/>
          <a:p>
            <a:r>
              <a:rPr lang="es-ES" dirty="0" smtClean="0">
                <a:solidFill>
                  <a:prstClr val="black"/>
                </a:solidFill>
              </a:rPr>
              <a:t>Por ejemplo con 3 </a:t>
            </a:r>
            <a:r>
              <a:rPr lang="es-ES" dirty="0">
                <a:solidFill>
                  <a:prstClr val="black"/>
                </a:solidFill>
              </a:rPr>
              <a:t>variables de enunciado </a:t>
            </a:r>
            <a:r>
              <a:rPr lang="es-ES" dirty="0" smtClean="0">
                <a:solidFill>
                  <a:prstClr val="black"/>
                </a:solidFill>
              </a:rPr>
              <a:t>tenemos</a:t>
            </a:r>
            <a:r>
              <a:rPr lang="es-ES" dirty="0" smtClean="0">
                <a:solidFill>
                  <a:srgbClr val="0070C0"/>
                </a:solidFill>
              </a:rPr>
              <a:t>256</a:t>
            </a:r>
            <a:r>
              <a:rPr lang="es-ES" dirty="0" smtClean="0">
                <a:solidFill>
                  <a:prstClr val="black"/>
                </a:solidFill>
              </a:rPr>
              <a:t> </a:t>
            </a:r>
            <a:r>
              <a:rPr lang="es-ES" dirty="0" err="1" smtClean="0">
                <a:solidFill>
                  <a:prstClr val="black"/>
                </a:solidFill>
              </a:rPr>
              <a:t>funciónes</a:t>
            </a:r>
            <a:r>
              <a:rPr lang="es-ES" dirty="0" smtClean="0">
                <a:solidFill>
                  <a:prstClr val="black"/>
                </a:solidFill>
              </a:rPr>
              <a:t> </a:t>
            </a:r>
            <a:r>
              <a:rPr lang="es-ES" dirty="0">
                <a:solidFill>
                  <a:prstClr val="black"/>
                </a:solidFill>
              </a:rPr>
              <a:t>de </a:t>
            </a:r>
            <a:r>
              <a:rPr lang="es-ES" dirty="0" smtClean="0">
                <a:solidFill>
                  <a:prstClr val="black"/>
                </a:solidFill>
              </a:rPr>
              <a:t>verdad.</a:t>
            </a:r>
          </a:p>
          <a:p>
            <a:r>
              <a:rPr lang="es-ES" dirty="0" smtClean="0">
                <a:solidFill>
                  <a:prstClr val="black"/>
                </a:solidFill>
              </a:rPr>
              <a:t>Pero…Con </a:t>
            </a:r>
            <a:r>
              <a:rPr lang="es-ES" dirty="0">
                <a:solidFill>
                  <a:prstClr val="black"/>
                </a:solidFill>
              </a:rPr>
              <a:t>3 variables de </a:t>
            </a:r>
            <a:r>
              <a:rPr lang="es-ES" dirty="0" smtClean="0">
                <a:solidFill>
                  <a:prstClr val="black"/>
                </a:solidFill>
              </a:rPr>
              <a:t>enunciado, ¿Cuantas </a:t>
            </a:r>
            <a:r>
              <a:rPr lang="es-ES" dirty="0">
                <a:solidFill>
                  <a:prstClr val="black"/>
                </a:solidFill>
              </a:rPr>
              <a:t>formas enunciativas podemos construir?</a:t>
            </a:r>
          </a:p>
          <a:p>
            <a:pPr lvl="0"/>
            <a:endParaRPr lang="es-AR" dirty="0">
              <a:solidFill>
                <a:prstClr val="black"/>
              </a:solidFill>
            </a:endParaRPr>
          </a:p>
        </p:txBody>
      </p:sp>
      <p:sp>
        <p:nvSpPr>
          <p:cNvPr id="9" name="8 Rectángulo"/>
          <p:cNvSpPr/>
          <p:nvPr/>
        </p:nvSpPr>
        <p:spPr>
          <a:xfrm>
            <a:off x="611560" y="5805605"/>
            <a:ext cx="7780332" cy="646331"/>
          </a:xfrm>
          <a:prstGeom prst="rect">
            <a:avLst/>
          </a:prstGeom>
        </p:spPr>
        <p:txBody>
          <a:bodyPr wrap="square">
            <a:spAutoFit/>
          </a:bodyPr>
          <a:lstStyle/>
          <a:p>
            <a:pPr lvl="0"/>
            <a:r>
              <a:rPr lang="es-ES" dirty="0" smtClean="0">
                <a:solidFill>
                  <a:srgbClr val="0070C0"/>
                </a:solidFill>
              </a:rPr>
              <a:t>Tendremos </a:t>
            </a:r>
            <a:r>
              <a:rPr lang="es-ES" dirty="0">
                <a:solidFill>
                  <a:srgbClr val="0070C0"/>
                </a:solidFill>
              </a:rPr>
              <a:t>mas de una  forma enunciativa asociadas a una misma función de verdad</a:t>
            </a:r>
            <a:endParaRPr lang="es-AR" dirty="0">
              <a:solidFill>
                <a:srgbClr val="0070C0"/>
              </a:solidFill>
            </a:endParaRPr>
          </a:p>
        </p:txBody>
      </p:sp>
      <p:graphicFrame>
        <p:nvGraphicFramePr>
          <p:cNvPr id="11" name="10 Tabla"/>
          <p:cNvGraphicFramePr>
            <a:graphicFrameLocks noGrp="1"/>
          </p:cNvGraphicFramePr>
          <p:nvPr>
            <p:extLst>
              <p:ext uri="{D42A27DB-BD31-4B8C-83A1-F6EECF244321}">
                <p14:modId xmlns:p14="http://schemas.microsoft.com/office/powerpoint/2010/main" val="4107286876"/>
              </p:ext>
            </p:extLst>
          </p:nvPr>
        </p:nvGraphicFramePr>
        <p:xfrm>
          <a:off x="2771800" y="2369408"/>
          <a:ext cx="1370888" cy="3291840"/>
        </p:xfrm>
        <a:graphic>
          <a:graphicData uri="http://schemas.openxmlformats.org/drawingml/2006/table">
            <a:tbl>
              <a:tblPr firstRow="1" bandRow="1">
                <a:tableStyleId>{5940675A-B579-460E-94D1-54222C63F5DA}</a:tableStyleId>
              </a:tblPr>
              <a:tblGrid>
                <a:gridCol w="342722"/>
                <a:gridCol w="342722"/>
                <a:gridCol w="342722"/>
                <a:gridCol w="342722"/>
              </a:tblGrid>
              <a:tr h="322119">
                <a:tc>
                  <a:txBody>
                    <a:bodyPr/>
                    <a:lstStyle/>
                    <a:p>
                      <a:r>
                        <a:rPr lang="es-ES" dirty="0" smtClean="0"/>
                        <a:t>p</a:t>
                      </a:r>
                      <a:endParaRPr lang="es-AR" dirty="0"/>
                    </a:p>
                  </a:txBody>
                  <a:tcPr/>
                </a:tc>
                <a:tc>
                  <a:txBody>
                    <a:bodyPr/>
                    <a:lstStyle/>
                    <a:p>
                      <a:r>
                        <a:rPr lang="es-ES" dirty="0" smtClean="0"/>
                        <a:t>q</a:t>
                      </a:r>
                      <a:endParaRPr lang="es-AR" dirty="0"/>
                    </a:p>
                  </a:txBody>
                  <a:tcPr/>
                </a:tc>
                <a:tc>
                  <a:txBody>
                    <a:bodyPr/>
                    <a:lstStyle/>
                    <a:p>
                      <a:r>
                        <a:rPr lang="es-ES" dirty="0" smtClean="0"/>
                        <a:t>r</a:t>
                      </a:r>
                      <a:endParaRPr lang="es-AR" dirty="0"/>
                    </a:p>
                  </a:txBody>
                  <a:tcPr/>
                </a:tc>
                <a:tc>
                  <a:txBody>
                    <a:bodyPr/>
                    <a:lstStyle/>
                    <a:p>
                      <a:r>
                        <a:rPr lang="es-ES" dirty="0" smtClean="0">
                          <a:solidFill>
                            <a:srgbClr val="0070C0"/>
                          </a:solidFill>
                        </a:rPr>
                        <a:t>?</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F</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r h="322119">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solidFill>
                            <a:srgbClr val="0070C0"/>
                          </a:solidFill>
                        </a:rPr>
                        <a:t>V</a:t>
                      </a:r>
                      <a:endParaRPr lang="es-AR" dirty="0">
                        <a:solidFill>
                          <a:srgbClr val="0070C0"/>
                        </a:solidFill>
                      </a:endParaRPr>
                    </a:p>
                  </a:txBody>
                  <a:tcPr/>
                </a:tc>
              </a:tr>
            </a:tbl>
          </a:graphicData>
        </a:graphic>
      </p:graphicFrame>
      <p:sp>
        <p:nvSpPr>
          <p:cNvPr id="15" name="14 CuadroTexto"/>
          <p:cNvSpPr txBox="1"/>
          <p:nvPr/>
        </p:nvSpPr>
        <p:spPr>
          <a:xfrm>
            <a:off x="5292080" y="2852936"/>
            <a:ext cx="1731564" cy="369332"/>
          </a:xfrm>
          <a:prstGeom prst="rect">
            <a:avLst/>
          </a:prstGeom>
          <a:noFill/>
          <a:ln>
            <a:solidFill>
              <a:schemeClr val="accent1"/>
            </a:solidFill>
          </a:ln>
        </p:spPr>
        <p:txBody>
          <a:bodyPr wrap="none" rtlCol="0">
            <a:spAutoFit/>
          </a:bodyPr>
          <a:lstStyle/>
          <a:p>
            <a:r>
              <a:rPr lang="es-AR" dirty="0" smtClean="0">
                <a:sym typeface="Symbol"/>
              </a:rPr>
              <a:t> (</a:t>
            </a:r>
            <a:r>
              <a:rPr lang="es-AR" dirty="0">
                <a:sym typeface="Symbol"/>
              </a:rPr>
              <a:t> </a:t>
            </a:r>
            <a:r>
              <a:rPr lang="es-AR" dirty="0" smtClean="0">
                <a:sym typeface="Symbol"/>
              </a:rPr>
              <a:t>p  </a:t>
            </a:r>
            <a:r>
              <a:rPr lang="es-AR" dirty="0">
                <a:sym typeface="Symbol"/>
              </a:rPr>
              <a:t> </a:t>
            </a:r>
            <a:r>
              <a:rPr lang="es-AR" dirty="0" smtClean="0">
                <a:sym typeface="Symbol"/>
              </a:rPr>
              <a:t>q  </a:t>
            </a:r>
            <a:r>
              <a:rPr lang="es-AR" dirty="0">
                <a:sym typeface="Symbol"/>
              </a:rPr>
              <a:t> </a:t>
            </a:r>
            <a:r>
              <a:rPr lang="es-AR" dirty="0" smtClean="0">
                <a:sym typeface="Symbol"/>
              </a:rPr>
              <a:t>r)</a:t>
            </a:r>
            <a:endParaRPr lang="es-AR" dirty="0"/>
          </a:p>
        </p:txBody>
      </p:sp>
      <p:sp>
        <p:nvSpPr>
          <p:cNvPr id="16" name="15 CuadroTexto"/>
          <p:cNvSpPr txBox="1"/>
          <p:nvPr/>
        </p:nvSpPr>
        <p:spPr>
          <a:xfrm>
            <a:off x="5444480" y="3645024"/>
            <a:ext cx="1531188" cy="369332"/>
          </a:xfrm>
          <a:prstGeom prst="rect">
            <a:avLst/>
          </a:prstGeom>
          <a:noFill/>
          <a:ln>
            <a:solidFill>
              <a:schemeClr val="accent1"/>
            </a:solidFill>
          </a:ln>
        </p:spPr>
        <p:txBody>
          <a:bodyPr wrap="none" rtlCol="0">
            <a:spAutoFit/>
          </a:bodyPr>
          <a:lstStyle/>
          <a:p>
            <a:r>
              <a:rPr lang="es-AR" dirty="0">
                <a:sym typeface="Symbol"/>
              </a:rPr>
              <a:t></a:t>
            </a:r>
            <a:r>
              <a:rPr lang="es-AR" dirty="0" smtClean="0">
                <a:sym typeface="Symbol"/>
              </a:rPr>
              <a:t>(  p   q </a:t>
            </a:r>
            <a:r>
              <a:rPr lang="es-AR" dirty="0">
                <a:sym typeface="Symbol"/>
              </a:rPr>
              <a:t></a:t>
            </a:r>
            <a:r>
              <a:rPr lang="es-AR" dirty="0" smtClean="0">
                <a:sym typeface="Symbol"/>
              </a:rPr>
              <a:t>  r )</a:t>
            </a:r>
            <a:endParaRPr lang="es-AR" dirty="0"/>
          </a:p>
        </p:txBody>
      </p:sp>
      <p:sp>
        <p:nvSpPr>
          <p:cNvPr id="17" name="16 CuadroTexto"/>
          <p:cNvSpPr txBox="1"/>
          <p:nvPr/>
        </p:nvSpPr>
        <p:spPr>
          <a:xfrm>
            <a:off x="5413378" y="4509120"/>
            <a:ext cx="1657826" cy="369332"/>
          </a:xfrm>
          <a:prstGeom prst="rect">
            <a:avLst/>
          </a:prstGeom>
          <a:noFill/>
          <a:ln>
            <a:solidFill>
              <a:schemeClr val="accent1"/>
            </a:solidFill>
          </a:ln>
        </p:spPr>
        <p:txBody>
          <a:bodyPr wrap="none" rtlCol="0">
            <a:spAutoFit/>
          </a:bodyPr>
          <a:lstStyle/>
          <a:p>
            <a:r>
              <a:rPr lang="es-AR" dirty="0" smtClean="0">
                <a:sym typeface="Symbol"/>
              </a:rPr>
              <a:t>(  p   q   r )</a:t>
            </a:r>
            <a:endParaRPr lang="es-AR" dirty="0"/>
          </a:p>
        </p:txBody>
      </p:sp>
      <p:sp>
        <p:nvSpPr>
          <p:cNvPr id="19" name="18 Flecha izquierda"/>
          <p:cNvSpPr/>
          <p:nvPr/>
        </p:nvSpPr>
        <p:spPr>
          <a:xfrm>
            <a:off x="4572000" y="3037602"/>
            <a:ext cx="504056" cy="1033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286" y="3765396"/>
            <a:ext cx="530225"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20 Flecha izquierda"/>
          <p:cNvSpPr/>
          <p:nvPr/>
        </p:nvSpPr>
        <p:spPr>
          <a:xfrm>
            <a:off x="4715171" y="4642103"/>
            <a:ext cx="504056" cy="1033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8065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Implicación lógica y equivalencia lógica</a:t>
            </a:r>
            <a:br>
              <a:rPr lang="es-AR" b="1" dirty="0"/>
            </a:br>
            <a:endParaRPr lang="es-AR" dirty="0"/>
          </a:p>
        </p:txBody>
      </p:sp>
      <p:sp>
        <p:nvSpPr>
          <p:cNvPr id="3" name="2 Rectángulo"/>
          <p:cNvSpPr/>
          <p:nvPr/>
        </p:nvSpPr>
        <p:spPr>
          <a:xfrm>
            <a:off x="539552" y="1700808"/>
            <a:ext cx="8496944" cy="2585323"/>
          </a:xfrm>
          <a:prstGeom prst="rect">
            <a:avLst/>
          </a:prstGeom>
        </p:spPr>
        <p:txBody>
          <a:bodyPr wrap="square">
            <a:spAutoFit/>
          </a:bodyPr>
          <a:lstStyle/>
          <a:p>
            <a:r>
              <a:rPr lang="es-ES" dirty="0"/>
              <a:t> </a:t>
            </a:r>
            <a:r>
              <a:rPr lang="es-ES" dirty="0" smtClean="0"/>
              <a:t>Sean </a:t>
            </a:r>
            <a:r>
              <a:rPr lang="es-ES" dirty="0"/>
              <a:t>A y B dos enunciados. </a:t>
            </a:r>
            <a:endParaRPr lang="es-ES" dirty="0" smtClean="0"/>
          </a:p>
          <a:p>
            <a:endParaRPr lang="es-ES" dirty="0" smtClean="0"/>
          </a:p>
          <a:p>
            <a:r>
              <a:rPr lang="es-ES" dirty="0" smtClean="0"/>
              <a:t>Diremos </a:t>
            </a:r>
            <a:r>
              <a:rPr lang="es-ES" dirty="0"/>
              <a:t>que </a:t>
            </a:r>
            <a:r>
              <a:rPr lang="es-ES" b="1" dirty="0">
                <a:solidFill>
                  <a:srgbClr val="0070C0"/>
                </a:solidFill>
              </a:rPr>
              <a:t>“A implica lógicamente a B” </a:t>
            </a:r>
            <a:r>
              <a:rPr lang="es-ES" dirty="0"/>
              <a:t>o que “B es consecuencia lógica de A” (lo denotaremos con A ⇒ B) si la forma enunciativa A → B es una tautología. </a:t>
            </a:r>
            <a:endParaRPr lang="es-ES" dirty="0" smtClean="0"/>
          </a:p>
          <a:p>
            <a:r>
              <a:rPr lang="es-ES" dirty="0" smtClean="0"/>
              <a:t>Y </a:t>
            </a:r>
            <a:r>
              <a:rPr lang="es-ES" dirty="0"/>
              <a:t>diremos que </a:t>
            </a:r>
            <a:r>
              <a:rPr lang="es-ES" b="1" dirty="0">
                <a:solidFill>
                  <a:srgbClr val="0070C0"/>
                </a:solidFill>
              </a:rPr>
              <a:t>“A es lógicamente equivalente a B” </a:t>
            </a:r>
            <a:r>
              <a:rPr lang="es-ES" dirty="0"/>
              <a:t>(lo denotaremos con A </a:t>
            </a:r>
            <a:r>
              <a:rPr lang="es-ES" dirty="0">
                <a:sym typeface="Symbol"/>
              </a:rPr>
              <a:t></a:t>
            </a:r>
            <a:r>
              <a:rPr lang="es-ES" dirty="0"/>
              <a:t> B) si la forma enunciativa A ↔ B es una tautología. Por ejemplo:</a:t>
            </a:r>
            <a:endParaRPr lang="es-AR" dirty="0"/>
          </a:p>
          <a:p>
            <a:r>
              <a:rPr lang="es-ES" b="1" dirty="0"/>
              <a:t> </a:t>
            </a:r>
            <a:endParaRPr lang="es-AR" dirty="0"/>
          </a:p>
          <a:p>
            <a:pPr lvl="0"/>
            <a:r>
              <a:rPr lang="es-ES" dirty="0"/>
              <a:t>p </a:t>
            </a:r>
            <a:r>
              <a:rPr lang="es-ES" dirty="0">
                <a:sym typeface="Symbol"/>
              </a:rPr>
              <a:t></a:t>
            </a:r>
            <a:r>
              <a:rPr lang="es-ES" dirty="0"/>
              <a:t> q implica lógicamente a p</a:t>
            </a:r>
            <a:endParaRPr lang="es-AR" dirty="0"/>
          </a:p>
          <a:p>
            <a:pPr lvl="0"/>
            <a:r>
              <a:rPr lang="es-ES" dirty="0" smtClean="0">
                <a:sym typeface="Symbol"/>
              </a:rPr>
              <a:t></a:t>
            </a:r>
            <a:r>
              <a:rPr lang="es-ES" dirty="0" smtClean="0"/>
              <a:t> </a:t>
            </a:r>
            <a:r>
              <a:rPr lang="es-ES" dirty="0"/>
              <a:t>(p </a:t>
            </a:r>
            <a:r>
              <a:rPr lang="es-ES" dirty="0">
                <a:sym typeface="Symbol"/>
              </a:rPr>
              <a:t></a:t>
            </a:r>
            <a:r>
              <a:rPr lang="es-ES" dirty="0"/>
              <a:t> q) es lógicamente equivalente a (</a:t>
            </a:r>
            <a:r>
              <a:rPr lang="es-ES" dirty="0">
                <a:sym typeface="Symbol"/>
              </a:rPr>
              <a:t></a:t>
            </a:r>
            <a:r>
              <a:rPr lang="es-ES" dirty="0"/>
              <a:t> p) </a:t>
            </a:r>
            <a:r>
              <a:rPr lang="es-ES" dirty="0">
                <a:sym typeface="Symbol"/>
              </a:rPr>
              <a:t></a:t>
            </a:r>
            <a:r>
              <a:rPr lang="es-ES" dirty="0"/>
              <a:t> (</a:t>
            </a:r>
            <a:r>
              <a:rPr lang="es-ES" dirty="0">
                <a:sym typeface="Symbol"/>
              </a:rPr>
              <a:t></a:t>
            </a:r>
            <a:r>
              <a:rPr lang="es-ES" dirty="0"/>
              <a:t> q)</a:t>
            </a:r>
            <a:endParaRPr lang="es-AR"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869160"/>
            <a:ext cx="55467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683568" y="4329970"/>
            <a:ext cx="1555939" cy="646331"/>
          </a:xfrm>
          <a:prstGeom prst="rect">
            <a:avLst/>
          </a:prstGeom>
          <a:noFill/>
        </p:spPr>
        <p:txBody>
          <a:bodyPr wrap="none" rtlCol="0">
            <a:spAutoFit/>
          </a:bodyPr>
          <a:lstStyle/>
          <a:p>
            <a:r>
              <a:rPr lang="es-ES" dirty="0" smtClean="0"/>
              <a:t>Demostración:</a:t>
            </a:r>
          </a:p>
          <a:p>
            <a:endParaRPr lang="es-AR" dirty="0"/>
          </a:p>
        </p:txBody>
      </p:sp>
    </p:spTree>
    <p:extLst>
      <p:ext uri="{BB962C8B-B14F-4D97-AF65-F5344CB8AC3E}">
        <p14:creationId xmlns:p14="http://schemas.microsoft.com/office/powerpoint/2010/main" val="2354051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Equivalencias lógicas</a:t>
            </a:r>
            <a:endParaRPr lang="es-AR" dirty="0"/>
          </a:p>
        </p:txBody>
      </p:sp>
      <p:sp>
        <p:nvSpPr>
          <p:cNvPr id="3" name="2 Rectángulo"/>
          <p:cNvSpPr/>
          <p:nvPr/>
        </p:nvSpPr>
        <p:spPr>
          <a:xfrm>
            <a:off x="611560" y="1628800"/>
            <a:ext cx="7992888" cy="4247317"/>
          </a:xfrm>
          <a:prstGeom prst="rect">
            <a:avLst/>
          </a:prstGeom>
        </p:spPr>
        <p:txBody>
          <a:bodyPr wrap="square">
            <a:spAutoFit/>
          </a:bodyPr>
          <a:lstStyle/>
          <a:p>
            <a:r>
              <a:rPr lang="es-ES" dirty="0"/>
              <a:t>Las siguientes son equivalencias lógicas muy conocidas, por resultar útiles a la hora de manipular formas enunciativas:</a:t>
            </a:r>
            <a:endParaRPr lang="es-AR" dirty="0"/>
          </a:p>
          <a:p>
            <a:r>
              <a:rPr lang="es-ES" dirty="0"/>
              <a:t> </a:t>
            </a:r>
            <a:endParaRPr lang="es-AR" dirty="0"/>
          </a:p>
          <a:p>
            <a:pPr lvl="0"/>
            <a:r>
              <a:rPr lang="es-ES" dirty="0"/>
              <a:t>Ley de Doble Negación			</a:t>
            </a:r>
            <a:r>
              <a:rPr lang="es-ES" dirty="0">
                <a:sym typeface="Symbol"/>
              </a:rPr>
              <a:t></a:t>
            </a:r>
            <a:r>
              <a:rPr lang="es-ES" dirty="0"/>
              <a:t> (</a:t>
            </a:r>
            <a:r>
              <a:rPr lang="es-ES" dirty="0">
                <a:sym typeface="Symbol"/>
              </a:rPr>
              <a:t></a:t>
            </a:r>
            <a:r>
              <a:rPr lang="es-ES" dirty="0"/>
              <a:t> p) </a:t>
            </a:r>
            <a:r>
              <a:rPr lang="es-ES" dirty="0">
                <a:sym typeface="Symbol"/>
              </a:rPr>
              <a:t></a:t>
            </a:r>
            <a:r>
              <a:rPr lang="es-ES" dirty="0"/>
              <a:t> p	</a:t>
            </a:r>
            <a:endParaRPr lang="es-AR" dirty="0"/>
          </a:p>
          <a:p>
            <a:pPr lvl="0"/>
            <a:r>
              <a:rPr lang="es-ES" dirty="0"/>
              <a:t>Ley Conmutativa de la Conjunción 		p </a:t>
            </a:r>
            <a:r>
              <a:rPr lang="es-ES" dirty="0">
                <a:sym typeface="Symbol"/>
              </a:rPr>
              <a:t></a:t>
            </a:r>
            <a:r>
              <a:rPr lang="es-ES" dirty="0"/>
              <a:t> q </a:t>
            </a:r>
            <a:r>
              <a:rPr lang="es-ES" dirty="0">
                <a:sym typeface="Symbol"/>
              </a:rPr>
              <a:t></a:t>
            </a:r>
            <a:r>
              <a:rPr lang="es-ES" dirty="0"/>
              <a:t> q </a:t>
            </a:r>
            <a:r>
              <a:rPr lang="es-ES" dirty="0">
                <a:sym typeface="Symbol"/>
              </a:rPr>
              <a:t></a:t>
            </a:r>
            <a:r>
              <a:rPr lang="es-ES" dirty="0"/>
              <a:t> p	</a:t>
            </a:r>
            <a:endParaRPr lang="es-AR" dirty="0"/>
          </a:p>
          <a:p>
            <a:pPr lvl="0"/>
            <a:r>
              <a:rPr lang="es-ES" dirty="0"/>
              <a:t>Ley Conmutativa de la Disyunción 		p </a:t>
            </a:r>
            <a:r>
              <a:rPr lang="es-ES" dirty="0">
                <a:sym typeface="Symbol"/>
              </a:rPr>
              <a:t></a:t>
            </a:r>
            <a:r>
              <a:rPr lang="es-ES" dirty="0"/>
              <a:t> q </a:t>
            </a:r>
            <a:r>
              <a:rPr lang="es-ES" dirty="0">
                <a:sym typeface="Symbol"/>
              </a:rPr>
              <a:t></a:t>
            </a:r>
            <a:r>
              <a:rPr lang="es-ES" dirty="0"/>
              <a:t> q </a:t>
            </a:r>
            <a:r>
              <a:rPr lang="es-ES" dirty="0">
                <a:sym typeface="Symbol"/>
              </a:rPr>
              <a:t></a:t>
            </a:r>
            <a:r>
              <a:rPr lang="es-ES" dirty="0"/>
              <a:t> p	</a:t>
            </a:r>
            <a:endParaRPr lang="es-AR" dirty="0"/>
          </a:p>
          <a:p>
            <a:pPr lvl="0"/>
            <a:r>
              <a:rPr lang="es-ES" dirty="0"/>
              <a:t>Ley Asociativa de la Conjunción 		(p </a:t>
            </a:r>
            <a:r>
              <a:rPr lang="es-ES" dirty="0">
                <a:sym typeface="Symbol"/>
              </a:rPr>
              <a:t></a:t>
            </a:r>
            <a:r>
              <a:rPr lang="es-ES" dirty="0"/>
              <a:t> q) </a:t>
            </a:r>
            <a:r>
              <a:rPr lang="es-ES" dirty="0">
                <a:sym typeface="Symbol"/>
              </a:rPr>
              <a:t></a:t>
            </a:r>
            <a:r>
              <a:rPr lang="es-ES" dirty="0"/>
              <a:t> r </a:t>
            </a:r>
            <a:r>
              <a:rPr lang="es-ES" dirty="0">
                <a:sym typeface="Symbol"/>
              </a:rPr>
              <a:t></a:t>
            </a:r>
            <a:r>
              <a:rPr lang="es-ES" dirty="0"/>
              <a:t> p </a:t>
            </a:r>
            <a:r>
              <a:rPr lang="es-ES" dirty="0">
                <a:sym typeface="Symbol"/>
              </a:rPr>
              <a:t></a:t>
            </a:r>
            <a:r>
              <a:rPr lang="es-ES" dirty="0"/>
              <a:t> (q </a:t>
            </a:r>
            <a:r>
              <a:rPr lang="es-ES" dirty="0">
                <a:sym typeface="Symbol"/>
              </a:rPr>
              <a:t></a:t>
            </a:r>
            <a:r>
              <a:rPr lang="es-ES" dirty="0"/>
              <a:t> r)	</a:t>
            </a:r>
            <a:endParaRPr lang="es-AR" dirty="0"/>
          </a:p>
          <a:p>
            <a:pPr lvl="0"/>
            <a:r>
              <a:rPr lang="es-ES" dirty="0"/>
              <a:t>Ley Asociativa de la Disyunción 		(p </a:t>
            </a:r>
            <a:r>
              <a:rPr lang="es-ES" dirty="0">
                <a:sym typeface="Symbol"/>
              </a:rPr>
              <a:t></a:t>
            </a:r>
            <a:r>
              <a:rPr lang="es-ES" dirty="0"/>
              <a:t> q) </a:t>
            </a:r>
            <a:r>
              <a:rPr lang="es-ES" dirty="0">
                <a:sym typeface="Symbol"/>
              </a:rPr>
              <a:t></a:t>
            </a:r>
            <a:r>
              <a:rPr lang="es-ES" dirty="0"/>
              <a:t> r </a:t>
            </a:r>
            <a:r>
              <a:rPr lang="es-ES" dirty="0">
                <a:sym typeface="Symbol"/>
              </a:rPr>
              <a:t></a:t>
            </a:r>
            <a:r>
              <a:rPr lang="es-ES" dirty="0"/>
              <a:t> p </a:t>
            </a:r>
            <a:r>
              <a:rPr lang="es-ES" dirty="0">
                <a:sym typeface="Symbol"/>
              </a:rPr>
              <a:t></a:t>
            </a:r>
            <a:r>
              <a:rPr lang="es-ES" dirty="0"/>
              <a:t> (q </a:t>
            </a:r>
            <a:r>
              <a:rPr lang="es-ES" dirty="0">
                <a:sym typeface="Symbol"/>
              </a:rPr>
              <a:t></a:t>
            </a:r>
            <a:r>
              <a:rPr lang="es-ES" dirty="0"/>
              <a:t> r)		</a:t>
            </a:r>
            <a:endParaRPr lang="es-AR" dirty="0"/>
          </a:p>
          <a:p>
            <a:pPr lvl="0"/>
            <a:r>
              <a:rPr lang="es-ES" dirty="0"/>
              <a:t>Leyes de </a:t>
            </a:r>
            <a:r>
              <a:rPr lang="es-ES" dirty="0" err="1"/>
              <a:t>De</a:t>
            </a:r>
            <a:r>
              <a:rPr lang="es-ES" dirty="0"/>
              <a:t> Morgan			</a:t>
            </a:r>
            <a:r>
              <a:rPr lang="es-ES" dirty="0">
                <a:sym typeface="Symbol"/>
              </a:rPr>
              <a:t></a:t>
            </a:r>
            <a:r>
              <a:rPr lang="es-ES" dirty="0"/>
              <a:t> (p </a:t>
            </a:r>
            <a:r>
              <a:rPr lang="es-ES" dirty="0">
                <a:sym typeface="Symbol"/>
              </a:rPr>
              <a:t></a:t>
            </a:r>
            <a:r>
              <a:rPr lang="es-ES" dirty="0"/>
              <a:t> q) </a:t>
            </a:r>
            <a:r>
              <a:rPr lang="es-ES" dirty="0">
                <a:sym typeface="Symbol"/>
              </a:rPr>
              <a:t></a:t>
            </a:r>
            <a:r>
              <a:rPr lang="es-ES" dirty="0"/>
              <a:t> (</a:t>
            </a:r>
            <a:r>
              <a:rPr lang="es-ES" dirty="0">
                <a:sym typeface="Symbol"/>
              </a:rPr>
              <a:t></a:t>
            </a:r>
            <a:r>
              <a:rPr lang="es-ES" dirty="0"/>
              <a:t> p) </a:t>
            </a:r>
            <a:r>
              <a:rPr lang="es-ES" dirty="0">
                <a:sym typeface="Symbol"/>
              </a:rPr>
              <a:t></a:t>
            </a:r>
            <a:r>
              <a:rPr lang="es-ES" dirty="0"/>
              <a:t> (</a:t>
            </a:r>
            <a:r>
              <a:rPr lang="es-ES" dirty="0">
                <a:sym typeface="Symbol"/>
              </a:rPr>
              <a:t></a:t>
            </a:r>
            <a:r>
              <a:rPr lang="es-ES" dirty="0"/>
              <a:t> q)	</a:t>
            </a:r>
            <a:endParaRPr lang="es-AR" dirty="0"/>
          </a:p>
          <a:p>
            <a:r>
              <a:rPr lang="es-ES" dirty="0" smtClean="0">
                <a:sym typeface="Symbol"/>
              </a:rPr>
              <a:t>					</a:t>
            </a:r>
            <a:r>
              <a:rPr lang="es-ES" dirty="0" smtClean="0"/>
              <a:t> </a:t>
            </a:r>
            <a:r>
              <a:rPr lang="es-ES" dirty="0"/>
              <a:t>(p </a:t>
            </a:r>
            <a:r>
              <a:rPr lang="es-ES" dirty="0">
                <a:sym typeface="Symbol"/>
              </a:rPr>
              <a:t></a:t>
            </a:r>
            <a:r>
              <a:rPr lang="es-ES" dirty="0"/>
              <a:t> q) </a:t>
            </a:r>
            <a:r>
              <a:rPr lang="es-ES" dirty="0">
                <a:sym typeface="Symbol"/>
              </a:rPr>
              <a:t></a:t>
            </a:r>
            <a:r>
              <a:rPr lang="es-ES" dirty="0"/>
              <a:t> (</a:t>
            </a:r>
            <a:r>
              <a:rPr lang="es-ES" dirty="0">
                <a:sym typeface="Symbol"/>
              </a:rPr>
              <a:t></a:t>
            </a:r>
            <a:r>
              <a:rPr lang="es-ES" dirty="0"/>
              <a:t> p) </a:t>
            </a:r>
            <a:r>
              <a:rPr lang="es-ES" dirty="0">
                <a:sym typeface="Symbol"/>
              </a:rPr>
              <a:t></a:t>
            </a:r>
            <a:r>
              <a:rPr lang="es-ES" dirty="0"/>
              <a:t> (</a:t>
            </a:r>
            <a:r>
              <a:rPr lang="es-ES" dirty="0">
                <a:sym typeface="Symbol"/>
              </a:rPr>
              <a:t></a:t>
            </a:r>
            <a:r>
              <a:rPr lang="es-ES" dirty="0"/>
              <a:t> q)	</a:t>
            </a:r>
            <a:endParaRPr lang="es-AR" dirty="0"/>
          </a:p>
          <a:p>
            <a:pPr lvl="0"/>
            <a:r>
              <a:rPr lang="es-ES" dirty="0"/>
              <a:t>Leyes de Distribución 			p </a:t>
            </a:r>
            <a:r>
              <a:rPr lang="es-ES" dirty="0">
                <a:sym typeface="Symbol"/>
              </a:rPr>
              <a:t></a:t>
            </a:r>
            <a:r>
              <a:rPr lang="es-ES" dirty="0"/>
              <a:t> (q </a:t>
            </a:r>
            <a:r>
              <a:rPr lang="es-ES" dirty="0">
                <a:sym typeface="Symbol"/>
              </a:rPr>
              <a:t></a:t>
            </a:r>
            <a:r>
              <a:rPr lang="es-ES" dirty="0"/>
              <a:t> r) </a:t>
            </a:r>
            <a:r>
              <a:rPr lang="es-ES" dirty="0">
                <a:sym typeface="Symbol"/>
              </a:rPr>
              <a:t></a:t>
            </a:r>
            <a:r>
              <a:rPr lang="es-ES" dirty="0"/>
              <a:t> (p </a:t>
            </a:r>
            <a:r>
              <a:rPr lang="es-ES" dirty="0">
                <a:sym typeface="Symbol"/>
              </a:rPr>
              <a:t></a:t>
            </a:r>
            <a:r>
              <a:rPr lang="es-ES" dirty="0"/>
              <a:t> q) </a:t>
            </a:r>
            <a:r>
              <a:rPr lang="es-ES" dirty="0">
                <a:sym typeface="Symbol"/>
              </a:rPr>
              <a:t></a:t>
            </a:r>
            <a:r>
              <a:rPr lang="es-ES" dirty="0"/>
              <a:t> (p </a:t>
            </a:r>
            <a:r>
              <a:rPr lang="es-ES" dirty="0">
                <a:sym typeface="Symbol"/>
              </a:rPr>
              <a:t></a:t>
            </a:r>
            <a:r>
              <a:rPr lang="es-ES" dirty="0"/>
              <a:t> r)	</a:t>
            </a:r>
            <a:endParaRPr lang="es-AR" dirty="0"/>
          </a:p>
          <a:p>
            <a:r>
              <a:rPr lang="es-ES" dirty="0" smtClean="0"/>
              <a:t>					p </a:t>
            </a:r>
            <a:r>
              <a:rPr lang="es-ES" dirty="0">
                <a:sym typeface="Symbol"/>
              </a:rPr>
              <a:t></a:t>
            </a:r>
            <a:r>
              <a:rPr lang="es-ES" dirty="0"/>
              <a:t> (q </a:t>
            </a:r>
            <a:r>
              <a:rPr lang="es-ES" dirty="0">
                <a:sym typeface="Symbol"/>
              </a:rPr>
              <a:t></a:t>
            </a:r>
            <a:r>
              <a:rPr lang="es-ES" dirty="0"/>
              <a:t> r) </a:t>
            </a:r>
            <a:r>
              <a:rPr lang="es-ES" dirty="0">
                <a:sym typeface="Symbol"/>
              </a:rPr>
              <a:t></a:t>
            </a:r>
            <a:r>
              <a:rPr lang="es-ES" dirty="0"/>
              <a:t> (p </a:t>
            </a:r>
            <a:r>
              <a:rPr lang="es-ES" dirty="0">
                <a:sym typeface="Symbol"/>
              </a:rPr>
              <a:t></a:t>
            </a:r>
            <a:r>
              <a:rPr lang="es-ES" dirty="0"/>
              <a:t> q) </a:t>
            </a:r>
            <a:r>
              <a:rPr lang="es-ES" dirty="0">
                <a:sym typeface="Symbol"/>
              </a:rPr>
              <a:t></a:t>
            </a:r>
            <a:r>
              <a:rPr lang="es-ES" dirty="0"/>
              <a:t> (p </a:t>
            </a:r>
            <a:r>
              <a:rPr lang="es-ES" dirty="0">
                <a:sym typeface="Symbol"/>
              </a:rPr>
              <a:t></a:t>
            </a:r>
            <a:r>
              <a:rPr lang="es-ES" dirty="0"/>
              <a:t> r)	</a:t>
            </a:r>
            <a:endParaRPr lang="es-AR" dirty="0"/>
          </a:p>
          <a:p>
            <a:r>
              <a:rPr lang="es-ES" dirty="0"/>
              <a:t>Leyes de Absorción 			p </a:t>
            </a:r>
            <a:r>
              <a:rPr lang="es-ES" dirty="0">
                <a:sym typeface="Symbol"/>
              </a:rPr>
              <a:t></a:t>
            </a:r>
            <a:r>
              <a:rPr lang="es-ES" dirty="0"/>
              <a:t> p </a:t>
            </a:r>
            <a:r>
              <a:rPr lang="es-ES" dirty="0">
                <a:sym typeface="Symbol"/>
              </a:rPr>
              <a:t></a:t>
            </a:r>
            <a:r>
              <a:rPr lang="es-ES" dirty="0"/>
              <a:t> p	</a:t>
            </a:r>
            <a:endParaRPr lang="es-AR" dirty="0"/>
          </a:p>
          <a:p>
            <a:r>
              <a:rPr lang="es-ES" dirty="0" smtClean="0"/>
              <a:t>					p </a:t>
            </a:r>
            <a:r>
              <a:rPr lang="es-ES" dirty="0">
                <a:sym typeface="Symbol"/>
              </a:rPr>
              <a:t></a:t>
            </a:r>
            <a:r>
              <a:rPr lang="es-ES" dirty="0"/>
              <a:t> p </a:t>
            </a:r>
            <a:r>
              <a:rPr lang="es-ES" dirty="0">
                <a:sym typeface="Symbol"/>
              </a:rPr>
              <a:t></a:t>
            </a:r>
            <a:r>
              <a:rPr lang="es-ES" dirty="0"/>
              <a:t> p	</a:t>
            </a:r>
            <a:endParaRPr lang="es-AR" dirty="0"/>
          </a:p>
        </p:txBody>
      </p:sp>
    </p:spTree>
    <p:extLst>
      <p:ext uri="{BB962C8B-B14F-4D97-AF65-F5344CB8AC3E}">
        <p14:creationId xmlns:p14="http://schemas.microsoft.com/office/powerpoint/2010/main" val="1348594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976</Words>
  <Application>Microsoft Office PowerPoint</Application>
  <PresentationFormat>Presentación en pantalla (4:3)</PresentationFormat>
  <Paragraphs>323</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Lógica proposicional </vt:lpstr>
      <vt:lpstr>Interpretación y satisfacción</vt:lpstr>
      <vt:lpstr>Interpretación y satisfacción</vt:lpstr>
      <vt:lpstr>Tautología y contradicción</vt:lpstr>
      <vt:lpstr>Tautología y contradicción</vt:lpstr>
      <vt:lpstr>Equivalencias lógicas</vt:lpstr>
      <vt:lpstr>Equivalencias lógicas</vt:lpstr>
      <vt:lpstr>Implicación lógica y equivalencia lógica </vt:lpstr>
      <vt:lpstr>Equivalencias lógicas</vt:lpstr>
      <vt:lpstr>Formas normales </vt:lpstr>
      <vt:lpstr>Conjuntos adecuados de conectivas </vt:lpstr>
      <vt:lpstr>Conjuntos adecuados de conectivas </vt:lpstr>
      <vt:lpstr>Argumentaciones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proposicional</dc:title>
  <dc:creator>Claudia Pons</dc:creator>
  <cp:lastModifiedBy>Claudia Pons</cp:lastModifiedBy>
  <cp:revision>40</cp:revision>
  <dcterms:created xsi:type="dcterms:W3CDTF">2020-05-03T23:19:57Z</dcterms:created>
  <dcterms:modified xsi:type="dcterms:W3CDTF">2020-05-18T15:31:01Z</dcterms:modified>
</cp:coreProperties>
</file>