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64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365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86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572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954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07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539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58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556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02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3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24D5-C23F-428A-94C2-BE19203CBDBD}" type="datetimeFigureOut">
              <a:rPr lang="es-AR" smtClean="0"/>
              <a:t>18/05/2020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75F9-AB4B-4A35-A524-265E5580606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8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Técnicas de Prueba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68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Técnicas de prueba</a:t>
            </a:r>
            <a:endParaRPr lang="es-AR" dirty="0"/>
          </a:p>
        </p:txBody>
      </p:sp>
      <p:sp>
        <p:nvSpPr>
          <p:cNvPr id="3" name="2 CuadroTexto"/>
          <p:cNvSpPr txBox="1"/>
          <p:nvPr/>
        </p:nvSpPr>
        <p:spPr>
          <a:xfrm>
            <a:off x="2123728" y="2060848"/>
            <a:ext cx="550214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s-ES" sz="2000" dirty="0" smtClean="0"/>
              <a:t>Demostración por contra-ejemplo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s-ES" sz="2000" dirty="0" smtClean="0"/>
              <a:t>Demostración por el absurdo</a:t>
            </a:r>
          </a:p>
          <a:p>
            <a:pPr marL="285750" indent="-285750">
              <a:lnSpc>
                <a:spcPct val="250000"/>
              </a:lnSpc>
              <a:buFont typeface="Wingdings" pitchFamily="2" charset="2"/>
              <a:buChar char="Ø"/>
            </a:pPr>
            <a:r>
              <a:rPr lang="es-ES" sz="2000" dirty="0" smtClean="0"/>
              <a:t>Demostración por inducción  natural/estructural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346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Demostración por </a:t>
            </a:r>
            <a:r>
              <a:rPr lang="es-ES" dirty="0" smtClean="0"/>
              <a:t>contra-ejemplo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683568" y="1628800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chemeClr val="tx2"/>
                </a:solidFill>
              </a:rPr>
              <a:t>Ejercicio 4:</a:t>
            </a:r>
          </a:p>
          <a:p>
            <a:r>
              <a:rPr lang="es-AR" dirty="0" smtClean="0">
                <a:solidFill>
                  <a:schemeClr val="tx2"/>
                </a:solidFill>
              </a:rPr>
              <a:t>Sea </a:t>
            </a:r>
            <a:r>
              <a:rPr lang="es-AR" dirty="0">
                <a:solidFill>
                  <a:schemeClr val="tx2"/>
                </a:solidFill>
              </a:rPr>
              <a:t>A una </a:t>
            </a:r>
            <a:r>
              <a:rPr lang="es-AR" dirty="0" err="1">
                <a:solidFill>
                  <a:schemeClr val="tx2"/>
                </a:solidFill>
              </a:rPr>
              <a:t>fbf</a:t>
            </a:r>
            <a:r>
              <a:rPr lang="es-AR" dirty="0">
                <a:solidFill>
                  <a:schemeClr val="tx2"/>
                </a:solidFill>
              </a:rPr>
              <a:t> donde aparecen </a:t>
            </a:r>
            <a:r>
              <a:rPr lang="es-AR" dirty="0" smtClean="0">
                <a:solidFill>
                  <a:schemeClr val="tx2"/>
                </a:solidFill>
              </a:rPr>
              <a:t>solo </a:t>
            </a:r>
            <a:r>
              <a:rPr lang="es-AR" dirty="0">
                <a:solidFill>
                  <a:schemeClr val="tx2"/>
                </a:solidFill>
              </a:rPr>
              <a:t>los conectivos ∧, ∨, ¬ . </a:t>
            </a:r>
            <a:endParaRPr lang="es-AR" dirty="0" smtClean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Sea A´ </a:t>
            </a:r>
            <a:r>
              <a:rPr lang="es-AR" dirty="0">
                <a:solidFill>
                  <a:schemeClr val="tx2"/>
                </a:solidFill>
              </a:rPr>
              <a:t>la </a:t>
            </a:r>
            <a:r>
              <a:rPr lang="es-AR" dirty="0" err="1">
                <a:solidFill>
                  <a:schemeClr val="tx2"/>
                </a:solidFill>
              </a:rPr>
              <a:t>fbf</a:t>
            </a:r>
            <a:r>
              <a:rPr lang="es-AR" dirty="0">
                <a:solidFill>
                  <a:schemeClr val="tx2"/>
                </a:solidFill>
              </a:rPr>
              <a:t> que se obtiene a partir de A reemplazando cada ∧ por ∨ y cada ∨ por ∧. </a:t>
            </a:r>
            <a:endParaRPr lang="es-AR" dirty="0" smtClean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Si </a:t>
            </a:r>
            <a:r>
              <a:rPr lang="es-AR" dirty="0">
                <a:solidFill>
                  <a:schemeClr val="tx2"/>
                </a:solidFill>
              </a:rPr>
              <a:t>A es una </a:t>
            </a:r>
            <a:r>
              <a:rPr lang="es-AR" dirty="0" smtClean="0">
                <a:solidFill>
                  <a:schemeClr val="tx2"/>
                </a:solidFill>
              </a:rPr>
              <a:t>tautología, A´  también </a:t>
            </a:r>
            <a:r>
              <a:rPr lang="es-AR" dirty="0">
                <a:solidFill>
                  <a:schemeClr val="tx2"/>
                </a:solidFill>
              </a:rPr>
              <a:t>lo es? Justificar. </a:t>
            </a:r>
            <a:r>
              <a:rPr lang="es-AR" dirty="0" smtClean="0">
                <a:solidFill>
                  <a:schemeClr val="tx2"/>
                </a:solidFill>
              </a:rPr>
              <a:t> 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83568" y="3419708"/>
            <a:ext cx="751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Esta propiedad </a:t>
            </a:r>
            <a:r>
              <a:rPr lang="es-ES" b="1" dirty="0" smtClean="0">
                <a:solidFill>
                  <a:schemeClr val="tx2"/>
                </a:solidFill>
              </a:rPr>
              <a:t>NO VALE</a:t>
            </a:r>
            <a:r>
              <a:rPr lang="es-ES" dirty="0" smtClean="0"/>
              <a:t>. Y lo demostraremos construyendo un contra-ejemplo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389146" y="4149080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/>
              <a:t>A = (p </a:t>
            </a:r>
            <a:r>
              <a:rPr lang="es-AR" sz="2000" dirty="0" smtClean="0"/>
              <a:t>∨ ( ¬p))</a:t>
            </a:r>
            <a:r>
              <a:rPr lang="es-ES" sz="2000" dirty="0" smtClean="0"/>
              <a:t> </a:t>
            </a:r>
            <a:endParaRPr lang="es-AR" sz="2000" dirty="0"/>
          </a:p>
        </p:txBody>
      </p:sp>
      <p:sp>
        <p:nvSpPr>
          <p:cNvPr id="6" name="5 Rectángulo"/>
          <p:cNvSpPr/>
          <p:nvPr/>
        </p:nvSpPr>
        <p:spPr>
          <a:xfrm>
            <a:off x="3416445" y="5007070"/>
            <a:ext cx="17459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 smtClean="0"/>
              <a:t>A´ </a:t>
            </a:r>
            <a:r>
              <a:rPr lang="es-ES" sz="2000" dirty="0"/>
              <a:t>= </a:t>
            </a:r>
            <a:r>
              <a:rPr lang="es-ES" sz="2000" dirty="0" smtClean="0"/>
              <a:t>(p </a:t>
            </a:r>
            <a:r>
              <a:rPr lang="es-AR" sz="2000" dirty="0" smtClean="0"/>
              <a:t>∧ ( </a:t>
            </a:r>
            <a:r>
              <a:rPr lang="es-AR" sz="2000" dirty="0"/>
              <a:t>¬</a:t>
            </a:r>
            <a:r>
              <a:rPr lang="es-AR" sz="2000" dirty="0" smtClean="0"/>
              <a:t>p))</a:t>
            </a:r>
            <a:r>
              <a:rPr lang="es-ES" sz="2000" dirty="0" smtClean="0"/>
              <a:t> </a:t>
            </a:r>
            <a:endParaRPr lang="es-AR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555776" y="5877272"/>
            <a:ext cx="316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 es </a:t>
            </a:r>
            <a:r>
              <a:rPr lang="es-ES" dirty="0" err="1" smtClean="0"/>
              <a:t>tautologia</a:t>
            </a:r>
            <a:r>
              <a:rPr lang="es-ES" dirty="0" smtClean="0"/>
              <a:t>, pero </a:t>
            </a:r>
            <a:r>
              <a:rPr lang="es-ES" dirty="0" err="1" smtClean="0"/>
              <a:t>A´no</a:t>
            </a:r>
            <a:r>
              <a:rPr lang="es-ES" dirty="0" smtClean="0"/>
              <a:t> lo 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665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Demostración por el </a:t>
            </a:r>
            <a:r>
              <a:rPr lang="es-ES" dirty="0" smtClean="0"/>
              <a:t>absurdo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467544" y="1340768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Ejercicio </a:t>
            </a:r>
            <a:r>
              <a:rPr lang="es-AR" b="1" dirty="0" smtClean="0">
                <a:solidFill>
                  <a:schemeClr val="tx2"/>
                </a:solidFill>
              </a:rPr>
              <a:t>5:</a:t>
            </a:r>
            <a:endParaRPr lang="es-AR" b="1" dirty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tx2"/>
                </a:solidFill>
              </a:rPr>
              <a:t>¿</a:t>
            </a:r>
            <a:r>
              <a:rPr lang="es-AR" dirty="0">
                <a:solidFill>
                  <a:schemeClr val="tx2"/>
                </a:solidFill>
              </a:rPr>
              <a:t>Es cierto que dadas A y B </a:t>
            </a:r>
            <a:r>
              <a:rPr lang="es-AR" dirty="0" err="1">
                <a:solidFill>
                  <a:schemeClr val="tx2"/>
                </a:solidFill>
              </a:rPr>
              <a:t>fbfs</a:t>
            </a:r>
            <a:r>
              <a:rPr lang="es-AR" dirty="0">
                <a:solidFill>
                  <a:schemeClr val="tx2"/>
                </a:solidFill>
              </a:rPr>
              <a:t> cualesquiera, siempre ocurre que si A y A → B son </a:t>
            </a:r>
            <a:r>
              <a:rPr lang="es-AR" dirty="0" smtClean="0">
                <a:solidFill>
                  <a:schemeClr val="tx2"/>
                </a:solidFill>
              </a:rPr>
              <a:t>tautologías </a:t>
            </a:r>
            <a:r>
              <a:rPr lang="es-AR" dirty="0">
                <a:solidFill>
                  <a:schemeClr val="tx2"/>
                </a:solidFill>
              </a:rPr>
              <a:t>entonces B </a:t>
            </a:r>
            <a:r>
              <a:rPr lang="es-AR" dirty="0" smtClean="0">
                <a:solidFill>
                  <a:schemeClr val="tx2"/>
                </a:solidFill>
              </a:rPr>
              <a:t>también </a:t>
            </a:r>
            <a:r>
              <a:rPr lang="es-AR" dirty="0">
                <a:solidFill>
                  <a:schemeClr val="tx2"/>
                </a:solidFill>
              </a:rPr>
              <a:t>lo es? </a:t>
            </a:r>
            <a:r>
              <a:rPr lang="es-AR" dirty="0" smtClean="0">
                <a:solidFill>
                  <a:schemeClr val="tx2"/>
                </a:solidFill>
              </a:rPr>
              <a:t>Fundamentar.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187624" y="2469502"/>
            <a:ext cx="5763886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smtClean="0"/>
              <a:t>Asumimos lo contrario a lo que queremos demostrar: </a:t>
            </a:r>
          </a:p>
          <a:p>
            <a:r>
              <a:rPr lang="es-ES" dirty="0" smtClean="0"/>
              <a:t>Las hipótesis son Verdaderas y la Conclusión es Falsa, o sea:</a:t>
            </a:r>
          </a:p>
          <a:p>
            <a:endParaRPr lang="es-ES" dirty="0" smtClean="0"/>
          </a:p>
          <a:p>
            <a:r>
              <a:rPr lang="es-ES" dirty="0" err="1" smtClean="0"/>
              <a:t>Hipotesis</a:t>
            </a:r>
            <a:r>
              <a:rPr lang="es-ES" dirty="0" smtClean="0"/>
              <a:t>:    	</a:t>
            </a:r>
            <a:r>
              <a:rPr lang="es-AR" dirty="0" smtClean="0">
                <a:solidFill>
                  <a:schemeClr val="tx2"/>
                </a:solidFill>
              </a:rPr>
              <a:t>A es tautología		(i)</a:t>
            </a:r>
          </a:p>
          <a:p>
            <a:r>
              <a:rPr lang="es-AR" dirty="0" smtClean="0">
                <a:solidFill>
                  <a:schemeClr val="tx2"/>
                </a:solidFill>
              </a:rPr>
              <a:t>		(A </a:t>
            </a:r>
            <a:r>
              <a:rPr lang="es-AR" dirty="0">
                <a:solidFill>
                  <a:schemeClr val="tx2"/>
                </a:solidFill>
              </a:rPr>
              <a:t>→ </a:t>
            </a:r>
            <a:r>
              <a:rPr lang="es-AR" dirty="0" smtClean="0">
                <a:solidFill>
                  <a:schemeClr val="tx2"/>
                </a:solidFill>
              </a:rPr>
              <a:t>B) es tautología	(ii)</a:t>
            </a:r>
          </a:p>
          <a:p>
            <a:endParaRPr lang="es-ES" dirty="0" smtClean="0">
              <a:solidFill>
                <a:schemeClr val="tx2"/>
              </a:solidFill>
            </a:endParaRPr>
          </a:p>
          <a:p>
            <a:r>
              <a:rPr lang="es-ES" dirty="0" err="1" smtClean="0"/>
              <a:t>Conclusion</a:t>
            </a:r>
            <a:r>
              <a:rPr lang="es-ES" dirty="0" smtClean="0"/>
              <a:t> falsa: 	</a:t>
            </a:r>
            <a:r>
              <a:rPr lang="es-ES" dirty="0" smtClean="0">
                <a:solidFill>
                  <a:schemeClr val="tx2"/>
                </a:solidFill>
              </a:rPr>
              <a:t>B </a:t>
            </a:r>
            <a:r>
              <a:rPr lang="es-ES" b="1" u="sng" dirty="0" smtClean="0">
                <a:solidFill>
                  <a:schemeClr val="tx2"/>
                </a:solidFill>
              </a:rPr>
              <a:t>no</a:t>
            </a:r>
            <a:r>
              <a:rPr lang="es-ES" dirty="0" smtClean="0">
                <a:solidFill>
                  <a:schemeClr val="tx2"/>
                </a:solidFill>
              </a:rPr>
              <a:t> es tautología		(iii)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696900" y="4869160"/>
            <a:ext cx="5647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Demostración: </a:t>
            </a:r>
          </a:p>
          <a:p>
            <a:r>
              <a:rPr lang="es-ES" dirty="0" smtClean="0"/>
              <a:t>	(iv) Por (iii), existe una valuación v tal que </a:t>
            </a:r>
            <a:r>
              <a:rPr lang="es-ES" b="1" dirty="0" smtClean="0">
                <a:solidFill>
                  <a:srgbClr val="C00000"/>
                </a:solidFill>
              </a:rPr>
              <a:t>v(B)=F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37657" y="5564650"/>
            <a:ext cx="270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(v) Por (i), v(A)=V</a:t>
            </a:r>
            <a:endParaRPr lang="es-AR" dirty="0"/>
          </a:p>
        </p:txBody>
      </p:sp>
      <p:sp>
        <p:nvSpPr>
          <p:cNvPr id="7" name="6 CuadroTexto"/>
          <p:cNvSpPr txBox="1"/>
          <p:nvPr/>
        </p:nvSpPr>
        <p:spPr>
          <a:xfrm>
            <a:off x="738738" y="5933982"/>
            <a:ext cx="344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	(vi) Por (ii), v(</a:t>
            </a:r>
            <a:r>
              <a:rPr lang="es-AR" dirty="0"/>
              <a:t>(A → B) </a:t>
            </a:r>
            <a:r>
              <a:rPr lang="es-AR" dirty="0" smtClean="0"/>
              <a:t>)=V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782605" y="6303314"/>
            <a:ext cx="6185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</a:t>
            </a:r>
            <a:r>
              <a:rPr lang="es-ES" dirty="0" smtClean="0"/>
              <a:t>(vii) Por definición de valoración y por (v) y (vi), </a:t>
            </a:r>
            <a:r>
              <a:rPr lang="es-ES" b="1" dirty="0" smtClean="0">
                <a:solidFill>
                  <a:srgbClr val="C00000"/>
                </a:solidFill>
              </a:rPr>
              <a:t>v(B)=V</a:t>
            </a:r>
            <a:endParaRPr lang="es-AR" b="1" dirty="0">
              <a:solidFill>
                <a:srgbClr val="C00000"/>
              </a:solidFill>
            </a:endParaRPr>
          </a:p>
        </p:txBody>
      </p:sp>
      <p:grpSp>
        <p:nvGrpSpPr>
          <p:cNvPr id="15" name="14 Grupo"/>
          <p:cNvGrpSpPr/>
          <p:nvPr/>
        </p:nvGrpSpPr>
        <p:grpSpPr>
          <a:xfrm>
            <a:off x="6660232" y="4984820"/>
            <a:ext cx="2490889" cy="1318494"/>
            <a:chOff x="6660232" y="4984820"/>
            <a:chExt cx="2490889" cy="1318494"/>
          </a:xfrm>
        </p:grpSpPr>
        <p:sp>
          <p:nvSpPr>
            <p:cNvPr id="10" name="9 Explosión 2"/>
            <p:cNvSpPr/>
            <p:nvPr/>
          </p:nvSpPr>
          <p:spPr>
            <a:xfrm>
              <a:off x="7596335" y="4984820"/>
              <a:ext cx="1554785" cy="1252492"/>
            </a:xfrm>
            <a:prstGeom prst="irregularSeal2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7596336" y="5515491"/>
              <a:ext cx="1554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Contradicción!</a:t>
              </a:r>
              <a:endParaRPr lang="es-AR" dirty="0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 flipH="1">
              <a:off x="6660232" y="5379984"/>
              <a:ext cx="93610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 de flecha"/>
            <p:cNvCxnSpPr/>
            <p:nvPr/>
          </p:nvCxnSpPr>
          <p:spPr>
            <a:xfrm flipH="1">
              <a:off x="6951510" y="5749316"/>
              <a:ext cx="644826" cy="55399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1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Demostración por inducción  natural/estructural</a:t>
            </a:r>
            <a:endParaRPr lang="es-AR" dirty="0"/>
          </a:p>
        </p:txBody>
      </p:sp>
      <p:sp>
        <p:nvSpPr>
          <p:cNvPr id="3" name="2 Rectángulo"/>
          <p:cNvSpPr/>
          <p:nvPr/>
        </p:nvSpPr>
        <p:spPr>
          <a:xfrm>
            <a:off x="539552" y="1556792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tx2"/>
                </a:solidFill>
              </a:rPr>
              <a:t>Ejercicio </a:t>
            </a:r>
            <a:r>
              <a:rPr lang="es-AR" b="1" dirty="0" smtClean="0">
                <a:solidFill>
                  <a:schemeClr val="tx2"/>
                </a:solidFill>
              </a:rPr>
              <a:t>6:</a:t>
            </a:r>
            <a:endParaRPr lang="es-AR" b="1" dirty="0">
              <a:solidFill>
                <a:schemeClr val="tx2"/>
              </a:solidFill>
            </a:endParaRPr>
          </a:p>
          <a:p>
            <a:r>
              <a:rPr lang="es-AR" dirty="0" smtClean="0">
                <a:solidFill>
                  <a:schemeClr val="accent1"/>
                </a:solidFill>
              </a:rPr>
              <a:t>Demostrar </a:t>
            </a:r>
            <a:r>
              <a:rPr lang="es-AR" dirty="0">
                <a:solidFill>
                  <a:schemeClr val="accent1"/>
                </a:solidFill>
              </a:rPr>
              <a:t>que cualquier tautología proposicional que este escrita usando los conectivos ¬, ∨, ∧, → contiene alguna ocurrencia ya sea del símbolo ”¬” o del símbolo ”→</a:t>
            </a:r>
            <a:r>
              <a:rPr lang="es-AR" dirty="0" smtClean="0">
                <a:solidFill>
                  <a:schemeClr val="accent1"/>
                </a:solidFill>
              </a:rPr>
              <a:t>”.</a:t>
            </a:r>
            <a:endParaRPr lang="es-AR" dirty="0">
              <a:solidFill>
                <a:schemeClr val="accent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74307" y="2875002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Idea: Demostrar que cualquier </a:t>
            </a:r>
            <a:r>
              <a:rPr lang="es-AR" b="1" dirty="0" smtClean="0">
                <a:solidFill>
                  <a:schemeClr val="accent1"/>
                </a:solidFill>
              </a:rPr>
              <a:t>fórmula, sea A,  </a:t>
            </a:r>
            <a:r>
              <a:rPr lang="es-AR" b="1" dirty="0">
                <a:solidFill>
                  <a:schemeClr val="accent1"/>
                </a:solidFill>
              </a:rPr>
              <a:t>que contenga sólo ∨ y ∧ </a:t>
            </a:r>
            <a:r>
              <a:rPr lang="es-AR" b="1" u="sng" dirty="0">
                <a:solidFill>
                  <a:schemeClr val="accent1"/>
                </a:solidFill>
              </a:rPr>
              <a:t>puede</a:t>
            </a:r>
            <a:r>
              <a:rPr lang="es-AR" b="1" dirty="0">
                <a:solidFill>
                  <a:schemeClr val="accent1"/>
                </a:solidFill>
              </a:rPr>
              <a:t> tomar el valor F.</a:t>
            </a:r>
          </a:p>
          <a:p>
            <a:r>
              <a:rPr lang="es-AR" dirty="0" smtClean="0"/>
              <a:t>Para demostrar que A «puede» tomar el valor falso vamos a construir una valuación en particular en la cual A sea Falsa.</a:t>
            </a:r>
          </a:p>
          <a:p>
            <a:r>
              <a:rPr lang="es-AR" dirty="0" smtClean="0">
                <a:solidFill>
                  <a:schemeClr val="accent1"/>
                </a:solidFill>
              </a:rPr>
              <a:t>Sea </a:t>
            </a:r>
            <a:r>
              <a:rPr lang="es-AR" dirty="0">
                <a:solidFill>
                  <a:schemeClr val="accent1"/>
                </a:solidFill>
              </a:rPr>
              <a:t>v una </a:t>
            </a:r>
            <a:r>
              <a:rPr lang="es-AR" dirty="0" smtClean="0">
                <a:solidFill>
                  <a:schemeClr val="accent1"/>
                </a:solidFill>
              </a:rPr>
              <a:t>valuación, </a:t>
            </a:r>
            <a:r>
              <a:rPr lang="es-AR" dirty="0">
                <a:solidFill>
                  <a:schemeClr val="accent1"/>
                </a:solidFill>
              </a:rPr>
              <a:t>que asigna el valor Falso a todas las letras. O sea v(pi)=F para todo i. En esa </a:t>
            </a:r>
            <a:r>
              <a:rPr lang="es-AR" dirty="0" smtClean="0">
                <a:solidFill>
                  <a:schemeClr val="accent1"/>
                </a:solidFill>
              </a:rPr>
              <a:t>valuación </a:t>
            </a:r>
            <a:r>
              <a:rPr lang="es-AR" dirty="0">
                <a:solidFill>
                  <a:schemeClr val="accent1"/>
                </a:solidFill>
              </a:rPr>
              <a:t>la </a:t>
            </a:r>
            <a:r>
              <a:rPr lang="es-AR" dirty="0" err="1">
                <a:solidFill>
                  <a:schemeClr val="accent1"/>
                </a:solidFill>
              </a:rPr>
              <a:t>Fbf</a:t>
            </a:r>
            <a:r>
              <a:rPr lang="es-AR" dirty="0">
                <a:solidFill>
                  <a:schemeClr val="accent1"/>
                </a:solidFill>
              </a:rPr>
              <a:t>  </a:t>
            </a:r>
            <a:r>
              <a:rPr lang="es-AR" dirty="0" smtClean="0">
                <a:solidFill>
                  <a:schemeClr val="accent1"/>
                </a:solidFill>
              </a:rPr>
              <a:t>A también </a:t>
            </a:r>
            <a:r>
              <a:rPr lang="es-AR" dirty="0">
                <a:solidFill>
                  <a:schemeClr val="accent1"/>
                </a:solidFill>
              </a:rPr>
              <a:t>va a tomar el valor falso. </a:t>
            </a:r>
            <a:endParaRPr lang="es-AR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17737"/>
              </p:ext>
            </p:extLst>
          </p:nvPr>
        </p:nvGraphicFramePr>
        <p:xfrm>
          <a:off x="3419872" y="5517232"/>
          <a:ext cx="4569460" cy="963930"/>
        </p:xfrm>
        <a:graphic>
          <a:graphicData uri="http://schemas.openxmlformats.org/drawingml/2006/table">
            <a:tbl>
              <a:tblPr firstRow="1" firstCol="1" bandRow="1"/>
              <a:tblGrid>
                <a:gridCol w="1139825"/>
                <a:gridCol w="1139825"/>
                <a:gridCol w="228981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p2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 (</a:t>
                      </a:r>
                      <a:r>
                        <a:rPr lang="es-AR" sz="11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Fbf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con sólo conectivos </a:t>
                      </a:r>
                      <a:r>
                        <a:rPr lang="es-AR" sz="1100" dirty="0">
                          <a:effectLst/>
                          <a:latin typeface="Cambria Math"/>
                          <a:ea typeface="Calibri"/>
                          <a:cs typeface="Cambria Math"/>
                        </a:rPr>
                        <a:t>∨</a:t>
                      </a: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y </a:t>
                      </a:r>
                      <a:r>
                        <a:rPr lang="es-AR" sz="1100" dirty="0">
                          <a:effectLst/>
                          <a:latin typeface="Cambria Math"/>
                          <a:ea typeface="Calibri"/>
                          <a:cs typeface="Cambria Math"/>
                        </a:rPr>
                        <a:t>∧)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s-A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  <a:endParaRPr lang="es-A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560647" y="4725144"/>
            <a:ext cx="7864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>
                <a:solidFill>
                  <a:prstClr val="black"/>
                </a:solidFill>
              </a:rPr>
              <a:t>Recordemos que en la tabla de verdad cada VALORACION  se ve como una FILA. Lo siguiente es un ejemplo para 2 letras. La última fila corresponde a la valuación v que nos interesa</a:t>
            </a:r>
            <a:r>
              <a:rPr lang="es-AR" dirty="0" smtClean="0">
                <a:solidFill>
                  <a:prstClr val="black"/>
                </a:solidFill>
              </a:rPr>
              <a:t>.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8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260648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/>
              <a:t>Vamos a demostrarlo formalmente usando </a:t>
            </a:r>
            <a:r>
              <a:rPr lang="es-AR" sz="1600" b="1" u="sng" dirty="0">
                <a:solidFill>
                  <a:schemeClr val="accent1"/>
                </a:solidFill>
              </a:rPr>
              <a:t>inducción sobre la estructura de A</a:t>
            </a:r>
            <a:r>
              <a:rPr lang="es-AR" sz="1600" b="1" u="sng" dirty="0" smtClean="0">
                <a:solidFill>
                  <a:schemeClr val="accent1"/>
                </a:solidFill>
              </a:rPr>
              <a:t>.</a:t>
            </a:r>
            <a:endParaRPr lang="es-AR" sz="1600" dirty="0"/>
          </a:p>
        </p:txBody>
      </p:sp>
      <p:sp>
        <p:nvSpPr>
          <p:cNvPr id="3" name="2 Rectángulo"/>
          <p:cNvSpPr/>
          <p:nvPr/>
        </p:nvSpPr>
        <p:spPr>
          <a:xfrm>
            <a:off x="517959" y="281613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HIPOTESIS INDUCTIVA (H.I.): </a:t>
            </a:r>
            <a:r>
              <a:rPr lang="es-AR" dirty="0"/>
              <a:t>asumimos que para toda </a:t>
            </a:r>
            <a:r>
              <a:rPr lang="es-AR" dirty="0" err="1"/>
              <a:t>Fbf</a:t>
            </a:r>
            <a:r>
              <a:rPr lang="es-AR" dirty="0"/>
              <a:t> A que contiene sólo conjunción y disyunción, con N o menos conectivos  v(A)=</a:t>
            </a:r>
            <a:r>
              <a:rPr lang="es-AR" dirty="0" smtClean="0"/>
              <a:t>F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17959" y="3441680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CASO N+1</a:t>
            </a:r>
          </a:p>
          <a:p>
            <a:r>
              <a:rPr lang="es-AR" dirty="0"/>
              <a:t>Usando la H.I. tenemos que poder probar que v(A)=F, para una fórmula A que tiene N+1 conectivos. </a:t>
            </a:r>
          </a:p>
          <a:p>
            <a:r>
              <a:rPr lang="es-AR" dirty="0"/>
              <a:t>A puede tener 2 formatos:</a:t>
            </a:r>
          </a:p>
          <a:p>
            <a:r>
              <a:rPr lang="es-AR" dirty="0"/>
              <a:t>	Caso 1: A es (B ∨ C) 	Caso 2: A es (B ∧ C)</a:t>
            </a:r>
          </a:p>
          <a:p>
            <a:r>
              <a:rPr lang="es-AR" dirty="0"/>
              <a:t>Vemos que tanto B como C tienen N o menos conectivos , por lo tanto para ellas vale la H.I., es decir v(B)=F y v(C)=F .</a:t>
            </a:r>
          </a:p>
          <a:p>
            <a:r>
              <a:rPr lang="es-AR" dirty="0"/>
              <a:t>Entonces, por la definición de la semántica del ∨ y del ∧, tanto en el caso 1 como en el caso 2, v(A)=F.</a:t>
            </a:r>
          </a:p>
          <a:p>
            <a:endParaRPr lang="es-AR" dirty="0"/>
          </a:p>
          <a:p>
            <a:r>
              <a:rPr lang="es-AR" b="1" dirty="0">
                <a:solidFill>
                  <a:schemeClr val="accent1"/>
                </a:solidFill>
              </a:rPr>
              <a:t>Con esto hemos demostrado que </a:t>
            </a:r>
            <a:r>
              <a:rPr lang="es-AR" b="1" dirty="0" smtClean="0">
                <a:solidFill>
                  <a:schemeClr val="accent1"/>
                </a:solidFill>
              </a:rPr>
              <a:t>v(A)=F, para cualquier </a:t>
            </a:r>
            <a:r>
              <a:rPr lang="es-AR" b="1" dirty="0" err="1" smtClean="0">
                <a:solidFill>
                  <a:schemeClr val="accent1"/>
                </a:solidFill>
              </a:rPr>
              <a:t>fbf</a:t>
            </a:r>
            <a:r>
              <a:rPr lang="es-AR" b="1" dirty="0" smtClean="0">
                <a:solidFill>
                  <a:schemeClr val="accent1"/>
                </a:solidFill>
              </a:rPr>
              <a:t>.</a:t>
            </a: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09947" y="1950006"/>
            <a:ext cx="8554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600" b="1" dirty="0">
                <a:solidFill>
                  <a:schemeClr val="accent1"/>
                </a:solidFill>
              </a:rPr>
              <a:t>CASO BASE. N=0</a:t>
            </a:r>
          </a:p>
          <a:p>
            <a:pPr lvl="0"/>
            <a:r>
              <a:rPr lang="es-AR" sz="1600" dirty="0">
                <a:solidFill>
                  <a:prstClr val="black"/>
                </a:solidFill>
              </a:rPr>
              <a:t>Como N es cero, no hay conectivos, entonces A es atómica. O sea A=p1</a:t>
            </a:r>
          </a:p>
          <a:p>
            <a:pPr lvl="0"/>
            <a:r>
              <a:rPr lang="es-AR" sz="1600" dirty="0">
                <a:solidFill>
                  <a:prstClr val="black"/>
                </a:solidFill>
              </a:rPr>
              <a:t>v(p1)=F  por lo tanto v(A)=F</a:t>
            </a:r>
            <a:endParaRPr lang="es-AR" sz="1600" dirty="0">
              <a:solidFill>
                <a:prstClr val="black"/>
              </a:solidFill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90439" y="620688"/>
            <a:ext cx="8212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solidFill>
                  <a:schemeClr val="accent1"/>
                </a:solidFill>
              </a:rPr>
              <a:t>Sea v una valuación, que asigna el valor Falso a todas las letras. O sea v(pi)=F para todo i. En esa valuación la </a:t>
            </a:r>
            <a:r>
              <a:rPr lang="es-AR" b="1" dirty="0" err="1">
                <a:solidFill>
                  <a:schemeClr val="accent1"/>
                </a:solidFill>
              </a:rPr>
              <a:t>Fbf</a:t>
            </a:r>
            <a:r>
              <a:rPr lang="es-AR" b="1" dirty="0">
                <a:solidFill>
                  <a:schemeClr val="accent1"/>
                </a:solidFill>
              </a:rPr>
              <a:t>  A también va a tomar el valor </a:t>
            </a:r>
            <a:r>
              <a:rPr lang="es-AR" b="1" dirty="0" smtClean="0">
                <a:solidFill>
                  <a:schemeClr val="accent1"/>
                </a:solidFill>
              </a:rPr>
              <a:t>falso, o sea v(A)=F. 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393381" y="1354648"/>
            <a:ext cx="8309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sz="1600" dirty="0">
                <a:solidFill>
                  <a:prstClr val="black"/>
                </a:solidFill>
              </a:rPr>
              <a:t>Para demostrar por inducción necesitamos un número natural N. En este caso el “N” es la “cantidad de conectivos  de la </a:t>
            </a:r>
            <a:r>
              <a:rPr lang="es-AR" sz="1600" dirty="0" err="1">
                <a:solidFill>
                  <a:prstClr val="black"/>
                </a:solidFill>
              </a:rPr>
              <a:t>Fbf</a:t>
            </a:r>
            <a:r>
              <a:rPr lang="es-AR" sz="1600" dirty="0">
                <a:solidFill>
                  <a:prstClr val="black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3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47" y="1700808"/>
            <a:ext cx="4572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1907704" y="580650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Hemos </a:t>
            </a:r>
            <a:r>
              <a:rPr lang="es-AR" b="1" dirty="0">
                <a:solidFill>
                  <a:srgbClr val="00B050"/>
                </a:solidFill>
              </a:rPr>
              <a:t>demostrado que A puede tomar el valor Falso y por lo tanto A no es una Tautología</a:t>
            </a:r>
            <a:r>
              <a:rPr lang="es-AR" b="1" dirty="0" smtClean="0">
                <a:solidFill>
                  <a:srgbClr val="00B050"/>
                </a:solidFill>
              </a:rPr>
              <a:t>.</a:t>
            </a:r>
          </a:p>
          <a:p>
            <a:endParaRPr lang="es-AR" b="1" dirty="0">
              <a:solidFill>
                <a:srgbClr val="00B050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907704" y="3501008"/>
            <a:ext cx="59653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>
                <a:solidFill>
                  <a:prstClr val="black"/>
                </a:solidFill>
              </a:rPr>
              <a:t>Retornando al objetivo del ejercicio, vemos que los conectivos ∨ y ∧ no alcanzan para escribir tautologías. </a:t>
            </a:r>
            <a:endParaRPr lang="es-AR" dirty="0" smtClean="0">
              <a:solidFill>
                <a:prstClr val="black"/>
              </a:solidFill>
            </a:endParaRPr>
          </a:p>
          <a:p>
            <a:pPr lvl="0"/>
            <a:endParaRPr lang="es-AR" dirty="0">
              <a:solidFill>
                <a:prstClr val="black"/>
              </a:solidFill>
            </a:endParaRPr>
          </a:p>
          <a:p>
            <a:pPr lvl="0"/>
            <a:r>
              <a:rPr lang="es-AR" dirty="0">
                <a:solidFill>
                  <a:prstClr val="black"/>
                </a:solidFill>
              </a:rPr>
              <a:t>Entonces, para expresar tautologías deben usarse además  otros conectivos.</a:t>
            </a:r>
            <a:endParaRPr lang="es-A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580</Words>
  <Application>Microsoft Office PowerPoint</Application>
  <PresentationFormat>Presentación en pantalla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Técnicas de Prueba</vt:lpstr>
      <vt:lpstr>Técnicas de prueba</vt:lpstr>
      <vt:lpstr>Demostración por contra-ejemplo</vt:lpstr>
      <vt:lpstr>Demostración por el absurdo</vt:lpstr>
      <vt:lpstr>Demostración por inducción  natural/estructural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Contradicciones</dc:title>
  <dc:creator>Claudia Pons</dc:creator>
  <cp:lastModifiedBy>Claudia Pons</cp:lastModifiedBy>
  <cp:revision>23</cp:revision>
  <dcterms:created xsi:type="dcterms:W3CDTF">2020-03-30T18:56:05Z</dcterms:created>
  <dcterms:modified xsi:type="dcterms:W3CDTF">2020-05-18T15:02:58Z</dcterms:modified>
</cp:coreProperties>
</file>