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5" r:id="rId5"/>
    <p:sldId id="259" r:id="rId6"/>
    <p:sldId id="257" r:id="rId7"/>
    <p:sldId id="258" r:id="rId8"/>
    <p:sldId id="260" r:id="rId9"/>
    <p:sldId id="263" r:id="rId10"/>
    <p:sldId id="264" r:id="rId11"/>
    <p:sldId id="266" r:id="rId12"/>
    <p:sldId id="267" r:id="rId13"/>
    <p:sldId id="268" r:id="rId14"/>
    <p:sldId id="269"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404"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860791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95121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251078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383500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329486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71294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75861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3622903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219858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1601518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4F3135-3A10-47BD-9994-01C1E65BF274}" type="datetimeFigureOut">
              <a:rPr lang="es-AR" smtClean="0"/>
              <a:t>01/06/2020</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B0E54E32-E3FF-4F6C-BBB0-EB04F13870FB}" type="slidenum">
              <a:rPr lang="es-AR" smtClean="0"/>
              <a:t>‹Nº›</a:t>
            </a:fld>
            <a:endParaRPr lang="es-AR"/>
          </a:p>
        </p:txBody>
      </p:sp>
    </p:spTree>
    <p:extLst>
      <p:ext uri="{BB962C8B-B14F-4D97-AF65-F5344CB8AC3E}">
        <p14:creationId xmlns:p14="http://schemas.microsoft.com/office/powerpoint/2010/main" val="419767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F3135-3A10-47BD-9994-01C1E65BF274}" type="datetimeFigureOut">
              <a:rPr lang="es-AR" smtClean="0"/>
              <a:t>01/06/2020</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54E32-E3FF-4F6C-BBB0-EB04F13870FB}" type="slidenum">
              <a:rPr lang="es-AR" smtClean="0"/>
              <a:t>‹Nº›</a:t>
            </a:fld>
            <a:endParaRPr lang="es-AR"/>
          </a:p>
        </p:txBody>
      </p:sp>
    </p:spTree>
    <p:extLst>
      <p:ext uri="{BB962C8B-B14F-4D97-AF65-F5344CB8AC3E}">
        <p14:creationId xmlns:p14="http://schemas.microsoft.com/office/powerpoint/2010/main" val="15774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Cálculo de Enunciados L</a:t>
            </a:r>
            <a:endParaRPr lang="es-AR" dirty="0"/>
          </a:p>
        </p:txBody>
      </p:sp>
      <p:sp>
        <p:nvSpPr>
          <p:cNvPr id="3" name="2 Subtítulo"/>
          <p:cNvSpPr>
            <a:spLocks noGrp="1"/>
          </p:cNvSpPr>
          <p:nvPr>
            <p:ph type="subTitle" idx="1"/>
          </p:nvPr>
        </p:nvSpPr>
        <p:spPr/>
        <p:txBody>
          <a:bodyPr/>
          <a:lstStyle/>
          <a:p>
            <a:r>
              <a:rPr lang="es-ES" dirty="0" smtClean="0"/>
              <a:t>2020</a:t>
            </a:r>
          </a:p>
          <a:p>
            <a:r>
              <a:rPr lang="es-ES" dirty="0" smtClean="0"/>
              <a:t>Claudia PONS</a:t>
            </a:r>
            <a:endParaRPr lang="es-AR" dirty="0"/>
          </a:p>
        </p:txBody>
      </p:sp>
    </p:spTree>
    <p:extLst>
      <p:ext uri="{BB962C8B-B14F-4D97-AF65-F5344CB8AC3E}">
        <p14:creationId xmlns:p14="http://schemas.microsoft.com/office/powerpoint/2010/main" val="122843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solidFill>
                  <a:srgbClr val="0070C0"/>
                </a:solidFill>
              </a:rPr>
              <a:t>Metateorema</a:t>
            </a:r>
            <a:r>
              <a:rPr lang="es-ES" dirty="0" smtClean="0">
                <a:solidFill>
                  <a:srgbClr val="0070C0"/>
                </a:solidFill>
              </a:rPr>
              <a:t> de la Deducción</a:t>
            </a:r>
            <a:endParaRPr lang="es-AR" dirty="0">
              <a:solidFill>
                <a:srgbClr val="0070C0"/>
              </a:solidFill>
            </a:endParaRPr>
          </a:p>
        </p:txBody>
      </p:sp>
      <p:sp>
        <p:nvSpPr>
          <p:cNvPr id="3" name="2 CuadroTexto"/>
          <p:cNvSpPr txBox="1"/>
          <p:nvPr/>
        </p:nvSpPr>
        <p:spPr>
          <a:xfrm>
            <a:off x="1547664" y="1700808"/>
            <a:ext cx="5904656" cy="400110"/>
          </a:xfrm>
          <a:prstGeom prst="rect">
            <a:avLst/>
          </a:prstGeom>
          <a:noFill/>
          <a:ln>
            <a:solidFill>
              <a:schemeClr val="tx2"/>
            </a:solidFill>
          </a:ln>
        </p:spPr>
        <p:txBody>
          <a:bodyPr wrap="square" rtlCol="0">
            <a:spAutoFit/>
          </a:bodyPr>
          <a:lstStyle/>
          <a:p>
            <a:pPr algn="ctr"/>
            <a:r>
              <a:rPr lang="es-ES" sz="2000" dirty="0" smtClean="0">
                <a:solidFill>
                  <a:srgbClr val="0070C0"/>
                </a:solidFill>
              </a:rPr>
              <a:t>Si </a:t>
            </a:r>
            <a:r>
              <a:rPr lang="es-ES" sz="2000" dirty="0">
                <a:solidFill>
                  <a:srgbClr val="0070C0"/>
                </a:solidFill>
              </a:rPr>
              <a:t>Γ </a:t>
            </a:r>
            <a:r>
              <a:rPr lang="es-ES" sz="2000" dirty="0" smtClean="0">
                <a:solidFill>
                  <a:srgbClr val="0070C0"/>
                </a:solidFill>
                <a:sym typeface="Symbol"/>
              </a:rPr>
              <a:t> {A} </a:t>
            </a:r>
            <a:r>
              <a:rPr lang="es-ES" sz="2000" dirty="0" smtClean="0">
                <a:solidFill>
                  <a:srgbClr val="0070C0"/>
                </a:solidFill>
              </a:rPr>
              <a:t>|–</a:t>
            </a:r>
            <a:r>
              <a:rPr lang="es-ES" sz="2000" baseline="-25000" dirty="0">
                <a:solidFill>
                  <a:srgbClr val="0070C0"/>
                </a:solidFill>
              </a:rPr>
              <a:t>L</a:t>
            </a:r>
            <a:r>
              <a:rPr lang="es-ES" sz="2000" dirty="0">
                <a:solidFill>
                  <a:srgbClr val="0070C0"/>
                </a:solidFill>
              </a:rPr>
              <a:t> </a:t>
            </a:r>
            <a:r>
              <a:rPr lang="es-ES" sz="2000" dirty="0" smtClean="0">
                <a:solidFill>
                  <a:srgbClr val="0070C0"/>
                </a:solidFill>
              </a:rPr>
              <a:t>B    </a:t>
            </a:r>
            <a:r>
              <a:rPr lang="es-ES" sz="2000" dirty="0" smtClean="0"/>
              <a:t>entonces</a:t>
            </a:r>
            <a:r>
              <a:rPr lang="es-ES" sz="2000" dirty="0" smtClean="0">
                <a:solidFill>
                  <a:srgbClr val="0070C0"/>
                </a:solidFill>
              </a:rPr>
              <a:t>       Γ |–</a:t>
            </a:r>
            <a:r>
              <a:rPr lang="es-ES" sz="2000" baseline="-25000" dirty="0">
                <a:solidFill>
                  <a:srgbClr val="0070C0"/>
                </a:solidFill>
              </a:rPr>
              <a:t>L</a:t>
            </a:r>
            <a:r>
              <a:rPr lang="es-ES" sz="2000" dirty="0">
                <a:solidFill>
                  <a:srgbClr val="0070C0"/>
                </a:solidFill>
              </a:rPr>
              <a:t> </a:t>
            </a:r>
            <a:r>
              <a:rPr lang="es-ES" sz="2000" dirty="0" smtClean="0">
                <a:solidFill>
                  <a:srgbClr val="0070C0"/>
                </a:solidFill>
              </a:rPr>
              <a:t>(A </a:t>
            </a:r>
            <a:r>
              <a:rPr lang="es-ES" sz="2000" dirty="0">
                <a:solidFill>
                  <a:srgbClr val="0070C0"/>
                </a:solidFill>
              </a:rPr>
              <a:t>→ </a:t>
            </a:r>
            <a:r>
              <a:rPr lang="es-ES" sz="2000" dirty="0" smtClean="0">
                <a:solidFill>
                  <a:srgbClr val="0070C0"/>
                </a:solidFill>
              </a:rPr>
              <a:t>B) </a:t>
            </a:r>
            <a:endParaRPr lang="es-AR" sz="2000" dirty="0">
              <a:solidFill>
                <a:srgbClr val="0070C0"/>
              </a:solidFill>
            </a:endParaRPr>
          </a:p>
        </p:txBody>
      </p:sp>
      <p:sp>
        <p:nvSpPr>
          <p:cNvPr id="4" name="3 CuadroTexto"/>
          <p:cNvSpPr txBox="1"/>
          <p:nvPr/>
        </p:nvSpPr>
        <p:spPr>
          <a:xfrm>
            <a:off x="959651" y="2564904"/>
            <a:ext cx="5472608" cy="1754326"/>
          </a:xfrm>
          <a:prstGeom prst="rect">
            <a:avLst/>
          </a:prstGeom>
          <a:noFill/>
        </p:spPr>
        <p:txBody>
          <a:bodyPr wrap="square" rtlCol="0">
            <a:spAutoFit/>
          </a:bodyPr>
          <a:lstStyle/>
          <a:p>
            <a:r>
              <a:rPr lang="es-ES" dirty="0" smtClean="0"/>
              <a:t>Veamos para que sirve.</a:t>
            </a:r>
          </a:p>
          <a:p>
            <a:r>
              <a:rPr lang="es-ES" dirty="0" smtClean="0"/>
              <a:t>Hemos demostrado </a:t>
            </a:r>
          </a:p>
          <a:p>
            <a:r>
              <a:rPr lang="es-ES" b="1" dirty="0">
                <a:solidFill>
                  <a:srgbClr val="0070C0"/>
                </a:solidFill>
              </a:rPr>
              <a:t>Γ </a:t>
            </a:r>
            <a:r>
              <a:rPr lang="es-ES" dirty="0" smtClean="0">
                <a:solidFill>
                  <a:srgbClr val="0070C0"/>
                </a:solidFill>
              </a:rPr>
              <a:t> </a:t>
            </a:r>
            <a:r>
              <a:rPr lang="es-ES" b="1" dirty="0" smtClean="0">
                <a:solidFill>
                  <a:srgbClr val="0070C0"/>
                </a:solidFill>
              </a:rPr>
              <a:t>|–</a:t>
            </a:r>
            <a:r>
              <a:rPr lang="es-ES" b="1" baseline="-25000" dirty="0">
                <a:solidFill>
                  <a:srgbClr val="0070C0"/>
                </a:solidFill>
              </a:rPr>
              <a:t>L</a:t>
            </a:r>
            <a:r>
              <a:rPr lang="es-ES" b="1" dirty="0">
                <a:solidFill>
                  <a:srgbClr val="0070C0"/>
                </a:solidFill>
              </a:rPr>
              <a:t> (p-&gt;p</a:t>
            </a:r>
            <a:r>
              <a:rPr lang="es-ES" b="1" dirty="0" smtClean="0">
                <a:solidFill>
                  <a:srgbClr val="0070C0"/>
                </a:solidFill>
              </a:rPr>
              <a:t>)   </a:t>
            </a:r>
            <a:r>
              <a:rPr lang="es-ES" b="1" dirty="0" smtClean="0"/>
              <a:t>para </a:t>
            </a:r>
            <a:r>
              <a:rPr lang="es-ES" dirty="0" smtClean="0"/>
              <a:t>Γ conjunto vacío.</a:t>
            </a:r>
          </a:p>
          <a:p>
            <a:endParaRPr lang="es-ES" b="1" dirty="0">
              <a:solidFill>
                <a:srgbClr val="00B050"/>
              </a:solidFill>
            </a:endParaRPr>
          </a:p>
          <a:p>
            <a:r>
              <a:rPr lang="es-ES" b="1" dirty="0" smtClean="0">
                <a:solidFill>
                  <a:srgbClr val="00B050"/>
                </a:solidFill>
              </a:rPr>
              <a:t>Nos llevó 5 engorrosos pasos!!</a:t>
            </a:r>
            <a:endParaRPr lang="es-ES" b="1" dirty="0">
              <a:solidFill>
                <a:srgbClr val="00B050"/>
              </a:solidFill>
            </a:endParaRPr>
          </a:p>
          <a:p>
            <a:endParaRPr lang="es-AR" dirty="0"/>
          </a:p>
        </p:txBody>
      </p:sp>
      <p:sp>
        <p:nvSpPr>
          <p:cNvPr id="5" name="4 CuadroTexto"/>
          <p:cNvSpPr txBox="1"/>
          <p:nvPr/>
        </p:nvSpPr>
        <p:spPr>
          <a:xfrm>
            <a:off x="959651" y="4351529"/>
            <a:ext cx="7200626" cy="369332"/>
          </a:xfrm>
          <a:prstGeom prst="rect">
            <a:avLst/>
          </a:prstGeom>
          <a:noFill/>
        </p:spPr>
        <p:txBody>
          <a:bodyPr wrap="none" rtlCol="0">
            <a:spAutoFit/>
          </a:bodyPr>
          <a:lstStyle/>
          <a:p>
            <a:r>
              <a:rPr lang="es-ES" dirty="0" smtClean="0">
                <a:solidFill>
                  <a:srgbClr val="00B050"/>
                </a:solidFill>
              </a:rPr>
              <a:t>Aplicando el Meta-teorema de la deducción lo podemos resolver mas fácil!</a:t>
            </a:r>
            <a:endParaRPr lang="es-AR" dirty="0">
              <a:solidFill>
                <a:srgbClr val="00B050"/>
              </a:solidFill>
            </a:endParaRPr>
          </a:p>
        </p:txBody>
      </p:sp>
      <p:sp>
        <p:nvSpPr>
          <p:cNvPr id="7" name="6 Rectángulo"/>
          <p:cNvSpPr/>
          <p:nvPr/>
        </p:nvSpPr>
        <p:spPr>
          <a:xfrm>
            <a:off x="1024243" y="5009012"/>
            <a:ext cx="5788892" cy="646331"/>
          </a:xfrm>
          <a:prstGeom prst="rect">
            <a:avLst/>
          </a:prstGeom>
        </p:spPr>
        <p:txBody>
          <a:bodyPr wrap="none">
            <a:spAutoFit/>
          </a:bodyPr>
          <a:lstStyle/>
          <a:p>
            <a:r>
              <a:rPr lang="es-ES" dirty="0" smtClean="0"/>
              <a:t>Si demuestro  </a:t>
            </a:r>
            <a:r>
              <a:rPr lang="es-ES" dirty="0" smtClean="0">
                <a:solidFill>
                  <a:srgbClr val="0070C0"/>
                </a:solidFill>
              </a:rPr>
              <a:t>Γ </a:t>
            </a:r>
            <a:r>
              <a:rPr lang="es-ES" dirty="0">
                <a:solidFill>
                  <a:srgbClr val="0070C0"/>
                </a:solidFill>
                <a:sym typeface="Symbol"/>
              </a:rPr>
              <a:t> </a:t>
            </a:r>
            <a:r>
              <a:rPr lang="es-ES" dirty="0" smtClean="0">
                <a:solidFill>
                  <a:srgbClr val="0070C0"/>
                </a:solidFill>
                <a:sym typeface="Symbol"/>
              </a:rPr>
              <a:t>{p} </a:t>
            </a:r>
            <a:r>
              <a:rPr lang="es-ES" dirty="0">
                <a:solidFill>
                  <a:srgbClr val="0070C0"/>
                </a:solidFill>
              </a:rPr>
              <a:t>|–</a:t>
            </a:r>
            <a:r>
              <a:rPr lang="es-ES" baseline="-25000" dirty="0">
                <a:solidFill>
                  <a:srgbClr val="0070C0"/>
                </a:solidFill>
              </a:rPr>
              <a:t>L</a:t>
            </a:r>
            <a:r>
              <a:rPr lang="es-ES" dirty="0">
                <a:solidFill>
                  <a:srgbClr val="0070C0"/>
                </a:solidFill>
              </a:rPr>
              <a:t> </a:t>
            </a:r>
            <a:r>
              <a:rPr lang="es-ES" dirty="0" smtClean="0">
                <a:solidFill>
                  <a:srgbClr val="0070C0"/>
                </a:solidFill>
              </a:rPr>
              <a:t>p </a:t>
            </a:r>
          </a:p>
          <a:p>
            <a:r>
              <a:rPr lang="es-ES" dirty="0" smtClean="0"/>
              <a:t>entonces por el MT de la Deducción  obtengo </a:t>
            </a:r>
            <a:r>
              <a:rPr lang="es-ES" dirty="0" smtClean="0">
                <a:solidFill>
                  <a:srgbClr val="0070C0"/>
                </a:solidFill>
              </a:rPr>
              <a:t> </a:t>
            </a:r>
            <a:r>
              <a:rPr lang="es-ES" dirty="0">
                <a:solidFill>
                  <a:srgbClr val="0070C0"/>
                </a:solidFill>
              </a:rPr>
              <a:t>Γ </a:t>
            </a:r>
            <a:r>
              <a:rPr lang="es-ES" dirty="0" smtClean="0">
                <a:solidFill>
                  <a:srgbClr val="0070C0"/>
                </a:solidFill>
              </a:rPr>
              <a:t>|–</a:t>
            </a:r>
            <a:r>
              <a:rPr lang="es-ES" baseline="-25000" dirty="0">
                <a:solidFill>
                  <a:srgbClr val="0070C0"/>
                </a:solidFill>
              </a:rPr>
              <a:t>L</a:t>
            </a:r>
            <a:r>
              <a:rPr lang="es-ES" dirty="0">
                <a:solidFill>
                  <a:srgbClr val="0070C0"/>
                </a:solidFill>
              </a:rPr>
              <a:t> </a:t>
            </a:r>
            <a:r>
              <a:rPr lang="es-ES" dirty="0" smtClean="0">
                <a:solidFill>
                  <a:srgbClr val="0070C0"/>
                </a:solidFill>
              </a:rPr>
              <a:t>(p</a:t>
            </a:r>
            <a:r>
              <a:rPr lang="es-ES" dirty="0">
                <a:solidFill>
                  <a:srgbClr val="0070C0"/>
                </a:solidFill>
              </a:rPr>
              <a:t> → </a:t>
            </a:r>
            <a:r>
              <a:rPr lang="es-ES" dirty="0" smtClean="0">
                <a:solidFill>
                  <a:srgbClr val="0070C0"/>
                </a:solidFill>
              </a:rPr>
              <a:t>p) </a:t>
            </a:r>
          </a:p>
        </p:txBody>
      </p:sp>
      <p:sp>
        <p:nvSpPr>
          <p:cNvPr id="6" name="5 Rectángulo"/>
          <p:cNvSpPr/>
          <p:nvPr/>
        </p:nvSpPr>
        <p:spPr>
          <a:xfrm>
            <a:off x="1039351" y="5857992"/>
            <a:ext cx="7120925" cy="646331"/>
          </a:xfrm>
          <a:prstGeom prst="rect">
            <a:avLst/>
          </a:prstGeom>
        </p:spPr>
        <p:txBody>
          <a:bodyPr wrap="square">
            <a:spAutoFit/>
          </a:bodyPr>
          <a:lstStyle/>
          <a:p>
            <a:r>
              <a:rPr lang="es-ES" b="1" dirty="0">
                <a:solidFill>
                  <a:srgbClr val="00B050"/>
                </a:solidFill>
              </a:rPr>
              <a:t>Cuántos pasos tiene </a:t>
            </a:r>
            <a:r>
              <a:rPr lang="es-ES" b="1" dirty="0" smtClean="0">
                <a:solidFill>
                  <a:srgbClr val="00B050"/>
                </a:solidFill>
              </a:rPr>
              <a:t>la demostración de  </a:t>
            </a:r>
            <a:r>
              <a:rPr lang="es-ES" dirty="0" smtClean="0">
                <a:solidFill>
                  <a:srgbClr val="0070C0"/>
                </a:solidFill>
              </a:rPr>
              <a:t>Γ </a:t>
            </a:r>
            <a:r>
              <a:rPr lang="es-ES" dirty="0">
                <a:solidFill>
                  <a:srgbClr val="0070C0"/>
                </a:solidFill>
                <a:sym typeface="Symbol"/>
              </a:rPr>
              <a:t> {p} </a:t>
            </a:r>
            <a:r>
              <a:rPr lang="es-ES" dirty="0">
                <a:solidFill>
                  <a:srgbClr val="0070C0"/>
                </a:solidFill>
              </a:rPr>
              <a:t>|–</a:t>
            </a:r>
            <a:r>
              <a:rPr lang="es-ES" baseline="-25000" dirty="0">
                <a:solidFill>
                  <a:srgbClr val="0070C0"/>
                </a:solidFill>
              </a:rPr>
              <a:t>L</a:t>
            </a:r>
            <a:r>
              <a:rPr lang="es-ES" dirty="0">
                <a:solidFill>
                  <a:srgbClr val="0070C0"/>
                </a:solidFill>
              </a:rPr>
              <a:t> p </a:t>
            </a:r>
            <a:r>
              <a:rPr lang="es-ES" dirty="0" smtClean="0">
                <a:solidFill>
                  <a:srgbClr val="0070C0"/>
                </a:solidFill>
              </a:rPr>
              <a:t> </a:t>
            </a:r>
            <a:r>
              <a:rPr lang="es-ES" b="1" dirty="0" smtClean="0">
                <a:solidFill>
                  <a:srgbClr val="00B050"/>
                </a:solidFill>
              </a:rPr>
              <a:t>?</a:t>
            </a:r>
          </a:p>
          <a:p>
            <a:pPr lvl="0"/>
            <a:r>
              <a:rPr lang="es-ES" b="1" dirty="0" smtClean="0">
                <a:solidFill>
                  <a:srgbClr val="00B050"/>
                </a:solidFill>
              </a:rPr>
              <a:t>  </a:t>
            </a:r>
            <a:r>
              <a:rPr lang="es-ES" b="1" dirty="0">
                <a:solidFill>
                  <a:srgbClr val="00B050"/>
                </a:solidFill>
              </a:rPr>
              <a:t>1 solo. Trivial! </a:t>
            </a:r>
            <a:endParaRPr lang="es-AR" b="1" dirty="0">
              <a:solidFill>
                <a:srgbClr val="00B050"/>
              </a:solidFill>
            </a:endParaRPr>
          </a:p>
        </p:txBody>
      </p:sp>
    </p:spTree>
    <p:extLst>
      <p:ext uri="{BB962C8B-B14F-4D97-AF65-F5344CB8AC3E}">
        <p14:creationId xmlns:p14="http://schemas.microsoft.com/office/powerpoint/2010/main" val="3432533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solidFill>
                  <a:srgbClr val="0070C0"/>
                </a:solidFill>
              </a:rPr>
              <a:t>Metateorema</a:t>
            </a:r>
            <a:r>
              <a:rPr lang="es-ES" dirty="0" smtClean="0">
                <a:solidFill>
                  <a:srgbClr val="0070C0"/>
                </a:solidFill>
              </a:rPr>
              <a:t> de la Deducción. </a:t>
            </a:r>
            <a:r>
              <a:rPr lang="es-ES" sz="2000" dirty="0" smtClean="0">
                <a:solidFill>
                  <a:srgbClr val="0070C0"/>
                </a:solidFill>
              </a:rPr>
              <a:t>Ejemplo</a:t>
            </a:r>
            <a:endParaRPr lang="es-AR" sz="2000" dirty="0">
              <a:solidFill>
                <a:srgbClr val="0070C0"/>
              </a:solidFill>
            </a:endParaRPr>
          </a:p>
        </p:txBody>
      </p:sp>
      <p:sp>
        <p:nvSpPr>
          <p:cNvPr id="8" name="Rectangle 3"/>
          <p:cNvSpPr txBox="1">
            <a:spLocks noChangeArrowheads="1"/>
          </p:cNvSpPr>
          <p:nvPr/>
        </p:nvSpPr>
        <p:spPr>
          <a:xfrm>
            <a:off x="611560" y="1772816"/>
            <a:ext cx="6335712" cy="372921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s-ES" sz="2000" b="1" dirty="0" smtClean="0">
                <a:solidFill>
                  <a:srgbClr val="0070C0"/>
                </a:solidFill>
              </a:rPr>
              <a:t>Premisas:</a:t>
            </a:r>
          </a:p>
          <a:p>
            <a:pPr>
              <a:spcBef>
                <a:spcPts val="0"/>
              </a:spcBef>
              <a:buFont typeface="Wingdings" pitchFamily="2" charset="2"/>
              <a:buChar char="Ø"/>
              <a:defRPr/>
            </a:pPr>
            <a:r>
              <a:rPr lang="es-ES" sz="2000" dirty="0" smtClean="0"/>
              <a:t>Si tenemos una buena especificación entonces obtenemos un diseño correcto. </a:t>
            </a:r>
            <a:endParaRPr lang="es-AR" sz="2000" dirty="0" smtClean="0"/>
          </a:p>
          <a:p>
            <a:pPr>
              <a:spcBef>
                <a:spcPts val="0"/>
              </a:spcBef>
              <a:buFont typeface="Wingdings" pitchFamily="2" charset="2"/>
              <a:buChar char="Ø"/>
              <a:defRPr/>
            </a:pPr>
            <a:r>
              <a:rPr lang="es-ES" sz="2000" dirty="0" smtClean="0"/>
              <a:t>Si obtenemos un diseño correcto obtenemos un buen programa, a menos que nuestro programador sea mediocre.</a:t>
            </a:r>
            <a:endParaRPr lang="es-AR" sz="2000" dirty="0" smtClean="0"/>
          </a:p>
          <a:p>
            <a:pPr>
              <a:spcBef>
                <a:spcPts val="0"/>
              </a:spcBef>
              <a:buFont typeface="Wingdings" pitchFamily="2" charset="2"/>
              <a:buChar char="Ø"/>
              <a:defRPr/>
            </a:pPr>
            <a:r>
              <a:rPr lang="es-ES" sz="2000" dirty="0" smtClean="0"/>
              <a:t>Nuestro programador no es mediocre. </a:t>
            </a:r>
            <a:endParaRPr lang="es-AR" sz="2000" dirty="0" smtClean="0"/>
          </a:p>
          <a:p>
            <a:pPr marL="0" indent="0">
              <a:spcBef>
                <a:spcPts val="0"/>
              </a:spcBef>
              <a:buFont typeface="Trebuchet MS" pitchFamily="34" charset="0"/>
              <a:buNone/>
              <a:defRPr/>
            </a:pPr>
            <a:r>
              <a:rPr lang="es-ES" sz="2000" dirty="0" smtClean="0"/>
              <a:t> </a:t>
            </a:r>
            <a:endParaRPr lang="es-AR" sz="2000" dirty="0" smtClean="0"/>
          </a:p>
          <a:p>
            <a:pPr marL="0" indent="0">
              <a:spcBef>
                <a:spcPts val="0"/>
              </a:spcBef>
              <a:buFont typeface="Trebuchet MS" pitchFamily="34" charset="0"/>
              <a:buNone/>
              <a:defRPr/>
            </a:pPr>
            <a:r>
              <a:rPr lang="es-ES" sz="2000" b="1" dirty="0" smtClean="0">
                <a:solidFill>
                  <a:srgbClr val="0070C0"/>
                </a:solidFill>
              </a:rPr>
              <a:t>Se quiere concluir que: </a:t>
            </a:r>
            <a:endParaRPr lang="es-AR" sz="2000" b="1" dirty="0" smtClean="0">
              <a:solidFill>
                <a:srgbClr val="0070C0"/>
              </a:solidFill>
            </a:endParaRPr>
          </a:p>
          <a:p>
            <a:pPr>
              <a:spcBef>
                <a:spcPts val="0"/>
              </a:spcBef>
              <a:buFont typeface="Wingdings" pitchFamily="2" charset="2"/>
              <a:buChar char="Ø"/>
              <a:defRPr/>
            </a:pPr>
            <a:r>
              <a:rPr lang="es-ES" sz="2000" dirty="0" smtClean="0"/>
              <a:t> Si tenemos una buena especificación obtenemos un buen programa.</a:t>
            </a:r>
          </a:p>
        </p:txBody>
      </p:sp>
    </p:spTree>
    <p:extLst>
      <p:ext uri="{BB962C8B-B14F-4D97-AF65-F5344CB8AC3E}">
        <p14:creationId xmlns:p14="http://schemas.microsoft.com/office/powerpoint/2010/main" val="563653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err="1" smtClean="0">
                <a:solidFill>
                  <a:srgbClr val="0070C0"/>
                </a:solidFill>
              </a:rPr>
              <a:t>Metateorema</a:t>
            </a:r>
            <a:r>
              <a:rPr lang="es-ES" dirty="0" smtClean="0">
                <a:solidFill>
                  <a:srgbClr val="0070C0"/>
                </a:solidFill>
              </a:rPr>
              <a:t> de la Deducción. Ejemplo</a:t>
            </a:r>
            <a:endParaRPr lang="es-AR" dirty="0">
              <a:solidFill>
                <a:srgbClr val="0070C0"/>
              </a:solidFill>
            </a:endParaRPr>
          </a:p>
        </p:txBody>
      </p:sp>
      <p:sp>
        <p:nvSpPr>
          <p:cNvPr id="8" name="Rectangle 3"/>
          <p:cNvSpPr txBox="1">
            <a:spLocks noChangeArrowheads="1"/>
          </p:cNvSpPr>
          <p:nvPr/>
        </p:nvSpPr>
        <p:spPr>
          <a:xfrm>
            <a:off x="467544" y="3212976"/>
            <a:ext cx="6335712" cy="24221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s-ES" sz="1600" b="1" dirty="0" smtClean="0">
                <a:solidFill>
                  <a:srgbClr val="0070C0"/>
                </a:solidFill>
              </a:rPr>
              <a:t>Premisas:</a:t>
            </a:r>
          </a:p>
          <a:p>
            <a:pPr>
              <a:spcBef>
                <a:spcPts val="0"/>
              </a:spcBef>
              <a:buFont typeface="Wingdings" pitchFamily="2" charset="2"/>
              <a:buChar char="Ø"/>
              <a:defRPr/>
            </a:pPr>
            <a:r>
              <a:rPr lang="es-ES" sz="1600" dirty="0" smtClean="0"/>
              <a:t>Si tenemos una buena especificación entonces obtenemos un diseño correcto. </a:t>
            </a:r>
            <a:r>
              <a:rPr lang="en-US" sz="1600" dirty="0" smtClean="0">
                <a:solidFill>
                  <a:srgbClr val="0070C0"/>
                </a:solidFill>
              </a:rPr>
              <a:t>A</a:t>
            </a:r>
            <a:r>
              <a:rPr lang="en-US" sz="1600" baseline="-25000" dirty="0" smtClean="0">
                <a:solidFill>
                  <a:srgbClr val="0070C0"/>
                </a:solidFill>
              </a:rPr>
              <a:t>1 </a:t>
            </a:r>
            <a:r>
              <a:rPr lang="en-US" sz="1600" baseline="-25000" dirty="0" smtClean="0">
                <a:solidFill>
                  <a:srgbClr val="0070C0"/>
                </a:solidFill>
                <a:latin typeface="+mj-lt"/>
                <a:sym typeface="Wingdings" pitchFamily="2" charset="2"/>
              </a:rPr>
              <a:t>:</a:t>
            </a:r>
            <a:r>
              <a:rPr lang="en-US" sz="1600" dirty="0" smtClean="0">
                <a:solidFill>
                  <a:srgbClr val="0070C0"/>
                </a:solidFill>
                <a:latin typeface="+mj-lt"/>
                <a:sym typeface="Wingdings" pitchFamily="2" charset="2"/>
              </a:rPr>
              <a:t> </a:t>
            </a:r>
            <a:r>
              <a:rPr lang="en-US" sz="1600" dirty="0" smtClean="0">
                <a:solidFill>
                  <a:srgbClr val="0070C0"/>
                </a:solidFill>
              </a:rPr>
              <a:t>(p </a:t>
            </a:r>
            <a:r>
              <a:rPr lang="es-ES" sz="1600" dirty="0">
                <a:solidFill>
                  <a:srgbClr val="0070C0"/>
                </a:solidFill>
                <a:sym typeface="Symbol"/>
              </a:rPr>
              <a:t></a:t>
            </a:r>
            <a:r>
              <a:rPr lang="es-ES" sz="1600" dirty="0">
                <a:solidFill>
                  <a:srgbClr val="0070C0"/>
                </a:solidFill>
              </a:rPr>
              <a:t> </a:t>
            </a:r>
            <a:r>
              <a:rPr lang="en-US" sz="1600" dirty="0" smtClean="0">
                <a:solidFill>
                  <a:srgbClr val="0070C0"/>
                </a:solidFill>
              </a:rPr>
              <a:t>q) </a:t>
            </a:r>
            <a:endParaRPr lang="es-AR" sz="1600" dirty="0">
              <a:solidFill>
                <a:srgbClr val="0070C0"/>
              </a:solidFill>
            </a:endParaRPr>
          </a:p>
          <a:p>
            <a:pPr>
              <a:spcBef>
                <a:spcPts val="0"/>
              </a:spcBef>
              <a:buFont typeface="Wingdings" pitchFamily="2" charset="2"/>
              <a:buChar char="Ø"/>
              <a:defRPr/>
            </a:pPr>
            <a:r>
              <a:rPr lang="es-ES" sz="1600" dirty="0" smtClean="0"/>
              <a:t>Si obtenemos un diseño correcto obtenemos un buen programa, a menos que nuestro programador sea mediocre.</a:t>
            </a:r>
            <a:r>
              <a:rPr lang="en-US" sz="1600" dirty="0"/>
              <a:t> </a:t>
            </a:r>
            <a:r>
              <a:rPr lang="en-US" sz="1600" dirty="0">
                <a:solidFill>
                  <a:srgbClr val="0070C0"/>
                </a:solidFill>
              </a:rPr>
              <a:t>A</a:t>
            </a:r>
            <a:r>
              <a:rPr lang="en-US" sz="1600" baseline="-25000" dirty="0">
                <a:solidFill>
                  <a:srgbClr val="0070C0"/>
                </a:solidFill>
              </a:rPr>
              <a:t>2 </a:t>
            </a:r>
            <a:r>
              <a:rPr lang="en-US" sz="1600" dirty="0">
                <a:solidFill>
                  <a:srgbClr val="0070C0"/>
                </a:solidFill>
              </a:rPr>
              <a:t>: q </a:t>
            </a:r>
            <a:r>
              <a:rPr lang="es-ES" sz="1600" dirty="0">
                <a:solidFill>
                  <a:srgbClr val="0070C0"/>
                </a:solidFill>
                <a:sym typeface="Symbol"/>
              </a:rPr>
              <a:t></a:t>
            </a:r>
            <a:r>
              <a:rPr lang="en-US" sz="1600" dirty="0">
                <a:solidFill>
                  <a:srgbClr val="0070C0"/>
                </a:solidFill>
              </a:rPr>
              <a:t> ((</a:t>
            </a:r>
            <a:r>
              <a:rPr lang="es-ES" sz="1600" dirty="0">
                <a:solidFill>
                  <a:srgbClr val="0070C0"/>
                </a:solidFill>
                <a:sym typeface="Symbol"/>
              </a:rPr>
              <a:t></a:t>
            </a:r>
            <a:r>
              <a:rPr lang="es-ES" sz="1600" dirty="0">
                <a:solidFill>
                  <a:srgbClr val="0070C0"/>
                </a:solidFill>
              </a:rPr>
              <a:t> </a:t>
            </a:r>
            <a:r>
              <a:rPr lang="en-US" sz="1600" dirty="0">
                <a:solidFill>
                  <a:srgbClr val="0070C0"/>
                </a:solidFill>
              </a:rPr>
              <a:t>s) </a:t>
            </a:r>
            <a:r>
              <a:rPr lang="es-ES" sz="1600" dirty="0">
                <a:solidFill>
                  <a:srgbClr val="0070C0"/>
                </a:solidFill>
                <a:sym typeface="Symbol"/>
              </a:rPr>
              <a:t></a:t>
            </a:r>
            <a:r>
              <a:rPr lang="es-ES" sz="1600" dirty="0">
                <a:solidFill>
                  <a:srgbClr val="0070C0"/>
                </a:solidFill>
              </a:rPr>
              <a:t> </a:t>
            </a:r>
            <a:r>
              <a:rPr lang="en-US" sz="1600" dirty="0">
                <a:solidFill>
                  <a:srgbClr val="0070C0"/>
                </a:solidFill>
              </a:rPr>
              <a:t>r) </a:t>
            </a:r>
            <a:endParaRPr lang="es-AR" sz="1600" dirty="0">
              <a:solidFill>
                <a:srgbClr val="0070C0"/>
              </a:solidFill>
            </a:endParaRPr>
          </a:p>
          <a:p>
            <a:pPr>
              <a:spcBef>
                <a:spcPts val="0"/>
              </a:spcBef>
              <a:buFont typeface="Wingdings" pitchFamily="2" charset="2"/>
              <a:buChar char="Ø"/>
              <a:defRPr/>
            </a:pPr>
            <a:r>
              <a:rPr lang="es-ES" sz="1600" dirty="0" smtClean="0"/>
              <a:t>Nuestro programador no es mediocre. </a:t>
            </a:r>
            <a:r>
              <a:rPr lang="en-US" sz="1600" dirty="0">
                <a:solidFill>
                  <a:srgbClr val="0070C0"/>
                </a:solidFill>
              </a:rPr>
              <a:t>A</a:t>
            </a:r>
            <a:r>
              <a:rPr lang="en-US" sz="1600" baseline="-25000" dirty="0">
                <a:solidFill>
                  <a:srgbClr val="0070C0"/>
                </a:solidFill>
              </a:rPr>
              <a:t>3 </a:t>
            </a:r>
            <a:r>
              <a:rPr lang="en-US" sz="1600" dirty="0">
                <a:solidFill>
                  <a:srgbClr val="0070C0"/>
                </a:solidFill>
              </a:rPr>
              <a:t>: </a:t>
            </a:r>
            <a:r>
              <a:rPr lang="en-US" sz="1600" dirty="0" smtClean="0">
                <a:solidFill>
                  <a:srgbClr val="0070C0"/>
                </a:solidFill>
              </a:rPr>
              <a:t>(</a:t>
            </a:r>
            <a:r>
              <a:rPr lang="es-ES" sz="1600" dirty="0" smtClean="0">
                <a:solidFill>
                  <a:srgbClr val="0070C0"/>
                </a:solidFill>
                <a:sym typeface="Symbol"/>
              </a:rPr>
              <a:t></a:t>
            </a:r>
            <a:r>
              <a:rPr lang="es-ES" sz="1600" dirty="0" smtClean="0">
                <a:solidFill>
                  <a:srgbClr val="0070C0"/>
                </a:solidFill>
              </a:rPr>
              <a:t> </a:t>
            </a:r>
            <a:r>
              <a:rPr lang="en-US" sz="1600" dirty="0" smtClean="0">
                <a:solidFill>
                  <a:srgbClr val="0070C0"/>
                </a:solidFill>
              </a:rPr>
              <a:t>s) </a:t>
            </a:r>
            <a:endParaRPr lang="en-US" sz="1600" dirty="0">
              <a:solidFill>
                <a:srgbClr val="0070C0"/>
              </a:solidFill>
            </a:endParaRPr>
          </a:p>
          <a:p>
            <a:pPr marL="0" indent="0">
              <a:spcBef>
                <a:spcPts val="0"/>
              </a:spcBef>
              <a:buFont typeface="Trebuchet MS" pitchFamily="34" charset="0"/>
              <a:buNone/>
              <a:defRPr/>
            </a:pPr>
            <a:r>
              <a:rPr lang="es-ES" sz="1600" dirty="0" smtClean="0"/>
              <a:t> </a:t>
            </a:r>
            <a:r>
              <a:rPr lang="es-ES" sz="1600" b="1" dirty="0" smtClean="0">
                <a:solidFill>
                  <a:srgbClr val="0070C0"/>
                </a:solidFill>
              </a:rPr>
              <a:t>Conclusión: </a:t>
            </a:r>
            <a:endParaRPr lang="es-AR" sz="1600" b="1" dirty="0" smtClean="0">
              <a:solidFill>
                <a:srgbClr val="0070C0"/>
              </a:solidFill>
            </a:endParaRPr>
          </a:p>
          <a:p>
            <a:pPr>
              <a:spcBef>
                <a:spcPts val="0"/>
              </a:spcBef>
              <a:buFont typeface="Wingdings" pitchFamily="2" charset="2"/>
              <a:buChar char="Ø"/>
              <a:defRPr/>
            </a:pPr>
            <a:r>
              <a:rPr lang="es-ES" sz="1600" dirty="0" smtClean="0"/>
              <a:t> Si tenemos una buena especificación obtenemos un buen programa.</a:t>
            </a:r>
            <a:r>
              <a:rPr lang="en-US" sz="1600" dirty="0"/>
              <a:t> </a:t>
            </a:r>
            <a:r>
              <a:rPr lang="en-US" sz="1600" dirty="0">
                <a:solidFill>
                  <a:srgbClr val="0070C0"/>
                </a:solidFill>
              </a:rPr>
              <a:t>A</a:t>
            </a:r>
            <a:r>
              <a:rPr lang="en-US" sz="1600" baseline="-25000" dirty="0">
                <a:solidFill>
                  <a:srgbClr val="0070C0"/>
                </a:solidFill>
              </a:rPr>
              <a:t>4 </a:t>
            </a:r>
            <a:r>
              <a:rPr lang="en-US" sz="1600" dirty="0">
                <a:solidFill>
                  <a:srgbClr val="0070C0"/>
                </a:solidFill>
              </a:rPr>
              <a:t>: </a:t>
            </a:r>
            <a:r>
              <a:rPr lang="en-US" sz="1600" dirty="0" smtClean="0">
                <a:solidFill>
                  <a:srgbClr val="0070C0"/>
                </a:solidFill>
              </a:rPr>
              <a:t>(p </a:t>
            </a:r>
            <a:r>
              <a:rPr lang="es-ES" sz="1600" dirty="0">
                <a:solidFill>
                  <a:srgbClr val="0070C0"/>
                </a:solidFill>
                <a:sym typeface="Symbol"/>
              </a:rPr>
              <a:t></a:t>
            </a:r>
            <a:r>
              <a:rPr lang="es-ES" sz="1600" dirty="0">
                <a:solidFill>
                  <a:srgbClr val="0070C0"/>
                </a:solidFill>
              </a:rPr>
              <a:t> </a:t>
            </a:r>
            <a:r>
              <a:rPr lang="en-US" sz="1600" dirty="0" smtClean="0">
                <a:solidFill>
                  <a:srgbClr val="0070C0"/>
                </a:solidFill>
              </a:rPr>
              <a:t>r) </a:t>
            </a:r>
            <a:endParaRPr lang="es-ES" sz="1600" dirty="0" smtClean="0">
              <a:solidFill>
                <a:srgbClr val="0070C0"/>
              </a:solidFill>
            </a:endParaRPr>
          </a:p>
        </p:txBody>
      </p:sp>
      <p:sp>
        <p:nvSpPr>
          <p:cNvPr id="9" name="8 Rectángulo"/>
          <p:cNvSpPr/>
          <p:nvPr/>
        </p:nvSpPr>
        <p:spPr>
          <a:xfrm>
            <a:off x="251520" y="1628800"/>
            <a:ext cx="8208912" cy="1323439"/>
          </a:xfrm>
          <a:prstGeom prst="rect">
            <a:avLst/>
          </a:prstGeom>
        </p:spPr>
        <p:txBody>
          <a:bodyPr wrap="square">
            <a:spAutoFit/>
          </a:bodyPr>
          <a:lstStyle/>
          <a:p>
            <a:pPr>
              <a:defRPr/>
            </a:pPr>
            <a:r>
              <a:rPr lang="es-ES" sz="1600" dirty="0"/>
              <a:t>Primeramente formalizamos el razonamiento mediante las variables de enunciado p, q, r, s:  </a:t>
            </a:r>
            <a:endParaRPr lang="es-AR" sz="1600" dirty="0"/>
          </a:p>
          <a:p>
            <a:pPr lvl="4">
              <a:defRPr/>
            </a:pPr>
            <a:r>
              <a:rPr lang="es-ES" sz="1600" dirty="0"/>
              <a:t>p : Tenemos una buena especificación </a:t>
            </a:r>
            <a:endParaRPr lang="es-AR" sz="1600" dirty="0"/>
          </a:p>
          <a:p>
            <a:pPr lvl="4">
              <a:defRPr/>
            </a:pPr>
            <a:r>
              <a:rPr lang="es-ES" sz="1600" dirty="0"/>
              <a:t>q : Obtenemos un diseño correcto </a:t>
            </a:r>
            <a:endParaRPr lang="es-AR" sz="1600" dirty="0"/>
          </a:p>
          <a:p>
            <a:pPr lvl="4">
              <a:defRPr/>
            </a:pPr>
            <a:r>
              <a:rPr lang="es-ES" sz="1600" dirty="0"/>
              <a:t>r :  Obtenemos un buen programa</a:t>
            </a:r>
            <a:endParaRPr lang="es-AR" sz="1600" dirty="0"/>
          </a:p>
          <a:p>
            <a:pPr lvl="4">
              <a:defRPr/>
            </a:pPr>
            <a:r>
              <a:rPr lang="es-ES" sz="1600" dirty="0"/>
              <a:t>s : Nuestro programador es mediocre </a:t>
            </a:r>
            <a:endParaRPr lang="es-AR" sz="1600" dirty="0"/>
          </a:p>
        </p:txBody>
      </p:sp>
      <p:sp>
        <p:nvSpPr>
          <p:cNvPr id="3" name="2 CuadroTexto"/>
          <p:cNvSpPr txBox="1"/>
          <p:nvPr/>
        </p:nvSpPr>
        <p:spPr>
          <a:xfrm>
            <a:off x="1763688" y="5635114"/>
            <a:ext cx="5264583" cy="923330"/>
          </a:xfrm>
          <a:prstGeom prst="rect">
            <a:avLst/>
          </a:prstGeom>
          <a:noFill/>
          <a:ln>
            <a:solidFill>
              <a:schemeClr val="tx2"/>
            </a:solidFill>
          </a:ln>
        </p:spPr>
        <p:txBody>
          <a:bodyPr wrap="none" rtlCol="0">
            <a:spAutoFit/>
          </a:bodyPr>
          <a:lstStyle/>
          <a:p>
            <a:r>
              <a:rPr lang="es-ES" dirty="0" smtClean="0"/>
              <a:t>La argumentación es:  </a:t>
            </a:r>
            <a:r>
              <a:rPr lang="es-ES" dirty="0">
                <a:solidFill>
                  <a:srgbClr val="0070C0"/>
                </a:solidFill>
              </a:rPr>
              <a:t>Γ |–</a:t>
            </a:r>
            <a:r>
              <a:rPr lang="es-ES" baseline="-25000" dirty="0">
                <a:solidFill>
                  <a:srgbClr val="0070C0"/>
                </a:solidFill>
              </a:rPr>
              <a:t>L</a:t>
            </a:r>
            <a:r>
              <a:rPr lang="es-ES" dirty="0">
                <a:solidFill>
                  <a:srgbClr val="0070C0"/>
                </a:solidFill>
              </a:rPr>
              <a:t> (A → B) </a:t>
            </a:r>
            <a:endParaRPr lang="es-AR" dirty="0">
              <a:solidFill>
                <a:srgbClr val="0070C0"/>
              </a:solidFill>
            </a:endParaRPr>
          </a:p>
          <a:p>
            <a:r>
              <a:rPr lang="es-ES" dirty="0" smtClean="0"/>
              <a:t>Es decir  </a:t>
            </a:r>
            <a:r>
              <a:rPr lang="es-ES" dirty="0" smtClean="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smtClean="0">
                <a:solidFill>
                  <a:srgbClr val="0070C0"/>
                </a:solidFill>
              </a:rPr>
              <a:t>), </a:t>
            </a:r>
            <a:r>
              <a:rPr lang="en-US" dirty="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a:t>
            </a:r>
            <a:r>
              <a:rPr lang="en-US" dirty="0" smtClean="0">
                <a:solidFill>
                  <a:srgbClr val="0070C0"/>
                </a:solidFill>
              </a:rPr>
              <a:t>), (</a:t>
            </a:r>
            <a:r>
              <a:rPr lang="es-ES" dirty="0" smtClean="0">
                <a:solidFill>
                  <a:srgbClr val="0070C0"/>
                </a:solidFill>
                <a:sym typeface="Symbol"/>
              </a:rPr>
              <a:t></a:t>
            </a:r>
            <a:r>
              <a:rPr lang="es-ES" dirty="0" smtClean="0">
                <a:solidFill>
                  <a:srgbClr val="0070C0"/>
                </a:solidFill>
              </a:rPr>
              <a:t> </a:t>
            </a:r>
            <a:r>
              <a:rPr lang="en-US" dirty="0" smtClean="0">
                <a:solidFill>
                  <a:srgbClr val="0070C0"/>
                </a:solidFill>
              </a:rPr>
              <a:t>s) </a:t>
            </a:r>
            <a:r>
              <a:rPr lang="es-ES" dirty="0" smtClean="0">
                <a:solidFill>
                  <a:srgbClr val="0070C0"/>
                </a:solidFill>
              </a:rPr>
              <a:t>}  </a:t>
            </a:r>
            <a:r>
              <a:rPr lang="es-ES" dirty="0">
                <a:solidFill>
                  <a:srgbClr val="0070C0"/>
                </a:solidFill>
              </a:rPr>
              <a:t>|–</a:t>
            </a:r>
            <a:r>
              <a:rPr lang="es-ES" baseline="-25000" dirty="0">
                <a:solidFill>
                  <a:srgbClr val="0070C0"/>
                </a:solidFill>
              </a:rPr>
              <a:t>L</a:t>
            </a:r>
            <a:r>
              <a:rPr lang="es-ES" dirty="0">
                <a:solidFill>
                  <a:srgbClr val="0070C0"/>
                </a:solidFill>
              </a:rPr>
              <a:t> </a:t>
            </a:r>
            <a:r>
              <a:rPr lang="es-ES" dirty="0" smtClean="0">
                <a:solidFill>
                  <a:srgbClr val="0070C0"/>
                </a:solidFill>
              </a:rPr>
              <a:t>(p </a:t>
            </a:r>
            <a:r>
              <a:rPr lang="es-ES" dirty="0">
                <a:solidFill>
                  <a:srgbClr val="0070C0"/>
                </a:solidFill>
              </a:rPr>
              <a:t>→ </a:t>
            </a:r>
            <a:r>
              <a:rPr lang="es-ES" dirty="0" smtClean="0">
                <a:solidFill>
                  <a:srgbClr val="0070C0"/>
                </a:solidFill>
              </a:rPr>
              <a:t>r) </a:t>
            </a:r>
            <a:endParaRPr lang="es-AR" dirty="0">
              <a:solidFill>
                <a:srgbClr val="0070C0"/>
              </a:solidFill>
            </a:endParaRPr>
          </a:p>
          <a:p>
            <a:r>
              <a:rPr lang="es-ES" dirty="0" smtClean="0">
                <a:solidFill>
                  <a:srgbClr val="0070C0"/>
                </a:solidFill>
              </a:rPr>
              <a:t>                       A</a:t>
            </a:r>
            <a:r>
              <a:rPr lang="es-ES" baseline="-25000" dirty="0" smtClean="0">
                <a:solidFill>
                  <a:srgbClr val="0070C0"/>
                </a:solidFill>
              </a:rPr>
              <a:t>1</a:t>
            </a:r>
            <a:r>
              <a:rPr lang="es-ES" dirty="0">
                <a:solidFill>
                  <a:srgbClr val="0070C0"/>
                </a:solidFill>
              </a:rPr>
              <a:t>, </a:t>
            </a:r>
            <a:r>
              <a:rPr lang="es-ES" dirty="0" smtClean="0">
                <a:solidFill>
                  <a:srgbClr val="0070C0"/>
                </a:solidFill>
              </a:rPr>
              <a:t>             A</a:t>
            </a:r>
            <a:r>
              <a:rPr lang="es-ES" baseline="-25000" dirty="0" smtClean="0">
                <a:solidFill>
                  <a:srgbClr val="0070C0"/>
                </a:solidFill>
              </a:rPr>
              <a:t>2</a:t>
            </a:r>
            <a:r>
              <a:rPr lang="es-ES" dirty="0" smtClean="0">
                <a:solidFill>
                  <a:srgbClr val="0070C0"/>
                </a:solidFill>
              </a:rPr>
              <a:t>,</a:t>
            </a:r>
            <a:r>
              <a:rPr lang="es-ES" dirty="0">
                <a:solidFill>
                  <a:srgbClr val="0070C0"/>
                </a:solidFill>
              </a:rPr>
              <a:t> </a:t>
            </a:r>
            <a:r>
              <a:rPr lang="es-ES" dirty="0" smtClean="0">
                <a:solidFill>
                  <a:srgbClr val="0070C0"/>
                </a:solidFill>
              </a:rPr>
              <a:t>                    A</a:t>
            </a:r>
            <a:r>
              <a:rPr lang="es-ES" baseline="-25000" dirty="0" smtClean="0">
                <a:solidFill>
                  <a:srgbClr val="0070C0"/>
                </a:solidFill>
              </a:rPr>
              <a:t>3</a:t>
            </a:r>
            <a:r>
              <a:rPr lang="es-ES" dirty="0" smtClean="0">
                <a:solidFill>
                  <a:srgbClr val="0070C0"/>
                </a:solidFill>
              </a:rPr>
              <a:t>,             A</a:t>
            </a:r>
            <a:r>
              <a:rPr lang="es-ES" baseline="-25000" dirty="0" smtClean="0">
                <a:solidFill>
                  <a:srgbClr val="0070C0"/>
                </a:solidFill>
              </a:rPr>
              <a:t>4</a:t>
            </a:r>
            <a:endParaRPr lang="es-AR" dirty="0"/>
          </a:p>
        </p:txBody>
      </p:sp>
    </p:spTree>
    <p:extLst>
      <p:ext uri="{BB962C8B-B14F-4D97-AF65-F5344CB8AC3E}">
        <p14:creationId xmlns:p14="http://schemas.microsoft.com/office/powerpoint/2010/main" val="1013433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solidFill>
                  <a:srgbClr val="0070C0"/>
                </a:solidFill>
              </a:rPr>
              <a:t>Metateorema</a:t>
            </a:r>
            <a:r>
              <a:rPr lang="es-ES" dirty="0" smtClean="0">
                <a:solidFill>
                  <a:srgbClr val="0070C0"/>
                </a:solidFill>
              </a:rPr>
              <a:t> de la Deducción. </a:t>
            </a:r>
            <a:r>
              <a:rPr lang="es-ES" sz="1400" dirty="0" smtClean="0">
                <a:solidFill>
                  <a:srgbClr val="0070C0"/>
                </a:solidFill>
              </a:rPr>
              <a:t>Ejemplo</a:t>
            </a:r>
            <a:endParaRPr lang="es-AR" sz="1400" dirty="0">
              <a:solidFill>
                <a:srgbClr val="0070C0"/>
              </a:solidFill>
            </a:endParaRPr>
          </a:p>
        </p:txBody>
      </p:sp>
      <p:sp>
        <p:nvSpPr>
          <p:cNvPr id="3" name="2 CuadroTexto"/>
          <p:cNvSpPr txBox="1"/>
          <p:nvPr/>
        </p:nvSpPr>
        <p:spPr>
          <a:xfrm>
            <a:off x="1547664" y="2492896"/>
            <a:ext cx="5981959" cy="646331"/>
          </a:xfrm>
          <a:prstGeom prst="rect">
            <a:avLst/>
          </a:prstGeom>
          <a:noFill/>
          <a:ln>
            <a:solidFill>
              <a:schemeClr val="tx2"/>
            </a:solidFill>
          </a:ln>
        </p:spPr>
        <p:txBody>
          <a:bodyPr wrap="none" rtlCol="0">
            <a:spAutoFit/>
          </a:bodyPr>
          <a:lstStyle/>
          <a:p>
            <a:r>
              <a:rPr lang="es-ES" dirty="0" smtClean="0"/>
              <a:t>La argumentación que queremos demostrar es:  </a:t>
            </a:r>
            <a:r>
              <a:rPr lang="es-ES" dirty="0">
                <a:solidFill>
                  <a:srgbClr val="0070C0"/>
                </a:solidFill>
              </a:rPr>
              <a:t>Γ |–</a:t>
            </a:r>
            <a:r>
              <a:rPr lang="es-ES" baseline="-25000" dirty="0">
                <a:solidFill>
                  <a:srgbClr val="0070C0"/>
                </a:solidFill>
              </a:rPr>
              <a:t>L</a:t>
            </a:r>
            <a:r>
              <a:rPr lang="es-ES" dirty="0">
                <a:solidFill>
                  <a:srgbClr val="0070C0"/>
                </a:solidFill>
              </a:rPr>
              <a:t> (A → B) </a:t>
            </a:r>
            <a:endParaRPr lang="es-AR" dirty="0">
              <a:solidFill>
                <a:srgbClr val="0070C0"/>
              </a:solidFill>
            </a:endParaRPr>
          </a:p>
          <a:p>
            <a:r>
              <a:rPr lang="es-ES" dirty="0" smtClean="0"/>
              <a:t>Es decir  </a:t>
            </a:r>
            <a:r>
              <a:rPr lang="es-ES" dirty="0" smtClean="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smtClean="0">
                <a:solidFill>
                  <a:srgbClr val="0070C0"/>
                </a:solidFill>
              </a:rPr>
              <a:t>), </a:t>
            </a:r>
            <a:r>
              <a:rPr lang="en-US" dirty="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a:t>
            </a:r>
            <a:r>
              <a:rPr lang="en-US" dirty="0" smtClean="0">
                <a:solidFill>
                  <a:srgbClr val="0070C0"/>
                </a:solidFill>
              </a:rPr>
              <a:t>), (</a:t>
            </a:r>
            <a:r>
              <a:rPr lang="es-ES" dirty="0" smtClean="0">
                <a:solidFill>
                  <a:srgbClr val="0070C0"/>
                </a:solidFill>
                <a:sym typeface="Symbol"/>
              </a:rPr>
              <a:t></a:t>
            </a:r>
            <a:r>
              <a:rPr lang="es-ES" dirty="0" smtClean="0">
                <a:solidFill>
                  <a:srgbClr val="0070C0"/>
                </a:solidFill>
              </a:rPr>
              <a:t> </a:t>
            </a:r>
            <a:r>
              <a:rPr lang="en-US" dirty="0" smtClean="0">
                <a:solidFill>
                  <a:srgbClr val="0070C0"/>
                </a:solidFill>
              </a:rPr>
              <a:t>s) </a:t>
            </a:r>
            <a:r>
              <a:rPr lang="es-ES" dirty="0" smtClean="0">
                <a:solidFill>
                  <a:srgbClr val="0070C0"/>
                </a:solidFill>
              </a:rPr>
              <a:t>}  </a:t>
            </a:r>
            <a:r>
              <a:rPr lang="es-ES" dirty="0">
                <a:solidFill>
                  <a:srgbClr val="0070C0"/>
                </a:solidFill>
              </a:rPr>
              <a:t>|–</a:t>
            </a:r>
            <a:r>
              <a:rPr lang="es-ES" baseline="-25000" dirty="0">
                <a:solidFill>
                  <a:srgbClr val="0070C0"/>
                </a:solidFill>
              </a:rPr>
              <a:t>L</a:t>
            </a:r>
            <a:r>
              <a:rPr lang="es-ES" dirty="0">
                <a:solidFill>
                  <a:srgbClr val="0070C0"/>
                </a:solidFill>
              </a:rPr>
              <a:t> </a:t>
            </a:r>
            <a:r>
              <a:rPr lang="es-ES" dirty="0" smtClean="0">
                <a:solidFill>
                  <a:srgbClr val="00B050"/>
                </a:solidFill>
              </a:rPr>
              <a:t>(p </a:t>
            </a:r>
            <a:r>
              <a:rPr lang="es-ES" dirty="0">
                <a:solidFill>
                  <a:srgbClr val="00B050"/>
                </a:solidFill>
              </a:rPr>
              <a:t>→ </a:t>
            </a:r>
            <a:r>
              <a:rPr lang="es-ES" dirty="0" smtClean="0">
                <a:solidFill>
                  <a:srgbClr val="00B050"/>
                </a:solidFill>
              </a:rPr>
              <a:t>r) </a:t>
            </a:r>
            <a:endParaRPr lang="es-AR" dirty="0">
              <a:solidFill>
                <a:srgbClr val="00B050"/>
              </a:solidFill>
            </a:endParaRPr>
          </a:p>
        </p:txBody>
      </p:sp>
      <p:sp>
        <p:nvSpPr>
          <p:cNvPr id="4" name="3 CuadroTexto"/>
          <p:cNvSpPr txBox="1"/>
          <p:nvPr/>
        </p:nvSpPr>
        <p:spPr>
          <a:xfrm>
            <a:off x="1516356" y="3429000"/>
            <a:ext cx="6206058" cy="646331"/>
          </a:xfrm>
          <a:prstGeom prst="rect">
            <a:avLst/>
          </a:prstGeom>
          <a:noFill/>
        </p:spPr>
        <p:txBody>
          <a:bodyPr wrap="none" rtlCol="0">
            <a:spAutoFit/>
          </a:bodyPr>
          <a:lstStyle/>
          <a:p>
            <a:r>
              <a:rPr lang="es-ES" dirty="0" smtClean="0"/>
              <a:t>Usando el MT de la deducción vamos a demostrar: </a:t>
            </a:r>
            <a:r>
              <a:rPr lang="es-ES" dirty="0">
                <a:solidFill>
                  <a:srgbClr val="0070C0"/>
                </a:solidFill>
              </a:rPr>
              <a:t>Γ </a:t>
            </a:r>
            <a:r>
              <a:rPr lang="es-ES" dirty="0">
                <a:solidFill>
                  <a:srgbClr val="0070C0"/>
                </a:solidFill>
                <a:sym typeface="Symbol"/>
              </a:rPr>
              <a:t> </a:t>
            </a:r>
            <a:r>
              <a:rPr lang="es-ES" dirty="0">
                <a:solidFill>
                  <a:srgbClr val="00B050"/>
                </a:solidFill>
                <a:sym typeface="Symbol"/>
              </a:rPr>
              <a:t>{A}</a:t>
            </a:r>
            <a:r>
              <a:rPr lang="es-ES" dirty="0">
                <a:solidFill>
                  <a:srgbClr val="0070C0"/>
                </a:solidFill>
                <a:sym typeface="Symbol"/>
              </a:rPr>
              <a:t> </a:t>
            </a:r>
            <a:r>
              <a:rPr lang="es-ES" dirty="0">
                <a:solidFill>
                  <a:srgbClr val="0070C0"/>
                </a:solidFill>
              </a:rPr>
              <a:t>|–</a:t>
            </a:r>
            <a:r>
              <a:rPr lang="es-ES" baseline="-25000" dirty="0">
                <a:solidFill>
                  <a:srgbClr val="00B050"/>
                </a:solidFill>
              </a:rPr>
              <a:t>L</a:t>
            </a:r>
            <a:r>
              <a:rPr lang="es-ES" dirty="0">
                <a:solidFill>
                  <a:srgbClr val="00B050"/>
                </a:solidFill>
              </a:rPr>
              <a:t> B</a:t>
            </a:r>
            <a:r>
              <a:rPr lang="es-ES" dirty="0">
                <a:solidFill>
                  <a:srgbClr val="0070C0"/>
                </a:solidFill>
              </a:rPr>
              <a:t> </a:t>
            </a:r>
            <a:endParaRPr lang="es-ES" dirty="0" smtClean="0"/>
          </a:p>
          <a:p>
            <a:r>
              <a:rPr lang="es-ES" dirty="0" smtClean="0"/>
              <a:t>Es decir,  </a:t>
            </a:r>
            <a:r>
              <a:rPr lang="es-ES" dirty="0" smtClean="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a:solidFill>
                  <a:srgbClr val="0070C0"/>
                </a:solidFill>
              </a:rPr>
              <a:t>), </a:t>
            </a:r>
            <a:r>
              <a:rPr lang="en-US" dirty="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 (</a:t>
            </a:r>
            <a:r>
              <a:rPr lang="es-ES" dirty="0">
                <a:solidFill>
                  <a:srgbClr val="0070C0"/>
                </a:solidFill>
                <a:sym typeface="Symbol"/>
              </a:rPr>
              <a:t></a:t>
            </a:r>
            <a:r>
              <a:rPr lang="es-ES" dirty="0">
                <a:solidFill>
                  <a:srgbClr val="0070C0"/>
                </a:solidFill>
              </a:rPr>
              <a:t> </a:t>
            </a:r>
            <a:r>
              <a:rPr lang="en-US" dirty="0">
                <a:solidFill>
                  <a:srgbClr val="0070C0"/>
                </a:solidFill>
              </a:rPr>
              <a:t>s</a:t>
            </a:r>
            <a:r>
              <a:rPr lang="en-US" dirty="0" smtClean="0">
                <a:solidFill>
                  <a:srgbClr val="0070C0"/>
                </a:solidFill>
              </a:rPr>
              <a:t>), </a:t>
            </a:r>
            <a:r>
              <a:rPr lang="en-US" b="1" dirty="0" smtClean="0">
                <a:solidFill>
                  <a:srgbClr val="00B050"/>
                </a:solidFill>
              </a:rPr>
              <a:t>p</a:t>
            </a:r>
            <a:r>
              <a:rPr lang="en-US" dirty="0" smtClean="0">
                <a:solidFill>
                  <a:srgbClr val="0070C0"/>
                </a:solidFill>
              </a:rPr>
              <a:t> </a:t>
            </a:r>
            <a:r>
              <a:rPr lang="es-ES" dirty="0">
                <a:solidFill>
                  <a:srgbClr val="0070C0"/>
                </a:solidFill>
              </a:rPr>
              <a:t>}  |–</a:t>
            </a:r>
            <a:r>
              <a:rPr lang="es-ES" baseline="-25000" dirty="0">
                <a:solidFill>
                  <a:srgbClr val="0070C0"/>
                </a:solidFill>
              </a:rPr>
              <a:t>L</a:t>
            </a:r>
            <a:r>
              <a:rPr lang="es-ES" dirty="0">
                <a:solidFill>
                  <a:srgbClr val="0070C0"/>
                </a:solidFill>
              </a:rPr>
              <a:t> </a:t>
            </a:r>
            <a:r>
              <a:rPr lang="es-ES" b="1" dirty="0" smtClean="0">
                <a:solidFill>
                  <a:srgbClr val="00B050"/>
                </a:solidFill>
              </a:rPr>
              <a:t>r</a:t>
            </a:r>
            <a:endParaRPr lang="es-AR" b="1" dirty="0">
              <a:solidFill>
                <a:srgbClr val="00B050"/>
              </a:solidFill>
            </a:endParaRPr>
          </a:p>
        </p:txBody>
      </p:sp>
      <p:sp>
        <p:nvSpPr>
          <p:cNvPr id="7" name="6 CuadroTexto"/>
          <p:cNvSpPr txBox="1"/>
          <p:nvPr/>
        </p:nvSpPr>
        <p:spPr>
          <a:xfrm>
            <a:off x="1547664" y="1732304"/>
            <a:ext cx="5904656" cy="400110"/>
          </a:xfrm>
          <a:prstGeom prst="rect">
            <a:avLst/>
          </a:prstGeom>
          <a:noFill/>
          <a:ln>
            <a:solidFill>
              <a:schemeClr val="tx2"/>
            </a:solidFill>
          </a:ln>
        </p:spPr>
        <p:txBody>
          <a:bodyPr wrap="square" rtlCol="0">
            <a:spAutoFit/>
          </a:bodyPr>
          <a:lstStyle/>
          <a:p>
            <a:pPr algn="ctr"/>
            <a:r>
              <a:rPr lang="es-ES" sz="2000" dirty="0" smtClean="0">
                <a:solidFill>
                  <a:srgbClr val="0070C0"/>
                </a:solidFill>
              </a:rPr>
              <a:t>Si </a:t>
            </a:r>
            <a:r>
              <a:rPr lang="es-ES" sz="2000" dirty="0">
                <a:solidFill>
                  <a:srgbClr val="0070C0"/>
                </a:solidFill>
              </a:rPr>
              <a:t>Γ </a:t>
            </a:r>
            <a:r>
              <a:rPr lang="es-ES" sz="2000" dirty="0" smtClean="0">
                <a:solidFill>
                  <a:srgbClr val="0070C0"/>
                </a:solidFill>
                <a:sym typeface="Symbol"/>
              </a:rPr>
              <a:t> {A} </a:t>
            </a:r>
            <a:r>
              <a:rPr lang="es-ES" sz="2000" dirty="0" smtClean="0">
                <a:solidFill>
                  <a:srgbClr val="0070C0"/>
                </a:solidFill>
              </a:rPr>
              <a:t>|–</a:t>
            </a:r>
            <a:r>
              <a:rPr lang="es-ES" sz="2000" baseline="-25000" dirty="0">
                <a:solidFill>
                  <a:srgbClr val="0070C0"/>
                </a:solidFill>
              </a:rPr>
              <a:t>L</a:t>
            </a:r>
            <a:r>
              <a:rPr lang="es-ES" sz="2000" dirty="0">
                <a:solidFill>
                  <a:srgbClr val="0070C0"/>
                </a:solidFill>
              </a:rPr>
              <a:t> </a:t>
            </a:r>
            <a:r>
              <a:rPr lang="es-ES" sz="2000" dirty="0" smtClean="0">
                <a:solidFill>
                  <a:srgbClr val="0070C0"/>
                </a:solidFill>
              </a:rPr>
              <a:t>B    </a:t>
            </a:r>
            <a:r>
              <a:rPr lang="es-ES" sz="2000" dirty="0" smtClean="0"/>
              <a:t>entonces</a:t>
            </a:r>
            <a:r>
              <a:rPr lang="es-ES" sz="2000" dirty="0" smtClean="0">
                <a:solidFill>
                  <a:srgbClr val="0070C0"/>
                </a:solidFill>
              </a:rPr>
              <a:t>       Γ |–</a:t>
            </a:r>
            <a:r>
              <a:rPr lang="es-ES" sz="2000" baseline="-25000" dirty="0">
                <a:solidFill>
                  <a:srgbClr val="0070C0"/>
                </a:solidFill>
              </a:rPr>
              <a:t>L</a:t>
            </a:r>
            <a:r>
              <a:rPr lang="es-ES" sz="2000" dirty="0">
                <a:solidFill>
                  <a:srgbClr val="0070C0"/>
                </a:solidFill>
              </a:rPr>
              <a:t> </a:t>
            </a:r>
            <a:r>
              <a:rPr lang="es-ES" sz="2000" dirty="0" smtClean="0">
                <a:solidFill>
                  <a:srgbClr val="0070C0"/>
                </a:solidFill>
              </a:rPr>
              <a:t>(A </a:t>
            </a:r>
            <a:r>
              <a:rPr lang="es-ES" sz="2000" dirty="0">
                <a:solidFill>
                  <a:srgbClr val="0070C0"/>
                </a:solidFill>
              </a:rPr>
              <a:t>→ </a:t>
            </a:r>
            <a:r>
              <a:rPr lang="es-ES" sz="2000" dirty="0" smtClean="0">
                <a:solidFill>
                  <a:srgbClr val="0070C0"/>
                </a:solidFill>
              </a:rPr>
              <a:t>B) </a:t>
            </a:r>
            <a:endParaRPr lang="es-AR" sz="2000" dirty="0">
              <a:solidFill>
                <a:srgbClr val="0070C0"/>
              </a:solidFill>
            </a:endParaRPr>
          </a:p>
        </p:txBody>
      </p:sp>
      <p:sp>
        <p:nvSpPr>
          <p:cNvPr id="5" name="4 CuadroTexto"/>
          <p:cNvSpPr txBox="1"/>
          <p:nvPr/>
        </p:nvSpPr>
        <p:spPr>
          <a:xfrm>
            <a:off x="1561306" y="4221088"/>
            <a:ext cx="5724644" cy="2308324"/>
          </a:xfrm>
          <a:prstGeom prst="rect">
            <a:avLst/>
          </a:prstGeom>
          <a:noFill/>
        </p:spPr>
        <p:txBody>
          <a:bodyPr wrap="none" rtlCol="0">
            <a:spAutoFit/>
          </a:bodyPr>
          <a:lstStyle/>
          <a:p>
            <a:r>
              <a:rPr lang="es-ES" dirty="0" smtClean="0"/>
              <a:t>Demostración:</a:t>
            </a:r>
          </a:p>
          <a:p>
            <a:pPr marL="342900" indent="-342900">
              <a:buFont typeface="+mj-lt"/>
              <a:buAutoNum type="arabicPeriod"/>
            </a:pPr>
            <a:r>
              <a:rPr lang="es-ES" dirty="0" smtClean="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smtClean="0">
                <a:solidFill>
                  <a:srgbClr val="0070C0"/>
                </a:solidFill>
              </a:rPr>
              <a:t>)		pertenece a </a:t>
            </a:r>
            <a:r>
              <a:rPr lang="es-ES" dirty="0">
                <a:solidFill>
                  <a:srgbClr val="0070C0"/>
                </a:solidFill>
              </a:rPr>
              <a:t>Γ</a:t>
            </a:r>
            <a:r>
              <a:rPr lang="es-ES" dirty="0" smtClean="0">
                <a:solidFill>
                  <a:srgbClr val="0070C0"/>
                </a:solidFill>
              </a:rPr>
              <a:t> </a:t>
            </a:r>
          </a:p>
          <a:p>
            <a:pPr marL="342900" indent="-342900">
              <a:buFont typeface="+mj-lt"/>
              <a:buAutoNum type="arabicPeriod"/>
            </a:pPr>
            <a:r>
              <a:rPr lang="en-US" b="1" dirty="0" smtClean="0">
                <a:solidFill>
                  <a:srgbClr val="00B050"/>
                </a:solidFill>
              </a:rPr>
              <a:t>p</a:t>
            </a:r>
            <a:r>
              <a:rPr lang="es-ES" dirty="0" smtClean="0">
                <a:solidFill>
                  <a:srgbClr val="0070C0"/>
                </a:solidFill>
              </a:rPr>
              <a:t> 			es A</a:t>
            </a:r>
          </a:p>
          <a:p>
            <a:pPr marL="342900" indent="-342900">
              <a:buFont typeface="+mj-lt"/>
              <a:buAutoNum type="arabicPeriod"/>
            </a:pPr>
            <a:r>
              <a:rPr lang="es-ES" dirty="0">
                <a:solidFill>
                  <a:srgbClr val="0070C0"/>
                </a:solidFill>
              </a:rPr>
              <a:t>q</a:t>
            </a:r>
            <a:r>
              <a:rPr lang="es-ES" dirty="0" smtClean="0">
                <a:solidFill>
                  <a:srgbClr val="0070C0"/>
                </a:solidFill>
              </a:rPr>
              <a:t>			MP			</a:t>
            </a:r>
          </a:p>
          <a:p>
            <a:pPr marL="342900" indent="-342900">
              <a:buFont typeface="+mj-lt"/>
              <a:buAutoNum type="arabicPeriod"/>
            </a:pPr>
            <a:r>
              <a:rPr lang="en-US" dirty="0" smtClean="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a:t>
            </a:r>
            <a:r>
              <a:rPr lang="en-US" dirty="0" smtClean="0">
                <a:solidFill>
                  <a:srgbClr val="0070C0"/>
                </a:solidFill>
              </a:rPr>
              <a:t>)		</a:t>
            </a:r>
            <a:r>
              <a:rPr lang="es-ES" dirty="0">
                <a:solidFill>
                  <a:srgbClr val="0070C0"/>
                </a:solidFill>
              </a:rPr>
              <a:t> pertenece a Γ </a:t>
            </a:r>
            <a:endParaRPr lang="en-US" dirty="0" smtClean="0">
              <a:solidFill>
                <a:srgbClr val="0070C0"/>
              </a:solidFill>
            </a:endParaRPr>
          </a:p>
          <a:p>
            <a:pPr marL="342900" indent="-342900">
              <a:buFont typeface="+mj-lt"/>
              <a:buAutoNum type="arabicPeriod"/>
            </a:pPr>
            <a:r>
              <a:rPr lang="en-US" dirty="0">
                <a:solidFill>
                  <a:srgbClr val="0070C0"/>
                </a:solidFill>
              </a:rPr>
              <a:t>((</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a:t>
            </a:r>
            <a:r>
              <a:rPr lang="en-US" dirty="0" smtClean="0">
                <a:solidFill>
                  <a:srgbClr val="0070C0"/>
                </a:solidFill>
              </a:rPr>
              <a:t>) 		MP</a:t>
            </a:r>
          </a:p>
          <a:p>
            <a:pPr marL="342900" indent="-342900">
              <a:buFont typeface="+mj-lt"/>
              <a:buAutoNum type="arabicPeriod"/>
            </a:pPr>
            <a:r>
              <a:rPr lang="en-US" dirty="0" smtClean="0">
                <a:solidFill>
                  <a:srgbClr val="0070C0"/>
                </a:solidFill>
              </a:rPr>
              <a:t>(</a:t>
            </a:r>
            <a:r>
              <a:rPr lang="es-ES" dirty="0">
                <a:solidFill>
                  <a:srgbClr val="0070C0"/>
                </a:solidFill>
                <a:sym typeface="Symbol"/>
              </a:rPr>
              <a:t></a:t>
            </a:r>
            <a:r>
              <a:rPr lang="es-ES" dirty="0">
                <a:solidFill>
                  <a:srgbClr val="0070C0"/>
                </a:solidFill>
              </a:rPr>
              <a:t> </a:t>
            </a:r>
            <a:r>
              <a:rPr lang="en-US" dirty="0">
                <a:solidFill>
                  <a:srgbClr val="0070C0"/>
                </a:solidFill>
              </a:rPr>
              <a:t>s</a:t>
            </a:r>
            <a:r>
              <a:rPr lang="en-US" dirty="0" smtClean="0">
                <a:solidFill>
                  <a:srgbClr val="0070C0"/>
                </a:solidFill>
              </a:rPr>
              <a:t>)			</a:t>
            </a:r>
            <a:r>
              <a:rPr lang="es-ES" dirty="0">
                <a:solidFill>
                  <a:srgbClr val="0070C0"/>
                </a:solidFill>
              </a:rPr>
              <a:t> pertenece a Γ </a:t>
            </a:r>
            <a:endParaRPr lang="en-US" dirty="0" smtClean="0">
              <a:solidFill>
                <a:srgbClr val="0070C0"/>
              </a:solidFill>
            </a:endParaRPr>
          </a:p>
          <a:p>
            <a:pPr marL="342900" indent="-342900">
              <a:buFont typeface="+mj-lt"/>
              <a:buAutoNum type="arabicPeriod"/>
            </a:pPr>
            <a:r>
              <a:rPr lang="en-US" dirty="0" smtClean="0">
                <a:solidFill>
                  <a:srgbClr val="00B050"/>
                </a:solidFill>
              </a:rPr>
              <a:t>r</a:t>
            </a:r>
            <a:r>
              <a:rPr lang="en-US" dirty="0" smtClean="0">
                <a:solidFill>
                  <a:srgbClr val="0070C0"/>
                </a:solidFill>
              </a:rPr>
              <a:t>			MP</a:t>
            </a:r>
            <a:endParaRPr lang="es-AR" dirty="0"/>
          </a:p>
        </p:txBody>
      </p:sp>
    </p:spTree>
    <p:extLst>
      <p:ext uri="{BB962C8B-B14F-4D97-AF65-F5344CB8AC3E}">
        <p14:creationId xmlns:p14="http://schemas.microsoft.com/office/powerpoint/2010/main" val="2284090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err="1" smtClean="0">
                <a:solidFill>
                  <a:srgbClr val="0070C0"/>
                </a:solidFill>
              </a:rPr>
              <a:t>Metateorema</a:t>
            </a:r>
            <a:r>
              <a:rPr lang="es-ES" dirty="0" smtClean="0">
                <a:solidFill>
                  <a:srgbClr val="0070C0"/>
                </a:solidFill>
              </a:rPr>
              <a:t> de la Deducción. Ejemplo</a:t>
            </a:r>
            <a:endParaRPr lang="es-AR" dirty="0">
              <a:solidFill>
                <a:srgbClr val="0070C0"/>
              </a:solidFill>
            </a:endParaRPr>
          </a:p>
        </p:txBody>
      </p:sp>
      <p:sp>
        <p:nvSpPr>
          <p:cNvPr id="3" name="2 CuadroTexto"/>
          <p:cNvSpPr txBox="1"/>
          <p:nvPr/>
        </p:nvSpPr>
        <p:spPr>
          <a:xfrm>
            <a:off x="1403648" y="1556792"/>
            <a:ext cx="6695166" cy="369332"/>
          </a:xfrm>
          <a:prstGeom prst="rect">
            <a:avLst/>
          </a:prstGeom>
          <a:noFill/>
          <a:ln>
            <a:solidFill>
              <a:schemeClr val="tx2"/>
            </a:solidFill>
          </a:ln>
        </p:spPr>
        <p:txBody>
          <a:bodyPr wrap="none" rtlCol="0">
            <a:spAutoFit/>
          </a:bodyPr>
          <a:lstStyle/>
          <a:p>
            <a:r>
              <a:rPr lang="es-ES" dirty="0" smtClean="0"/>
              <a:t>Y la misma demostración sin usar el MT de la Deducción </a:t>
            </a:r>
            <a:r>
              <a:rPr lang="es-ES" smtClean="0"/>
              <a:t>quedaría así:</a:t>
            </a:r>
            <a:endParaRPr lang="es-AR" dirty="0"/>
          </a:p>
        </p:txBody>
      </p:sp>
      <p:sp>
        <p:nvSpPr>
          <p:cNvPr id="4" name="3 Rectángulo"/>
          <p:cNvSpPr/>
          <p:nvPr/>
        </p:nvSpPr>
        <p:spPr>
          <a:xfrm>
            <a:off x="971600" y="2564904"/>
            <a:ext cx="7776864" cy="3786486"/>
          </a:xfrm>
          <a:prstGeom prst="rect">
            <a:avLst/>
          </a:prstGeom>
        </p:spPr>
        <p:txBody>
          <a:bodyPr wrap="square">
            <a:spAutoFit/>
          </a:bodyPr>
          <a:lstStyle/>
          <a:p>
            <a:pPr marL="342900" indent="-342900">
              <a:lnSpc>
                <a:spcPct val="150000"/>
              </a:lnSpc>
              <a:buFont typeface="+mj-lt"/>
              <a:buAutoNum type="arabicPeriod"/>
            </a:pPr>
            <a:r>
              <a:rPr lang="es-ES" dirty="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a:solidFill>
                  <a:srgbClr val="0070C0"/>
                </a:solidFill>
              </a:rPr>
              <a:t>)		</a:t>
            </a:r>
            <a:r>
              <a:rPr lang="es-ES" dirty="0" smtClean="0">
                <a:solidFill>
                  <a:srgbClr val="0070C0"/>
                </a:solidFill>
              </a:rPr>
              <a:t>	pertenece </a:t>
            </a:r>
            <a:r>
              <a:rPr lang="es-ES" dirty="0">
                <a:solidFill>
                  <a:srgbClr val="0070C0"/>
                </a:solidFill>
              </a:rPr>
              <a:t>a Γ </a:t>
            </a:r>
          </a:p>
          <a:p>
            <a:pPr marL="342900" indent="-342900">
              <a:lnSpc>
                <a:spcPct val="150000"/>
              </a:lnSpc>
              <a:buFont typeface="+mj-lt"/>
              <a:buAutoNum type="arabicPeriod"/>
            </a:pPr>
            <a:r>
              <a:rPr lang="en-US" dirty="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		</a:t>
            </a:r>
            <a:r>
              <a:rPr lang="es-ES" dirty="0">
                <a:solidFill>
                  <a:srgbClr val="0070C0"/>
                </a:solidFill>
              </a:rPr>
              <a:t> </a:t>
            </a:r>
            <a:r>
              <a:rPr lang="es-ES" dirty="0" smtClean="0">
                <a:solidFill>
                  <a:srgbClr val="0070C0"/>
                </a:solidFill>
              </a:rPr>
              <a:t>	pertenece </a:t>
            </a:r>
            <a:r>
              <a:rPr lang="es-ES" dirty="0">
                <a:solidFill>
                  <a:srgbClr val="0070C0"/>
                </a:solidFill>
              </a:rPr>
              <a:t>a Γ </a:t>
            </a:r>
            <a:endParaRPr lang="en-US" dirty="0">
              <a:solidFill>
                <a:srgbClr val="0070C0"/>
              </a:solidFill>
            </a:endParaRPr>
          </a:p>
          <a:p>
            <a:pPr marL="342900" indent="-342900">
              <a:lnSpc>
                <a:spcPct val="150000"/>
              </a:lnSpc>
              <a:buFont typeface="+mj-lt"/>
              <a:buAutoNum type="arabicPeriod"/>
            </a:pPr>
            <a:r>
              <a:rPr lang="es-ES" dirty="0"/>
              <a:t>p </a:t>
            </a:r>
            <a:r>
              <a:rPr lang="es-ES" dirty="0">
                <a:sym typeface="Symbol"/>
              </a:rPr>
              <a:t></a:t>
            </a:r>
            <a:r>
              <a:rPr lang="es-ES" dirty="0"/>
              <a:t> ((</a:t>
            </a:r>
            <a:r>
              <a:rPr lang="es-ES" dirty="0">
                <a:sym typeface="Symbol"/>
              </a:rPr>
              <a:t></a:t>
            </a:r>
            <a:r>
              <a:rPr lang="es-ES" dirty="0"/>
              <a:t> s) </a:t>
            </a:r>
            <a:r>
              <a:rPr lang="es-ES" dirty="0">
                <a:sym typeface="Symbol"/>
              </a:rPr>
              <a:t></a:t>
            </a:r>
            <a:r>
              <a:rPr lang="es-ES" dirty="0"/>
              <a:t> r</a:t>
            </a:r>
            <a:r>
              <a:rPr lang="es-ES" dirty="0" smtClean="0"/>
              <a:t>)			por S.H. (3 pasos mas)</a:t>
            </a:r>
            <a:endParaRPr lang="es-AR" dirty="0"/>
          </a:p>
          <a:p>
            <a:pPr marL="342900" indent="-342900">
              <a:lnSpc>
                <a:spcPct val="150000"/>
              </a:lnSpc>
              <a:buFont typeface="+mj-lt"/>
              <a:buAutoNum type="arabicPeriod"/>
            </a:pPr>
            <a:r>
              <a:rPr lang="es-ES" dirty="0"/>
              <a:t>(p </a:t>
            </a:r>
            <a:r>
              <a:rPr lang="es-ES" dirty="0">
                <a:sym typeface="Symbol"/>
              </a:rPr>
              <a:t></a:t>
            </a:r>
            <a:r>
              <a:rPr lang="es-ES" dirty="0"/>
              <a:t> ((</a:t>
            </a:r>
            <a:r>
              <a:rPr lang="es-ES" dirty="0">
                <a:sym typeface="Symbol"/>
              </a:rPr>
              <a:t></a:t>
            </a:r>
            <a:r>
              <a:rPr lang="es-ES" dirty="0"/>
              <a:t> s) </a:t>
            </a:r>
            <a:r>
              <a:rPr lang="es-ES" dirty="0">
                <a:sym typeface="Symbol"/>
              </a:rPr>
              <a:t></a:t>
            </a:r>
            <a:r>
              <a:rPr lang="es-ES" dirty="0"/>
              <a:t> r)) </a:t>
            </a:r>
            <a:r>
              <a:rPr lang="es-ES" dirty="0">
                <a:sym typeface="Symbol"/>
              </a:rPr>
              <a:t></a:t>
            </a:r>
            <a:r>
              <a:rPr lang="es-ES" dirty="0"/>
              <a:t> ((p </a:t>
            </a:r>
            <a:r>
              <a:rPr lang="es-ES" dirty="0">
                <a:sym typeface="Symbol"/>
              </a:rPr>
              <a:t></a:t>
            </a:r>
            <a:r>
              <a:rPr lang="es-ES" dirty="0"/>
              <a:t> (</a:t>
            </a:r>
            <a:r>
              <a:rPr lang="es-ES" dirty="0">
                <a:sym typeface="Symbol"/>
              </a:rPr>
              <a:t></a:t>
            </a:r>
            <a:r>
              <a:rPr lang="es-ES" dirty="0"/>
              <a:t> s)) </a:t>
            </a:r>
            <a:r>
              <a:rPr lang="es-ES" dirty="0">
                <a:sym typeface="Symbol"/>
              </a:rPr>
              <a:t></a:t>
            </a:r>
            <a:r>
              <a:rPr lang="es-ES" dirty="0"/>
              <a:t> (p </a:t>
            </a:r>
            <a:r>
              <a:rPr lang="es-ES" dirty="0">
                <a:sym typeface="Symbol"/>
              </a:rPr>
              <a:t></a:t>
            </a:r>
            <a:r>
              <a:rPr lang="es-ES" dirty="0"/>
              <a:t> r</a:t>
            </a:r>
            <a:r>
              <a:rPr lang="es-ES" dirty="0" smtClean="0"/>
              <a:t>))</a:t>
            </a:r>
            <a:r>
              <a:rPr lang="es-ES" dirty="0"/>
              <a:t> </a:t>
            </a:r>
            <a:r>
              <a:rPr lang="es-ES" dirty="0" smtClean="0">
                <a:solidFill>
                  <a:srgbClr val="0070C0"/>
                </a:solidFill>
              </a:rPr>
              <a:t>instanciación </a:t>
            </a:r>
            <a:r>
              <a:rPr lang="es-ES" dirty="0">
                <a:solidFill>
                  <a:srgbClr val="0070C0"/>
                </a:solidFill>
              </a:rPr>
              <a:t>del axioma L</a:t>
            </a:r>
            <a:r>
              <a:rPr lang="es-ES" baseline="-25000" dirty="0">
                <a:solidFill>
                  <a:srgbClr val="0070C0"/>
                </a:solidFill>
              </a:rPr>
              <a:t>2</a:t>
            </a:r>
            <a:r>
              <a:rPr lang="es-ES" dirty="0">
                <a:solidFill>
                  <a:srgbClr val="0070C0"/>
                </a:solidFill>
              </a:rPr>
              <a:t> </a:t>
            </a:r>
            <a:endParaRPr lang="es-AR" dirty="0">
              <a:solidFill>
                <a:srgbClr val="0070C0"/>
              </a:solidFill>
            </a:endParaRPr>
          </a:p>
          <a:p>
            <a:pPr marL="342900" indent="-342900">
              <a:lnSpc>
                <a:spcPct val="150000"/>
              </a:lnSpc>
              <a:buFont typeface="+mj-lt"/>
              <a:buAutoNum type="arabicPeriod"/>
            </a:pPr>
            <a:r>
              <a:rPr lang="es-ES" dirty="0"/>
              <a:t>(p </a:t>
            </a:r>
            <a:r>
              <a:rPr lang="es-ES" dirty="0">
                <a:sym typeface="Symbol"/>
              </a:rPr>
              <a:t></a:t>
            </a:r>
            <a:r>
              <a:rPr lang="es-ES" dirty="0"/>
              <a:t> (</a:t>
            </a:r>
            <a:r>
              <a:rPr lang="es-ES" dirty="0">
                <a:sym typeface="Symbol"/>
              </a:rPr>
              <a:t></a:t>
            </a:r>
            <a:r>
              <a:rPr lang="es-ES" dirty="0"/>
              <a:t> s)) </a:t>
            </a:r>
            <a:r>
              <a:rPr lang="es-ES" dirty="0">
                <a:sym typeface="Symbol"/>
              </a:rPr>
              <a:t></a:t>
            </a:r>
            <a:r>
              <a:rPr lang="es-ES" dirty="0"/>
              <a:t> (p </a:t>
            </a:r>
            <a:r>
              <a:rPr lang="es-ES" dirty="0">
                <a:sym typeface="Symbol"/>
              </a:rPr>
              <a:t></a:t>
            </a:r>
            <a:r>
              <a:rPr lang="es-ES" dirty="0"/>
              <a:t> r</a:t>
            </a:r>
            <a:r>
              <a:rPr lang="es-ES" dirty="0" smtClean="0"/>
              <a:t>)</a:t>
            </a:r>
            <a:r>
              <a:rPr lang="es-ES" dirty="0"/>
              <a:t> </a:t>
            </a:r>
            <a:r>
              <a:rPr lang="es-ES" dirty="0" smtClean="0"/>
              <a:t>		</a:t>
            </a:r>
            <a:r>
              <a:rPr lang="es-ES" dirty="0" smtClean="0">
                <a:solidFill>
                  <a:srgbClr val="0070C0"/>
                </a:solidFill>
              </a:rPr>
              <a:t>MP entre 3 y 4</a:t>
            </a:r>
            <a:endParaRPr lang="es-AR" dirty="0">
              <a:solidFill>
                <a:srgbClr val="0070C0"/>
              </a:solidFill>
            </a:endParaRPr>
          </a:p>
          <a:p>
            <a:pPr marL="342900" indent="-342900">
              <a:lnSpc>
                <a:spcPct val="150000"/>
              </a:lnSpc>
              <a:buFont typeface="+mj-lt"/>
              <a:buAutoNum type="arabicPeriod"/>
            </a:pPr>
            <a:r>
              <a:rPr lang="es-ES" dirty="0" smtClean="0"/>
              <a:t>(</a:t>
            </a:r>
            <a:r>
              <a:rPr lang="es-ES" dirty="0">
                <a:sym typeface="Symbol"/>
              </a:rPr>
              <a:t></a:t>
            </a:r>
            <a:r>
              <a:rPr lang="es-ES" dirty="0"/>
              <a:t> s) </a:t>
            </a:r>
            <a:r>
              <a:rPr lang="es-ES" dirty="0">
                <a:sym typeface="Symbol"/>
              </a:rPr>
              <a:t></a:t>
            </a:r>
            <a:r>
              <a:rPr lang="es-ES" dirty="0"/>
              <a:t> (p </a:t>
            </a:r>
            <a:r>
              <a:rPr lang="es-ES" dirty="0">
                <a:sym typeface="Symbol"/>
              </a:rPr>
              <a:t></a:t>
            </a:r>
            <a:r>
              <a:rPr lang="es-ES" dirty="0"/>
              <a:t> (</a:t>
            </a:r>
            <a:r>
              <a:rPr lang="es-ES" dirty="0">
                <a:sym typeface="Symbol"/>
              </a:rPr>
              <a:t></a:t>
            </a:r>
            <a:r>
              <a:rPr lang="es-ES" dirty="0"/>
              <a:t> s)) </a:t>
            </a:r>
            <a:r>
              <a:rPr lang="es-ES" dirty="0" smtClean="0"/>
              <a:t>		instanciación </a:t>
            </a:r>
            <a:r>
              <a:rPr lang="es-ES" dirty="0"/>
              <a:t>del axioma L</a:t>
            </a:r>
            <a:r>
              <a:rPr lang="es-ES" baseline="-25000" dirty="0"/>
              <a:t>1</a:t>
            </a:r>
            <a:r>
              <a:rPr lang="es-ES" dirty="0"/>
              <a:t> </a:t>
            </a:r>
            <a:endParaRPr lang="es-AR" dirty="0"/>
          </a:p>
          <a:p>
            <a:pPr marL="342900" indent="-342900">
              <a:lnSpc>
                <a:spcPct val="150000"/>
              </a:lnSpc>
              <a:buFont typeface="+mj-lt"/>
              <a:buAutoNum type="arabicPeriod"/>
            </a:pPr>
            <a:r>
              <a:rPr lang="en-US" dirty="0">
                <a:solidFill>
                  <a:srgbClr val="0070C0"/>
                </a:solidFill>
              </a:rPr>
              <a:t>(</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rPr>
              <a:t> </a:t>
            </a:r>
            <a:r>
              <a:rPr lang="es-ES" dirty="0" smtClean="0">
                <a:solidFill>
                  <a:srgbClr val="0070C0"/>
                </a:solidFill>
              </a:rPr>
              <a:t>	pertenece </a:t>
            </a:r>
            <a:r>
              <a:rPr lang="es-ES" dirty="0">
                <a:solidFill>
                  <a:srgbClr val="0070C0"/>
                </a:solidFill>
              </a:rPr>
              <a:t>a Γ </a:t>
            </a:r>
            <a:endParaRPr lang="en-US" dirty="0">
              <a:solidFill>
                <a:srgbClr val="0070C0"/>
              </a:solidFill>
            </a:endParaRPr>
          </a:p>
          <a:p>
            <a:pPr marL="342900" indent="-342900">
              <a:lnSpc>
                <a:spcPct val="150000"/>
              </a:lnSpc>
              <a:buFont typeface="+mj-lt"/>
              <a:buAutoNum type="arabicPeriod"/>
            </a:pPr>
            <a:r>
              <a:rPr lang="es-ES" dirty="0" smtClean="0"/>
              <a:t>(p </a:t>
            </a:r>
            <a:r>
              <a:rPr lang="es-ES" dirty="0">
                <a:sym typeface="Symbol"/>
              </a:rPr>
              <a:t></a:t>
            </a:r>
            <a:r>
              <a:rPr lang="es-ES" dirty="0"/>
              <a:t> (</a:t>
            </a:r>
            <a:r>
              <a:rPr lang="es-ES" dirty="0">
                <a:sym typeface="Symbol"/>
              </a:rPr>
              <a:t></a:t>
            </a:r>
            <a:r>
              <a:rPr lang="es-ES" dirty="0"/>
              <a:t> s</a:t>
            </a:r>
            <a:r>
              <a:rPr lang="es-ES" dirty="0" smtClean="0"/>
              <a:t>))			MP entre 6 y 7</a:t>
            </a:r>
            <a:endParaRPr lang="es-AR" dirty="0"/>
          </a:p>
          <a:p>
            <a:pPr marL="342900" indent="-342900">
              <a:lnSpc>
                <a:spcPct val="150000"/>
              </a:lnSpc>
              <a:buFont typeface="+mj-lt"/>
              <a:buAutoNum type="arabicPeriod"/>
            </a:pPr>
            <a:r>
              <a:rPr lang="es-ES" dirty="0" smtClean="0">
                <a:solidFill>
                  <a:srgbClr val="00B050"/>
                </a:solidFill>
              </a:rPr>
              <a:t>(p </a:t>
            </a:r>
            <a:r>
              <a:rPr lang="es-ES" dirty="0">
                <a:solidFill>
                  <a:srgbClr val="00B050"/>
                </a:solidFill>
                <a:sym typeface="Symbol"/>
              </a:rPr>
              <a:t></a:t>
            </a:r>
            <a:r>
              <a:rPr lang="es-ES" dirty="0">
                <a:solidFill>
                  <a:srgbClr val="00B050"/>
                </a:solidFill>
              </a:rPr>
              <a:t> </a:t>
            </a:r>
            <a:r>
              <a:rPr lang="es-ES" dirty="0" smtClean="0">
                <a:solidFill>
                  <a:srgbClr val="00B050"/>
                </a:solidFill>
              </a:rPr>
              <a:t>r)</a:t>
            </a:r>
            <a:r>
              <a:rPr lang="es-ES" dirty="0" smtClean="0"/>
              <a:t>			MP entre 5 y 8</a:t>
            </a:r>
            <a:endParaRPr lang="es-ES" dirty="0">
              <a:solidFill>
                <a:srgbClr val="0070C0"/>
              </a:solidFill>
            </a:endParaRPr>
          </a:p>
        </p:txBody>
      </p:sp>
      <p:sp>
        <p:nvSpPr>
          <p:cNvPr id="5" name="4 Rectángulo"/>
          <p:cNvSpPr/>
          <p:nvPr/>
        </p:nvSpPr>
        <p:spPr>
          <a:xfrm>
            <a:off x="2014927" y="2029490"/>
            <a:ext cx="5472608" cy="369332"/>
          </a:xfrm>
          <a:prstGeom prst="rect">
            <a:avLst/>
          </a:prstGeom>
        </p:spPr>
        <p:txBody>
          <a:bodyPr wrap="square">
            <a:spAutoFit/>
          </a:bodyPr>
          <a:lstStyle/>
          <a:p>
            <a:r>
              <a:rPr lang="es-ES" dirty="0" smtClean="0">
                <a:solidFill>
                  <a:srgbClr val="0070C0"/>
                </a:solidFill>
              </a:rPr>
              <a:t>{(</a:t>
            </a:r>
            <a:r>
              <a:rPr lang="en-US" dirty="0">
                <a:solidFill>
                  <a:srgbClr val="0070C0"/>
                </a:solidFill>
              </a:rPr>
              <a:t>p </a:t>
            </a:r>
            <a:r>
              <a:rPr lang="es-ES" dirty="0">
                <a:solidFill>
                  <a:srgbClr val="0070C0"/>
                </a:solidFill>
                <a:sym typeface="Symbol"/>
              </a:rPr>
              <a:t></a:t>
            </a:r>
            <a:r>
              <a:rPr lang="es-ES" dirty="0">
                <a:solidFill>
                  <a:srgbClr val="0070C0"/>
                </a:solidFill>
              </a:rPr>
              <a:t> </a:t>
            </a:r>
            <a:r>
              <a:rPr lang="en-US" dirty="0">
                <a:solidFill>
                  <a:srgbClr val="0070C0"/>
                </a:solidFill>
              </a:rPr>
              <a:t>q </a:t>
            </a:r>
            <a:r>
              <a:rPr lang="es-ES" dirty="0">
                <a:solidFill>
                  <a:srgbClr val="0070C0"/>
                </a:solidFill>
              </a:rPr>
              <a:t>), </a:t>
            </a:r>
            <a:r>
              <a:rPr lang="en-US" dirty="0">
                <a:solidFill>
                  <a:srgbClr val="0070C0"/>
                </a:solidFill>
              </a:rPr>
              <a:t>q </a:t>
            </a:r>
            <a:r>
              <a:rPr lang="es-ES" dirty="0">
                <a:solidFill>
                  <a:srgbClr val="0070C0"/>
                </a:solidFill>
                <a:sym typeface="Symbol"/>
              </a:rPr>
              <a:t></a:t>
            </a:r>
            <a:r>
              <a:rPr lang="en-US" dirty="0">
                <a:solidFill>
                  <a:srgbClr val="0070C0"/>
                </a:solidFill>
              </a:rPr>
              <a:t>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sym typeface="Symbol"/>
              </a:rPr>
              <a:t></a:t>
            </a:r>
            <a:r>
              <a:rPr lang="es-ES" dirty="0">
                <a:solidFill>
                  <a:srgbClr val="0070C0"/>
                </a:solidFill>
              </a:rPr>
              <a:t> </a:t>
            </a:r>
            <a:r>
              <a:rPr lang="en-US" dirty="0">
                <a:solidFill>
                  <a:srgbClr val="0070C0"/>
                </a:solidFill>
              </a:rPr>
              <a:t>r), (</a:t>
            </a:r>
            <a:r>
              <a:rPr lang="es-ES" dirty="0">
                <a:solidFill>
                  <a:srgbClr val="0070C0"/>
                </a:solidFill>
                <a:sym typeface="Symbol"/>
              </a:rPr>
              <a:t></a:t>
            </a:r>
            <a:r>
              <a:rPr lang="es-ES" dirty="0">
                <a:solidFill>
                  <a:srgbClr val="0070C0"/>
                </a:solidFill>
              </a:rPr>
              <a:t> </a:t>
            </a:r>
            <a:r>
              <a:rPr lang="en-US" dirty="0">
                <a:solidFill>
                  <a:srgbClr val="0070C0"/>
                </a:solidFill>
              </a:rPr>
              <a:t>s) </a:t>
            </a:r>
            <a:r>
              <a:rPr lang="es-ES" dirty="0">
                <a:solidFill>
                  <a:srgbClr val="0070C0"/>
                </a:solidFill>
              </a:rPr>
              <a:t>}  |–</a:t>
            </a:r>
            <a:r>
              <a:rPr lang="es-ES" baseline="-25000" dirty="0">
                <a:solidFill>
                  <a:srgbClr val="0070C0"/>
                </a:solidFill>
              </a:rPr>
              <a:t>L</a:t>
            </a:r>
            <a:r>
              <a:rPr lang="es-ES" dirty="0">
                <a:solidFill>
                  <a:srgbClr val="0070C0"/>
                </a:solidFill>
              </a:rPr>
              <a:t> </a:t>
            </a:r>
            <a:r>
              <a:rPr lang="es-ES" dirty="0">
                <a:solidFill>
                  <a:srgbClr val="00B050"/>
                </a:solidFill>
              </a:rPr>
              <a:t>(p → r) </a:t>
            </a:r>
            <a:endParaRPr lang="es-AR" dirty="0">
              <a:solidFill>
                <a:srgbClr val="00B050"/>
              </a:solidFill>
            </a:endParaRPr>
          </a:p>
        </p:txBody>
      </p:sp>
    </p:spTree>
    <p:extLst>
      <p:ext uri="{BB962C8B-B14F-4D97-AF65-F5344CB8AC3E}">
        <p14:creationId xmlns:p14="http://schemas.microsoft.com/office/powerpoint/2010/main" val="1549998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solidFill>
                  <a:schemeClr val="accent1"/>
                </a:solidFill>
              </a:rPr>
              <a:t>Mecanismos formales de razonamiento</a:t>
            </a:r>
            <a:br>
              <a:rPr lang="es-AR" b="1" dirty="0" smtClean="0">
                <a:solidFill>
                  <a:schemeClr val="accent1"/>
                </a:solidFill>
              </a:rPr>
            </a:br>
            <a:endParaRPr lang="es-AR" dirty="0">
              <a:solidFill>
                <a:schemeClr val="accent1"/>
              </a:solidFill>
            </a:endParaRPr>
          </a:p>
        </p:txBody>
      </p:sp>
      <p:sp>
        <p:nvSpPr>
          <p:cNvPr id="3" name="2 Rectángulo"/>
          <p:cNvSpPr/>
          <p:nvPr/>
        </p:nvSpPr>
        <p:spPr>
          <a:xfrm>
            <a:off x="1115616" y="1305342"/>
            <a:ext cx="6840760" cy="1908215"/>
          </a:xfrm>
          <a:prstGeom prst="rect">
            <a:avLst/>
          </a:prstGeom>
        </p:spPr>
        <p:txBody>
          <a:bodyPr wrap="square">
            <a:spAutoFit/>
          </a:bodyPr>
          <a:lstStyle/>
          <a:p>
            <a:r>
              <a:rPr lang="es-ES" dirty="0"/>
              <a:t> </a:t>
            </a:r>
            <a:endParaRPr lang="es-AR" dirty="0"/>
          </a:p>
          <a:p>
            <a:r>
              <a:rPr lang="es-ES" sz="2000" dirty="0"/>
              <a:t>Un mecanismo formal de razonamiento (o de inferencia, deducción, demostración) consiste en una colección de reglas que pueden ser aplicadas sobre cierta información inicial para derivar información adicional, en una forma puramente sintáctica. </a:t>
            </a:r>
            <a:endParaRPr lang="es-ES" sz="2000" dirty="0" smtClean="0"/>
          </a:p>
        </p:txBody>
      </p:sp>
      <p:sp>
        <p:nvSpPr>
          <p:cNvPr id="4" name="3 Elipse"/>
          <p:cNvSpPr/>
          <p:nvPr/>
        </p:nvSpPr>
        <p:spPr>
          <a:xfrm>
            <a:off x="1335476" y="3565530"/>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Premisas</a:t>
            </a:r>
            <a:endParaRPr lang="es-AR" b="1" dirty="0">
              <a:solidFill>
                <a:schemeClr val="accent1"/>
              </a:solidFill>
            </a:endParaRPr>
          </a:p>
        </p:txBody>
      </p:sp>
      <p:sp>
        <p:nvSpPr>
          <p:cNvPr id="5" name="4 Elipse"/>
          <p:cNvSpPr/>
          <p:nvPr/>
        </p:nvSpPr>
        <p:spPr>
          <a:xfrm>
            <a:off x="5079892" y="3528366"/>
            <a:ext cx="2016224" cy="14401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accent1"/>
                </a:solidFill>
              </a:rPr>
              <a:t>Conclusiones</a:t>
            </a:r>
            <a:endParaRPr lang="es-AR" b="1" dirty="0">
              <a:solidFill>
                <a:schemeClr val="accent1"/>
              </a:solidFill>
            </a:endParaRPr>
          </a:p>
        </p:txBody>
      </p:sp>
      <p:sp>
        <p:nvSpPr>
          <p:cNvPr id="6" name="5 Flecha derecha"/>
          <p:cNvSpPr/>
          <p:nvPr/>
        </p:nvSpPr>
        <p:spPr>
          <a:xfrm>
            <a:off x="3705728" y="4001544"/>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3485868" y="3421514"/>
            <a:ext cx="1447832" cy="646331"/>
          </a:xfrm>
          <a:prstGeom prst="rect">
            <a:avLst/>
          </a:prstGeom>
          <a:noFill/>
        </p:spPr>
        <p:txBody>
          <a:bodyPr wrap="none" rtlCol="0">
            <a:spAutoFit/>
          </a:bodyPr>
          <a:lstStyle/>
          <a:p>
            <a:r>
              <a:rPr lang="es-ES" dirty="0" smtClean="0">
                <a:solidFill>
                  <a:schemeClr val="accent1"/>
                </a:solidFill>
              </a:rPr>
              <a:t>Mecanismo </a:t>
            </a:r>
          </a:p>
          <a:p>
            <a:r>
              <a:rPr lang="es-ES" dirty="0" smtClean="0">
                <a:solidFill>
                  <a:schemeClr val="accent1"/>
                </a:solidFill>
              </a:rPr>
              <a:t>de deducción</a:t>
            </a:r>
            <a:endParaRPr lang="es-AR" dirty="0">
              <a:solidFill>
                <a:schemeClr val="accent1"/>
              </a:solidFill>
            </a:endParaRPr>
          </a:p>
        </p:txBody>
      </p:sp>
      <p:sp>
        <p:nvSpPr>
          <p:cNvPr id="8" name="7 Rectángulo"/>
          <p:cNvSpPr/>
          <p:nvPr/>
        </p:nvSpPr>
        <p:spPr>
          <a:xfrm>
            <a:off x="1520271" y="5373216"/>
            <a:ext cx="6030937" cy="707886"/>
          </a:xfrm>
          <a:prstGeom prst="rect">
            <a:avLst/>
          </a:prstGeom>
        </p:spPr>
        <p:txBody>
          <a:bodyPr wrap="square">
            <a:spAutoFit/>
          </a:bodyPr>
          <a:lstStyle/>
          <a:p>
            <a:pPr lvl="0"/>
            <a:r>
              <a:rPr lang="es-ES" sz="2000" dirty="0">
                <a:solidFill>
                  <a:prstClr val="black"/>
                </a:solidFill>
              </a:rPr>
              <a:t>A continuación se presentan un </a:t>
            </a:r>
            <a:r>
              <a:rPr lang="es-ES" sz="2000" i="1" dirty="0">
                <a:solidFill>
                  <a:prstClr val="black"/>
                </a:solidFill>
              </a:rPr>
              <a:t>sistema </a:t>
            </a:r>
            <a:r>
              <a:rPr lang="es-ES" sz="2000" i="1" dirty="0" smtClean="0">
                <a:solidFill>
                  <a:prstClr val="black"/>
                </a:solidFill>
              </a:rPr>
              <a:t>deductivo </a:t>
            </a:r>
            <a:r>
              <a:rPr lang="es-ES" sz="2000" dirty="0" smtClean="0">
                <a:solidFill>
                  <a:prstClr val="black"/>
                </a:solidFill>
              </a:rPr>
              <a:t>llamado </a:t>
            </a:r>
            <a:r>
              <a:rPr lang="es-ES" sz="2000" dirty="0">
                <a:solidFill>
                  <a:prstClr val="black"/>
                </a:solidFill>
              </a:rPr>
              <a:t>L. </a:t>
            </a:r>
            <a:endParaRPr lang="es-AR" sz="2000" dirty="0">
              <a:solidFill>
                <a:prstClr val="black"/>
              </a:solidFill>
            </a:endParaRPr>
          </a:p>
        </p:txBody>
      </p:sp>
    </p:spTree>
    <p:extLst>
      <p:ext uri="{BB962C8B-B14F-4D97-AF65-F5344CB8AC3E}">
        <p14:creationId xmlns:p14="http://schemas.microsoft.com/office/powerpoint/2010/main" val="4007389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solidFill>
                  <a:schemeClr val="accent1"/>
                </a:solidFill>
              </a:rPr>
              <a:t>El Sistema formal L</a:t>
            </a:r>
            <a:endParaRPr lang="es-AR" dirty="0">
              <a:solidFill>
                <a:schemeClr val="accent1"/>
              </a:solidFill>
            </a:endParaRPr>
          </a:p>
        </p:txBody>
      </p:sp>
      <p:sp>
        <p:nvSpPr>
          <p:cNvPr id="3" name="2 Rectángulo"/>
          <p:cNvSpPr/>
          <p:nvPr/>
        </p:nvSpPr>
        <p:spPr>
          <a:xfrm>
            <a:off x="1115616" y="1305342"/>
            <a:ext cx="6840760" cy="369332"/>
          </a:xfrm>
          <a:prstGeom prst="rect">
            <a:avLst/>
          </a:prstGeom>
        </p:spPr>
        <p:txBody>
          <a:bodyPr wrap="square">
            <a:spAutoFit/>
          </a:bodyPr>
          <a:lstStyle/>
          <a:p>
            <a:r>
              <a:rPr lang="es-ES" dirty="0"/>
              <a:t> </a:t>
            </a:r>
            <a:endParaRPr lang="es-AR" dirty="0"/>
          </a:p>
        </p:txBody>
      </p:sp>
      <p:sp>
        <p:nvSpPr>
          <p:cNvPr id="4" name="3 Rectángulo"/>
          <p:cNvSpPr/>
          <p:nvPr/>
        </p:nvSpPr>
        <p:spPr>
          <a:xfrm>
            <a:off x="395536" y="1196752"/>
            <a:ext cx="8568952" cy="2062103"/>
          </a:xfrm>
          <a:prstGeom prst="rect">
            <a:avLst/>
          </a:prstGeom>
        </p:spPr>
        <p:txBody>
          <a:bodyPr wrap="square">
            <a:spAutoFit/>
          </a:bodyPr>
          <a:lstStyle/>
          <a:p>
            <a:r>
              <a:rPr lang="es-ES" sz="1600" dirty="0" smtClean="0"/>
              <a:t>Un </a:t>
            </a:r>
            <a:r>
              <a:rPr lang="es-ES" sz="1600" dirty="0"/>
              <a:t>sistema </a:t>
            </a:r>
            <a:r>
              <a:rPr lang="es-ES" sz="1600" dirty="0" smtClean="0"/>
              <a:t>deductivo axiomático </a:t>
            </a:r>
            <a:r>
              <a:rPr lang="es-ES" sz="1600" dirty="0"/>
              <a:t>está compuesto </a:t>
            </a:r>
            <a:r>
              <a:rPr lang="es-ES" sz="1600" dirty="0" smtClean="0"/>
              <a:t>por:</a:t>
            </a:r>
          </a:p>
          <a:p>
            <a:endParaRPr lang="es-ES" sz="1600" dirty="0" smtClean="0"/>
          </a:p>
          <a:p>
            <a:pPr marL="285750" indent="-285750">
              <a:buFont typeface="Wingdings" pitchFamily="2" charset="2"/>
              <a:buChar char="Ø"/>
            </a:pPr>
            <a:r>
              <a:rPr lang="es-ES" sz="1600" b="1" dirty="0" smtClean="0">
                <a:solidFill>
                  <a:schemeClr val="accent1"/>
                </a:solidFill>
              </a:rPr>
              <a:t>un </a:t>
            </a:r>
            <a:r>
              <a:rPr lang="es-ES" sz="1600" b="1" dirty="0">
                <a:solidFill>
                  <a:schemeClr val="accent1"/>
                </a:solidFill>
              </a:rPr>
              <a:t>conjunto de </a:t>
            </a:r>
            <a:r>
              <a:rPr lang="es-ES" sz="1600" b="1" i="1" dirty="0">
                <a:solidFill>
                  <a:schemeClr val="accent1"/>
                </a:solidFill>
              </a:rPr>
              <a:t>axiomas</a:t>
            </a:r>
            <a:r>
              <a:rPr lang="es-ES" sz="1600" b="1" dirty="0">
                <a:solidFill>
                  <a:schemeClr val="accent1"/>
                </a:solidFill>
              </a:rPr>
              <a:t> (en realidad esquemas de axiomas) </a:t>
            </a:r>
            <a:endParaRPr lang="es-ES" sz="1600" b="1" dirty="0" smtClean="0">
              <a:solidFill>
                <a:schemeClr val="accent1"/>
              </a:solidFill>
            </a:endParaRPr>
          </a:p>
          <a:p>
            <a:pPr marL="285750" indent="-285750">
              <a:buFont typeface="Wingdings" pitchFamily="2" charset="2"/>
              <a:buChar char="Ø"/>
            </a:pPr>
            <a:r>
              <a:rPr lang="es-ES" sz="1600" b="1" dirty="0" smtClean="0">
                <a:solidFill>
                  <a:srgbClr val="00B050"/>
                </a:solidFill>
              </a:rPr>
              <a:t>un </a:t>
            </a:r>
            <a:r>
              <a:rPr lang="es-ES" sz="1600" b="1" dirty="0">
                <a:solidFill>
                  <a:srgbClr val="00B050"/>
                </a:solidFill>
              </a:rPr>
              <a:t>conjunto </a:t>
            </a:r>
            <a:r>
              <a:rPr lang="es-ES" sz="1600" b="1" i="1" dirty="0">
                <a:solidFill>
                  <a:srgbClr val="00B050"/>
                </a:solidFill>
              </a:rPr>
              <a:t>de reglas de inferencia</a:t>
            </a:r>
            <a:r>
              <a:rPr lang="es-ES" sz="1600" b="1" dirty="0">
                <a:solidFill>
                  <a:srgbClr val="00B050"/>
                </a:solidFill>
              </a:rPr>
              <a:t>. </a:t>
            </a:r>
            <a:endParaRPr lang="es-ES" sz="1600" b="1" dirty="0" smtClean="0">
              <a:solidFill>
                <a:srgbClr val="00B050"/>
              </a:solidFill>
            </a:endParaRPr>
          </a:p>
          <a:p>
            <a:endParaRPr lang="es-ES" sz="1600" dirty="0"/>
          </a:p>
          <a:p>
            <a:r>
              <a:rPr lang="es-ES" sz="1600" dirty="0" smtClean="0"/>
              <a:t>Los </a:t>
            </a:r>
            <a:r>
              <a:rPr lang="es-ES" sz="1600" dirty="0"/>
              <a:t>axiomas son fórmulas bien formadas. </a:t>
            </a:r>
            <a:endParaRPr lang="es-ES" sz="1600" dirty="0" smtClean="0"/>
          </a:p>
          <a:p>
            <a:r>
              <a:rPr lang="es-ES" sz="1600" dirty="0" smtClean="0"/>
              <a:t>Las </a:t>
            </a:r>
            <a:r>
              <a:rPr lang="es-ES" sz="1600" dirty="0"/>
              <a:t>reglas determinan qué fórmulas pueden inferirse a partir de qué fórmulas. </a:t>
            </a:r>
            <a:endParaRPr lang="es-AR" sz="1600" dirty="0"/>
          </a:p>
          <a:p>
            <a:pPr lvl="0" algn="ctr"/>
            <a:endParaRPr lang="es-AR" sz="1600" b="1" dirty="0">
              <a:solidFill>
                <a:schemeClr val="accent1"/>
              </a:solidFill>
            </a:endParaRPr>
          </a:p>
        </p:txBody>
      </p:sp>
      <p:sp>
        <p:nvSpPr>
          <p:cNvPr id="5" name="4 Rectángulo"/>
          <p:cNvSpPr/>
          <p:nvPr/>
        </p:nvSpPr>
        <p:spPr>
          <a:xfrm>
            <a:off x="395536" y="3019886"/>
            <a:ext cx="8568952" cy="2215991"/>
          </a:xfrm>
          <a:prstGeom prst="rect">
            <a:avLst/>
          </a:prstGeom>
        </p:spPr>
        <p:txBody>
          <a:bodyPr wrap="square">
            <a:spAutoFit/>
          </a:bodyPr>
          <a:lstStyle/>
          <a:p>
            <a:r>
              <a:rPr lang="es-ES" sz="1600" b="1" dirty="0">
                <a:solidFill>
                  <a:schemeClr val="accent1"/>
                </a:solidFill>
              </a:rPr>
              <a:t>Axiomas de L</a:t>
            </a:r>
            <a:endParaRPr lang="es-AR" sz="1600" dirty="0">
              <a:solidFill>
                <a:schemeClr val="accent1"/>
              </a:solidFill>
            </a:endParaRPr>
          </a:p>
          <a:p>
            <a:r>
              <a:rPr lang="es-ES" sz="1600" dirty="0"/>
              <a:t>Los axiomas de un sistema axiomático son un conjunto de fórmulas que se toman como punto de partida para las demostraciones. </a:t>
            </a:r>
          </a:p>
          <a:p>
            <a:r>
              <a:rPr lang="es-ES" sz="1600" dirty="0"/>
              <a:t>Un conjunto de axiomas muy conocido para la lógica proposicional es el que definió J. </a:t>
            </a:r>
            <a:r>
              <a:rPr lang="es-ES" sz="1600" dirty="0" err="1"/>
              <a:t>Lukasiewicz</a:t>
            </a:r>
            <a:r>
              <a:rPr lang="es-ES" sz="1600" dirty="0"/>
              <a:t>:</a:t>
            </a:r>
            <a:endParaRPr lang="es-AR" sz="1600" dirty="0"/>
          </a:p>
          <a:p>
            <a:r>
              <a:rPr lang="es-ES" sz="1600" dirty="0"/>
              <a:t> </a:t>
            </a:r>
            <a:endParaRPr lang="es-AR" sz="1600" dirty="0"/>
          </a:p>
          <a:p>
            <a:pPr lvl="0">
              <a:spcAft>
                <a:spcPts val="600"/>
              </a:spcAft>
            </a:pPr>
            <a:r>
              <a:rPr lang="es-ES" sz="1600" b="1" dirty="0">
                <a:solidFill>
                  <a:schemeClr val="accent1"/>
                </a:solidFill>
              </a:rPr>
              <a:t>L</a:t>
            </a:r>
            <a:r>
              <a:rPr lang="es-ES" sz="1600" b="1" baseline="-25000" dirty="0">
                <a:solidFill>
                  <a:schemeClr val="accent1"/>
                </a:solidFill>
              </a:rPr>
              <a:t>1 </a:t>
            </a:r>
            <a:r>
              <a:rPr lang="es-ES" sz="1600" b="1" dirty="0">
                <a:solidFill>
                  <a:schemeClr val="accent1"/>
                </a:solidFill>
              </a:rPr>
              <a:t>: </a:t>
            </a:r>
            <a:r>
              <a:rPr lang="es-ES" sz="1600" b="1" dirty="0" smtClean="0">
                <a:solidFill>
                  <a:schemeClr val="accent1"/>
                </a:solidFill>
              </a:rPr>
              <a:t>(A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a:t>
            </a:r>
            <a:r>
              <a:rPr lang="es-ES" sz="1600" b="1" dirty="0" smtClean="0">
                <a:solidFill>
                  <a:schemeClr val="accent1"/>
                </a:solidFill>
              </a:rPr>
              <a:t>))</a:t>
            </a:r>
            <a:endParaRPr lang="es-AR" sz="1600" b="1" dirty="0">
              <a:solidFill>
                <a:schemeClr val="accent1"/>
              </a:solidFill>
            </a:endParaRPr>
          </a:p>
          <a:p>
            <a:pPr lvl="0">
              <a:spcAft>
                <a:spcPts val="600"/>
              </a:spcAft>
            </a:pPr>
            <a:r>
              <a:rPr lang="es-ES" sz="1600" b="1" dirty="0">
                <a:solidFill>
                  <a:schemeClr val="accent1"/>
                </a:solidFill>
              </a:rPr>
              <a:t>L</a:t>
            </a:r>
            <a:r>
              <a:rPr lang="es-ES" sz="1600" b="1" baseline="-25000" dirty="0">
                <a:solidFill>
                  <a:schemeClr val="accent1"/>
                </a:solidFill>
              </a:rPr>
              <a:t>2 </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C))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C))</a:t>
            </a:r>
            <a:endParaRPr lang="es-AR" sz="1600" b="1" dirty="0">
              <a:solidFill>
                <a:schemeClr val="accent1"/>
              </a:solidFill>
            </a:endParaRPr>
          </a:p>
          <a:p>
            <a:pPr lvl="0">
              <a:spcAft>
                <a:spcPts val="600"/>
              </a:spcAft>
            </a:pPr>
            <a:r>
              <a:rPr lang="es-ES" sz="1600" b="1" dirty="0">
                <a:solidFill>
                  <a:schemeClr val="accent1"/>
                </a:solidFill>
              </a:rPr>
              <a:t>L</a:t>
            </a:r>
            <a:r>
              <a:rPr lang="es-ES" sz="1600" b="1" baseline="-25000" dirty="0">
                <a:solidFill>
                  <a:schemeClr val="accent1"/>
                </a:solidFill>
              </a:rPr>
              <a:t>3</a:t>
            </a:r>
            <a:r>
              <a:rPr lang="es-ES" sz="1600" b="1" dirty="0">
                <a:solidFill>
                  <a:schemeClr val="accent1"/>
                </a:solidFill>
              </a:rPr>
              <a:t>:  ((</a:t>
            </a:r>
            <a:r>
              <a:rPr lang="es-ES" sz="1600" b="1" dirty="0">
                <a:solidFill>
                  <a:schemeClr val="accent1"/>
                </a:solidFill>
                <a:sym typeface="Symbol"/>
              </a:rPr>
              <a:t></a:t>
            </a:r>
            <a:r>
              <a:rPr lang="es-ES" sz="1600" b="1" dirty="0">
                <a:solidFill>
                  <a:schemeClr val="accent1"/>
                </a:solidFill>
              </a:rPr>
              <a:t> A) </a:t>
            </a:r>
            <a:r>
              <a:rPr lang="es-ES" sz="1600" b="1" dirty="0">
                <a:solidFill>
                  <a:schemeClr val="accent1"/>
                </a:solidFill>
                <a:sym typeface="Symbol"/>
              </a:rPr>
              <a:t></a:t>
            </a:r>
            <a:r>
              <a:rPr lang="es-ES" sz="1600" b="1" dirty="0">
                <a:solidFill>
                  <a:schemeClr val="accent1"/>
                </a:solidFill>
              </a:rPr>
              <a:t> (</a:t>
            </a:r>
            <a:r>
              <a:rPr lang="es-ES" sz="1600" b="1" dirty="0">
                <a:solidFill>
                  <a:schemeClr val="accent1"/>
                </a:solidFill>
                <a:sym typeface="Symbol"/>
              </a:rPr>
              <a:t></a:t>
            </a:r>
            <a:r>
              <a:rPr lang="es-ES" sz="1600" b="1" dirty="0">
                <a:solidFill>
                  <a:schemeClr val="accent1"/>
                </a:solidFill>
              </a:rPr>
              <a:t>B)) </a:t>
            </a:r>
            <a:r>
              <a:rPr lang="es-ES" sz="1600" b="1" dirty="0">
                <a:solidFill>
                  <a:schemeClr val="accent1"/>
                </a:solidFill>
                <a:sym typeface="Symbol"/>
              </a:rPr>
              <a:t></a:t>
            </a:r>
            <a:r>
              <a:rPr lang="es-ES" sz="1600" b="1" dirty="0">
                <a:solidFill>
                  <a:schemeClr val="accent1"/>
                </a:solidFill>
              </a:rPr>
              <a:t> (B </a:t>
            </a:r>
            <a:r>
              <a:rPr lang="es-ES" sz="1600" b="1" dirty="0">
                <a:solidFill>
                  <a:schemeClr val="accent1"/>
                </a:solidFill>
                <a:sym typeface="Symbol"/>
              </a:rPr>
              <a:t></a:t>
            </a:r>
            <a:r>
              <a:rPr lang="es-ES" sz="1600" b="1" dirty="0">
                <a:solidFill>
                  <a:schemeClr val="accent1"/>
                </a:solidFill>
              </a:rPr>
              <a:t> A</a:t>
            </a:r>
            <a:r>
              <a:rPr lang="es-ES" sz="1600" b="1" dirty="0" smtClean="0">
                <a:solidFill>
                  <a:schemeClr val="accent1"/>
                </a:solidFill>
              </a:rPr>
              <a:t>)</a:t>
            </a:r>
            <a:r>
              <a:rPr lang="es-ES" sz="1600" b="1" dirty="0"/>
              <a:t>  </a:t>
            </a:r>
            <a:endParaRPr lang="es-AR" sz="1600" dirty="0"/>
          </a:p>
        </p:txBody>
      </p:sp>
      <p:sp>
        <p:nvSpPr>
          <p:cNvPr id="6" name="5 Rectángulo"/>
          <p:cNvSpPr/>
          <p:nvPr/>
        </p:nvSpPr>
        <p:spPr>
          <a:xfrm>
            <a:off x="323528" y="5373216"/>
            <a:ext cx="8136904" cy="1323439"/>
          </a:xfrm>
          <a:prstGeom prst="rect">
            <a:avLst/>
          </a:prstGeom>
        </p:spPr>
        <p:txBody>
          <a:bodyPr wrap="square">
            <a:spAutoFit/>
          </a:bodyPr>
          <a:lstStyle/>
          <a:p>
            <a:pPr lvl="0"/>
            <a:r>
              <a:rPr lang="es-ES" sz="1600" b="1" dirty="0">
                <a:solidFill>
                  <a:srgbClr val="00B050"/>
                </a:solidFill>
              </a:rPr>
              <a:t>Reglas de inferencia de L</a:t>
            </a:r>
            <a:endParaRPr lang="es-AR" sz="1600" b="1" dirty="0">
              <a:solidFill>
                <a:srgbClr val="00B050"/>
              </a:solidFill>
            </a:endParaRPr>
          </a:p>
          <a:p>
            <a:pPr lvl="0"/>
            <a:r>
              <a:rPr lang="es-ES" sz="1600" dirty="0">
                <a:solidFill>
                  <a:prstClr val="black"/>
                </a:solidFill>
              </a:rPr>
              <a:t>El sistema L tiene una única regla de inferencia, el modus </a:t>
            </a:r>
            <a:r>
              <a:rPr lang="es-ES" sz="1600" dirty="0" err="1">
                <a:solidFill>
                  <a:prstClr val="black"/>
                </a:solidFill>
              </a:rPr>
              <a:t>ponens</a:t>
            </a:r>
            <a:r>
              <a:rPr lang="es-ES" sz="1600" dirty="0">
                <a:solidFill>
                  <a:prstClr val="black"/>
                </a:solidFill>
              </a:rPr>
              <a:t>: </a:t>
            </a:r>
            <a:endParaRPr lang="es-AR" sz="1600" dirty="0">
              <a:solidFill>
                <a:prstClr val="black"/>
              </a:solidFill>
            </a:endParaRPr>
          </a:p>
          <a:p>
            <a:pPr lvl="0"/>
            <a:r>
              <a:rPr lang="es-AR" sz="1600" b="1" dirty="0">
                <a:solidFill>
                  <a:srgbClr val="00B050"/>
                </a:solidFill>
              </a:rPr>
              <a:t>	</a:t>
            </a:r>
            <a:r>
              <a:rPr lang="es-ES" sz="1600" b="1" dirty="0">
                <a:solidFill>
                  <a:srgbClr val="00B050"/>
                </a:solidFill>
              </a:rPr>
              <a:t>MP: a partir de A y de (</a:t>
            </a:r>
            <a:r>
              <a:rPr lang="es-ES" sz="1600" b="1" dirty="0" smtClean="0">
                <a:solidFill>
                  <a:srgbClr val="00B050"/>
                </a:solidFill>
              </a:rPr>
              <a:t>A </a:t>
            </a:r>
            <a:r>
              <a:rPr lang="es-ES" sz="1600" b="1" dirty="0">
                <a:solidFill>
                  <a:srgbClr val="00B050"/>
                </a:solidFill>
                <a:sym typeface="Symbol"/>
              </a:rPr>
              <a:t></a:t>
            </a:r>
            <a:r>
              <a:rPr lang="es-ES" sz="1600" b="1" dirty="0">
                <a:solidFill>
                  <a:srgbClr val="00B050"/>
                </a:solidFill>
              </a:rPr>
              <a:t> </a:t>
            </a:r>
            <a:r>
              <a:rPr lang="es-ES" sz="1600" b="1" dirty="0" smtClean="0">
                <a:solidFill>
                  <a:srgbClr val="00B050"/>
                </a:solidFill>
              </a:rPr>
              <a:t>B)  </a:t>
            </a:r>
            <a:r>
              <a:rPr lang="es-ES" sz="1600" b="1" dirty="0">
                <a:solidFill>
                  <a:srgbClr val="00B050"/>
                </a:solidFill>
              </a:rPr>
              <a:t>se infiere </a:t>
            </a:r>
            <a:r>
              <a:rPr lang="es-ES" sz="1600" b="1" dirty="0" smtClean="0">
                <a:solidFill>
                  <a:srgbClr val="00B050"/>
                </a:solidFill>
              </a:rPr>
              <a:t> B</a:t>
            </a:r>
            <a:endParaRPr lang="es-ES" sz="1600" b="1" dirty="0">
              <a:solidFill>
                <a:srgbClr val="00B050"/>
              </a:solidFill>
            </a:endParaRPr>
          </a:p>
          <a:p>
            <a:pPr lvl="0"/>
            <a:r>
              <a:rPr lang="es-ES" sz="1600" dirty="0">
                <a:solidFill>
                  <a:prstClr val="black"/>
                </a:solidFill>
              </a:rPr>
              <a:t>Una regla de inferencia es una función que asigna una fórmula (conclusión) a un conjunto de fórmulas (premisas). </a:t>
            </a:r>
          </a:p>
        </p:txBody>
      </p:sp>
    </p:spTree>
    <p:extLst>
      <p:ext uri="{BB962C8B-B14F-4D97-AF65-F5344CB8AC3E}">
        <p14:creationId xmlns:p14="http://schemas.microsoft.com/office/powerpoint/2010/main" val="6954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b="1" dirty="0" smtClean="0">
                <a:solidFill>
                  <a:schemeClr val="accent1"/>
                </a:solidFill>
              </a:rPr>
              <a:t>Axiomas de L</a:t>
            </a:r>
            <a:endParaRPr lang="es-AR" dirty="0">
              <a:solidFill>
                <a:schemeClr val="accent1"/>
              </a:solidFill>
            </a:endParaRPr>
          </a:p>
        </p:txBody>
      </p:sp>
      <p:sp>
        <p:nvSpPr>
          <p:cNvPr id="3" name="2 Rectángulo"/>
          <p:cNvSpPr/>
          <p:nvPr/>
        </p:nvSpPr>
        <p:spPr>
          <a:xfrm>
            <a:off x="1115616" y="1305342"/>
            <a:ext cx="6840760" cy="369332"/>
          </a:xfrm>
          <a:prstGeom prst="rect">
            <a:avLst/>
          </a:prstGeom>
        </p:spPr>
        <p:txBody>
          <a:bodyPr wrap="square">
            <a:spAutoFit/>
          </a:bodyPr>
          <a:lstStyle/>
          <a:p>
            <a:r>
              <a:rPr lang="es-ES" dirty="0"/>
              <a:t> </a:t>
            </a:r>
            <a:endParaRPr lang="es-AR" dirty="0"/>
          </a:p>
        </p:txBody>
      </p:sp>
      <p:sp>
        <p:nvSpPr>
          <p:cNvPr id="4" name="3 Rectángulo"/>
          <p:cNvSpPr/>
          <p:nvPr/>
        </p:nvSpPr>
        <p:spPr>
          <a:xfrm>
            <a:off x="395536" y="1196752"/>
            <a:ext cx="8568952" cy="338554"/>
          </a:xfrm>
          <a:prstGeom prst="rect">
            <a:avLst/>
          </a:prstGeom>
        </p:spPr>
        <p:txBody>
          <a:bodyPr wrap="square">
            <a:spAutoFit/>
          </a:bodyPr>
          <a:lstStyle/>
          <a:p>
            <a:r>
              <a:rPr lang="es-ES" sz="1600" dirty="0" smtClean="0"/>
              <a:t>Veamos como se instancian los axiomas de L</a:t>
            </a:r>
            <a:endParaRPr lang="es-AR" sz="1600" b="1" dirty="0">
              <a:solidFill>
                <a:schemeClr val="accent1"/>
              </a:solidFill>
            </a:endParaRPr>
          </a:p>
        </p:txBody>
      </p:sp>
      <p:sp>
        <p:nvSpPr>
          <p:cNvPr id="5" name="4 Rectángulo"/>
          <p:cNvSpPr/>
          <p:nvPr/>
        </p:nvSpPr>
        <p:spPr>
          <a:xfrm>
            <a:off x="395536" y="1772816"/>
            <a:ext cx="8568952" cy="2385268"/>
          </a:xfrm>
          <a:prstGeom prst="rect">
            <a:avLst/>
          </a:prstGeom>
        </p:spPr>
        <p:txBody>
          <a:bodyPr wrap="square">
            <a:spAutoFit/>
          </a:bodyPr>
          <a:lstStyle/>
          <a:p>
            <a:r>
              <a:rPr lang="es-ES" sz="1600" dirty="0"/>
              <a:t> </a:t>
            </a:r>
            <a:endParaRPr lang="es-AR" sz="1600" dirty="0"/>
          </a:p>
          <a:p>
            <a:pPr lvl="0">
              <a:lnSpc>
                <a:spcPct val="150000"/>
              </a:lnSpc>
              <a:spcAft>
                <a:spcPts val="600"/>
              </a:spcAft>
            </a:pPr>
            <a:r>
              <a:rPr lang="es-ES" b="1" dirty="0">
                <a:solidFill>
                  <a:schemeClr val="accent1"/>
                </a:solidFill>
              </a:rPr>
              <a:t>L</a:t>
            </a:r>
            <a:r>
              <a:rPr lang="es-ES" b="1" baseline="-25000" dirty="0">
                <a:solidFill>
                  <a:schemeClr val="accent1"/>
                </a:solidFill>
              </a:rPr>
              <a:t>1 </a:t>
            </a:r>
            <a:r>
              <a:rPr lang="es-ES" b="1" dirty="0">
                <a:solidFill>
                  <a:schemeClr val="accent1"/>
                </a:solidFill>
              </a:rPr>
              <a:t>: </a:t>
            </a:r>
            <a:r>
              <a:rPr lang="es-ES" b="1" dirty="0" smtClean="0">
                <a:solidFill>
                  <a:schemeClr val="accent1"/>
                </a:solidFill>
              </a:rPr>
              <a:t>	(</a:t>
            </a:r>
            <a:r>
              <a:rPr lang="es-ES" b="1" dirty="0" smtClean="0">
                <a:solidFill>
                  <a:srgbClr val="00B050"/>
                </a:solidFill>
              </a:rPr>
              <a:t>A</a:t>
            </a:r>
            <a:r>
              <a:rPr lang="es-ES" b="1" dirty="0" smtClean="0">
                <a:solidFill>
                  <a:schemeClr val="accent1"/>
                </a:solidFill>
              </a:rPr>
              <a:t> </a:t>
            </a:r>
            <a:r>
              <a:rPr lang="es-ES" b="1" dirty="0">
                <a:solidFill>
                  <a:schemeClr val="accent1"/>
                </a:solidFill>
                <a:sym typeface="Symbol"/>
              </a:rPr>
              <a:t></a:t>
            </a:r>
            <a:r>
              <a:rPr lang="es-ES" b="1" dirty="0">
                <a:solidFill>
                  <a:schemeClr val="accent1"/>
                </a:solidFill>
              </a:rPr>
              <a:t> (</a:t>
            </a:r>
            <a:r>
              <a:rPr lang="es-ES" b="1" dirty="0">
                <a:solidFill>
                  <a:schemeClr val="accent6">
                    <a:lumMod val="75000"/>
                  </a:schemeClr>
                </a:solidFill>
              </a:rPr>
              <a:t>B</a:t>
            </a:r>
            <a:r>
              <a:rPr lang="es-ES" b="1" dirty="0">
                <a:solidFill>
                  <a:schemeClr val="accent1"/>
                </a:solidFill>
              </a:rPr>
              <a:t> </a:t>
            </a:r>
            <a:r>
              <a:rPr lang="es-ES" b="1" dirty="0">
                <a:solidFill>
                  <a:schemeClr val="accent1"/>
                </a:solidFill>
                <a:sym typeface="Symbol"/>
              </a:rPr>
              <a:t></a:t>
            </a:r>
            <a:r>
              <a:rPr lang="es-ES" b="1" dirty="0">
                <a:solidFill>
                  <a:schemeClr val="accent1"/>
                </a:solidFill>
              </a:rPr>
              <a:t> </a:t>
            </a:r>
            <a:r>
              <a:rPr lang="es-ES" b="1" dirty="0">
                <a:solidFill>
                  <a:srgbClr val="00B050"/>
                </a:solidFill>
              </a:rPr>
              <a:t>A</a:t>
            </a:r>
            <a:r>
              <a:rPr lang="es-ES" b="1" dirty="0" smtClean="0">
                <a:solidFill>
                  <a:schemeClr val="accent1"/>
                </a:solidFill>
              </a:rPr>
              <a:t>) )</a:t>
            </a:r>
          </a:p>
          <a:p>
            <a:pPr lvl="0">
              <a:lnSpc>
                <a:spcPct val="150000"/>
              </a:lnSpc>
              <a:spcAft>
                <a:spcPts val="600"/>
              </a:spcAft>
            </a:pPr>
            <a:r>
              <a:rPr lang="es-ES" b="1" dirty="0" smtClean="0">
                <a:solidFill>
                  <a:srgbClr val="00B050"/>
                </a:solidFill>
              </a:rPr>
              <a:t>	</a:t>
            </a:r>
            <a:r>
              <a:rPr lang="es-ES" b="1" dirty="0" smtClean="0">
                <a:solidFill>
                  <a:srgbClr val="0070C0"/>
                </a:solidFill>
              </a:rPr>
              <a:t>(</a:t>
            </a:r>
            <a:r>
              <a:rPr lang="es-ES" b="1" dirty="0" smtClean="0">
                <a:solidFill>
                  <a:srgbClr val="00B050"/>
                </a:solidFill>
              </a:rPr>
              <a:t> p</a:t>
            </a:r>
            <a:r>
              <a:rPr lang="es-ES" b="1" dirty="0" smtClean="0">
                <a:solidFill>
                  <a:schemeClr val="accent1"/>
                </a:solidFill>
              </a:rPr>
              <a:t> </a:t>
            </a:r>
            <a:r>
              <a:rPr lang="es-ES" b="1" dirty="0">
                <a:solidFill>
                  <a:schemeClr val="accent1"/>
                </a:solidFill>
                <a:sym typeface="Symbol"/>
              </a:rPr>
              <a:t></a:t>
            </a:r>
            <a:r>
              <a:rPr lang="es-ES" b="1" dirty="0">
                <a:solidFill>
                  <a:schemeClr val="accent1"/>
                </a:solidFill>
              </a:rPr>
              <a:t> </a:t>
            </a:r>
            <a:r>
              <a:rPr lang="es-ES" b="1" dirty="0" smtClean="0">
                <a:solidFill>
                  <a:schemeClr val="accent1"/>
                </a:solidFill>
              </a:rPr>
              <a:t>(</a:t>
            </a:r>
            <a:r>
              <a:rPr lang="es-ES" b="1" dirty="0" smtClean="0">
                <a:solidFill>
                  <a:schemeClr val="accent6">
                    <a:lumMod val="75000"/>
                  </a:schemeClr>
                </a:solidFill>
              </a:rPr>
              <a:t>p</a:t>
            </a:r>
            <a:r>
              <a:rPr lang="es-ES" b="1" dirty="0" smtClean="0">
                <a:solidFill>
                  <a:schemeClr val="accent1"/>
                </a:solidFill>
              </a:rPr>
              <a:t> </a:t>
            </a:r>
            <a:r>
              <a:rPr lang="es-ES" b="1" dirty="0">
                <a:solidFill>
                  <a:schemeClr val="accent1"/>
                </a:solidFill>
                <a:sym typeface="Symbol"/>
              </a:rPr>
              <a:t></a:t>
            </a:r>
            <a:r>
              <a:rPr lang="es-ES" b="1" dirty="0">
                <a:solidFill>
                  <a:schemeClr val="accent1"/>
                </a:solidFill>
              </a:rPr>
              <a:t> </a:t>
            </a:r>
            <a:r>
              <a:rPr lang="es-ES" b="1" dirty="0" smtClean="0">
                <a:solidFill>
                  <a:srgbClr val="00B050"/>
                </a:solidFill>
              </a:rPr>
              <a:t>p</a:t>
            </a:r>
            <a:r>
              <a:rPr lang="es-ES" b="1" dirty="0" smtClean="0">
                <a:solidFill>
                  <a:schemeClr val="accent1"/>
                </a:solidFill>
              </a:rPr>
              <a:t>) )  con </a:t>
            </a:r>
            <a:r>
              <a:rPr lang="es-ES" b="1" dirty="0" smtClean="0">
                <a:solidFill>
                  <a:srgbClr val="00B050"/>
                </a:solidFill>
              </a:rPr>
              <a:t>A=p</a:t>
            </a:r>
            <a:r>
              <a:rPr lang="es-ES" b="1" dirty="0" smtClean="0">
                <a:solidFill>
                  <a:schemeClr val="accent1"/>
                </a:solidFill>
              </a:rPr>
              <a:t> y  </a:t>
            </a:r>
            <a:r>
              <a:rPr lang="es-ES" b="1" dirty="0" smtClean="0">
                <a:solidFill>
                  <a:schemeClr val="accent6">
                    <a:lumMod val="75000"/>
                  </a:schemeClr>
                </a:solidFill>
              </a:rPr>
              <a:t>B=p</a:t>
            </a:r>
            <a:r>
              <a:rPr lang="es-ES" b="1" dirty="0" smtClean="0">
                <a:solidFill>
                  <a:schemeClr val="accent1"/>
                </a:solidFill>
              </a:rPr>
              <a:t>  </a:t>
            </a:r>
            <a:endParaRPr lang="es-ES" b="1" dirty="0">
              <a:solidFill>
                <a:schemeClr val="accent1"/>
              </a:solidFill>
            </a:endParaRPr>
          </a:p>
          <a:p>
            <a:pPr lvl="0">
              <a:lnSpc>
                <a:spcPct val="150000"/>
              </a:lnSpc>
              <a:spcAft>
                <a:spcPts val="600"/>
              </a:spcAft>
            </a:pPr>
            <a:r>
              <a:rPr lang="es-ES" b="1" dirty="0" smtClean="0">
                <a:solidFill>
                  <a:srgbClr val="00B050"/>
                </a:solidFill>
              </a:rPr>
              <a:t>	</a:t>
            </a:r>
            <a:r>
              <a:rPr lang="es-ES" b="1" dirty="0" smtClean="0">
                <a:solidFill>
                  <a:srgbClr val="0070C0"/>
                </a:solidFill>
              </a:rPr>
              <a:t>(</a:t>
            </a:r>
            <a:r>
              <a:rPr lang="es-ES" b="1" dirty="0" smtClean="0">
                <a:solidFill>
                  <a:srgbClr val="00B050"/>
                </a:solidFill>
              </a:rPr>
              <a:t> (</a:t>
            </a:r>
            <a:r>
              <a:rPr lang="es-ES" b="1" dirty="0">
                <a:solidFill>
                  <a:srgbClr val="00B050"/>
                </a:solidFill>
              </a:rPr>
              <a:t>p</a:t>
            </a:r>
            <a:r>
              <a:rPr lang="es-ES" b="1" dirty="0">
                <a:solidFill>
                  <a:srgbClr val="00B050"/>
                </a:solidFill>
                <a:sym typeface="Symbol"/>
              </a:rPr>
              <a:t> p)</a:t>
            </a:r>
            <a:r>
              <a:rPr lang="es-ES" b="1" dirty="0" smtClean="0">
                <a:solidFill>
                  <a:srgbClr val="00B050"/>
                </a:solidFill>
              </a:rPr>
              <a:t> </a:t>
            </a:r>
            <a:r>
              <a:rPr lang="es-ES" b="1" dirty="0">
                <a:solidFill>
                  <a:schemeClr val="accent1"/>
                </a:solidFill>
                <a:sym typeface="Symbol"/>
              </a:rPr>
              <a:t></a:t>
            </a:r>
            <a:r>
              <a:rPr lang="es-ES" b="1" dirty="0">
                <a:solidFill>
                  <a:schemeClr val="accent1"/>
                </a:solidFill>
              </a:rPr>
              <a:t> </a:t>
            </a:r>
            <a:r>
              <a:rPr lang="es-ES" b="1" dirty="0" smtClean="0">
                <a:solidFill>
                  <a:schemeClr val="accent1"/>
                </a:solidFill>
              </a:rPr>
              <a:t>(</a:t>
            </a:r>
            <a:r>
              <a:rPr lang="es-ES" b="1" dirty="0" smtClean="0">
                <a:solidFill>
                  <a:schemeClr val="accent6">
                    <a:lumMod val="75000"/>
                  </a:schemeClr>
                </a:solidFill>
              </a:rPr>
              <a:t>q</a:t>
            </a:r>
            <a:r>
              <a:rPr lang="es-ES" b="1" dirty="0" smtClean="0">
                <a:solidFill>
                  <a:schemeClr val="accent1"/>
                </a:solidFill>
              </a:rPr>
              <a:t> </a:t>
            </a:r>
            <a:r>
              <a:rPr lang="es-ES" b="1" dirty="0">
                <a:solidFill>
                  <a:schemeClr val="accent1"/>
                </a:solidFill>
                <a:sym typeface="Symbol"/>
              </a:rPr>
              <a:t></a:t>
            </a:r>
            <a:r>
              <a:rPr lang="es-ES" b="1" dirty="0">
                <a:solidFill>
                  <a:schemeClr val="accent1"/>
                </a:solidFill>
              </a:rPr>
              <a:t> </a:t>
            </a:r>
            <a:r>
              <a:rPr lang="es-ES" b="1" dirty="0">
                <a:solidFill>
                  <a:srgbClr val="00B050"/>
                </a:solidFill>
              </a:rPr>
              <a:t>(p</a:t>
            </a:r>
            <a:r>
              <a:rPr lang="es-ES" b="1" dirty="0">
                <a:solidFill>
                  <a:srgbClr val="00B050"/>
                </a:solidFill>
                <a:sym typeface="Symbol"/>
              </a:rPr>
              <a:t> p) </a:t>
            </a:r>
            <a:r>
              <a:rPr lang="es-ES" b="1" dirty="0" smtClean="0">
                <a:solidFill>
                  <a:schemeClr val="accent1"/>
                </a:solidFill>
              </a:rPr>
              <a:t>) ) con </a:t>
            </a:r>
            <a:r>
              <a:rPr lang="es-ES" b="1" dirty="0">
                <a:solidFill>
                  <a:srgbClr val="00B050"/>
                </a:solidFill>
              </a:rPr>
              <a:t>A</a:t>
            </a:r>
            <a:r>
              <a:rPr lang="es-ES" b="1" dirty="0" smtClean="0">
                <a:solidFill>
                  <a:srgbClr val="00B050"/>
                </a:solidFill>
              </a:rPr>
              <a:t>= (p</a:t>
            </a:r>
            <a:r>
              <a:rPr lang="es-ES" b="1" dirty="0">
                <a:solidFill>
                  <a:srgbClr val="00B050"/>
                </a:solidFill>
                <a:sym typeface="Symbol"/>
              </a:rPr>
              <a:t> </a:t>
            </a:r>
            <a:r>
              <a:rPr lang="es-ES" b="1" dirty="0" smtClean="0">
                <a:solidFill>
                  <a:srgbClr val="00B050"/>
                </a:solidFill>
                <a:sym typeface="Symbol"/>
              </a:rPr>
              <a:t>p)  </a:t>
            </a:r>
            <a:r>
              <a:rPr lang="es-ES" b="1" dirty="0" smtClean="0">
                <a:solidFill>
                  <a:srgbClr val="00B050"/>
                </a:solidFill>
              </a:rPr>
              <a:t> </a:t>
            </a:r>
            <a:r>
              <a:rPr lang="es-ES" b="1" dirty="0" smtClean="0">
                <a:solidFill>
                  <a:schemeClr val="accent1"/>
                </a:solidFill>
              </a:rPr>
              <a:t>y </a:t>
            </a:r>
            <a:r>
              <a:rPr lang="es-ES" b="1" dirty="0" smtClean="0">
                <a:solidFill>
                  <a:schemeClr val="accent6">
                    <a:lumMod val="75000"/>
                  </a:schemeClr>
                </a:solidFill>
              </a:rPr>
              <a:t>B=q</a:t>
            </a:r>
            <a:r>
              <a:rPr lang="es-ES" b="1" dirty="0" smtClean="0">
                <a:solidFill>
                  <a:schemeClr val="accent1"/>
                </a:solidFill>
              </a:rPr>
              <a:t>  </a:t>
            </a:r>
            <a:endParaRPr lang="es-ES" b="1" dirty="0">
              <a:solidFill>
                <a:schemeClr val="accent1"/>
              </a:solidFill>
            </a:endParaRPr>
          </a:p>
          <a:p>
            <a:pPr>
              <a:spcAft>
                <a:spcPts val="600"/>
              </a:spcAft>
            </a:pPr>
            <a:endParaRPr lang="es-ES" sz="1600" b="1" dirty="0">
              <a:solidFill>
                <a:schemeClr val="accent1"/>
              </a:solidFill>
            </a:endParaRPr>
          </a:p>
          <a:p>
            <a:pPr lvl="0">
              <a:spcAft>
                <a:spcPts val="600"/>
              </a:spcAft>
            </a:pPr>
            <a:endParaRPr lang="es-ES" sz="1600" b="1" dirty="0">
              <a:solidFill>
                <a:schemeClr val="accent1"/>
              </a:solidFill>
            </a:endParaRPr>
          </a:p>
        </p:txBody>
      </p:sp>
      <p:sp>
        <p:nvSpPr>
          <p:cNvPr id="7" name="6 Rectángulo"/>
          <p:cNvSpPr/>
          <p:nvPr/>
        </p:nvSpPr>
        <p:spPr>
          <a:xfrm>
            <a:off x="467544" y="4365104"/>
            <a:ext cx="8352928" cy="1447384"/>
          </a:xfrm>
          <a:prstGeom prst="rect">
            <a:avLst/>
          </a:prstGeom>
        </p:spPr>
        <p:txBody>
          <a:bodyPr wrap="square">
            <a:spAutoFit/>
          </a:bodyPr>
          <a:lstStyle/>
          <a:p>
            <a:pPr lvl="0">
              <a:lnSpc>
                <a:spcPct val="150000"/>
              </a:lnSpc>
              <a:spcAft>
                <a:spcPts val="600"/>
              </a:spcAft>
            </a:pPr>
            <a:r>
              <a:rPr lang="es-ES" b="1" dirty="0">
                <a:solidFill>
                  <a:srgbClr val="4F81BD"/>
                </a:solidFill>
              </a:rPr>
              <a:t>L</a:t>
            </a:r>
            <a:r>
              <a:rPr lang="es-ES" b="1" baseline="-25000" dirty="0">
                <a:solidFill>
                  <a:srgbClr val="4F81BD"/>
                </a:solidFill>
              </a:rPr>
              <a:t>2 </a:t>
            </a:r>
            <a:r>
              <a:rPr lang="es-ES" b="1" dirty="0">
                <a:solidFill>
                  <a:srgbClr val="4F81BD"/>
                </a:solidFill>
              </a:rPr>
              <a:t>: </a:t>
            </a:r>
            <a:r>
              <a:rPr lang="es-ES" b="1" dirty="0" smtClean="0">
                <a:solidFill>
                  <a:srgbClr val="4F81BD"/>
                </a:solidFill>
              </a:rPr>
              <a:t>	(</a:t>
            </a:r>
            <a:r>
              <a:rPr lang="es-ES" b="1" dirty="0">
                <a:solidFill>
                  <a:srgbClr val="00B050"/>
                </a:solidFill>
              </a:rPr>
              <a:t>A</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chemeClr val="accent6">
                    <a:lumMod val="75000"/>
                  </a:schemeClr>
                </a:solidFill>
              </a:rPr>
              <a:t>B</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rgbClr val="C00000"/>
                </a:solidFill>
              </a:rPr>
              <a:t>C</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rgbClr val="00B050"/>
                </a:solidFill>
              </a:rPr>
              <a:t>A</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chemeClr val="accent6">
                    <a:lumMod val="75000"/>
                  </a:schemeClr>
                </a:solidFill>
              </a:rPr>
              <a:t>B</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rgbClr val="00B050"/>
                </a:solidFill>
              </a:rPr>
              <a:t>A</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rgbClr val="C00000"/>
                </a:solidFill>
              </a:rPr>
              <a:t>C</a:t>
            </a:r>
            <a:r>
              <a:rPr lang="es-ES" b="1" dirty="0">
                <a:solidFill>
                  <a:srgbClr val="4F81BD"/>
                </a:solidFill>
              </a:rPr>
              <a:t>))</a:t>
            </a:r>
          </a:p>
          <a:p>
            <a:pPr lvl="0">
              <a:lnSpc>
                <a:spcPct val="150000"/>
              </a:lnSpc>
              <a:spcAft>
                <a:spcPts val="600"/>
              </a:spcAft>
            </a:pPr>
            <a:r>
              <a:rPr lang="es-ES" b="1" dirty="0" smtClean="0">
                <a:solidFill>
                  <a:srgbClr val="4F81BD"/>
                </a:solidFill>
              </a:rPr>
              <a:t>	( </a:t>
            </a:r>
            <a:r>
              <a:rPr lang="es-ES" b="1" dirty="0" smtClean="0">
                <a:solidFill>
                  <a:srgbClr val="00B050"/>
                </a:solidFill>
              </a:rPr>
              <a:t>(</a:t>
            </a:r>
            <a:r>
              <a:rPr lang="es-ES" b="1" dirty="0">
                <a:solidFill>
                  <a:srgbClr val="00B050"/>
                </a:solidFill>
              </a:rPr>
              <a:t>p</a:t>
            </a:r>
            <a:r>
              <a:rPr lang="es-ES" b="1" dirty="0">
                <a:solidFill>
                  <a:srgbClr val="00B050"/>
                </a:solidFill>
                <a:sym typeface="Symbol"/>
              </a:rPr>
              <a:t> p)</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chemeClr val="accent6">
                    <a:lumMod val="75000"/>
                  </a:schemeClr>
                </a:solidFill>
              </a:rPr>
              <a:t>q</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a:solidFill>
                  <a:srgbClr val="C00000"/>
                </a:solidFill>
              </a:rPr>
              <a:t>p</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smtClean="0">
                <a:solidFill>
                  <a:srgbClr val="4F81BD"/>
                </a:solidFill>
              </a:rPr>
              <a:t>(( </a:t>
            </a:r>
            <a:r>
              <a:rPr lang="es-ES" b="1" dirty="0" smtClean="0">
                <a:solidFill>
                  <a:srgbClr val="00B050"/>
                </a:solidFill>
              </a:rPr>
              <a:t>(</a:t>
            </a:r>
            <a:r>
              <a:rPr lang="es-ES" b="1" dirty="0">
                <a:solidFill>
                  <a:srgbClr val="00B050"/>
                </a:solidFill>
              </a:rPr>
              <a:t>p</a:t>
            </a:r>
            <a:r>
              <a:rPr lang="es-ES" b="1" dirty="0">
                <a:solidFill>
                  <a:srgbClr val="00B050"/>
                </a:solidFill>
                <a:sym typeface="Symbol"/>
              </a:rPr>
              <a:t> p)</a:t>
            </a:r>
            <a:r>
              <a:rPr lang="es-ES" b="1" dirty="0">
                <a:solidFill>
                  <a:srgbClr val="00B050"/>
                </a:solidFill>
              </a:rPr>
              <a:t> </a:t>
            </a:r>
            <a:r>
              <a:rPr lang="es-ES" b="1" dirty="0">
                <a:solidFill>
                  <a:srgbClr val="4F81BD"/>
                </a:solidFill>
                <a:sym typeface="Symbol"/>
              </a:rPr>
              <a:t></a:t>
            </a:r>
            <a:r>
              <a:rPr lang="es-ES" b="1" dirty="0">
                <a:solidFill>
                  <a:srgbClr val="4F81BD"/>
                </a:solidFill>
              </a:rPr>
              <a:t> </a:t>
            </a:r>
            <a:r>
              <a:rPr lang="es-ES" b="1" dirty="0">
                <a:solidFill>
                  <a:schemeClr val="accent6">
                    <a:lumMod val="75000"/>
                  </a:schemeClr>
                </a:solidFill>
              </a:rPr>
              <a:t>q</a:t>
            </a:r>
            <a:r>
              <a:rPr lang="es-ES" b="1" dirty="0">
                <a:solidFill>
                  <a:srgbClr val="4F81BD"/>
                </a:solidFill>
              </a:rPr>
              <a:t>) </a:t>
            </a:r>
            <a:r>
              <a:rPr lang="es-ES" b="1" dirty="0">
                <a:solidFill>
                  <a:srgbClr val="4F81BD"/>
                </a:solidFill>
                <a:sym typeface="Symbol"/>
              </a:rPr>
              <a:t></a:t>
            </a:r>
            <a:r>
              <a:rPr lang="es-ES" b="1" dirty="0">
                <a:solidFill>
                  <a:srgbClr val="4F81BD"/>
                </a:solidFill>
              </a:rPr>
              <a:t> </a:t>
            </a:r>
            <a:r>
              <a:rPr lang="es-ES" b="1" dirty="0" smtClean="0">
                <a:solidFill>
                  <a:srgbClr val="4F81BD"/>
                </a:solidFill>
              </a:rPr>
              <a:t>( </a:t>
            </a:r>
            <a:r>
              <a:rPr lang="es-ES" b="1" dirty="0" smtClean="0">
                <a:solidFill>
                  <a:srgbClr val="00B050"/>
                </a:solidFill>
              </a:rPr>
              <a:t>(p</a:t>
            </a:r>
            <a:r>
              <a:rPr lang="es-ES" b="1" dirty="0" smtClean="0">
                <a:solidFill>
                  <a:srgbClr val="00B050"/>
                </a:solidFill>
                <a:sym typeface="Symbol"/>
              </a:rPr>
              <a:t> </a:t>
            </a:r>
            <a:r>
              <a:rPr lang="es-ES" b="1" dirty="0">
                <a:solidFill>
                  <a:srgbClr val="00B050"/>
                </a:solidFill>
                <a:sym typeface="Symbol"/>
              </a:rPr>
              <a:t>p)</a:t>
            </a:r>
            <a:r>
              <a:rPr lang="es-ES" b="1" dirty="0">
                <a:solidFill>
                  <a:srgbClr val="00B050"/>
                </a:solidFill>
              </a:rPr>
              <a:t> </a:t>
            </a:r>
            <a:r>
              <a:rPr lang="es-ES" b="1" dirty="0">
                <a:solidFill>
                  <a:srgbClr val="4F81BD"/>
                </a:solidFill>
                <a:sym typeface="Symbol"/>
              </a:rPr>
              <a:t></a:t>
            </a:r>
            <a:r>
              <a:rPr lang="es-ES" b="1" dirty="0">
                <a:solidFill>
                  <a:srgbClr val="4F81BD"/>
                </a:solidFill>
              </a:rPr>
              <a:t> </a:t>
            </a:r>
            <a:r>
              <a:rPr lang="es-ES" b="1" dirty="0">
                <a:solidFill>
                  <a:srgbClr val="C00000"/>
                </a:solidFill>
              </a:rPr>
              <a:t>p</a:t>
            </a:r>
            <a:r>
              <a:rPr lang="es-ES" b="1" dirty="0">
                <a:solidFill>
                  <a:srgbClr val="4F81BD"/>
                </a:solidFill>
              </a:rPr>
              <a:t>))</a:t>
            </a:r>
          </a:p>
          <a:p>
            <a:pPr lvl="0">
              <a:lnSpc>
                <a:spcPct val="150000"/>
              </a:lnSpc>
              <a:spcAft>
                <a:spcPts val="600"/>
              </a:spcAft>
            </a:pPr>
            <a:r>
              <a:rPr lang="es-ES" b="1" dirty="0" smtClean="0">
                <a:solidFill>
                  <a:srgbClr val="4F81BD"/>
                </a:solidFill>
              </a:rPr>
              <a:t> 	con </a:t>
            </a:r>
            <a:r>
              <a:rPr lang="es-ES" b="1" dirty="0">
                <a:solidFill>
                  <a:srgbClr val="00B050"/>
                </a:solidFill>
              </a:rPr>
              <a:t>A= (p</a:t>
            </a:r>
            <a:r>
              <a:rPr lang="es-ES" b="1" dirty="0">
                <a:solidFill>
                  <a:srgbClr val="00B050"/>
                </a:solidFill>
                <a:sym typeface="Symbol"/>
              </a:rPr>
              <a:t> p)  </a:t>
            </a:r>
            <a:r>
              <a:rPr lang="es-ES" b="1" dirty="0">
                <a:solidFill>
                  <a:srgbClr val="00B050"/>
                </a:solidFill>
              </a:rPr>
              <a:t> </a:t>
            </a:r>
            <a:r>
              <a:rPr lang="es-ES" b="1" dirty="0">
                <a:solidFill>
                  <a:srgbClr val="4F81BD"/>
                </a:solidFill>
              </a:rPr>
              <a:t>, </a:t>
            </a:r>
            <a:r>
              <a:rPr lang="es-ES" b="1" dirty="0">
                <a:solidFill>
                  <a:schemeClr val="accent6">
                    <a:lumMod val="75000"/>
                  </a:schemeClr>
                </a:solidFill>
              </a:rPr>
              <a:t>B=q</a:t>
            </a:r>
            <a:r>
              <a:rPr lang="es-ES" b="1" dirty="0">
                <a:solidFill>
                  <a:srgbClr val="4F81BD"/>
                </a:solidFill>
              </a:rPr>
              <a:t>  y </a:t>
            </a:r>
            <a:r>
              <a:rPr lang="es-ES" b="1" dirty="0">
                <a:solidFill>
                  <a:srgbClr val="C00000"/>
                </a:solidFill>
              </a:rPr>
              <a:t>C=p</a:t>
            </a:r>
          </a:p>
        </p:txBody>
      </p:sp>
    </p:spTree>
    <p:extLst>
      <p:ext uri="{BB962C8B-B14F-4D97-AF65-F5344CB8AC3E}">
        <p14:creationId xmlns:p14="http://schemas.microsoft.com/office/powerpoint/2010/main" val="66504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b="1" dirty="0">
                <a:solidFill>
                  <a:srgbClr val="0070C0"/>
                </a:solidFill>
              </a:rPr>
              <a:t>Demostración </a:t>
            </a:r>
            <a:r>
              <a:rPr lang="es-ES" b="1" dirty="0" smtClean="0">
                <a:solidFill>
                  <a:srgbClr val="0070C0"/>
                </a:solidFill>
              </a:rPr>
              <a:t>o derivación en L</a:t>
            </a:r>
            <a:endParaRPr lang="es-AR" b="1" dirty="0">
              <a:solidFill>
                <a:srgbClr val="0070C0"/>
              </a:solidFill>
            </a:endParaRPr>
          </a:p>
        </p:txBody>
      </p:sp>
      <p:sp>
        <p:nvSpPr>
          <p:cNvPr id="3" name="2 Marcador de contenido"/>
          <p:cNvSpPr>
            <a:spLocks noGrp="1"/>
          </p:cNvSpPr>
          <p:nvPr>
            <p:ph idx="1"/>
          </p:nvPr>
        </p:nvSpPr>
        <p:spPr>
          <a:xfrm>
            <a:off x="457200" y="1600201"/>
            <a:ext cx="8229600" cy="1612776"/>
          </a:xfrm>
        </p:spPr>
        <p:txBody>
          <a:bodyPr>
            <a:normAutofit fontScale="92500" lnSpcReduction="10000"/>
          </a:bodyPr>
          <a:lstStyle/>
          <a:p>
            <a:pPr>
              <a:buFont typeface="Wingdings" pitchFamily="2" charset="2"/>
              <a:buChar char="Ø"/>
            </a:pPr>
            <a:r>
              <a:rPr lang="es-ES" sz="2000" dirty="0"/>
              <a:t>Una </a:t>
            </a:r>
            <a:r>
              <a:rPr lang="es-ES" sz="2000" b="1" i="1" dirty="0">
                <a:solidFill>
                  <a:srgbClr val="0070C0"/>
                </a:solidFill>
              </a:rPr>
              <a:t>demostración</a:t>
            </a:r>
            <a:r>
              <a:rPr lang="es-ES" sz="2000" dirty="0">
                <a:solidFill>
                  <a:srgbClr val="0070C0"/>
                </a:solidFill>
              </a:rPr>
              <a:t> </a:t>
            </a:r>
            <a:r>
              <a:rPr lang="es-ES" sz="2000" dirty="0" smtClean="0"/>
              <a:t>es </a:t>
            </a:r>
            <a:r>
              <a:rPr lang="es-ES" sz="2000" dirty="0"/>
              <a:t>una sucesión de aplicaciones de reglas de inferencia que permite llegar a una conclusión a partir de determinadas premisas </a:t>
            </a:r>
            <a:r>
              <a:rPr lang="es-ES" sz="2000" dirty="0" smtClean="0"/>
              <a:t>y </a:t>
            </a:r>
            <a:r>
              <a:rPr lang="es-ES" sz="2000" dirty="0"/>
              <a:t>axiomas. </a:t>
            </a:r>
            <a:endParaRPr lang="es-ES" sz="2000" dirty="0" smtClean="0"/>
          </a:p>
          <a:p>
            <a:pPr>
              <a:buFont typeface="Wingdings" pitchFamily="2" charset="2"/>
              <a:buChar char="Ø"/>
            </a:pPr>
            <a:endParaRPr lang="es-ES" sz="2000" dirty="0" smtClean="0"/>
          </a:p>
          <a:p>
            <a:pPr>
              <a:buFont typeface="Wingdings" pitchFamily="2" charset="2"/>
              <a:buChar char="Ø"/>
            </a:pPr>
            <a:r>
              <a:rPr lang="es-ES" sz="2000" dirty="0" smtClean="0"/>
              <a:t>Como </a:t>
            </a:r>
            <a:r>
              <a:rPr lang="es-ES" sz="2000" dirty="0"/>
              <a:t>la </a:t>
            </a:r>
            <a:r>
              <a:rPr lang="es-ES" sz="2000" dirty="0" smtClean="0"/>
              <a:t>derivación </a:t>
            </a:r>
            <a:r>
              <a:rPr lang="es-ES" sz="2000" dirty="0"/>
              <a:t>es una relación transitiva, </a:t>
            </a:r>
            <a:r>
              <a:rPr lang="es-ES" sz="2000" dirty="0" smtClean="0"/>
              <a:t>todas </a:t>
            </a:r>
            <a:r>
              <a:rPr lang="es-ES" sz="2000" dirty="0"/>
              <a:t>las fórmulas que se </a:t>
            </a:r>
            <a:r>
              <a:rPr lang="es-ES" sz="2000" dirty="0" smtClean="0"/>
              <a:t>vayan obteniendo </a:t>
            </a:r>
            <a:r>
              <a:rPr lang="es-ES" sz="2000" dirty="0"/>
              <a:t>sucesivamente </a:t>
            </a:r>
            <a:r>
              <a:rPr lang="es-ES" sz="2000" dirty="0" smtClean="0"/>
              <a:t>están </a:t>
            </a:r>
            <a:r>
              <a:rPr lang="es-ES" sz="2000" dirty="0"/>
              <a:t>implicadas por las premisas o axiomas. </a:t>
            </a:r>
            <a:endParaRPr lang="es-AR" sz="2000" dirty="0"/>
          </a:p>
        </p:txBody>
      </p:sp>
      <p:grpSp>
        <p:nvGrpSpPr>
          <p:cNvPr id="14" name="13 Grupo"/>
          <p:cNvGrpSpPr/>
          <p:nvPr/>
        </p:nvGrpSpPr>
        <p:grpSpPr>
          <a:xfrm>
            <a:off x="1186128" y="3610855"/>
            <a:ext cx="6178742" cy="1216650"/>
            <a:chOff x="1335476" y="3789040"/>
            <a:chExt cx="6178742" cy="1216650"/>
          </a:xfrm>
        </p:grpSpPr>
        <p:sp>
          <p:nvSpPr>
            <p:cNvPr id="4" name="3 Elipse"/>
            <p:cNvSpPr/>
            <p:nvPr/>
          </p:nvSpPr>
          <p:spPr>
            <a:xfrm>
              <a:off x="1335476" y="3861048"/>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Premisas y axiomas</a:t>
              </a:r>
              <a:endParaRPr lang="es-AR" sz="1200" b="1" dirty="0">
                <a:solidFill>
                  <a:schemeClr val="accent1"/>
                </a:solidFill>
              </a:endParaRPr>
            </a:p>
          </p:txBody>
        </p:sp>
        <p:sp>
          <p:nvSpPr>
            <p:cNvPr id="6" name="5 Flecha derecha"/>
            <p:cNvSpPr/>
            <p:nvPr/>
          </p:nvSpPr>
          <p:spPr>
            <a:xfrm>
              <a:off x="2706343" y="4190706"/>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2553753" y="3821374"/>
              <a:ext cx="1160702" cy="369332"/>
            </a:xfrm>
            <a:prstGeom prst="rect">
              <a:avLst/>
            </a:prstGeom>
            <a:noFill/>
          </p:spPr>
          <p:txBody>
            <a:bodyPr wrap="none" rtlCol="0">
              <a:spAutoFit/>
            </a:bodyPr>
            <a:lstStyle/>
            <a:p>
              <a:r>
                <a:rPr lang="es-ES" dirty="0" smtClean="0">
                  <a:solidFill>
                    <a:schemeClr val="accent1"/>
                  </a:solidFill>
                </a:rPr>
                <a:t>derivación</a:t>
              </a:r>
              <a:endParaRPr lang="es-AR" dirty="0">
                <a:solidFill>
                  <a:schemeClr val="accent1"/>
                </a:solidFill>
              </a:endParaRPr>
            </a:p>
          </p:txBody>
        </p:sp>
        <p:sp>
          <p:nvSpPr>
            <p:cNvPr id="8" name="7 Elipse"/>
            <p:cNvSpPr/>
            <p:nvPr/>
          </p:nvSpPr>
          <p:spPr>
            <a:xfrm>
              <a:off x="3777197" y="3828714"/>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a:t>
              </a:r>
              <a:endParaRPr lang="es-AR" sz="1200" b="1" dirty="0">
                <a:solidFill>
                  <a:schemeClr val="accent1"/>
                </a:solidFill>
              </a:endParaRPr>
            </a:p>
          </p:txBody>
        </p:sp>
        <p:sp>
          <p:nvSpPr>
            <p:cNvPr id="9" name="8 Flecha derecha"/>
            <p:cNvSpPr/>
            <p:nvPr/>
          </p:nvSpPr>
          <p:spPr>
            <a:xfrm>
              <a:off x="5148064" y="4158372"/>
              <a:ext cx="1008112" cy="493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CuadroTexto"/>
            <p:cNvSpPr txBox="1"/>
            <p:nvPr/>
          </p:nvSpPr>
          <p:spPr>
            <a:xfrm>
              <a:off x="4995474" y="3789040"/>
              <a:ext cx="1160702" cy="369332"/>
            </a:xfrm>
            <a:prstGeom prst="rect">
              <a:avLst/>
            </a:prstGeom>
            <a:noFill/>
          </p:spPr>
          <p:txBody>
            <a:bodyPr wrap="none" rtlCol="0">
              <a:spAutoFit/>
            </a:bodyPr>
            <a:lstStyle/>
            <a:p>
              <a:r>
                <a:rPr lang="es-ES" dirty="0" smtClean="0">
                  <a:solidFill>
                    <a:schemeClr val="accent1"/>
                  </a:solidFill>
                </a:rPr>
                <a:t>derivación</a:t>
              </a:r>
              <a:endParaRPr lang="es-AR" dirty="0">
                <a:solidFill>
                  <a:schemeClr val="accent1"/>
                </a:solidFill>
              </a:endParaRPr>
            </a:p>
          </p:txBody>
        </p:sp>
        <p:sp>
          <p:nvSpPr>
            <p:cNvPr id="11" name="10 Elipse"/>
            <p:cNvSpPr/>
            <p:nvPr/>
          </p:nvSpPr>
          <p:spPr>
            <a:xfrm>
              <a:off x="6221910" y="3832953"/>
              <a:ext cx="1292308" cy="11446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smtClean="0">
                  <a:solidFill>
                    <a:schemeClr val="accent1"/>
                  </a:solidFill>
                </a:rPr>
                <a:t>conclusión</a:t>
              </a:r>
              <a:endParaRPr lang="es-AR" sz="1200" b="1" dirty="0">
                <a:solidFill>
                  <a:schemeClr val="accent1"/>
                </a:solidFill>
              </a:endParaRPr>
            </a:p>
          </p:txBody>
        </p:sp>
      </p:grpSp>
    </p:spTree>
    <p:extLst>
      <p:ext uri="{BB962C8B-B14F-4D97-AF65-F5344CB8AC3E}">
        <p14:creationId xmlns:p14="http://schemas.microsoft.com/office/powerpoint/2010/main" val="3735784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b="1" dirty="0">
                <a:solidFill>
                  <a:srgbClr val="0070C0"/>
                </a:solidFill>
              </a:rPr>
              <a:t>Demostración o </a:t>
            </a:r>
            <a:r>
              <a:rPr lang="es-ES" b="1" dirty="0" smtClean="0">
                <a:solidFill>
                  <a:srgbClr val="0070C0"/>
                </a:solidFill>
              </a:rPr>
              <a:t>derivación en L</a:t>
            </a:r>
            <a:endParaRPr lang="es-AR" b="1" dirty="0">
              <a:solidFill>
                <a:srgbClr val="0070C0"/>
              </a:solidFill>
            </a:endParaRPr>
          </a:p>
        </p:txBody>
      </p:sp>
      <p:sp>
        <p:nvSpPr>
          <p:cNvPr id="3" name="2 Marcador de contenido"/>
          <p:cNvSpPr>
            <a:spLocks noGrp="1"/>
          </p:cNvSpPr>
          <p:nvPr>
            <p:ph idx="1"/>
          </p:nvPr>
        </p:nvSpPr>
        <p:spPr>
          <a:xfrm>
            <a:off x="478413" y="1340768"/>
            <a:ext cx="8229600" cy="3384376"/>
          </a:xfrm>
        </p:spPr>
        <p:txBody>
          <a:bodyPr>
            <a:normAutofit fontScale="32500" lnSpcReduction="20000"/>
          </a:bodyPr>
          <a:lstStyle/>
          <a:p>
            <a:pPr marL="0" indent="0">
              <a:buNone/>
            </a:pPr>
            <a:r>
              <a:rPr lang="es-ES" sz="7200" dirty="0" smtClean="0"/>
              <a:t>La notación es la siguiente </a:t>
            </a:r>
            <a:r>
              <a:rPr lang="es-ES" sz="8000" b="1" dirty="0" smtClean="0">
                <a:solidFill>
                  <a:srgbClr val="0070C0"/>
                </a:solidFill>
              </a:rPr>
              <a:t>Γ |–</a:t>
            </a:r>
            <a:r>
              <a:rPr lang="es-ES" sz="8000" b="1" baseline="-25000" dirty="0" smtClean="0">
                <a:solidFill>
                  <a:srgbClr val="0070C0"/>
                </a:solidFill>
              </a:rPr>
              <a:t>L</a:t>
            </a:r>
            <a:r>
              <a:rPr lang="es-ES" sz="8000" b="1" dirty="0" smtClean="0">
                <a:solidFill>
                  <a:srgbClr val="0070C0"/>
                </a:solidFill>
              </a:rPr>
              <a:t> </a:t>
            </a:r>
            <a:r>
              <a:rPr lang="es-ES" sz="8000" b="1" dirty="0" err="1" smtClean="0">
                <a:solidFill>
                  <a:srgbClr val="0070C0"/>
                </a:solidFill>
              </a:rPr>
              <a:t>A</a:t>
            </a:r>
            <a:r>
              <a:rPr lang="es-ES" sz="8000" b="1" baseline="-25000" dirty="0" err="1" smtClean="0">
                <a:solidFill>
                  <a:srgbClr val="0070C0"/>
                </a:solidFill>
              </a:rPr>
              <a:t>n</a:t>
            </a:r>
            <a:endParaRPr lang="es-AR" sz="8000" b="1" dirty="0" smtClean="0">
              <a:solidFill>
                <a:srgbClr val="0070C0"/>
              </a:solidFill>
            </a:endParaRPr>
          </a:p>
          <a:p>
            <a:pPr marL="0" indent="0">
              <a:buNone/>
            </a:pPr>
            <a:r>
              <a:rPr lang="es-ES" sz="7200" dirty="0" smtClean="0"/>
              <a:t> </a:t>
            </a:r>
            <a:endParaRPr lang="es-AR" sz="7200" dirty="0" smtClean="0"/>
          </a:p>
          <a:p>
            <a:pPr marL="0" indent="0">
              <a:buNone/>
            </a:pPr>
            <a:r>
              <a:rPr lang="es-ES" sz="7200" dirty="0" smtClean="0"/>
              <a:t>Se lee: </a:t>
            </a:r>
            <a:r>
              <a:rPr lang="es-ES" sz="7200" dirty="0" smtClean="0">
                <a:solidFill>
                  <a:srgbClr val="0070C0"/>
                </a:solidFill>
              </a:rPr>
              <a:t>“A partir de las premisas contenidas en el conjunto Γ (Gamma) se deduce (o infiere o deriva) la conclusión </a:t>
            </a:r>
            <a:r>
              <a:rPr lang="es-ES" sz="7200" dirty="0" err="1" smtClean="0">
                <a:solidFill>
                  <a:srgbClr val="0070C0"/>
                </a:solidFill>
              </a:rPr>
              <a:t>A</a:t>
            </a:r>
            <a:r>
              <a:rPr lang="es-ES" sz="7200" baseline="-25000" dirty="0" err="1" smtClean="0">
                <a:solidFill>
                  <a:srgbClr val="0070C0"/>
                </a:solidFill>
              </a:rPr>
              <a:t>n</a:t>
            </a:r>
            <a:r>
              <a:rPr lang="es-ES" sz="7200" dirty="0" smtClean="0">
                <a:solidFill>
                  <a:srgbClr val="0070C0"/>
                </a:solidFill>
              </a:rPr>
              <a:t>”. </a:t>
            </a:r>
          </a:p>
          <a:p>
            <a:pPr marL="0" indent="0">
              <a:buNone/>
            </a:pPr>
            <a:endParaRPr lang="es-AR" sz="7200" dirty="0" smtClean="0"/>
          </a:p>
          <a:p>
            <a:r>
              <a:rPr lang="es-ES" sz="7200" dirty="0" smtClean="0">
                <a:solidFill>
                  <a:srgbClr val="0070C0"/>
                </a:solidFill>
              </a:rPr>
              <a:t>Γ</a:t>
            </a:r>
            <a:r>
              <a:rPr lang="es-ES" sz="7200" dirty="0" smtClean="0"/>
              <a:t>  es un conjunto de premisas (o hipótesis) </a:t>
            </a:r>
          </a:p>
          <a:p>
            <a:r>
              <a:rPr lang="es-ES" sz="7200" dirty="0" err="1" smtClean="0">
                <a:solidFill>
                  <a:srgbClr val="0070C0"/>
                </a:solidFill>
              </a:rPr>
              <a:t>A</a:t>
            </a:r>
            <a:r>
              <a:rPr lang="es-ES" sz="7200" baseline="-25000" dirty="0" err="1" smtClean="0">
                <a:solidFill>
                  <a:srgbClr val="0070C0"/>
                </a:solidFill>
              </a:rPr>
              <a:t>n</a:t>
            </a:r>
            <a:r>
              <a:rPr lang="es-AR" sz="7200" dirty="0" smtClean="0">
                <a:solidFill>
                  <a:srgbClr val="0070C0"/>
                </a:solidFill>
              </a:rPr>
              <a:t> </a:t>
            </a:r>
            <a:r>
              <a:rPr lang="es-ES" sz="7200" dirty="0" smtClean="0"/>
              <a:t> es la conclusión a la que se quiere llegar.</a:t>
            </a:r>
          </a:p>
          <a:p>
            <a:pPr marL="0" indent="0">
              <a:buNone/>
            </a:pPr>
            <a:endParaRPr lang="es-ES" sz="7200" dirty="0" smtClean="0"/>
          </a:p>
          <a:p>
            <a:pPr marL="0" indent="0">
              <a:buNone/>
            </a:pPr>
            <a:r>
              <a:rPr lang="es-ES" sz="5500" dirty="0" smtClean="0"/>
              <a:t>Tanto las premisas como la conclusión son fórmulas bien formadas (</a:t>
            </a:r>
            <a:r>
              <a:rPr lang="es-ES" sz="5500" dirty="0" err="1" smtClean="0"/>
              <a:t>fbf</a:t>
            </a:r>
            <a:r>
              <a:rPr lang="es-ES" sz="5500" dirty="0" smtClean="0"/>
              <a:t>), es decir, son sentencias escritas en el lenguaje de la lógica.</a:t>
            </a:r>
            <a:endParaRPr lang="es-AR" sz="5500" dirty="0"/>
          </a:p>
        </p:txBody>
      </p:sp>
      <p:sp>
        <p:nvSpPr>
          <p:cNvPr id="4" name="3 Rectángulo"/>
          <p:cNvSpPr/>
          <p:nvPr/>
        </p:nvSpPr>
        <p:spPr>
          <a:xfrm>
            <a:off x="221939" y="5085184"/>
            <a:ext cx="8742549" cy="1754326"/>
          </a:xfrm>
          <a:prstGeom prst="rect">
            <a:avLst/>
          </a:prstGeom>
        </p:spPr>
        <p:txBody>
          <a:bodyPr wrap="square">
            <a:spAutoFit/>
          </a:bodyPr>
          <a:lstStyle/>
          <a:p>
            <a:pPr marL="342900" lvl="0" indent="-342900">
              <a:spcBef>
                <a:spcPct val="20000"/>
              </a:spcBef>
              <a:buFont typeface="Wingdings" pitchFamily="2" charset="2"/>
              <a:buChar char="Ø"/>
            </a:pPr>
            <a:r>
              <a:rPr lang="es-ES" sz="2000" dirty="0" smtClean="0">
                <a:solidFill>
                  <a:prstClr val="black"/>
                </a:solidFill>
              </a:rPr>
              <a:t>Una </a:t>
            </a:r>
            <a:r>
              <a:rPr lang="es-ES" sz="2000" b="1" dirty="0" smtClean="0">
                <a:solidFill>
                  <a:srgbClr val="0070C0"/>
                </a:solidFill>
              </a:rPr>
              <a:t>demostración</a:t>
            </a:r>
            <a:r>
              <a:rPr lang="es-ES" sz="2000" dirty="0" smtClean="0">
                <a:solidFill>
                  <a:prstClr val="black"/>
                </a:solidFill>
              </a:rPr>
              <a:t> </a:t>
            </a:r>
            <a:r>
              <a:rPr lang="es-ES" sz="2000" dirty="0" smtClean="0">
                <a:solidFill>
                  <a:prstClr val="black"/>
                </a:solidFill>
              </a:rPr>
              <a:t>es una </a:t>
            </a:r>
            <a:r>
              <a:rPr lang="es-ES" sz="2000" dirty="0">
                <a:solidFill>
                  <a:prstClr val="black"/>
                </a:solidFill>
              </a:rPr>
              <a:t>sucesión finita de fórmulas bien formadas </a:t>
            </a:r>
            <a:endParaRPr lang="es-ES" sz="2000" dirty="0" smtClean="0">
              <a:solidFill>
                <a:prstClr val="black"/>
              </a:solidFill>
            </a:endParaRPr>
          </a:p>
          <a:p>
            <a:pPr lvl="0" algn="ctr">
              <a:spcBef>
                <a:spcPct val="20000"/>
              </a:spcBef>
            </a:pPr>
            <a:r>
              <a:rPr lang="es-ES" sz="2000" dirty="0" smtClean="0">
                <a:solidFill>
                  <a:srgbClr val="0070C0"/>
                </a:solidFill>
              </a:rPr>
              <a:t>A</a:t>
            </a:r>
            <a:r>
              <a:rPr lang="es-ES" sz="2000" baseline="-25000" dirty="0" smtClean="0">
                <a:solidFill>
                  <a:srgbClr val="0070C0"/>
                </a:solidFill>
              </a:rPr>
              <a:t>1</a:t>
            </a:r>
            <a:r>
              <a:rPr lang="es-ES" sz="2000" dirty="0">
                <a:solidFill>
                  <a:srgbClr val="0070C0"/>
                </a:solidFill>
              </a:rPr>
              <a:t>, A</a:t>
            </a:r>
            <a:r>
              <a:rPr lang="es-ES" sz="2000" baseline="-25000" dirty="0">
                <a:solidFill>
                  <a:srgbClr val="0070C0"/>
                </a:solidFill>
              </a:rPr>
              <a:t>2</a:t>
            </a:r>
            <a:r>
              <a:rPr lang="es-ES" sz="2000" dirty="0">
                <a:solidFill>
                  <a:srgbClr val="0070C0"/>
                </a:solidFill>
              </a:rPr>
              <a:t>, …, </a:t>
            </a:r>
            <a:r>
              <a:rPr lang="es-ES" sz="2000" dirty="0" err="1">
                <a:solidFill>
                  <a:srgbClr val="0070C0"/>
                </a:solidFill>
              </a:rPr>
              <a:t>A</a:t>
            </a:r>
            <a:r>
              <a:rPr lang="es-ES" sz="2000" baseline="-25000" dirty="0" err="1">
                <a:solidFill>
                  <a:srgbClr val="0070C0"/>
                </a:solidFill>
              </a:rPr>
              <a:t>n</a:t>
            </a:r>
            <a:r>
              <a:rPr lang="es-ES" sz="2000" dirty="0">
                <a:solidFill>
                  <a:prstClr val="black"/>
                </a:solidFill>
              </a:rPr>
              <a:t>, </a:t>
            </a:r>
            <a:endParaRPr lang="es-ES" sz="2000" dirty="0" smtClean="0">
              <a:solidFill>
                <a:prstClr val="black"/>
              </a:solidFill>
            </a:endParaRPr>
          </a:p>
          <a:p>
            <a:pPr lvl="0">
              <a:spcBef>
                <a:spcPct val="20000"/>
              </a:spcBef>
            </a:pPr>
            <a:r>
              <a:rPr lang="es-ES" sz="2000" dirty="0" smtClean="0">
                <a:solidFill>
                  <a:prstClr val="black"/>
                </a:solidFill>
              </a:rPr>
              <a:t>tal </a:t>
            </a:r>
            <a:r>
              <a:rPr lang="es-ES" sz="2000" dirty="0">
                <a:solidFill>
                  <a:prstClr val="black"/>
                </a:solidFill>
              </a:rPr>
              <a:t>que para todo i, con 1 </a:t>
            </a:r>
            <a:r>
              <a:rPr lang="es-ES" sz="2000" dirty="0">
                <a:solidFill>
                  <a:prstClr val="black"/>
                </a:solidFill>
                <a:sym typeface="Symbol"/>
              </a:rPr>
              <a:t></a:t>
            </a:r>
            <a:r>
              <a:rPr lang="es-ES" sz="2000" dirty="0">
                <a:solidFill>
                  <a:prstClr val="black"/>
                </a:solidFill>
              </a:rPr>
              <a:t> i </a:t>
            </a:r>
            <a:r>
              <a:rPr lang="es-ES" sz="2000" dirty="0">
                <a:solidFill>
                  <a:prstClr val="black"/>
                </a:solidFill>
                <a:sym typeface="Symbol"/>
              </a:rPr>
              <a:t></a:t>
            </a:r>
            <a:r>
              <a:rPr lang="es-ES" sz="2000" dirty="0">
                <a:solidFill>
                  <a:prstClr val="black"/>
                </a:solidFill>
              </a:rPr>
              <a:t> n, </a:t>
            </a:r>
            <a:r>
              <a:rPr lang="es-ES" sz="2000" dirty="0" err="1">
                <a:solidFill>
                  <a:prstClr val="black"/>
                </a:solidFill>
              </a:rPr>
              <a:t>A</a:t>
            </a:r>
            <a:r>
              <a:rPr lang="es-ES" sz="2000" baseline="-25000" dirty="0" err="1">
                <a:solidFill>
                  <a:prstClr val="black"/>
                </a:solidFill>
              </a:rPr>
              <a:t>i</a:t>
            </a:r>
            <a:r>
              <a:rPr lang="es-ES" sz="2000" dirty="0">
                <a:solidFill>
                  <a:prstClr val="black"/>
                </a:solidFill>
              </a:rPr>
              <a:t> es una premisa o es un axioma, o bien se infiere de miembros anteriores de la sucesión como consecuencia directa de la aplicación de una regla de </a:t>
            </a:r>
            <a:r>
              <a:rPr lang="es-ES" sz="2000" dirty="0" smtClean="0">
                <a:solidFill>
                  <a:prstClr val="black"/>
                </a:solidFill>
              </a:rPr>
              <a:t>inferencia (MP).</a:t>
            </a:r>
            <a:endParaRPr lang="es-AR" sz="2000" dirty="0">
              <a:solidFill>
                <a:prstClr val="black"/>
              </a:solidFill>
            </a:endParaRPr>
          </a:p>
        </p:txBody>
      </p:sp>
    </p:spTree>
    <p:extLst>
      <p:ext uri="{BB962C8B-B14F-4D97-AF65-F5344CB8AC3E}">
        <p14:creationId xmlns:p14="http://schemas.microsoft.com/office/powerpoint/2010/main" val="301468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solidFill>
                  <a:srgbClr val="0070C0"/>
                </a:solidFill>
              </a:rPr>
              <a:t>Demostración. Ejemplo</a:t>
            </a:r>
            <a:endParaRPr lang="es-AR" dirty="0">
              <a:solidFill>
                <a:srgbClr val="0070C0"/>
              </a:solidFill>
            </a:endParaRPr>
          </a:p>
        </p:txBody>
      </p:sp>
      <p:sp>
        <p:nvSpPr>
          <p:cNvPr id="3" name="2 Marcador de contenido"/>
          <p:cNvSpPr>
            <a:spLocks noGrp="1"/>
          </p:cNvSpPr>
          <p:nvPr>
            <p:ph idx="1"/>
          </p:nvPr>
        </p:nvSpPr>
        <p:spPr/>
        <p:txBody>
          <a:bodyPr>
            <a:normAutofit fontScale="85000" lnSpcReduction="20000"/>
          </a:bodyPr>
          <a:lstStyle/>
          <a:p>
            <a:r>
              <a:rPr lang="es-ES" dirty="0" smtClean="0"/>
              <a:t>El esquema general es este: </a:t>
            </a:r>
            <a:r>
              <a:rPr lang="es-ES" dirty="0" smtClean="0">
                <a:solidFill>
                  <a:srgbClr val="0070C0"/>
                </a:solidFill>
              </a:rPr>
              <a:t>Γ |–</a:t>
            </a:r>
            <a:r>
              <a:rPr lang="es-ES" baseline="-25000" dirty="0" smtClean="0">
                <a:solidFill>
                  <a:srgbClr val="0070C0"/>
                </a:solidFill>
              </a:rPr>
              <a:t>L</a:t>
            </a:r>
            <a:r>
              <a:rPr lang="es-ES" dirty="0" smtClean="0">
                <a:solidFill>
                  <a:srgbClr val="0070C0"/>
                </a:solidFill>
              </a:rPr>
              <a:t> </a:t>
            </a:r>
            <a:r>
              <a:rPr lang="es-ES" dirty="0" err="1" smtClean="0">
                <a:solidFill>
                  <a:srgbClr val="0070C0"/>
                </a:solidFill>
              </a:rPr>
              <a:t>A</a:t>
            </a:r>
            <a:r>
              <a:rPr lang="es-ES" baseline="-25000" dirty="0" err="1" smtClean="0">
                <a:solidFill>
                  <a:srgbClr val="0070C0"/>
                </a:solidFill>
              </a:rPr>
              <a:t>n</a:t>
            </a:r>
            <a:endParaRPr lang="es-AR" dirty="0" smtClean="0">
              <a:solidFill>
                <a:srgbClr val="0070C0"/>
              </a:solidFill>
            </a:endParaRPr>
          </a:p>
          <a:p>
            <a:r>
              <a:rPr lang="es-ES" dirty="0" smtClean="0"/>
              <a:t>Nuestro ejemplo es: </a:t>
            </a:r>
            <a:r>
              <a:rPr lang="el-GR" dirty="0" smtClean="0">
                <a:solidFill>
                  <a:srgbClr val="C00000"/>
                </a:solidFill>
              </a:rPr>
              <a:t>{ ((</a:t>
            </a:r>
            <a:r>
              <a:rPr lang="es-ES" dirty="0" err="1" smtClean="0">
                <a:solidFill>
                  <a:srgbClr val="C00000"/>
                </a:solidFill>
              </a:rPr>
              <a:t>p→q</a:t>
            </a:r>
            <a:r>
              <a:rPr lang="es-ES" dirty="0" smtClean="0">
                <a:solidFill>
                  <a:srgbClr val="C00000"/>
                </a:solidFill>
              </a:rPr>
              <a:t>)→r), q } |–</a:t>
            </a:r>
            <a:r>
              <a:rPr lang="es-ES" baseline="-25000" dirty="0" smtClean="0">
                <a:solidFill>
                  <a:srgbClr val="C00000"/>
                </a:solidFill>
              </a:rPr>
              <a:t>L  </a:t>
            </a:r>
            <a:r>
              <a:rPr lang="es-ES" dirty="0" smtClean="0">
                <a:solidFill>
                  <a:srgbClr val="C00000"/>
                </a:solidFill>
              </a:rPr>
              <a:t>(p-&gt;r)</a:t>
            </a:r>
          </a:p>
          <a:p>
            <a:endParaRPr lang="es-ES" dirty="0"/>
          </a:p>
          <a:p>
            <a:r>
              <a:rPr lang="es-ES" dirty="0" smtClean="0"/>
              <a:t>Para demostrar que la conclusión realmente se deduce de esas premisas hay que </a:t>
            </a:r>
            <a:r>
              <a:rPr lang="es-ES" u="sng" dirty="0" smtClean="0">
                <a:solidFill>
                  <a:srgbClr val="0070C0"/>
                </a:solidFill>
              </a:rPr>
              <a:t>armar una demostración</a:t>
            </a:r>
            <a:r>
              <a:rPr lang="es-ES" dirty="0" smtClean="0"/>
              <a:t>.</a:t>
            </a:r>
          </a:p>
          <a:p>
            <a:endParaRPr lang="es-ES" sz="2400" dirty="0" smtClean="0"/>
          </a:p>
          <a:p>
            <a:pPr marL="0" indent="0">
              <a:buNone/>
            </a:pPr>
            <a:r>
              <a:rPr lang="es-ES" sz="2400" u="sng" dirty="0" smtClean="0"/>
              <a:t>Recordar</a:t>
            </a:r>
            <a:r>
              <a:rPr lang="es-ES" sz="2400" dirty="0" smtClean="0"/>
              <a:t>: </a:t>
            </a:r>
          </a:p>
          <a:p>
            <a:pPr marL="0" indent="0">
              <a:buNone/>
            </a:pPr>
            <a:r>
              <a:rPr lang="es-ES" sz="2400" dirty="0" smtClean="0"/>
              <a:t>Una </a:t>
            </a:r>
            <a:r>
              <a:rPr lang="es-ES" sz="2400" b="1" dirty="0" smtClean="0">
                <a:solidFill>
                  <a:srgbClr val="0070C0"/>
                </a:solidFill>
              </a:rPr>
              <a:t>demostración</a:t>
            </a:r>
            <a:r>
              <a:rPr lang="es-ES" sz="2400" dirty="0" smtClean="0"/>
              <a:t> es una </a:t>
            </a:r>
            <a:r>
              <a:rPr lang="es-ES" sz="2400" dirty="0"/>
              <a:t>sucesión finita de fórmulas bien formadas </a:t>
            </a:r>
            <a:endParaRPr lang="es-ES" sz="2400" dirty="0" smtClean="0"/>
          </a:p>
          <a:p>
            <a:pPr marL="0" indent="0">
              <a:buNone/>
            </a:pPr>
            <a:r>
              <a:rPr lang="es-ES" sz="2400" dirty="0" smtClean="0"/>
              <a:t>	</a:t>
            </a:r>
            <a:r>
              <a:rPr lang="es-ES" sz="2800" dirty="0" smtClean="0">
                <a:solidFill>
                  <a:srgbClr val="0070C0"/>
                </a:solidFill>
              </a:rPr>
              <a:t>A</a:t>
            </a:r>
            <a:r>
              <a:rPr lang="es-ES" sz="2800" baseline="-25000" dirty="0" smtClean="0">
                <a:solidFill>
                  <a:srgbClr val="0070C0"/>
                </a:solidFill>
              </a:rPr>
              <a:t>1</a:t>
            </a:r>
            <a:r>
              <a:rPr lang="es-ES" sz="2800" dirty="0">
                <a:solidFill>
                  <a:srgbClr val="0070C0"/>
                </a:solidFill>
              </a:rPr>
              <a:t>, A</a:t>
            </a:r>
            <a:r>
              <a:rPr lang="es-ES" sz="2800" baseline="-25000" dirty="0">
                <a:solidFill>
                  <a:srgbClr val="0070C0"/>
                </a:solidFill>
              </a:rPr>
              <a:t>2</a:t>
            </a:r>
            <a:r>
              <a:rPr lang="es-ES" sz="2800" dirty="0">
                <a:solidFill>
                  <a:srgbClr val="0070C0"/>
                </a:solidFill>
              </a:rPr>
              <a:t>, …, </a:t>
            </a:r>
            <a:r>
              <a:rPr lang="es-ES" sz="2800" dirty="0" err="1" smtClean="0">
                <a:solidFill>
                  <a:srgbClr val="0070C0"/>
                </a:solidFill>
              </a:rPr>
              <a:t>A</a:t>
            </a:r>
            <a:r>
              <a:rPr lang="es-ES" sz="2800" baseline="-25000" dirty="0" err="1" smtClean="0">
                <a:solidFill>
                  <a:srgbClr val="0070C0"/>
                </a:solidFill>
              </a:rPr>
              <a:t>n</a:t>
            </a:r>
            <a:endParaRPr lang="es-ES" sz="2800" dirty="0" smtClean="0">
              <a:solidFill>
                <a:srgbClr val="00B050"/>
              </a:solidFill>
            </a:endParaRPr>
          </a:p>
          <a:p>
            <a:pPr marL="0" indent="0">
              <a:buNone/>
            </a:pPr>
            <a:r>
              <a:rPr lang="es-ES" sz="2400" dirty="0" smtClean="0"/>
              <a:t>tal </a:t>
            </a:r>
            <a:r>
              <a:rPr lang="es-ES" sz="2400" dirty="0"/>
              <a:t>que para todo i, con 1 </a:t>
            </a:r>
            <a:r>
              <a:rPr lang="es-ES" sz="2400" dirty="0">
                <a:sym typeface="Symbol"/>
              </a:rPr>
              <a:t></a:t>
            </a:r>
            <a:r>
              <a:rPr lang="es-ES" sz="2400" dirty="0"/>
              <a:t> i </a:t>
            </a:r>
            <a:r>
              <a:rPr lang="es-ES" sz="2400" dirty="0">
                <a:sym typeface="Symbol"/>
              </a:rPr>
              <a:t></a:t>
            </a:r>
            <a:r>
              <a:rPr lang="es-ES" sz="2400" dirty="0"/>
              <a:t> n, </a:t>
            </a:r>
            <a:endParaRPr lang="es-ES" sz="2400" dirty="0" smtClean="0"/>
          </a:p>
          <a:p>
            <a:pPr marL="0" indent="0">
              <a:buNone/>
            </a:pPr>
            <a:r>
              <a:rPr lang="es-ES" sz="2400" dirty="0"/>
              <a:t>	</a:t>
            </a:r>
            <a:r>
              <a:rPr lang="es-ES" sz="2400" dirty="0" smtClean="0"/>
              <a:t>- </a:t>
            </a:r>
            <a:r>
              <a:rPr lang="es-ES" sz="2400" dirty="0" err="1" smtClean="0">
                <a:solidFill>
                  <a:srgbClr val="0070C0"/>
                </a:solidFill>
              </a:rPr>
              <a:t>A</a:t>
            </a:r>
            <a:r>
              <a:rPr lang="es-ES" sz="2400" baseline="-25000" dirty="0" err="1" smtClean="0">
                <a:solidFill>
                  <a:srgbClr val="0070C0"/>
                </a:solidFill>
              </a:rPr>
              <a:t>i</a:t>
            </a:r>
            <a:r>
              <a:rPr lang="es-ES" sz="2400" dirty="0" smtClean="0"/>
              <a:t> </a:t>
            </a:r>
            <a:r>
              <a:rPr lang="es-ES" sz="2400" dirty="0"/>
              <a:t>es una premisa o </a:t>
            </a:r>
            <a:r>
              <a:rPr lang="es-ES" sz="2400" dirty="0" smtClean="0"/>
              <a:t>es un axioma</a:t>
            </a:r>
            <a:r>
              <a:rPr lang="es-ES" sz="2400" dirty="0"/>
              <a:t>, o bien </a:t>
            </a:r>
            <a:endParaRPr lang="es-ES" sz="2400" dirty="0" smtClean="0"/>
          </a:p>
          <a:p>
            <a:pPr marL="0" indent="0">
              <a:buNone/>
            </a:pPr>
            <a:r>
              <a:rPr lang="es-ES" sz="2400" dirty="0"/>
              <a:t>	- </a:t>
            </a:r>
            <a:r>
              <a:rPr lang="es-ES" sz="2400" dirty="0" err="1">
                <a:solidFill>
                  <a:srgbClr val="0070C0"/>
                </a:solidFill>
              </a:rPr>
              <a:t>A</a:t>
            </a:r>
            <a:r>
              <a:rPr lang="es-ES" sz="2400" baseline="-25000" dirty="0" err="1">
                <a:solidFill>
                  <a:srgbClr val="0070C0"/>
                </a:solidFill>
              </a:rPr>
              <a:t>i</a:t>
            </a:r>
            <a:r>
              <a:rPr lang="es-ES" sz="2400" dirty="0"/>
              <a:t> se infiere de miembros anteriores </a:t>
            </a:r>
            <a:r>
              <a:rPr lang="es-ES" sz="2400" dirty="0" smtClean="0"/>
              <a:t>por Modus </a:t>
            </a:r>
            <a:r>
              <a:rPr lang="es-ES" sz="2400" dirty="0" err="1" smtClean="0"/>
              <a:t>Ponens</a:t>
            </a:r>
            <a:r>
              <a:rPr lang="es-ES" sz="2400" dirty="0" smtClean="0"/>
              <a:t>. </a:t>
            </a:r>
            <a:r>
              <a:rPr lang="es-ES" dirty="0"/>
              <a:t> </a:t>
            </a:r>
            <a:endParaRPr lang="es-AR" dirty="0"/>
          </a:p>
        </p:txBody>
      </p:sp>
    </p:spTree>
    <p:extLst>
      <p:ext uri="{BB962C8B-B14F-4D97-AF65-F5344CB8AC3E}">
        <p14:creationId xmlns:p14="http://schemas.microsoft.com/office/powerpoint/2010/main" val="1167866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solidFill>
                  <a:srgbClr val="0070C0"/>
                </a:solidFill>
              </a:rPr>
              <a:t>Demostración. Ejemplo</a:t>
            </a:r>
            <a:endParaRPr lang="es-AR" dirty="0">
              <a:solidFill>
                <a:srgbClr val="0070C0"/>
              </a:solidFill>
            </a:endParaRPr>
          </a:p>
        </p:txBody>
      </p:sp>
      <p:sp>
        <p:nvSpPr>
          <p:cNvPr id="3" name="2 Marcador de contenido"/>
          <p:cNvSpPr>
            <a:spLocks noGrp="1"/>
          </p:cNvSpPr>
          <p:nvPr>
            <p:ph idx="1"/>
          </p:nvPr>
        </p:nvSpPr>
        <p:spPr>
          <a:xfrm>
            <a:off x="409096" y="1351309"/>
            <a:ext cx="8229600" cy="4525963"/>
          </a:xfrm>
        </p:spPr>
        <p:txBody>
          <a:bodyPr>
            <a:normAutofit fontScale="70000" lnSpcReduction="20000"/>
          </a:bodyPr>
          <a:lstStyle/>
          <a:p>
            <a:pPr marL="0" indent="0">
              <a:buNone/>
            </a:pPr>
            <a:r>
              <a:rPr lang="es-ES" sz="2800" dirty="0" smtClean="0"/>
              <a:t>El esquema general es este: </a:t>
            </a:r>
            <a:r>
              <a:rPr lang="es-ES" sz="2800" dirty="0" smtClean="0">
                <a:solidFill>
                  <a:srgbClr val="0070C0"/>
                </a:solidFill>
              </a:rPr>
              <a:t>Γ |–</a:t>
            </a:r>
            <a:r>
              <a:rPr lang="es-ES" sz="2800" baseline="-25000" dirty="0" smtClean="0">
                <a:solidFill>
                  <a:srgbClr val="0070C0"/>
                </a:solidFill>
              </a:rPr>
              <a:t>L</a:t>
            </a:r>
            <a:r>
              <a:rPr lang="es-ES" sz="2800" dirty="0" smtClean="0">
                <a:solidFill>
                  <a:srgbClr val="0070C0"/>
                </a:solidFill>
              </a:rPr>
              <a:t> </a:t>
            </a:r>
            <a:r>
              <a:rPr lang="es-ES" sz="2800" dirty="0" err="1" smtClean="0">
                <a:solidFill>
                  <a:srgbClr val="0070C0"/>
                </a:solidFill>
              </a:rPr>
              <a:t>A</a:t>
            </a:r>
            <a:r>
              <a:rPr lang="es-ES" sz="2800" baseline="-25000" dirty="0" err="1" smtClean="0">
                <a:solidFill>
                  <a:srgbClr val="0070C0"/>
                </a:solidFill>
              </a:rPr>
              <a:t>n</a:t>
            </a:r>
            <a:endParaRPr lang="es-AR" sz="2800" dirty="0" smtClean="0">
              <a:solidFill>
                <a:srgbClr val="0070C0"/>
              </a:solidFill>
            </a:endParaRPr>
          </a:p>
          <a:p>
            <a:pPr marL="0" indent="0">
              <a:buNone/>
            </a:pPr>
            <a:r>
              <a:rPr lang="es-ES" sz="2800" dirty="0" smtClean="0"/>
              <a:t>Nuestro ejemplo es: </a:t>
            </a:r>
            <a:r>
              <a:rPr lang="el-GR" sz="2800" dirty="0" smtClean="0">
                <a:solidFill>
                  <a:srgbClr val="C00000"/>
                </a:solidFill>
              </a:rPr>
              <a:t>{ ((</a:t>
            </a:r>
            <a:r>
              <a:rPr lang="es-ES" sz="2800" dirty="0" err="1" smtClean="0">
                <a:solidFill>
                  <a:srgbClr val="C00000"/>
                </a:solidFill>
              </a:rPr>
              <a:t>p→q</a:t>
            </a:r>
            <a:r>
              <a:rPr lang="es-ES" sz="2800" dirty="0" smtClean="0">
                <a:solidFill>
                  <a:srgbClr val="C00000"/>
                </a:solidFill>
              </a:rPr>
              <a:t>)→r), q } |–</a:t>
            </a:r>
            <a:r>
              <a:rPr lang="es-ES" sz="2800" baseline="-25000" dirty="0" smtClean="0">
                <a:solidFill>
                  <a:srgbClr val="C00000"/>
                </a:solidFill>
              </a:rPr>
              <a:t>L  </a:t>
            </a:r>
            <a:r>
              <a:rPr lang="es-ES" sz="2800" dirty="0" smtClean="0">
                <a:solidFill>
                  <a:srgbClr val="0070C0"/>
                </a:solidFill>
              </a:rPr>
              <a:t>(p-&gt;r)</a:t>
            </a:r>
          </a:p>
          <a:p>
            <a:pPr marL="400050" lvl="1" indent="0">
              <a:buNone/>
            </a:pPr>
            <a:r>
              <a:rPr lang="es-ES" sz="2400" dirty="0" smtClean="0"/>
              <a:t>Vamos a construir la demostración:</a:t>
            </a:r>
          </a:p>
          <a:p>
            <a:pPr marL="914400" lvl="1" indent="-514350">
              <a:buFont typeface="+mj-lt"/>
              <a:buAutoNum type="arabicPeriod"/>
            </a:pPr>
            <a:r>
              <a:rPr lang="es-ES" sz="2400" dirty="0" smtClean="0"/>
              <a:t>q-&gt;(p-&gt;q) 		instancia de L1</a:t>
            </a:r>
          </a:p>
          <a:p>
            <a:pPr marL="914400" lvl="1" indent="-514350">
              <a:buFont typeface="+mj-lt"/>
              <a:buAutoNum type="arabicPeriod"/>
            </a:pPr>
            <a:r>
              <a:rPr lang="es-ES" sz="2400" dirty="0" smtClean="0">
                <a:solidFill>
                  <a:srgbClr val="C00000"/>
                </a:solidFill>
              </a:rPr>
              <a:t>q</a:t>
            </a:r>
            <a:r>
              <a:rPr lang="es-ES" sz="2400" dirty="0" smtClean="0"/>
              <a:t>		hipótesis</a:t>
            </a:r>
          </a:p>
          <a:p>
            <a:pPr marL="914400" lvl="1" indent="-514350">
              <a:buFont typeface="+mj-lt"/>
              <a:buAutoNum type="arabicPeriod"/>
            </a:pPr>
            <a:r>
              <a:rPr lang="es-ES" sz="2400" dirty="0" smtClean="0"/>
              <a:t>(p-&gt;q) 		aplicación de MP entre 1 y 2</a:t>
            </a:r>
          </a:p>
          <a:p>
            <a:pPr marL="914400" lvl="1" indent="-514350">
              <a:buFont typeface="+mj-lt"/>
              <a:buAutoNum type="arabicPeriod"/>
            </a:pPr>
            <a:r>
              <a:rPr lang="el-GR" sz="2400" dirty="0" smtClean="0">
                <a:solidFill>
                  <a:srgbClr val="C00000"/>
                </a:solidFill>
              </a:rPr>
              <a:t>((</a:t>
            </a:r>
            <a:r>
              <a:rPr lang="es-ES" sz="2400" dirty="0" err="1" smtClean="0">
                <a:solidFill>
                  <a:srgbClr val="C00000"/>
                </a:solidFill>
              </a:rPr>
              <a:t>p→q</a:t>
            </a:r>
            <a:r>
              <a:rPr lang="es-ES" sz="2400" dirty="0" smtClean="0">
                <a:solidFill>
                  <a:srgbClr val="C00000"/>
                </a:solidFill>
              </a:rPr>
              <a:t>)→r)</a:t>
            </a:r>
            <a:r>
              <a:rPr lang="es-ES" sz="2400" dirty="0" smtClean="0"/>
              <a:t> 	hipótesis</a:t>
            </a:r>
          </a:p>
          <a:p>
            <a:pPr marL="914400" lvl="1" indent="-514350">
              <a:buFont typeface="+mj-lt"/>
              <a:buAutoNum type="arabicPeriod"/>
            </a:pPr>
            <a:r>
              <a:rPr lang="es-ES" sz="2400" dirty="0" smtClean="0"/>
              <a:t>r 		</a:t>
            </a:r>
            <a:r>
              <a:rPr lang="es-AR" sz="2400" dirty="0" smtClean="0"/>
              <a:t>aplicación de MP entre 3 y 4</a:t>
            </a:r>
            <a:endParaRPr lang="es-ES" sz="2400" dirty="0" smtClean="0"/>
          </a:p>
          <a:p>
            <a:pPr marL="914400" lvl="1" indent="-514350">
              <a:buFont typeface="+mj-lt"/>
              <a:buAutoNum type="arabicPeriod"/>
            </a:pPr>
            <a:r>
              <a:rPr lang="es-ES" sz="2400" dirty="0" smtClean="0"/>
              <a:t>r-&gt;(p-&gt;r) 		instancia de L1</a:t>
            </a:r>
          </a:p>
          <a:p>
            <a:pPr marL="914400" lvl="1" indent="-514350">
              <a:buFont typeface="+mj-lt"/>
              <a:buAutoNum type="arabicPeriod"/>
            </a:pPr>
            <a:r>
              <a:rPr lang="es-ES" sz="2400" dirty="0" smtClean="0">
                <a:solidFill>
                  <a:srgbClr val="0070C0"/>
                </a:solidFill>
              </a:rPr>
              <a:t>(p-&gt;r) </a:t>
            </a:r>
            <a:r>
              <a:rPr lang="es-ES" sz="2400" dirty="0" smtClean="0">
                <a:solidFill>
                  <a:srgbClr val="00B050"/>
                </a:solidFill>
              </a:rPr>
              <a:t>		</a:t>
            </a:r>
            <a:r>
              <a:rPr lang="es-AR" sz="2400" dirty="0" smtClean="0"/>
              <a:t>aplicación de MP entre 5 y 6</a:t>
            </a:r>
          </a:p>
          <a:p>
            <a:pPr marL="0" indent="0">
              <a:buNone/>
            </a:pPr>
            <a:r>
              <a:rPr lang="es-ES" sz="2800" dirty="0" smtClean="0"/>
              <a:t>Se observa que construimos una cadena de 7 pasos, </a:t>
            </a:r>
            <a:r>
              <a:rPr lang="es-ES" sz="2800" dirty="0"/>
              <a:t>A</a:t>
            </a:r>
            <a:r>
              <a:rPr lang="es-ES" sz="2800" baseline="-25000" dirty="0"/>
              <a:t>1</a:t>
            </a:r>
            <a:r>
              <a:rPr lang="es-ES" sz="2800" dirty="0">
                <a:solidFill>
                  <a:srgbClr val="0070C0"/>
                </a:solidFill>
              </a:rPr>
              <a:t>, </a:t>
            </a:r>
            <a:r>
              <a:rPr lang="es-ES" sz="2800" dirty="0">
                <a:solidFill>
                  <a:srgbClr val="FF0000"/>
                </a:solidFill>
              </a:rPr>
              <a:t>A</a:t>
            </a:r>
            <a:r>
              <a:rPr lang="es-ES" sz="2800" baseline="-25000" dirty="0">
                <a:solidFill>
                  <a:srgbClr val="FF0000"/>
                </a:solidFill>
              </a:rPr>
              <a:t>2</a:t>
            </a:r>
            <a:r>
              <a:rPr lang="es-ES" sz="2800" dirty="0" smtClean="0">
                <a:solidFill>
                  <a:srgbClr val="0070C0"/>
                </a:solidFill>
              </a:rPr>
              <a:t>,</a:t>
            </a:r>
            <a:r>
              <a:rPr lang="es-ES" sz="2800" dirty="0">
                <a:solidFill>
                  <a:srgbClr val="0070C0"/>
                </a:solidFill>
              </a:rPr>
              <a:t> </a:t>
            </a:r>
            <a:r>
              <a:rPr lang="es-ES" sz="2800" dirty="0" smtClean="0"/>
              <a:t>A</a:t>
            </a:r>
            <a:r>
              <a:rPr lang="es-ES" sz="2800" baseline="-25000" dirty="0" smtClean="0"/>
              <a:t>3</a:t>
            </a:r>
            <a:r>
              <a:rPr lang="es-ES" sz="2800" dirty="0" smtClean="0">
                <a:solidFill>
                  <a:srgbClr val="0070C0"/>
                </a:solidFill>
              </a:rPr>
              <a:t>, </a:t>
            </a:r>
            <a:r>
              <a:rPr lang="es-ES" sz="2800" dirty="0" smtClean="0">
                <a:solidFill>
                  <a:srgbClr val="FF0000"/>
                </a:solidFill>
              </a:rPr>
              <a:t>A</a:t>
            </a:r>
            <a:r>
              <a:rPr lang="es-ES" sz="2800" baseline="-25000" dirty="0" smtClean="0">
                <a:solidFill>
                  <a:srgbClr val="FF0000"/>
                </a:solidFill>
              </a:rPr>
              <a:t>4</a:t>
            </a:r>
            <a:r>
              <a:rPr lang="es-ES" sz="2800" dirty="0" smtClean="0">
                <a:solidFill>
                  <a:srgbClr val="0070C0"/>
                </a:solidFill>
              </a:rPr>
              <a:t> </a:t>
            </a:r>
            <a:r>
              <a:rPr lang="es-ES" sz="2800" dirty="0" smtClean="0"/>
              <a:t>A</a:t>
            </a:r>
            <a:r>
              <a:rPr lang="es-ES" sz="2800" baseline="-25000" dirty="0" smtClean="0"/>
              <a:t>5</a:t>
            </a:r>
            <a:r>
              <a:rPr lang="es-ES" sz="2800" dirty="0" smtClean="0">
                <a:solidFill>
                  <a:srgbClr val="0070C0"/>
                </a:solidFill>
              </a:rPr>
              <a:t>, </a:t>
            </a:r>
            <a:r>
              <a:rPr lang="es-ES" sz="2800" dirty="0" smtClean="0"/>
              <a:t>A</a:t>
            </a:r>
            <a:r>
              <a:rPr lang="es-ES" sz="2800" baseline="-25000" dirty="0"/>
              <a:t>6</a:t>
            </a:r>
            <a:r>
              <a:rPr lang="es-ES" sz="2800" baseline="-25000" dirty="0" smtClean="0">
                <a:solidFill>
                  <a:srgbClr val="0070C0"/>
                </a:solidFill>
              </a:rPr>
              <a:t>,</a:t>
            </a:r>
            <a:r>
              <a:rPr lang="es-ES" sz="2800" dirty="0" smtClean="0">
                <a:solidFill>
                  <a:srgbClr val="0070C0"/>
                </a:solidFill>
              </a:rPr>
              <a:t> A</a:t>
            </a:r>
            <a:r>
              <a:rPr lang="es-ES" sz="2800" baseline="-25000" dirty="0">
                <a:solidFill>
                  <a:srgbClr val="0070C0"/>
                </a:solidFill>
              </a:rPr>
              <a:t>7</a:t>
            </a:r>
            <a:endParaRPr lang="es-ES" sz="2800" dirty="0">
              <a:solidFill>
                <a:srgbClr val="00B050"/>
              </a:solidFill>
            </a:endParaRPr>
          </a:p>
          <a:p>
            <a:pPr marL="0" indent="0">
              <a:buNone/>
            </a:pPr>
            <a:r>
              <a:rPr lang="es-ES" sz="2800" dirty="0" smtClean="0"/>
              <a:t>donde el último paso es la </a:t>
            </a:r>
            <a:r>
              <a:rPr lang="es-ES" sz="2800" dirty="0" err="1" smtClean="0"/>
              <a:t>fbf</a:t>
            </a:r>
            <a:r>
              <a:rPr lang="es-ES" sz="2800" dirty="0" smtClean="0"/>
              <a:t> que queríamos derivar.</a:t>
            </a:r>
          </a:p>
          <a:p>
            <a:pPr marL="0" indent="0">
              <a:buNone/>
            </a:pPr>
            <a:r>
              <a:rPr lang="es-ES" sz="2800" dirty="0" smtClean="0"/>
              <a:t>En cada uno de los pasos usamos:</a:t>
            </a:r>
          </a:p>
          <a:p>
            <a:r>
              <a:rPr lang="es-ES" sz="2400" dirty="0" smtClean="0"/>
              <a:t>una premisa  (paso 2 y paso 4)</a:t>
            </a:r>
          </a:p>
          <a:p>
            <a:r>
              <a:rPr lang="es-ES" sz="2400" dirty="0" smtClean="0"/>
              <a:t>un axioma (paso 1 y 6), </a:t>
            </a:r>
          </a:p>
          <a:p>
            <a:r>
              <a:rPr lang="es-ES" sz="2400" dirty="0" smtClean="0"/>
              <a:t>la aplicación de la regla de inferencia MP (paso 3, 5 y 7)</a:t>
            </a:r>
            <a:endParaRPr lang="es-ES" sz="2800" dirty="0" smtClean="0"/>
          </a:p>
        </p:txBody>
      </p:sp>
      <p:sp>
        <p:nvSpPr>
          <p:cNvPr id="4" name="3 Rectángulo"/>
          <p:cNvSpPr/>
          <p:nvPr/>
        </p:nvSpPr>
        <p:spPr>
          <a:xfrm>
            <a:off x="527452" y="5877272"/>
            <a:ext cx="7992888" cy="646331"/>
          </a:xfrm>
          <a:prstGeom prst="rect">
            <a:avLst/>
          </a:prstGeom>
          <a:ln>
            <a:solidFill>
              <a:srgbClr val="FF0000"/>
            </a:solidFill>
          </a:ln>
        </p:spPr>
        <p:txBody>
          <a:bodyPr wrap="square">
            <a:spAutoFit/>
          </a:bodyPr>
          <a:lstStyle/>
          <a:p>
            <a:r>
              <a:rPr lang="es-ES" dirty="0" smtClean="0">
                <a:solidFill>
                  <a:srgbClr val="C00000"/>
                </a:solidFill>
              </a:rPr>
              <a:t>Esta cadena </a:t>
            </a:r>
            <a:r>
              <a:rPr lang="es-ES" b="1" u="sng" dirty="0" smtClean="0">
                <a:solidFill>
                  <a:srgbClr val="C00000"/>
                </a:solidFill>
              </a:rPr>
              <a:t>DEMUESTRA  que efectivamente a partir de esas 2 premisas , sean </a:t>
            </a:r>
            <a:r>
              <a:rPr lang="es-ES" dirty="0">
                <a:solidFill>
                  <a:srgbClr val="FF0000"/>
                </a:solidFill>
              </a:rPr>
              <a:t>A</a:t>
            </a:r>
            <a:r>
              <a:rPr lang="es-ES" baseline="-25000" dirty="0">
                <a:solidFill>
                  <a:srgbClr val="FF0000"/>
                </a:solidFill>
              </a:rPr>
              <a:t>2</a:t>
            </a:r>
            <a:r>
              <a:rPr lang="es-ES" dirty="0">
                <a:solidFill>
                  <a:srgbClr val="0070C0"/>
                </a:solidFill>
              </a:rPr>
              <a:t>, </a:t>
            </a:r>
            <a:r>
              <a:rPr lang="es-ES" dirty="0" smtClean="0">
                <a:solidFill>
                  <a:srgbClr val="0070C0"/>
                </a:solidFill>
              </a:rPr>
              <a:t>y </a:t>
            </a:r>
            <a:r>
              <a:rPr lang="es-ES" dirty="0" smtClean="0">
                <a:solidFill>
                  <a:srgbClr val="FF0000"/>
                </a:solidFill>
              </a:rPr>
              <a:t>A</a:t>
            </a:r>
            <a:r>
              <a:rPr lang="es-ES" baseline="-25000" dirty="0" smtClean="0">
                <a:solidFill>
                  <a:srgbClr val="FF0000"/>
                </a:solidFill>
              </a:rPr>
              <a:t>4</a:t>
            </a:r>
            <a:r>
              <a:rPr lang="es-ES" dirty="0" smtClean="0">
                <a:solidFill>
                  <a:srgbClr val="0070C0"/>
                </a:solidFill>
              </a:rPr>
              <a:t> </a:t>
            </a:r>
            <a:r>
              <a:rPr lang="es-ES" b="1" u="sng" dirty="0" smtClean="0">
                <a:solidFill>
                  <a:srgbClr val="C00000"/>
                </a:solidFill>
              </a:rPr>
              <a:t>se deriva la conclusión </a:t>
            </a:r>
            <a:r>
              <a:rPr lang="es-ES" dirty="0" smtClean="0">
                <a:solidFill>
                  <a:srgbClr val="C00000"/>
                </a:solidFill>
              </a:rPr>
              <a:t> </a:t>
            </a:r>
            <a:r>
              <a:rPr lang="es-ES" dirty="0" smtClean="0">
                <a:solidFill>
                  <a:srgbClr val="0070C0"/>
                </a:solidFill>
              </a:rPr>
              <a:t>A</a:t>
            </a:r>
            <a:r>
              <a:rPr lang="es-ES" baseline="-25000" dirty="0" smtClean="0">
                <a:solidFill>
                  <a:srgbClr val="0070C0"/>
                </a:solidFill>
              </a:rPr>
              <a:t>7</a:t>
            </a:r>
            <a:r>
              <a:rPr lang="es-ES" dirty="0" smtClean="0">
                <a:solidFill>
                  <a:srgbClr val="00B050"/>
                </a:solidFill>
              </a:rPr>
              <a:t> </a:t>
            </a:r>
            <a:r>
              <a:rPr lang="es-ES" dirty="0" smtClean="0">
                <a:solidFill>
                  <a:srgbClr val="0070C0"/>
                </a:solidFill>
              </a:rPr>
              <a:t>(p →r)</a:t>
            </a:r>
          </a:p>
        </p:txBody>
      </p:sp>
    </p:spTree>
    <p:extLst>
      <p:ext uri="{BB962C8B-B14F-4D97-AF65-F5344CB8AC3E}">
        <p14:creationId xmlns:p14="http://schemas.microsoft.com/office/powerpoint/2010/main" val="1382146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solidFill>
                  <a:srgbClr val="0070C0"/>
                </a:solidFill>
              </a:rPr>
              <a:t>Que es un teorema de L?</a:t>
            </a:r>
            <a:endParaRPr lang="es-AR" dirty="0">
              <a:solidFill>
                <a:srgbClr val="0070C0"/>
              </a:solidFill>
            </a:endParaRPr>
          </a:p>
        </p:txBody>
      </p:sp>
      <p:sp>
        <p:nvSpPr>
          <p:cNvPr id="3" name="2 Marcador de contenido"/>
          <p:cNvSpPr>
            <a:spLocks noGrp="1"/>
          </p:cNvSpPr>
          <p:nvPr>
            <p:ph idx="1"/>
          </p:nvPr>
        </p:nvSpPr>
        <p:spPr/>
        <p:txBody>
          <a:bodyPr>
            <a:normAutofit fontScale="62500" lnSpcReduction="20000"/>
          </a:bodyPr>
          <a:lstStyle/>
          <a:p>
            <a:r>
              <a:rPr lang="es-ES" dirty="0" smtClean="0"/>
              <a:t>Cuando una </a:t>
            </a:r>
            <a:r>
              <a:rPr lang="es-ES" dirty="0" err="1" smtClean="0"/>
              <a:t>fbf</a:t>
            </a:r>
            <a:r>
              <a:rPr lang="es-ES" dirty="0" smtClean="0"/>
              <a:t> se puede demostrar a partir del conjunto vacío de hipótesis se la llama </a:t>
            </a:r>
            <a:r>
              <a:rPr lang="es-ES" b="1" u="sng" dirty="0" smtClean="0">
                <a:solidFill>
                  <a:srgbClr val="0070C0"/>
                </a:solidFill>
              </a:rPr>
              <a:t>TEOREMA de L</a:t>
            </a:r>
            <a:r>
              <a:rPr lang="es-ES" dirty="0" smtClean="0"/>
              <a:t>.</a:t>
            </a:r>
          </a:p>
          <a:p>
            <a:r>
              <a:rPr lang="es-ES" dirty="0" smtClean="0"/>
              <a:t>Por ejemplo (p-&gt;p) es un teorema de L.</a:t>
            </a:r>
          </a:p>
          <a:p>
            <a:r>
              <a:rPr lang="es-ES" dirty="0" smtClean="0"/>
              <a:t>La notación es </a:t>
            </a:r>
            <a:r>
              <a:rPr lang="es-ES" b="1" dirty="0" smtClean="0">
                <a:solidFill>
                  <a:srgbClr val="0070C0"/>
                </a:solidFill>
              </a:rPr>
              <a:t>|–</a:t>
            </a:r>
            <a:r>
              <a:rPr lang="es-ES" b="1" baseline="-25000" dirty="0" smtClean="0">
                <a:solidFill>
                  <a:srgbClr val="0070C0"/>
                </a:solidFill>
              </a:rPr>
              <a:t>L</a:t>
            </a:r>
            <a:r>
              <a:rPr lang="es-ES" b="1" dirty="0" smtClean="0">
                <a:solidFill>
                  <a:srgbClr val="0070C0"/>
                </a:solidFill>
              </a:rPr>
              <a:t> (p-&gt;p)</a:t>
            </a:r>
          </a:p>
          <a:p>
            <a:r>
              <a:rPr lang="es-ES" dirty="0" smtClean="0"/>
              <a:t>Vean que Gamma no aparece (porque está vacío). </a:t>
            </a:r>
            <a:endParaRPr lang="es-ES" dirty="0"/>
          </a:p>
          <a:p>
            <a:r>
              <a:rPr lang="es-ES" dirty="0" smtClean="0"/>
              <a:t>Para demostrar que (p-&gt;p) es un teorema de L tenemos que construir la cadena que termine en (p-&gt;p), por ejemplo la siguiente cadena es una demostración:</a:t>
            </a:r>
          </a:p>
          <a:p>
            <a:pPr marL="0" indent="0">
              <a:buNone/>
            </a:pPr>
            <a:endParaRPr lang="es-ES" dirty="0" smtClean="0"/>
          </a:p>
          <a:p>
            <a:pPr marL="514350" lvl="0" indent="-514350">
              <a:buFont typeface="+mj-lt"/>
              <a:buAutoNum type="arabicPeriod"/>
            </a:pPr>
            <a:r>
              <a:rPr lang="es-ES" sz="2900" dirty="0" smtClean="0"/>
              <a:t>(p </a:t>
            </a:r>
            <a:r>
              <a:rPr lang="es-ES" sz="2900" dirty="0">
                <a:sym typeface="Symbol"/>
              </a:rPr>
              <a:t></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a:t>
            </a:r>
            <a:r>
              <a:rPr lang="es-ES" sz="2900" dirty="0"/>
              <a:t>	 </a:t>
            </a:r>
            <a:r>
              <a:rPr lang="es-ES" sz="2900" dirty="0" smtClean="0"/>
              <a:t> </a:t>
            </a:r>
            <a:r>
              <a:rPr lang="es-ES" sz="2900" dirty="0"/>
              <a:t>instanciando el axioma L</a:t>
            </a:r>
            <a:r>
              <a:rPr lang="es-ES" sz="2900" baseline="-25000" dirty="0"/>
              <a:t>2</a:t>
            </a:r>
            <a:r>
              <a:rPr lang="es-ES" sz="2900" dirty="0"/>
              <a:t>  </a:t>
            </a:r>
            <a:endParaRPr lang="es-AR" sz="2900" dirty="0"/>
          </a:p>
          <a:p>
            <a:pPr marL="514350" lvl="0" indent="-514350">
              <a:buFont typeface="+mj-lt"/>
              <a:buAutoNum type="arabicPeriod"/>
            </a:pP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t>				</a:t>
            </a:r>
            <a:r>
              <a:rPr lang="es-ES" sz="2900" dirty="0" smtClean="0"/>
              <a:t> </a:t>
            </a:r>
            <a:r>
              <a:rPr lang="es-ES" sz="2900" dirty="0"/>
              <a:t>instanciando el axioma L</a:t>
            </a:r>
            <a:r>
              <a:rPr lang="es-ES" sz="2900" baseline="-25000" dirty="0"/>
              <a:t>1</a:t>
            </a:r>
            <a:r>
              <a:rPr lang="es-ES" sz="2900" dirty="0"/>
              <a:t> </a:t>
            </a:r>
            <a:endParaRPr lang="es-AR" sz="2900" dirty="0"/>
          </a:p>
          <a:p>
            <a:pPr marL="514350" lvl="0" indent="-514350">
              <a:buFont typeface="+mj-lt"/>
              <a:buAutoNum type="arabicPeriod"/>
            </a:pP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t>				</a:t>
            </a:r>
            <a:r>
              <a:rPr lang="es-ES" sz="2900" dirty="0" smtClean="0"/>
              <a:t>MP </a:t>
            </a:r>
            <a:r>
              <a:rPr lang="es-ES" sz="2900" dirty="0"/>
              <a:t>entre 1 y 2</a:t>
            </a:r>
            <a:endParaRPr lang="es-AR" sz="2900" dirty="0"/>
          </a:p>
          <a:p>
            <a:pPr marL="514350" lvl="0" indent="-514350">
              <a:buFont typeface="+mj-lt"/>
              <a:buAutoNum type="arabicPeriod"/>
            </a:pPr>
            <a:r>
              <a:rPr lang="es-ES" sz="2900" dirty="0" smtClean="0"/>
              <a:t>p </a:t>
            </a:r>
            <a:r>
              <a:rPr lang="es-ES" sz="2900" dirty="0">
                <a:sym typeface="Symbol"/>
              </a:rPr>
              <a:t></a:t>
            </a:r>
            <a:r>
              <a:rPr lang="es-ES" sz="2900" dirty="0"/>
              <a:t> </a:t>
            </a:r>
            <a:r>
              <a:rPr lang="es-ES" sz="2900" dirty="0" smtClean="0"/>
              <a:t>(p </a:t>
            </a:r>
            <a:r>
              <a:rPr lang="es-ES" sz="2900" dirty="0">
                <a:sym typeface="Symbol"/>
              </a:rPr>
              <a:t></a:t>
            </a:r>
            <a:r>
              <a:rPr lang="es-ES" sz="2900" dirty="0"/>
              <a:t> </a:t>
            </a:r>
            <a:r>
              <a:rPr lang="es-ES" sz="2900" dirty="0" smtClean="0"/>
              <a:t>p) </a:t>
            </a:r>
            <a:r>
              <a:rPr lang="es-ES" sz="2900" dirty="0"/>
              <a:t>					</a:t>
            </a:r>
            <a:r>
              <a:rPr lang="es-ES" sz="2900" dirty="0" smtClean="0"/>
              <a:t>instanciando </a:t>
            </a:r>
            <a:r>
              <a:rPr lang="es-ES" sz="2900" dirty="0"/>
              <a:t>el axioma L</a:t>
            </a:r>
            <a:r>
              <a:rPr lang="es-ES" sz="2900" baseline="-25000" dirty="0"/>
              <a:t>1</a:t>
            </a:r>
            <a:endParaRPr lang="es-AR" sz="2900" dirty="0"/>
          </a:p>
          <a:p>
            <a:pPr marL="514350" lvl="0" indent="-514350">
              <a:buFont typeface="+mj-lt"/>
              <a:buAutoNum type="arabicPeriod"/>
            </a:pPr>
            <a:r>
              <a:rPr lang="es-ES" sz="2900" b="1" dirty="0" smtClean="0">
                <a:solidFill>
                  <a:srgbClr val="0070C0"/>
                </a:solidFill>
              </a:rPr>
              <a:t>(p </a:t>
            </a:r>
            <a:r>
              <a:rPr lang="es-ES" sz="2900" b="1" dirty="0">
                <a:solidFill>
                  <a:srgbClr val="0070C0"/>
                </a:solidFill>
                <a:sym typeface="Symbol"/>
              </a:rPr>
              <a:t></a:t>
            </a:r>
            <a:r>
              <a:rPr lang="es-ES" sz="2900" b="1" dirty="0">
                <a:solidFill>
                  <a:srgbClr val="0070C0"/>
                </a:solidFill>
              </a:rPr>
              <a:t> </a:t>
            </a:r>
            <a:r>
              <a:rPr lang="es-ES" sz="2900" b="1" dirty="0" smtClean="0">
                <a:solidFill>
                  <a:srgbClr val="0070C0"/>
                </a:solidFill>
              </a:rPr>
              <a:t>p) </a:t>
            </a:r>
            <a:r>
              <a:rPr lang="es-ES" sz="2900" dirty="0"/>
              <a:t>				                            MP entre 3 y 4</a:t>
            </a:r>
            <a:endParaRPr lang="es-AR" sz="2900" dirty="0"/>
          </a:p>
          <a:p>
            <a:endParaRPr lang="es-AR" dirty="0" smtClean="0"/>
          </a:p>
          <a:p>
            <a:endParaRPr lang="es-ES" dirty="0" smtClean="0"/>
          </a:p>
          <a:p>
            <a:endParaRPr lang="es-AR" dirty="0"/>
          </a:p>
        </p:txBody>
      </p:sp>
    </p:spTree>
    <p:extLst>
      <p:ext uri="{BB962C8B-B14F-4D97-AF65-F5344CB8AC3E}">
        <p14:creationId xmlns:p14="http://schemas.microsoft.com/office/powerpoint/2010/main" val="2679531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996</Words>
  <Application>Microsoft Office PowerPoint</Application>
  <PresentationFormat>Presentación en pantalla (4:3)</PresentationFormat>
  <Paragraphs>166</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Tema de Office</vt:lpstr>
      <vt:lpstr>Cálculo de Enunciados L</vt:lpstr>
      <vt:lpstr>Mecanismos formales de razonamiento </vt:lpstr>
      <vt:lpstr>El Sistema formal L</vt:lpstr>
      <vt:lpstr>Axiomas de L</vt:lpstr>
      <vt:lpstr>Demostración o derivación en L</vt:lpstr>
      <vt:lpstr>Demostración o derivación en L</vt:lpstr>
      <vt:lpstr>Demostración. Ejemplo</vt:lpstr>
      <vt:lpstr>Demostración. Ejemplo</vt:lpstr>
      <vt:lpstr>Que es un teorema de L?</vt:lpstr>
      <vt:lpstr>Metateorema de la Deducción</vt:lpstr>
      <vt:lpstr>Metateorema de la Deducción. Ejemplo</vt:lpstr>
      <vt:lpstr>Metateorema de la Deducción. Ejemplo</vt:lpstr>
      <vt:lpstr>Metateorema de la Deducción. Ejemplo</vt:lpstr>
      <vt:lpstr>Metateorema de la Deducción. Ejemplo</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Deducciones o demostraciones en L</dc:title>
  <dc:creator>Claudia Pons</dc:creator>
  <cp:lastModifiedBy>Claudia Pons</cp:lastModifiedBy>
  <cp:revision>37</cp:revision>
  <dcterms:created xsi:type="dcterms:W3CDTF">2020-03-27T20:01:37Z</dcterms:created>
  <dcterms:modified xsi:type="dcterms:W3CDTF">2020-06-01T16:34:51Z</dcterms:modified>
</cp:coreProperties>
</file>