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0" r:id="rId5"/>
    <p:sldId id="263" r:id="rId6"/>
    <p:sldId id="261" r:id="rId7"/>
    <p:sldId id="264" r:id="rId8"/>
    <p:sldId id="265" r:id="rId9"/>
    <p:sldId id="269" r:id="rId10"/>
    <p:sldId id="266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8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57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9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07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53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8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5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2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24D5-C23F-428A-94C2-BE19203CBDBD}" type="datetimeFigureOut">
              <a:rPr lang="es-AR" smtClean="0"/>
              <a:t>24/05/2020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8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Sensatez, Completitud y Consistencia de 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Claudia Pons</a:t>
            </a:r>
          </a:p>
          <a:p>
            <a:r>
              <a:rPr lang="es-ES" smtClean="0"/>
              <a:t>2020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68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Consistencia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smtClean="0"/>
              <a:t>Veamos una propiedad muy interesante de L:  Si el conjunto de premisas no es consistente, todo se vuelve demostrable a partir de dicho conjunto.</a:t>
            </a:r>
          </a:p>
          <a:p>
            <a:pPr marL="0" indent="0">
              <a:buNone/>
            </a:pPr>
            <a:r>
              <a:rPr lang="es-ES" dirty="0" smtClean="0"/>
              <a:t>En símbolos, sea G un conjunto  no consistente, entonces para cualquier </a:t>
            </a:r>
            <a:r>
              <a:rPr lang="es-ES" dirty="0" err="1" smtClean="0"/>
              <a:t>Fbf</a:t>
            </a:r>
            <a:r>
              <a:rPr lang="es-ES" dirty="0" smtClean="0"/>
              <a:t> A ocurre que  G |–</a:t>
            </a:r>
            <a:r>
              <a:rPr lang="es-ES" baseline="-25000" dirty="0" smtClean="0"/>
              <a:t>L</a:t>
            </a:r>
            <a:r>
              <a:rPr lang="es-ES" dirty="0" smtClean="0"/>
              <a:t> A.</a:t>
            </a:r>
          </a:p>
          <a:p>
            <a:pPr marL="0" indent="0">
              <a:buNone/>
            </a:pPr>
            <a:r>
              <a:rPr lang="es-ES" u="sng" dirty="0" smtClean="0"/>
              <a:t>Demostración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r>
              <a:rPr lang="es-ES" dirty="0" smtClean="0"/>
              <a:t>Como G no es consistente, entonces puedo deducir  B y </a:t>
            </a:r>
            <a:r>
              <a:rPr lang="es-ES" dirty="0" smtClean="0">
                <a:sym typeface="Symbol"/>
              </a:rPr>
              <a:t>B para alguna </a:t>
            </a:r>
            <a:r>
              <a:rPr lang="es-ES" dirty="0" err="1" smtClean="0">
                <a:sym typeface="Symbol"/>
              </a:rPr>
              <a:t>Fbf</a:t>
            </a:r>
            <a:r>
              <a:rPr lang="es-ES" dirty="0" smtClean="0">
                <a:sym typeface="Symbol"/>
              </a:rPr>
              <a:t> B. Usando ese resultado vemos como puedo demostrar </a:t>
            </a:r>
            <a:r>
              <a:rPr lang="es-ES" b="1" dirty="0" smtClean="0">
                <a:sym typeface="Symbol"/>
              </a:rPr>
              <a:t>cualquier</a:t>
            </a:r>
            <a:r>
              <a:rPr lang="es-ES" dirty="0" smtClean="0">
                <a:sym typeface="Symbol"/>
              </a:rPr>
              <a:t> otra </a:t>
            </a:r>
            <a:r>
              <a:rPr lang="es-ES" dirty="0" err="1" smtClean="0">
                <a:sym typeface="Symbol"/>
              </a:rPr>
              <a:t>Fbf</a:t>
            </a:r>
            <a:r>
              <a:rPr lang="es-ES" dirty="0" smtClean="0">
                <a:sym typeface="Symbol"/>
              </a:rPr>
              <a:t>, sea A:</a:t>
            </a:r>
          </a:p>
          <a:p>
            <a:pPr marL="0" indent="0">
              <a:buNone/>
            </a:pPr>
            <a:endParaRPr lang="es-E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sym typeface="Symbol"/>
              </a:rPr>
              <a:t>B  (B  A)		Esto es un teorema ya demostrado (Hamilton)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sym typeface="Symbol"/>
              </a:rPr>
              <a:t>B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sym typeface="Symbol"/>
              </a:rPr>
              <a:t>(B</a:t>
            </a:r>
            <a:r>
              <a:rPr lang="es-ES" dirty="0" smtClean="0"/>
              <a:t> </a:t>
            </a:r>
            <a:r>
              <a:rPr lang="es-ES" dirty="0" smtClean="0">
                <a:sym typeface="Symbol"/>
              </a:rPr>
              <a:t></a:t>
            </a:r>
            <a:r>
              <a:rPr lang="es-ES" dirty="0" smtClean="0"/>
              <a:t> A)		MP entre 1 y 2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			MP entre 3 y 4.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Notar que no hemos asumido nada acerca de A, por lo tanto esta demostración sirve para cualquier </a:t>
            </a:r>
            <a:r>
              <a:rPr lang="es-ES" dirty="0" err="1" smtClean="0"/>
              <a:t>Fbf</a:t>
            </a:r>
            <a:r>
              <a:rPr lang="es-ES" dirty="0" smtClean="0"/>
              <a:t> A, sea contradicción, tautología o contingencia.</a:t>
            </a:r>
            <a:endParaRPr lang="es-AR" dirty="0" smtClean="0"/>
          </a:p>
          <a:p>
            <a:endParaRPr lang="es-ES" dirty="0" smtClean="0">
              <a:sym typeface="Symbol"/>
            </a:endParaRPr>
          </a:p>
          <a:p>
            <a:endParaRPr lang="es-AR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9329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Anexo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  <a:sym typeface="Symbol"/>
              </a:rPr>
              <a:t>Demostración del teorema </a:t>
            </a:r>
            <a:r>
              <a:rPr lang="es-ES" dirty="0" smtClean="0">
                <a:solidFill>
                  <a:schemeClr val="tx2"/>
                </a:solidFill>
              </a:rPr>
              <a:t>|–</a:t>
            </a:r>
            <a:r>
              <a:rPr lang="es-ES" baseline="-25000" dirty="0" smtClean="0">
                <a:solidFill>
                  <a:schemeClr val="tx2"/>
                </a:solidFill>
              </a:rPr>
              <a:t>L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smtClean="0">
                <a:solidFill>
                  <a:schemeClr val="tx2"/>
                </a:solidFill>
                <a:sym typeface="Symbol"/>
              </a:rPr>
              <a:t>(B  (B  A))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  <a:sym typeface="Symbol"/>
              </a:rPr>
              <a:t>En cada paso se instancia algún axioma de L o se aplica el MP.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  <a:sym typeface="Symbol"/>
              </a:rPr>
              <a:t>	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6944887" cy="237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7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y Completitud de un sistema deductivo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De un sistema deductivo se espera naturalmente que sus demostraciones produzcan conclusiones correctas, y también en lo posible la propiedad inversa, es decir que sea capaz de demostrar todas y cada una de ellas.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Formalmente </a:t>
            </a:r>
            <a:r>
              <a:rPr lang="es-ES" dirty="0"/>
              <a:t>ambas propiedades se pueden formular de la siguiente manera: 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pPr marL="0" lvl="0" indent="0">
              <a:buNone/>
            </a:pPr>
            <a:r>
              <a:rPr lang="es-ES" dirty="0" smtClean="0"/>
              <a:t>El </a:t>
            </a:r>
            <a:r>
              <a:rPr lang="es-ES" dirty="0"/>
              <a:t>sistema deductivo </a:t>
            </a:r>
            <a:r>
              <a:rPr lang="es-ES" dirty="0" smtClean="0"/>
              <a:t>L es </a:t>
            </a:r>
            <a:r>
              <a:rPr lang="es-ES" b="1" i="1" dirty="0">
                <a:solidFill>
                  <a:srgbClr val="0070C0"/>
                </a:solidFill>
              </a:rPr>
              <a:t>sensato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(también se lo conoce como </a:t>
            </a:r>
            <a:r>
              <a:rPr lang="es-ES" b="1" i="1" dirty="0">
                <a:solidFill>
                  <a:srgbClr val="0070C0"/>
                </a:solidFill>
              </a:rPr>
              <a:t>correcto</a:t>
            </a:r>
            <a:r>
              <a:rPr lang="es-ES" b="1" dirty="0"/>
              <a:t>) </a:t>
            </a:r>
            <a:endParaRPr lang="es-ES" b="1" dirty="0" smtClean="0"/>
          </a:p>
          <a:p>
            <a:pPr marL="0" lvl="0" indent="0" algn="ctr">
              <a:buNone/>
            </a:pPr>
            <a:r>
              <a:rPr lang="es-ES" dirty="0" smtClean="0">
                <a:solidFill>
                  <a:srgbClr val="0070C0"/>
                </a:solidFill>
              </a:rPr>
              <a:t>si  |–</a:t>
            </a:r>
            <a:r>
              <a:rPr lang="es-ES" baseline="-25000" dirty="0" smtClean="0">
                <a:solidFill>
                  <a:srgbClr val="0070C0"/>
                </a:solidFill>
              </a:rPr>
              <a:t>L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A implica 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|= A.  </a:t>
            </a:r>
            <a:endParaRPr lang="es-ES" dirty="0" smtClean="0">
              <a:solidFill>
                <a:srgbClr val="0070C0"/>
              </a:solidFill>
            </a:endParaRPr>
          </a:p>
          <a:p>
            <a:pPr marL="0" lvl="0" indent="0" algn="ctr">
              <a:buNone/>
            </a:pPr>
            <a:r>
              <a:rPr lang="es-ES" dirty="0" smtClean="0">
                <a:solidFill>
                  <a:srgbClr val="0070C0"/>
                </a:solidFill>
              </a:rPr>
              <a:t>Si A es </a:t>
            </a:r>
            <a:r>
              <a:rPr lang="es-ES" b="1" dirty="0" smtClean="0">
                <a:solidFill>
                  <a:srgbClr val="0070C0"/>
                </a:solidFill>
              </a:rPr>
              <a:t>teorema</a:t>
            </a:r>
            <a:r>
              <a:rPr lang="es-ES" dirty="0" smtClean="0">
                <a:solidFill>
                  <a:srgbClr val="0070C0"/>
                </a:solidFill>
              </a:rPr>
              <a:t>, entonces A es </a:t>
            </a:r>
            <a:r>
              <a:rPr lang="es-ES" b="1" dirty="0" smtClean="0">
                <a:solidFill>
                  <a:srgbClr val="0070C0"/>
                </a:solidFill>
              </a:rPr>
              <a:t>tautología</a:t>
            </a:r>
            <a:r>
              <a:rPr lang="es-ES" dirty="0" smtClean="0">
                <a:solidFill>
                  <a:srgbClr val="0070C0"/>
                </a:solidFill>
              </a:rPr>
              <a:t>.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467544" y="4956810"/>
            <a:ext cx="78190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" sz="2000" dirty="0">
                <a:solidFill>
                  <a:prstClr val="black"/>
                </a:solidFill>
              </a:rPr>
              <a:t>Recíprocamente, un sistema deductivo </a:t>
            </a:r>
            <a:r>
              <a:rPr lang="es-ES" sz="2000" dirty="0" smtClean="0">
                <a:solidFill>
                  <a:prstClr val="black"/>
                </a:solidFill>
              </a:rPr>
              <a:t>L </a:t>
            </a:r>
            <a:r>
              <a:rPr lang="es-ES" sz="2000" dirty="0">
                <a:solidFill>
                  <a:prstClr val="black"/>
                </a:solidFill>
              </a:rPr>
              <a:t>es </a:t>
            </a:r>
            <a:r>
              <a:rPr lang="es-ES" sz="2000" b="1" i="1" dirty="0">
                <a:solidFill>
                  <a:srgbClr val="0070C0"/>
                </a:solidFill>
              </a:rPr>
              <a:t>completo</a:t>
            </a:r>
          </a:p>
          <a:p>
            <a:pPr lvl="0" algn="ctr">
              <a:spcBef>
                <a:spcPct val="20000"/>
              </a:spcBef>
            </a:pPr>
            <a:r>
              <a:rPr lang="es-ES" sz="2000" b="1" dirty="0">
                <a:solidFill>
                  <a:prstClr val="black"/>
                </a:solidFill>
              </a:rPr>
              <a:t> </a:t>
            </a:r>
            <a:r>
              <a:rPr lang="es-ES" sz="2000" dirty="0">
                <a:solidFill>
                  <a:srgbClr val="0070C0"/>
                </a:solidFill>
              </a:rPr>
              <a:t>si  |= A implica  </a:t>
            </a:r>
            <a:r>
              <a:rPr lang="es-ES" sz="2000" dirty="0" smtClean="0">
                <a:solidFill>
                  <a:srgbClr val="0070C0"/>
                </a:solidFill>
              </a:rPr>
              <a:t>|–</a:t>
            </a:r>
            <a:r>
              <a:rPr lang="es-ES" sz="2000" baseline="-25000" dirty="0" smtClean="0">
                <a:solidFill>
                  <a:srgbClr val="0070C0"/>
                </a:solidFill>
              </a:rPr>
              <a:t>L</a:t>
            </a:r>
            <a:r>
              <a:rPr lang="es-ES" sz="2000" dirty="0" smtClean="0">
                <a:solidFill>
                  <a:srgbClr val="0070C0"/>
                </a:solidFill>
              </a:rPr>
              <a:t> </a:t>
            </a:r>
            <a:r>
              <a:rPr lang="es-ES" sz="2000" dirty="0">
                <a:solidFill>
                  <a:srgbClr val="0070C0"/>
                </a:solidFill>
              </a:rPr>
              <a:t>A</a:t>
            </a:r>
            <a:r>
              <a:rPr lang="es-ES" sz="2000" dirty="0">
                <a:solidFill>
                  <a:prstClr val="black"/>
                </a:solidFill>
              </a:rPr>
              <a:t>.    </a:t>
            </a:r>
            <a:endParaRPr lang="es-ES" sz="2000" dirty="0" smtClean="0">
              <a:solidFill>
                <a:prstClr val="black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s-ES" sz="2000" dirty="0" smtClean="0">
                <a:solidFill>
                  <a:prstClr val="black"/>
                </a:solidFill>
              </a:rPr>
              <a:t>Si A es tautología entonces A es teorema.</a:t>
            </a:r>
            <a:endParaRPr lang="es-A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y Completitud de un sistema deductivo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7432" y="2297613"/>
            <a:ext cx="8229600" cy="221150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 </a:t>
            </a:r>
            <a:r>
              <a:rPr lang="es-ES" sz="2000" b="1" dirty="0" smtClean="0">
                <a:solidFill>
                  <a:srgbClr val="0070C0"/>
                </a:solidFill>
              </a:rPr>
              <a:t>|–</a:t>
            </a:r>
            <a:r>
              <a:rPr lang="es-ES" sz="2000" b="1" baseline="-25000" dirty="0" smtClean="0">
                <a:solidFill>
                  <a:srgbClr val="0070C0"/>
                </a:solidFill>
              </a:rPr>
              <a:t>L</a:t>
            </a:r>
            <a:r>
              <a:rPr lang="es-ES" sz="2000" b="1" dirty="0" smtClean="0">
                <a:solidFill>
                  <a:srgbClr val="0070C0"/>
                </a:solidFill>
              </a:rPr>
              <a:t> A </a:t>
            </a:r>
          </a:p>
          <a:p>
            <a:pPr marL="0" indent="0">
              <a:buNone/>
            </a:pPr>
            <a:r>
              <a:rPr lang="es-ES" sz="2000" b="1" dirty="0" smtClean="0">
                <a:solidFill>
                  <a:srgbClr val="0070C0"/>
                </a:solidFill>
              </a:rPr>
              <a:t>A </a:t>
            </a:r>
            <a:r>
              <a:rPr lang="es-ES" sz="2000" b="1" dirty="0" smtClean="0">
                <a:solidFill>
                  <a:srgbClr val="0070C0"/>
                </a:solidFill>
              </a:rPr>
              <a:t>es teorema</a:t>
            </a:r>
            <a:r>
              <a:rPr lang="es-ES" sz="2000" dirty="0" smtClean="0">
                <a:solidFill>
                  <a:srgbClr val="0070C0"/>
                </a:solidFill>
              </a:rPr>
              <a:t>, </a:t>
            </a:r>
            <a:r>
              <a:rPr lang="es-ES" sz="2000" dirty="0" smtClean="0">
                <a:solidFill>
                  <a:srgbClr val="0070C0"/>
                </a:solidFill>
              </a:rPr>
              <a:t>lo demuestro construyendo su demostración </a:t>
            </a:r>
            <a:r>
              <a:rPr lang="es-ES" sz="2000" dirty="0" smtClean="0"/>
              <a:t>(una secuencia </a:t>
            </a:r>
            <a:r>
              <a:rPr lang="es-ES" sz="2000" dirty="0">
                <a:solidFill>
                  <a:prstClr val="black"/>
                </a:solidFill>
              </a:rPr>
              <a:t>A</a:t>
            </a:r>
            <a:r>
              <a:rPr lang="es-ES" sz="2000" baseline="-25000" dirty="0">
                <a:solidFill>
                  <a:prstClr val="black"/>
                </a:solidFill>
              </a:rPr>
              <a:t>1</a:t>
            </a:r>
            <a:r>
              <a:rPr lang="es-ES" sz="2000" dirty="0">
                <a:solidFill>
                  <a:prstClr val="black"/>
                </a:solidFill>
              </a:rPr>
              <a:t>, A</a:t>
            </a:r>
            <a:r>
              <a:rPr lang="es-ES" sz="2000" baseline="-25000" dirty="0">
                <a:solidFill>
                  <a:prstClr val="black"/>
                </a:solidFill>
              </a:rPr>
              <a:t>2</a:t>
            </a:r>
            <a:r>
              <a:rPr lang="es-ES" sz="2000" dirty="0">
                <a:solidFill>
                  <a:prstClr val="black"/>
                </a:solidFill>
              </a:rPr>
              <a:t>, …, </a:t>
            </a:r>
            <a:r>
              <a:rPr lang="es-ES" sz="2000" dirty="0" smtClean="0">
                <a:solidFill>
                  <a:prstClr val="black"/>
                </a:solidFill>
              </a:rPr>
              <a:t>A, </a:t>
            </a:r>
            <a:r>
              <a:rPr lang="es-ES" sz="2000" dirty="0">
                <a:solidFill>
                  <a:prstClr val="black"/>
                </a:solidFill>
              </a:rPr>
              <a:t>tal que para todo i, con 1 </a:t>
            </a:r>
            <a:r>
              <a:rPr lang="es-ES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s-ES" sz="2000" dirty="0">
                <a:solidFill>
                  <a:prstClr val="black"/>
                </a:solidFill>
              </a:rPr>
              <a:t> i </a:t>
            </a:r>
            <a:r>
              <a:rPr lang="es-ES" sz="2000" dirty="0">
                <a:solidFill>
                  <a:prstClr val="black"/>
                </a:solidFill>
                <a:sym typeface="Symbol"/>
              </a:rPr>
              <a:t></a:t>
            </a:r>
            <a:r>
              <a:rPr lang="es-ES" sz="2000" dirty="0">
                <a:solidFill>
                  <a:prstClr val="black"/>
                </a:solidFill>
              </a:rPr>
              <a:t> n, </a:t>
            </a:r>
            <a:r>
              <a:rPr lang="es-ES" sz="2000" dirty="0" err="1">
                <a:solidFill>
                  <a:prstClr val="black"/>
                </a:solidFill>
              </a:rPr>
              <a:t>A</a:t>
            </a:r>
            <a:r>
              <a:rPr lang="es-ES" sz="2000" baseline="-25000" dirty="0" err="1">
                <a:solidFill>
                  <a:prstClr val="black"/>
                </a:solidFill>
              </a:rPr>
              <a:t>i</a:t>
            </a:r>
            <a:r>
              <a:rPr lang="es-ES" sz="2000" dirty="0">
                <a:solidFill>
                  <a:prstClr val="black"/>
                </a:solidFill>
              </a:rPr>
              <a:t> es </a:t>
            </a:r>
            <a:r>
              <a:rPr lang="es-ES" sz="2000" dirty="0" smtClean="0">
                <a:solidFill>
                  <a:prstClr val="black"/>
                </a:solidFill>
              </a:rPr>
              <a:t>un </a:t>
            </a:r>
            <a:r>
              <a:rPr lang="es-ES" sz="2000" dirty="0">
                <a:solidFill>
                  <a:prstClr val="black"/>
                </a:solidFill>
              </a:rPr>
              <a:t>axioma, o bien se infiere de miembros anteriores de la sucesión </a:t>
            </a:r>
            <a:r>
              <a:rPr lang="es-ES" sz="2000" dirty="0" smtClean="0">
                <a:solidFill>
                  <a:prstClr val="black"/>
                </a:solidFill>
              </a:rPr>
              <a:t>por MP)</a:t>
            </a:r>
          </a:p>
          <a:p>
            <a:pPr marL="0" indent="0">
              <a:buNone/>
            </a:pPr>
            <a:endParaRPr lang="es-E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s-ES" sz="2000" dirty="0"/>
              <a:t>Es un procedimiento</a:t>
            </a:r>
            <a:r>
              <a:rPr lang="es-ES" sz="2000" dirty="0" smtClean="0">
                <a:solidFill>
                  <a:prstClr val="black"/>
                </a:solidFill>
              </a:rPr>
              <a:t> sintáctico, hago «cuentas» en el cálculo.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11692" y="4797152"/>
            <a:ext cx="8164763" cy="16312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</a:rPr>
              <a:t>|= </a:t>
            </a:r>
            <a:r>
              <a:rPr lang="es-ES" sz="2000" b="1" dirty="0" smtClean="0">
                <a:solidFill>
                  <a:srgbClr val="0070C0"/>
                </a:solidFill>
              </a:rPr>
              <a:t>A</a:t>
            </a:r>
          </a:p>
          <a:p>
            <a:r>
              <a:rPr lang="es-ES" sz="2000" b="1" dirty="0" smtClean="0">
                <a:solidFill>
                  <a:srgbClr val="0070C0"/>
                </a:solidFill>
              </a:rPr>
              <a:t>A es tautología</a:t>
            </a:r>
            <a:r>
              <a:rPr lang="es-ES" sz="2000" dirty="0" smtClean="0">
                <a:solidFill>
                  <a:srgbClr val="0070C0"/>
                </a:solidFill>
              </a:rPr>
              <a:t>, lo demuestro construyendo su tabla de verdad </a:t>
            </a:r>
          </a:p>
          <a:p>
            <a:r>
              <a:rPr lang="es-ES" sz="2000" dirty="0" smtClean="0"/>
              <a:t>y comprobando que da Verdadero en todas las filas.</a:t>
            </a:r>
          </a:p>
          <a:p>
            <a:endParaRPr lang="es-ES" sz="2000" dirty="0"/>
          </a:p>
          <a:p>
            <a:r>
              <a:rPr lang="es-ES" sz="2000" dirty="0" smtClean="0"/>
              <a:t>Es un procedimiento «semántico», aplico las funciones de verdad.</a:t>
            </a:r>
            <a:endParaRPr lang="es-AR" sz="2000" dirty="0"/>
          </a:p>
        </p:txBody>
      </p:sp>
      <p:sp>
        <p:nvSpPr>
          <p:cNvPr id="6" name="5 Rectángulo"/>
          <p:cNvSpPr/>
          <p:nvPr/>
        </p:nvSpPr>
        <p:spPr>
          <a:xfrm>
            <a:off x="500086" y="1700808"/>
            <a:ext cx="8555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" sz="2000" dirty="0">
                <a:solidFill>
                  <a:prstClr val="black"/>
                </a:solidFill>
              </a:rPr>
              <a:t>Notemos las diferencias entre </a:t>
            </a:r>
            <a:r>
              <a:rPr lang="es-ES" sz="2000" dirty="0">
                <a:solidFill>
                  <a:srgbClr val="0070C0"/>
                </a:solidFill>
              </a:rPr>
              <a:t>|–</a:t>
            </a:r>
            <a:r>
              <a:rPr lang="es-ES" sz="2000" baseline="-25000" dirty="0">
                <a:solidFill>
                  <a:srgbClr val="0070C0"/>
                </a:solidFill>
              </a:rPr>
              <a:t>L</a:t>
            </a:r>
            <a:r>
              <a:rPr lang="es-ES" sz="2000" dirty="0">
                <a:solidFill>
                  <a:srgbClr val="0070C0"/>
                </a:solidFill>
              </a:rPr>
              <a:t> A </a:t>
            </a:r>
            <a:r>
              <a:rPr lang="es-ES" sz="2000" dirty="0">
                <a:solidFill>
                  <a:prstClr val="black"/>
                </a:solidFill>
              </a:rPr>
              <a:t>y</a:t>
            </a:r>
            <a:r>
              <a:rPr lang="es-ES" sz="2000" dirty="0">
                <a:solidFill>
                  <a:srgbClr val="0070C0"/>
                </a:solidFill>
              </a:rPr>
              <a:t> |= A </a:t>
            </a:r>
            <a:endParaRPr lang="es-E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del sistema deductivo 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La sensatez de un sistema deductivo está garantizada si se cuenta con </a:t>
            </a:r>
            <a:r>
              <a:rPr lang="es-ES" u="sng" dirty="0" smtClean="0"/>
              <a:t>axiomas verdaderos </a:t>
            </a:r>
            <a:r>
              <a:rPr lang="es-ES" dirty="0" smtClean="0"/>
              <a:t>y </a:t>
            </a:r>
            <a:r>
              <a:rPr lang="es-ES" u="sng" dirty="0" smtClean="0"/>
              <a:t>reglas de inferencia sensatas</a:t>
            </a:r>
            <a:r>
              <a:rPr lang="es-ES" dirty="0" smtClean="0"/>
              <a:t>, es decir que preservan la verdad.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Entonces ¿Cómo demostramos que L es sensato o correcto?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Debemos demostrar lo siguiente.</a:t>
            </a:r>
          </a:p>
          <a:p>
            <a:pPr>
              <a:buFontTx/>
              <a:buChar char="-"/>
            </a:pPr>
            <a:r>
              <a:rPr lang="es-ES" dirty="0" smtClean="0"/>
              <a:t>sus axiomas L1, L2 y L3 son tautologías,</a:t>
            </a:r>
          </a:p>
          <a:p>
            <a:pPr>
              <a:buFontTx/>
              <a:buChar char="-"/>
            </a:pPr>
            <a:r>
              <a:rPr lang="es-ES" dirty="0" smtClean="0"/>
              <a:t>Su regla MP preserva la verdad.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1889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del sistema deductivo 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Los axiomas de L son tautologías</a:t>
            </a:r>
          </a:p>
          <a:p>
            <a:pPr lvl="0"/>
            <a:r>
              <a:rPr lang="es-ES" sz="2400" dirty="0"/>
              <a:t>L</a:t>
            </a:r>
            <a:r>
              <a:rPr lang="es-ES" sz="2400" baseline="-25000" dirty="0"/>
              <a:t>1 </a:t>
            </a:r>
            <a:r>
              <a:rPr lang="es-ES" sz="2400" dirty="0"/>
              <a:t>: A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(B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A)</a:t>
            </a:r>
            <a:endParaRPr lang="es-AR" sz="2400" dirty="0"/>
          </a:p>
          <a:p>
            <a:pPr lvl="0"/>
            <a:r>
              <a:rPr lang="es-ES" sz="2400" dirty="0"/>
              <a:t>L</a:t>
            </a:r>
            <a:r>
              <a:rPr lang="es-ES" sz="2400" baseline="-25000" dirty="0"/>
              <a:t>2 </a:t>
            </a:r>
            <a:r>
              <a:rPr lang="es-ES" sz="2400" dirty="0"/>
              <a:t>: (A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(B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C))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((A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B)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(A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C))</a:t>
            </a:r>
            <a:endParaRPr lang="es-AR" sz="2400" dirty="0"/>
          </a:p>
          <a:p>
            <a:pPr lvl="0"/>
            <a:r>
              <a:rPr lang="es-ES" sz="2400" dirty="0"/>
              <a:t>L</a:t>
            </a:r>
            <a:r>
              <a:rPr lang="es-ES" sz="2400" baseline="-25000" dirty="0"/>
              <a:t>3</a:t>
            </a:r>
            <a:r>
              <a:rPr lang="es-ES" sz="2400" dirty="0"/>
              <a:t>:  ((</a:t>
            </a:r>
            <a:r>
              <a:rPr lang="es-ES" sz="2400" dirty="0">
                <a:sym typeface="Symbol"/>
              </a:rPr>
              <a:t></a:t>
            </a:r>
            <a:r>
              <a:rPr lang="es-ES" sz="2400" dirty="0"/>
              <a:t> A)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</a:t>
            </a:r>
            <a:r>
              <a:rPr lang="es-ES" sz="2400" dirty="0">
                <a:sym typeface="Symbol"/>
              </a:rPr>
              <a:t></a:t>
            </a:r>
            <a:r>
              <a:rPr lang="es-ES" sz="2400" dirty="0"/>
              <a:t>B))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(B </a:t>
            </a:r>
            <a:r>
              <a:rPr lang="es-ES" sz="2400" dirty="0">
                <a:sym typeface="Symbol"/>
              </a:rPr>
              <a:t></a:t>
            </a:r>
            <a:r>
              <a:rPr lang="es-ES" sz="2400" dirty="0"/>
              <a:t> A)</a:t>
            </a:r>
            <a:endParaRPr lang="es-AR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Les hacemos la tabla de verdad, por </a:t>
            </a:r>
            <a:r>
              <a:rPr lang="es-ES" sz="2400" dirty="0" err="1" smtClean="0"/>
              <a:t>ej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endParaRPr lang="es-AR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90829"/>
              </p:ext>
            </p:extLst>
          </p:nvPr>
        </p:nvGraphicFramePr>
        <p:xfrm>
          <a:off x="1115616" y="4437112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 </a:t>
                      </a:r>
                      <a:r>
                        <a:rPr lang="es-ES" dirty="0" smtClean="0">
                          <a:sym typeface="Symbol"/>
                        </a:rPr>
                        <a:t></a:t>
                      </a:r>
                      <a:r>
                        <a:rPr lang="es-ES" dirty="0" smtClean="0"/>
                        <a:t> (B </a:t>
                      </a:r>
                      <a:r>
                        <a:rPr lang="es-ES" dirty="0" smtClean="0">
                          <a:sym typeface="Symbol"/>
                        </a:rPr>
                        <a:t></a:t>
                      </a:r>
                      <a:r>
                        <a:rPr lang="es-ES" dirty="0" smtClean="0"/>
                        <a:t> A)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V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V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V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V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Elipse"/>
          <p:cNvSpPr/>
          <p:nvPr/>
        </p:nvSpPr>
        <p:spPr>
          <a:xfrm>
            <a:off x="5220072" y="4725144"/>
            <a:ext cx="360040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00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del sistema deductivo 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5100" b="1" dirty="0" smtClean="0">
                <a:solidFill>
                  <a:schemeClr val="tx2"/>
                </a:solidFill>
              </a:rPr>
              <a:t>La </a:t>
            </a:r>
            <a:r>
              <a:rPr lang="es-ES" sz="5100" b="1" dirty="0">
                <a:solidFill>
                  <a:schemeClr val="tx2"/>
                </a:solidFill>
              </a:rPr>
              <a:t>regla </a:t>
            </a:r>
            <a:r>
              <a:rPr lang="es-ES" sz="5100" b="1" dirty="0" smtClean="0">
                <a:solidFill>
                  <a:schemeClr val="tx2"/>
                </a:solidFill>
              </a:rPr>
              <a:t>Modus </a:t>
            </a:r>
            <a:r>
              <a:rPr lang="es-ES" sz="5100" b="1" dirty="0" err="1" smtClean="0">
                <a:solidFill>
                  <a:schemeClr val="tx2"/>
                </a:solidFill>
              </a:rPr>
              <a:t>Ponens</a:t>
            </a:r>
            <a:r>
              <a:rPr lang="es-ES" sz="5100" b="1" dirty="0" smtClean="0">
                <a:solidFill>
                  <a:schemeClr val="tx2"/>
                </a:solidFill>
              </a:rPr>
              <a:t> </a:t>
            </a:r>
            <a:r>
              <a:rPr lang="es-ES" sz="5100" b="1" dirty="0">
                <a:solidFill>
                  <a:schemeClr val="tx2"/>
                </a:solidFill>
              </a:rPr>
              <a:t>preserva la verdad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lvl="0" indent="0">
              <a:buNone/>
            </a:pPr>
            <a:r>
              <a:rPr lang="es-ES" dirty="0" smtClean="0"/>
              <a:t>Definición de MP</a:t>
            </a:r>
            <a:r>
              <a:rPr lang="es-ES" dirty="0"/>
              <a:t>: </a:t>
            </a:r>
            <a:r>
              <a:rPr lang="es-ES" dirty="0" smtClean="0"/>
              <a:t> a </a:t>
            </a:r>
            <a:r>
              <a:rPr lang="es-ES" dirty="0"/>
              <a:t>partir de A y de (</a:t>
            </a:r>
            <a:r>
              <a:rPr lang="es-ES" dirty="0" smtClean="0"/>
              <a:t>A </a:t>
            </a:r>
            <a:r>
              <a:rPr lang="es-ES" dirty="0">
                <a:sym typeface="Symbol"/>
              </a:rPr>
              <a:t></a:t>
            </a:r>
            <a:r>
              <a:rPr lang="es-ES" dirty="0"/>
              <a:t> </a:t>
            </a:r>
            <a:r>
              <a:rPr lang="es-ES" dirty="0" smtClean="0"/>
              <a:t>B) </a:t>
            </a:r>
            <a:r>
              <a:rPr lang="es-ES" dirty="0"/>
              <a:t>se infiere </a:t>
            </a:r>
            <a:r>
              <a:rPr lang="es-ES" dirty="0" smtClean="0"/>
              <a:t>B</a:t>
            </a:r>
          </a:p>
          <a:p>
            <a:pPr marL="0" lvl="0" indent="0">
              <a:buNone/>
            </a:pPr>
            <a:endParaRPr lang="es-ES" dirty="0" smtClean="0"/>
          </a:p>
          <a:p>
            <a:pPr marL="0" lvl="0" indent="0">
              <a:buNone/>
            </a:pPr>
            <a:r>
              <a:rPr lang="es-ES" dirty="0" smtClean="0"/>
              <a:t>Lo demostraremos </a:t>
            </a:r>
            <a:r>
              <a:rPr lang="es-ES" b="1" dirty="0" smtClean="0"/>
              <a:t>por el absurdo</a:t>
            </a:r>
            <a:r>
              <a:rPr lang="es-ES" dirty="0" smtClean="0"/>
              <a:t>:</a:t>
            </a:r>
          </a:p>
          <a:p>
            <a:pPr marL="0" lvl="0" indent="0">
              <a:buNone/>
            </a:pPr>
            <a:endParaRPr lang="es-ES" dirty="0" smtClean="0"/>
          </a:p>
          <a:p>
            <a:pPr marL="0" lvl="0" indent="0">
              <a:buNone/>
            </a:pPr>
            <a:r>
              <a:rPr lang="es-ES" dirty="0" smtClean="0"/>
              <a:t>Suponemos que MP no preserva la verdad, es decir que a partir de A y de (A </a:t>
            </a:r>
            <a:r>
              <a:rPr lang="es-ES" dirty="0" smtClean="0">
                <a:sym typeface="Symbol"/>
              </a:rPr>
              <a:t></a:t>
            </a:r>
            <a:r>
              <a:rPr lang="es-ES" dirty="0" smtClean="0"/>
              <a:t> B), siendo ambas tautologías, se ha inferido B la cual NO es tautología.</a:t>
            </a:r>
          </a:p>
          <a:p>
            <a:pPr marL="0" lvl="0" indent="0">
              <a:buNone/>
            </a:pPr>
            <a:endParaRPr lang="es-ES" dirty="0" smtClean="0"/>
          </a:p>
          <a:p>
            <a:pPr marL="0" lvl="0" indent="0">
              <a:buNone/>
            </a:pPr>
            <a:r>
              <a:rPr lang="es-ES" dirty="0" smtClean="0"/>
              <a:t>Entonces como B no es tautología, existe una valuación, sea v, para las letras de enunciado que aparecen en B (es decir, una fila en su tabla de verdad) para la cual v(B)=F.</a:t>
            </a:r>
          </a:p>
          <a:p>
            <a:pPr marL="0" lvl="0" indent="0">
              <a:buNone/>
            </a:pPr>
            <a:r>
              <a:rPr lang="es-ES" dirty="0" smtClean="0"/>
              <a:t>Por otra parte como A es tautología, en esa misma valuación toma el valor Verdadero, o sea v(A)=V.</a:t>
            </a:r>
          </a:p>
          <a:p>
            <a:pPr marL="0" lvl="0" indent="0">
              <a:buNone/>
            </a:pPr>
            <a:r>
              <a:rPr lang="es-ES" dirty="0" smtClean="0"/>
              <a:t>¿Qué valor toma v(A </a:t>
            </a:r>
            <a:r>
              <a:rPr lang="es-ES" dirty="0" smtClean="0">
                <a:sym typeface="Symbol"/>
              </a:rPr>
              <a:t></a:t>
            </a:r>
            <a:r>
              <a:rPr lang="es-ES" dirty="0" smtClean="0"/>
              <a:t> B) ?  Toma el valor F, lo cual contradice la hipótesis que </a:t>
            </a:r>
            <a:r>
              <a:rPr lang="es-ES" dirty="0" err="1" smtClean="0"/>
              <a:t>dce</a:t>
            </a:r>
            <a:r>
              <a:rPr lang="es-ES" dirty="0" smtClean="0"/>
              <a:t> que (A </a:t>
            </a:r>
            <a:r>
              <a:rPr lang="es-ES" dirty="0" smtClean="0">
                <a:sym typeface="Symbol"/>
              </a:rPr>
              <a:t></a:t>
            </a:r>
            <a:r>
              <a:rPr lang="es-ES" dirty="0" smtClean="0"/>
              <a:t> B)  es tautología. PQD.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2561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Sensatez del sistema deductivo 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Hemos demostrado que L es </a:t>
            </a:r>
            <a:r>
              <a:rPr lang="es-ES" dirty="0" smtClean="0"/>
              <a:t>sensato (o correcto </a:t>
            </a:r>
            <a:r>
              <a:rPr lang="es-ES" dirty="0"/>
              <a:t>)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símbolos: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Si   |–</a:t>
            </a:r>
            <a:r>
              <a:rPr lang="es-ES" baseline="-25000" dirty="0"/>
              <a:t>L</a:t>
            </a:r>
            <a:r>
              <a:rPr lang="es-ES" dirty="0"/>
              <a:t> A  entonces  |= 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palabras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Si A es teorema de L entonces A es tautología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8018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Consistencia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9008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 smtClean="0"/>
              <a:t>Un conjunto de </a:t>
            </a:r>
            <a:r>
              <a:rPr lang="es-ES" dirty="0" err="1" smtClean="0"/>
              <a:t>Fbf</a:t>
            </a:r>
            <a:r>
              <a:rPr lang="es-ES" dirty="0" smtClean="0"/>
              <a:t>, sea G, </a:t>
            </a:r>
            <a:r>
              <a:rPr lang="es-ES" b="1" dirty="0" smtClean="0"/>
              <a:t>no es consistente </a:t>
            </a:r>
            <a:r>
              <a:rPr lang="es-ES" dirty="0" smtClean="0"/>
              <a:t>cuando existe alguna </a:t>
            </a:r>
            <a:r>
              <a:rPr lang="es-ES" dirty="0" err="1" smtClean="0"/>
              <a:t>Fbf</a:t>
            </a:r>
            <a:r>
              <a:rPr lang="es-ES" dirty="0" smtClean="0"/>
              <a:t> A tal que:</a:t>
            </a:r>
          </a:p>
          <a:p>
            <a:pPr marL="0" indent="0">
              <a:buNone/>
            </a:pPr>
            <a:r>
              <a:rPr lang="es-ES" dirty="0" smtClean="0"/>
              <a:t>G |–</a:t>
            </a:r>
            <a:r>
              <a:rPr lang="es-ES" baseline="-25000" dirty="0" smtClean="0"/>
              <a:t>L</a:t>
            </a:r>
            <a:r>
              <a:rPr lang="es-ES" dirty="0" smtClean="0"/>
              <a:t> A  y  G |–</a:t>
            </a:r>
            <a:r>
              <a:rPr lang="es-ES" baseline="-25000" dirty="0" smtClean="0"/>
              <a:t>L</a:t>
            </a:r>
            <a:r>
              <a:rPr lang="es-ES" dirty="0" smtClean="0"/>
              <a:t> (</a:t>
            </a:r>
            <a:r>
              <a:rPr lang="es-ES" dirty="0" smtClean="0">
                <a:sym typeface="Symbol"/>
              </a:rPr>
              <a:t></a:t>
            </a:r>
            <a:r>
              <a:rPr lang="es-ES" dirty="0" smtClean="0"/>
              <a:t>A)</a:t>
            </a:r>
            <a:endParaRPr lang="es-AR" dirty="0" smtClean="0"/>
          </a:p>
          <a:p>
            <a:pPr marL="0" indent="0">
              <a:buNone/>
            </a:pPr>
            <a:r>
              <a:rPr lang="es-ES" dirty="0" smtClean="0"/>
              <a:t>Es decir, G permite deducir un enunciado y su negación.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Esta definición se aplica también  a L, considerando a G como su conjunto de axiomas. </a:t>
            </a:r>
          </a:p>
          <a:p>
            <a:pPr marL="0" indent="0" algn="ctr">
              <a:buNone/>
            </a:pPr>
            <a:endParaRPr lang="es-E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s-ES" sz="4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PROPIEDAD: L es consistente</a:t>
            </a:r>
          </a:p>
          <a:p>
            <a:pPr marL="0" indent="0" algn="ctr">
              <a:buNone/>
            </a:pPr>
            <a:endParaRPr lang="es-E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dirty="0" smtClean="0"/>
          </a:p>
          <a:p>
            <a:endParaRPr lang="es-AR" b="1" dirty="0"/>
          </a:p>
        </p:txBody>
      </p:sp>
      <p:sp>
        <p:nvSpPr>
          <p:cNvPr id="4" name="3 Rectángulo"/>
          <p:cNvSpPr/>
          <p:nvPr/>
        </p:nvSpPr>
        <p:spPr>
          <a:xfrm>
            <a:off x="570654" y="3645024"/>
            <a:ext cx="799288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" b="1" dirty="0" smtClean="0">
                <a:solidFill>
                  <a:srgbClr val="1F497D"/>
                </a:solidFill>
              </a:rPr>
              <a:t>Demostración:</a:t>
            </a:r>
          </a:p>
          <a:p>
            <a:pPr lvl="0">
              <a:spcBef>
                <a:spcPct val="20000"/>
              </a:spcBef>
            </a:pPr>
            <a:endParaRPr lang="es-ES" b="1" dirty="0">
              <a:solidFill>
                <a:srgbClr val="1F497D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dirty="0">
                <a:solidFill>
                  <a:prstClr val="black"/>
                </a:solidFill>
              </a:rPr>
              <a:t>Por el absurdo. Suponemos que L no es consistente, entonces por definición de consistencia existe una </a:t>
            </a:r>
            <a:r>
              <a:rPr lang="es-ES" dirty="0" err="1">
                <a:solidFill>
                  <a:prstClr val="black"/>
                </a:solidFill>
              </a:rPr>
              <a:t>Fbf</a:t>
            </a:r>
            <a:r>
              <a:rPr lang="es-ES" dirty="0">
                <a:solidFill>
                  <a:prstClr val="black"/>
                </a:solidFill>
              </a:rPr>
              <a:t> A tal que: |–</a:t>
            </a:r>
            <a:r>
              <a:rPr lang="es-ES" baseline="-25000" dirty="0">
                <a:solidFill>
                  <a:prstClr val="black"/>
                </a:solidFill>
              </a:rPr>
              <a:t>L</a:t>
            </a:r>
            <a:r>
              <a:rPr lang="es-ES" dirty="0">
                <a:solidFill>
                  <a:prstClr val="black"/>
                </a:solidFill>
              </a:rPr>
              <a:t> A  y |–</a:t>
            </a:r>
            <a:r>
              <a:rPr lang="es-ES" baseline="-25000" dirty="0">
                <a:solidFill>
                  <a:prstClr val="black"/>
                </a:solidFill>
              </a:rPr>
              <a:t>L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>
                <a:solidFill>
                  <a:prstClr val="black"/>
                </a:solidFill>
                <a:sym typeface="Symbol"/>
              </a:rPr>
              <a:t></a:t>
            </a:r>
            <a:r>
              <a:rPr lang="es-ES" dirty="0">
                <a:solidFill>
                  <a:prstClr val="black"/>
                </a:solidFill>
              </a:rPr>
              <a:t>A)</a:t>
            </a:r>
          </a:p>
          <a:p>
            <a:pPr lvl="0">
              <a:spcBef>
                <a:spcPct val="20000"/>
              </a:spcBef>
            </a:pPr>
            <a:r>
              <a:rPr lang="es-ES" dirty="0">
                <a:solidFill>
                  <a:prstClr val="black"/>
                </a:solidFill>
              </a:rPr>
              <a:t>Es decir, tanto A como (</a:t>
            </a:r>
            <a:r>
              <a:rPr lang="es-ES" dirty="0">
                <a:solidFill>
                  <a:prstClr val="black"/>
                </a:solidFill>
                <a:sym typeface="Symbol"/>
              </a:rPr>
              <a:t></a:t>
            </a:r>
            <a:r>
              <a:rPr lang="es-ES" dirty="0">
                <a:solidFill>
                  <a:prstClr val="black"/>
                </a:solidFill>
              </a:rPr>
              <a:t>A) ambas son teoremas de L.</a:t>
            </a:r>
          </a:p>
          <a:p>
            <a:pPr lvl="0">
              <a:spcBef>
                <a:spcPct val="20000"/>
              </a:spcBef>
            </a:pPr>
            <a:r>
              <a:rPr lang="es-ES" dirty="0">
                <a:solidFill>
                  <a:prstClr val="black"/>
                </a:solidFill>
              </a:rPr>
              <a:t>Pero por la propiedad de Sensatez de L, sabemos que todos los teoremas de L son tautologías. Por lo tanto A es </a:t>
            </a:r>
            <a:r>
              <a:rPr lang="es-ES" dirty="0" err="1">
                <a:solidFill>
                  <a:prstClr val="black"/>
                </a:solidFill>
              </a:rPr>
              <a:t>tautologia</a:t>
            </a:r>
            <a:r>
              <a:rPr lang="es-ES" dirty="0">
                <a:solidFill>
                  <a:prstClr val="black"/>
                </a:solidFill>
              </a:rPr>
              <a:t> (o sea v(A)=V para toda valoración v) y al mismo tiempo (</a:t>
            </a:r>
            <a:r>
              <a:rPr lang="es-ES" dirty="0">
                <a:solidFill>
                  <a:prstClr val="black"/>
                </a:solidFill>
                <a:sym typeface="Symbol"/>
              </a:rPr>
              <a:t></a:t>
            </a:r>
            <a:r>
              <a:rPr lang="es-ES" dirty="0">
                <a:solidFill>
                  <a:prstClr val="black"/>
                </a:solidFill>
              </a:rPr>
              <a:t>A) es tautología (o sea v(</a:t>
            </a:r>
            <a:r>
              <a:rPr lang="es-ES" dirty="0">
                <a:solidFill>
                  <a:prstClr val="black"/>
                </a:solidFill>
                <a:sym typeface="Symbol"/>
              </a:rPr>
              <a:t></a:t>
            </a:r>
            <a:r>
              <a:rPr lang="es-ES" dirty="0">
                <a:solidFill>
                  <a:prstClr val="black"/>
                </a:solidFill>
              </a:rPr>
              <a:t>A)=V), lo cual es absurdo pues v(A)≠v(</a:t>
            </a:r>
            <a:r>
              <a:rPr lang="es-ES" dirty="0">
                <a:solidFill>
                  <a:prstClr val="black"/>
                </a:solidFill>
                <a:sym typeface="Symbol"/>
              </a:rPr>
              <a:t></a:t>
            </a:r>
            <a:r>
              <a:rPr lang="es-ES" dirty="0">
                <a:solidFill>
                  <a:prstClr val="black"/>
                </a:solidFill>
              </a:rPr>
              <a:t>A). PQD.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6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0070C0"/>
                </a:solidFill>
              </a:rPr>
              <a:t>Decidibilidad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72615" y="1556792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  <a:endParaRPr lang="es-AR" dirty="0"/>
          </a:p>
          <a:p>
            <a:r>
              <a:rPr lang="es-ES" dirty="0" smtClean="0"/>
              <a:t>En </a:t>
            </a:r>
            <a:r>
              <a:rPr lang="es-ES" dirty="0"/>
              <a:t>la teoría de la computación, se define un problema de decisión como aquél que tiene dos respuestas posibles: “sí” o “no”.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dice que un problema de decisión es </a:t>
            </a:r>
            <a:r>
              <a:rPr lang="es-ES" b="1" i="1" dirty="0" err="1">
                <a:solidFill>
                  <a:srgbClr val="0070C0"/>
                </a:solidFill>
              </a:rPr>
              <a:t>decidible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si existe un algoritmo (es decir, un procedimiento que siempre termina) que lo resuelve. </a:t>
            </a:r>
            <a:endParaRPr lang="es-ES" dirty="0" smtClean="0"/>
          </a:p>
          <a:p>
            <a:endParaRPr lang="es-AR" dirty="0"/>
          </a:p>
          <a:p>
            <a:r>
              <a:rPr lang="es-ES" dirty="0"/>
              <a:t>En el marco de los sistemas deductivos es muy relevante también la cuestión de la </a:t>
            </a:r>
            <a:r>
              <a:rPr lang="es-ES" dirty="0" err="1"/>
              <a:t>decidibilidad</a:t>
            </a:r>
            <a:r>
              <a:rPr lang="es-ES" dirty="0"/>
              <a:t>, que se formula de la siguiente manera. Dados Γ y A, ¿existe algún algoritmo que responda “sí” en el caso de que Γ |= A y que responda “no” en el caso de que Γ |≠ A</a:t>
            </a:r>
            <a:r>
              <a:rPr lang="es-ES" dirty="0" smtClean="0"/>
              <a:t>?</a:t>
            </a:r>
          </a:p>
          <a:p>
            <a:endParaRPr lang="es-AR" dirty="0"/>
          </a:p>
          <a:p>
            <a:r>
              <a:rPr lang="es-ES" dirty="0"/>
              <a:t>Claramente, en la lógica proposicional esta cuestión tiene una respuesta positiva, utilizando algoritmos basados en las </a:t>
            </a:r>
            <a:r>
              <a:rPr lang="es-ES" dirty="0">
                <a:solidFill>
                  <a:srgbClr val="0070C0"/>
                </a:solidFill>
              </a:rPr>
              <a:t>tablas de verdad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2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773</Words>
  <Application>Microsoft Office PowerPoint</Application>
  <PresentationFormat>Presentación en pantalla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Sensatez, Completitud y Consistencia de L</vt:lpstr>
      <vt:lpstr>Sensatez y Completitud de un sistema deductivo</vt:lpstr>
      <vt:lpstr>Sensatez y Completitud de un sistema deductivo</vt:lpstr>
      <vt:lpstr>Sensatez del sistema deductivo L</vt:lpstr>
      <vt:lpstr>Sensatez del sistema deductivo L</vt:lpstr>
      <vt:lpstr>Sensatez del sistema deductivo L</vt:lpstr>
      <vt:lpstr>Sensatez del sistema deductivo L</vt:lpstr>
      <vt:lpstr>Consistencia</vt:lpstr>
      <vt:lpstr>Decidibilidad</vt:lpstr>
      <vt:lpstr>Consistencia</vt:lpstr>
      <vt:lpstr>Anexo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Contradicciones</dc:title>
  <dc:creator>Claudia Pons</dc:creator>
  <cp:lastModifiedBy>Claudia Pons</cp:lastModifiedBy>
  <cp:revision>18</cp:revision>
  <dcterms:created xsi:type="dcterms:W3CDTF">2020-03-30T18:56:05Z</dcterms:created>
  <dcterms:modified xsi:type="dcterms:W3CDTF">2020-05-24T19:31:08Z</dcterms:modified>
</cp:coreProperties>
</file>