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73" r:id="rId6"/>
    <p:sldId id="274" r:id="rId7"/>
    <p:sldId id="275" r:id="rId8"/>
    <p:sldId id="276" r:id="rId9"/>
    <p:sldId id="258" r:id="rId10"/>
    <p:sldId id="268" r:id="rId11"/>
    <p:sldId id="269" r:id="rId12"/>
    <p:sldId id="267" r:id="rId13"/>
    <p:sldId id="271" r:id="rId14"/>
    <p:sldId id="259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07" autoAdjust="0"/>
  </p:normalViewPr>
  <p:slideViewPr>
    <p:cSldViewPr>
      <p:cViewPr>
        <p:scale>
          <a:sx n="100" d="100"/>
          <a:sy n="100" d="100"/>
        </p:scale>
        <p:origin x="-96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08/06/2020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56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08/06/2020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235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08/06/2020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454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08/06/2020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960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08/06/2020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526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08/06/2020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728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08/06/2020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19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08/06/2020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0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08/06/2020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892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08/06/2020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358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05D0-EBE8-47CA-A337-2A18AEC60A80}" type="datetimeFigureOut">
              <a:rPr lang="es-AR" smtClean="0"/>
              <a:t>08/06/2020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688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05D0-EBE8-47CA-A337-2A18AEC60A80}" type="datetimeFigureOut">
              <a:rPr lang="es-AR" smtClean="0"/>
              <a:t>08/06/2020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3A6DC-4626-40C0-9080-2C187ABDA6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024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Lógica de </a:t>
            </a:r>
            <a:r>
              <a:rPr lang="es-ES" b="1" dirty="0" smtClean="0"/>
              <a:t>Predicados </a:t>
            </a:r>
            <a:br>
              <a:rPr lang="es-ES" b="1" dirty="0" smtClean="0"/>
            </a:br>
            <a:r>
              <a:rPr lang="es-ES" b="1" dirty="0" smtClean="0"/>
              <a:t>de Primer Orden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FTC 2020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615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Sintaxis: </a:t>
            </a:r>
            <a:r>
              <a:rPr lang="es-AR" sz="3600" b="1" dirty="0"/>
              <a:t>el lenguaje simbólico de la lógica</a:t>
            </a:r>
            <a:br>
              <a:rPr lang="es-AR" sz="3600" b="1" dirty="0"/>
            </a:br>
            <a:endParaRPr lang="es-A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395536" y="1124744"/>
                <a:ext cx="8568952" cy="2159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Alfabeto</a:t>
                </a:r>
                <a:endParaRPr lang="es-AR" sz="1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s-ES" sz="1200" dirty="0"/>
                  <a:t>El alfabeto del lenguaje está formado por: </a:t>
                </a:r>
                <a:endParaRPr lang="es-AR" sz="1200" dirty="0"/>
              </a:p>
              <a:p>
                <a:r>
                  <a:rPr lang="es-ES" sz="1200" dirty="0"/>
                  <a:t> </a:t>
                </a:r>
                <a:endParaRPr lang="es-AR" sz="1200" dirty="0"/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200" dirty="0"/>
                  <a:t>Un conjunto de símbolos de constantes C = {c</a:t>
                </a:r>
                <a:r>
                  <a:rPr lang="es-ES" sz="1200" baseline="-25000" dirty="0"/>
                  <a:t>1</a:t>
                </a:r>
                <a:r>
                  <a:rPr lang="es-ES" sz="1200" dirty="0"/>
                  <a:t>, c</a:t>
                </a:r>
                <a:r>
                  <a:rPr lang="es-ES" sz="1200" baseline="-25000" dirty="0"/>
                  <a:t>2</a:t>
                </a:r>
                <a:r>
                  <a:rPr lang="es-ES" sz="1200" dirty="0"/>
                  <a:t>, …}.</a:t>
                </a:r>
                <a:endParaRPr lang="es-AR" sz="1200" dirty="0"/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200" dirty="0"/>
                  <a:t>Un conjunto de símbolos de variables X = {x</a:t>
                </a:r>
                <a:r>
                  <a:rPr lang="es-ES" sz="1200" baseline="-25000" dirty="0"/>
                  <a:t>1</a:t>
                </a:r>
                <a:r>
                  <a:rPr lang="es-ES" sz="1200" dirty="0"/>
                  <a:t>, x</a:t>
                </a:r>
                <a:r>
                  <a:rPr lang="es-ES" sz="1200" baseline="-25000" dirty="0"/>
                  <a:t>2</a:t>
                </a:r>
                <a:r>
                  <a:rPr lang="es-ES" sz="1200" dirty="0"/>
                  <a:t>, …}. </a:t>
                </a:r>
                <a:endParaRPr lang="es-AR" sz="1200" dirty="0"/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AR" sz="1200" dirty="0"/>
                  <a:t>Un conjunto de </a:t>
                </a:r>
                <a:r>
                  <a:rPr lang="es-ES" sz="1200" dirty="0"/>
                  <a:t>símbolos de funciones </a:t>
                </a:r>
                <a:r>
                  <a:rPr lang="es-AR" sz="1200" dirty="0"/>
                  <a:t>F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2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2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2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s-ES" sz="12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200" dirty="0"/>
                  <a:t>,…,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2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2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2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s-ES" sz="12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200" dirty="0"/>
                  <a:t>,...</a:t>
                </a:r>
                <a:r>
                  <a:rPr lang="es-AR" sz="1200" dirty="0"/>
                  <a:t>}.</a:t>
                </a:r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200" dirty="0"/>
                  <a:t>Un conjunto de símbolos de predicados </a:t>
                </a:r>
                <a:r>
                  <a:rPr lang="es-AR" sz="1200" dirty="0"/>
                  <a:t>P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2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2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2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s-ES" sz="12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200" dirty="0"/>
                  <a:t>,…,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2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2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2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s-ES" sz="12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200" dirty="0"/>
                  <a:t>,...</a:t>
                </a:r>
                <a:r>
                  <a:rPr lang="es-AR" sz="1200" dirty="0"/>
                  <a:t>}.</a:t>
                </a:r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200" dirty="0"/>
                  <a:t>Símbolos de conectivas (los mismos de la lógica proposicional): </a:t>
                </a:r>
                <a:r>
                  <a:rPr lang="es-ES" sz="1200" dirty="0">
                    <a:sym typeface="Symbol"/>
                  </a:rPr>
                  <a:t></a:t>
                </a:r>
                <a:r>
                  <a:rPr lang="es-ES" sz="1200" dirty="0"/>
                  <a:t>, </a:t>
                </a:r>
                <a:r>
                  <a:rPr lang="es-ES" sz="1200" dirty="0">
                    <a:sym typeface="Symbol"/>
                  </a:rPr>
                  <a:t></a:t>
                </a:r>
                <a:r>
                  <a:rPr lang="es-ES" sz="1200" dirty="0"/>
                  <a:t>, </a:t>
                </a:r>
                <a:r>
                  <a:rPr lang="es-ES" sz="1200" dirty="0">
                    <a:sym typeface="Symbol"/>
                  </a:rPr>
                  <a:t></a:t>
                </a:r>
                <a:r>
                  <a:rPr lang="es-ES" sz="1200" dirty="0"/>
                  <a:t>, </a:t>
                </a:r>
                <a:r>
                  <a:rPr lang="es-ES" sz="1200" dirty="0">
                    <a:sym typeface="Symbol"/>
                  </a:rPr>
                  <a:t></a:t>
                </a:r>
                <a:r>
                  <a:rPr lang="es-ES" sz="1200" dirty="0"/>
                  <a:t>, </a:t>
                </a:r>
                <a:r>
                  <a:rPr lang="es-ES" sz="1200" dirty="0">
                    <a:sym typeface="Symbol"/>
                  </a:rPr>
                  <a:t></a:t>
                </a:r>
                <a:r>
                  <a:rPr lang="es-ES" sz="1200" dirty="0"/>
                  <a:t>.</a:t>
                </a:r>
                <a:endParaRPr lang="es-AR" sz="1200" dirty="0"/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200" dirty="0"/>
                  <a:t>Paréntesis de apertura y cierre.</a:t>
                </a:r>
                <a:endParaRPr lang="es-AR" sz="1200" dirty="0"/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200" dirty="0"/>
                  <a:t>El cuantificador universal </a:t>
                </a:r>
                <a:r>
                  <a:rPr lang="es-ES" sz="1200" dirty="0">
                    <a:sym typeface="Symbol"/>
                  </a:rPr>
                  <a:t></a:t>
                </a:r>
                <a:r>
                  <a:rPr lang="es-ES" sz="1200" dirty="0"/>
                  <a:t> (“para todo”) y el cuantificador existencial </a:t>
                </a:r>
                <a:r>
                  <a:rPr lang="es-ES" sz="1200" dirty="0">
                    <a:sym typeface="Symbol"/>
                  </a:rPr>
                  <a:t></a:t>
                </a:r>
                <a:r>
                  <a:rPr lang="es-ES" sz="1200" dirty="0"/>
                  <a:t> (“existe</a:t>
                </a:r>
                <a:r>
                  <a:rPr lang="es-ES" sz="1200" dirty="0" smtClean="0"/>
                  <a:t>”).</a:t>
                </a:r>
                <a:endParaRPr lang="es-AR" sz="1200" dirty="0"/>
              </a:p>
              <a:p>
                <a:r>
                  <a:rPr lang="es-ES" sz="1200" dirty="0"/>
                  <a:t> </a:t>
                </a:r>
                <a:endParaRPr lang="es-AR" sz="1200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8568952" cy="5638851"/>
              </a:xfrm>
              <a:prstGeom prst="rect">
                <a:avLst/>
              </a:prstGeom>
              <a:blipFill rotWithShape="1">
                <a:blip r:embed="rId2"/>
                <a:stretch>
                  <a:fillRect l="-142" t="-108" r="-2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247650" y="3140968"/>
                <a:ext cx="8900864" cy="3448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itchFamily="34" charset="0"/>
                  <a:buChar char="•"/>
                </a:pPr>
                <a:r>
                  <a:rPr lang="es-ES" sz="1400" b="1" dirty="0">
                    <a:solidFill>
                      <a:srgbClr val="9BBB59">
                        <a:lumMod val="50000"/>
                      </a:srgbClr>
                    </a:solidFill>
                  </a:rPr>
                  <a:t>Gramática</a:t>
                </a:r>
                <a:endParaRPr lang="es-AR" sz="1400" dirty="0">
                  <a:solidFill>
                    <a:srgbClr val="9BBB59">
                      <a:lumMod val="50000"/>
                    </a:srgbClr>
                  </a:solidFill>
                </a:endParaRPr>
              </a:p>
              <a:p>
                <a:pPr lvl="0"/>
                <a:r>
                  <a:rPr lang="es-ES" sz="1200" dirty="0">
                    <a:solidFill>
                      <a:prstClr val="black"/>
                    </a:solidFill>
                  </a:rPr>
                  <a:t>La gramática del lenguaje define dos clases de elementos, por un lado los </a:t>
                </a:r>
                <a:r>
                  <a:rPr lang="es-ES" sz="1200" b="1" i="1" dirty="0">
                    <a:solidFill>
                      <a:srgbClr val="9BBB59">
                        <a:lumMod val="50000"/>
                      </a:srgbClr>
                    </a:solidFill>
                  </a:rPr>
                  <a:t>términos</a:t>
                </a:r>
                <a:r>
                  <a:rPr lang="es-ES" sz="1200" dirty="0">
                    <a:solidFill>
                      <a:prstClr val="black"/>
                    </a:solidFill>
                  </a:rPr>
                  <a:t>, que son las expresiones que denotan los objetos del dominio, y por el otro las </a:t>
                </a:r>
                <a:r>
                  <a:rPr lang="es-ES" sz="1200" b="1" i="1" dirty="0">
                    <a:solidFill>
                      <a:srgbClr val="9BBB59">
                        <a:lumMod val="50000"/>
                      </a:srgbClr>
                    </a:solidFill>
                  </a:rPr>
                  <a:t>fórmulas bien formadas (</a:t>
                </a:r>
                <a:r>
                  <a:rPr lang="es-ES" sz="1200" b="1" i="1" dirty="0" err="1">
                    <a:solidFill>
                      <a:srgbClr val="9BBB59">
                        <a:lumMod val="50000"/>
                      </a:srgbClr>
                    </a:solidFill>
                  </a:rPr>
                  <a:t>fbf</a:t>
                </a:r>
                <a:r>
                  <a:rPr lang="es-ES" sz="1200" b="1" i="1" dirty="0">
                    <a:solidFill>
                      <a:srgbClr val="9BBB59">
                        <a:lumMod val="50000"/>
                      </a:srgbClr>
                    </a:solidFill>
                  </a:rPr>
                  <a:t>)</a:t>
                </a:r>
                <a:r>
                  <a:rPr lang="es-ES" sz="1200" dirty="0">
                    <a:solidFill>
                      <a:prstClr val="black"/>
                    </a:solidFill>
                  </a:rPr>
                  <a:t>, con las que se expresan las relaciones entre los objetos.</a:t>
                </a:r>
                <a:endParaRPr lang="es-AR" sz="1200" dirty="0">
                  <a:solidFill>
                    <a:prstClr val="black"/>
                  </a:solidFill>
                </a:endParaRPr>
              </a:p>
              <a:p>
                <a:pPr lvl="0"/>
                <a:endParaRPr lang="es-ES" sz="12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ES" sz="1200" b="1" dirty="0">
                    <a:solidFill>
                      <a:srgbClr val="9BBB59">
                        <a:lumMod val="50000"/>
                      </a:srgbClr>
                    </a:solidFill>
                  </a:rPr>
                  <a:t>Los términos se definen inductivamente de la siguiente manera:</a:t>
                </a:r>
                <a:endParaRPr lang="es-AR" sz="1200" b="1" dirty="0">
                  <a:solidFill>
                    <a:srgbClr val="9BBB59">
                      <a:lumMod val="50000"/>
                    </a:srgbClr>
                  </a:solidFill>
                </a:endParaRPr>
              </a:p>
              <a:p>
                <a:pPr lvl="0"/>
                <a:r>
                  <a:rPr lang="es-ES" sz="1200" dirty="0">
                    <a:solidFill>
                      <a:prstClr val="black"/>
                    </a:solidFill>
                  </a:rPr>
                  <a:t> </a:t>
                </a:r>
                <a:endParaRPr lang="es-AR" sz="1200" dirty="0">
                  <a:solidFill>
                    <a:prstClr val="black"/>
                  </a:solidFill>
                </a:endParaRPr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200" dirty="0">
                    <a:solidFill>
                      <a:prstClr val="black"/>
                    </a:solidFill>
                  </a:rPr>
                  <a:t>Los símbolos de constantes y de variables son términos.</a:t>
                </a:r>
                <a:endParaRPr lang="es-AR" sz="1200" dirty="0">
                  <a:solidFill>
                    <a:prstClr val="black"/>
                  </a:solidFill>
                </a:endParaRPr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200" dirty="0">
                    <a:solidFill>
                      <a:prstClr val="black"/>
                    </a:solidFill>
                  </a:rPr>
                  <a:t>Si t</a:t>
                </a:r>
                <a:r>
                  <a:rPr lang="es-ES" sz="12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s-ES" sz="1200" dirty="0">
                    <a:solidFill>
                      <a:prstClr val="black"/>
                    </a:solidFill>
                  </a:rPr>
                  <a:t>, …, </a:t>
                </a:r>
                <a:r>
                  <a:rPr lang="es-ES" sz="1200" dirty="0" err="1">
                    <a:solidFill>
                      <a:prstClr val="black"/>
                    </a:solidFill>
                  </a:rPr>
                  <a:t>t</a:t>
                </a:r>
                <a:r>
                  <a:rPr lang="es-ES" sz="1200" baseline="-25000" dirty="0" err="1">
                    <a:solidFill>
                      <a:prstClr val="black"/>
                    </a:solidFill>
                  </a:rPr>
                  <a:t>n</a:t>
                </a:r>
                <a:r>
                  <a:rPr lang="es-ES" sz="1200" dirty="0">
                    <a:solidFill>
                      <a:prstClr val="black"/>
                    </a:solidFill>
                  </a:rPr>
                  <a:t> son términos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s-ES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s-ES" sz="1200" dirty="0">
                    <a:solidFill>
                      <a:prstClr val="black"/>
                    </a:solidFill>
                  </a:rPr>
                  <a:t> es un símbolo de función, entonces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s-ES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s-ES" sz="1200" dirty="0">
                    <a:solidFill>
                      <a:prstClr val="black"/>
                    </a:solidFill>
                  </a:rPr>
                  <a:t>(t</a:t>
                </a:r>
                <a:r>
                  <a:rPr lang="es-ES" sz="12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s-ES" sz="1200" dirty="0">
                    <a:solidFill>
                      <a:prstClr val="black"/>
                    </a:solidFill>
                  </a:rPr>
                  <a:t>, ..., </a:t>
                </a:r>
                <a:r>
                  <a:rPr lang="es-ES" sz="1200" dirty="0" err="1">
                    <a:solidFill>
                      <a:prstClr val="black"/>
                    </a:solidFill>
                  </a:rPr>
                  <a:t>t</a:t>
                </a:r>
                <a:r>
                  <a:rPr lang="es-ES" sz="1200" baseline="-25000" dirty="0" err="1">
                    <a:solidFill>
                      <a:prstClr val="black"/>
                    </a:solidFill>
                  </a:rPr>
                  <a:t>n</a:t>
                </a:r>
                <a:r>
                  <a:rPr lang="es-ES" sz="1200" dirty="0">
                    <a:solidFill>
                      <a:prstClr val="black"/>
                    </a:solidFill>
                  </a:rPr>
                  <a:t>) es un término.</a:t>
                </a:r>
                <a:endParaRPr lang="es-AR" sz="1200" dirty="0">
                  <a:solidFill>
                    <a:prstClr val="black"/>
                  </a:solidFill>
                </a:endParaRPr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200" dirty="0">
                    <a:solidFill>
                      <a:prstClr val="black"/>
                    </a:solidFill>
                  </a:rPr>
                  <a:t>Sólo las expresiones que pueden ser generadas mediante las cláusulas i y ii en un número finito de pasos son términos. </a:t>
                </a:r>
                <a:endParaRPr lang="es-AR" sz="1200" dirty="0">
                  <a:solidFill>
                    <a:prstClr val="black"/>
                  </a:solidFill>
                </a:endParaRPr>
              </a:p>
              <a:p>
                <a:pPr marL="628650" lvl="1" indent="-171450">
                  <a:buFont typeface="Wingdings" pitchFamily="2" charset="2"/>
                  <a:buChar char="ü"/>
                </a:pPr>
                <a:endParaRPr lang="es-AR" sz="12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ES" sz="1200" b="1" dirty="0">
                    <a:solidFill>
                      <a:srgbClr val="9BBB59">
                        <a:lumMod val="50000"/>
                      </a:srgbClr>
                    </a:solidFill>
                  </a:rPr>
                  <a:t>Por su parte, las fórmulas bien formadas se definen así:</a:t>
                </a:r>
                <a:endParaRPr lang="es-AR" sz="1200" b="1" dirty="0">
                  <a:solidFill>
                    <a:srgbClr val="9BBB59">
                      <a:lumMod val="50000"/>
                    </a:srgbClr>
                  </a:solidFill>
                </a:endParaRPr>
              </a:p>
              <a:p>
                <a:pPr lvl="0"/>
                <a:r>
                  <a:rPr lang="es-ES" sz="1200" dirty="0">
                    <a:solidFill>
                      <a:prstClr val="black"/>
                    </a:solidFill>
                  </a:rPr>
                  <a:t> </a:t>
                </a:r>
                <a:endParaRPr lang="es-AR" sz="1200" dirty="0">
                  <a:solidFill>
                    <a:prstClr val="black"/>
                  </a:solidFill>
                </a:endParaRPr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200" dirty="0">
                    <a:solidFill>
                      <a:prstClr val="black"/>
                    </a:solidFill>
                  </a:rPr>
                  <a:t>Si t</a:t>
                </a:r>
                <a:r>
                  <a:rPr lang="es-ES" sz="12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s-ES" sz="1200" dirty="0">
                    <a:solidFill>
                      <a:prstClr val="black"/>
                    </a:solidFill>
                  </a:rPr>
                  <a:t>, …, </a:t>
                </a:r>
                <a:r>
                  <a:rPr lang="es-ES" sz="1200" dirty="0" err="1">
                    <a:solidFill>
                      <a:prstClr val="black"/>
                    </a:solidFill>
                  </a:rPr>
                  <a:t>t</a:t>
                </a:r>
                <a:r>
                  <a:rPr lang="es-ES" sz="1200" baseline="-25000" dirty="0" err="1">
                    <a:solidFill>
                      <a:prstClr val="black"/>
                    </a:solidFill>
                  </a:rPr>
                  <a:t>n</a:t>
                </a:r>
                <a:r>
                  <a:rPr lang="es-ES" sz="1200" dirty="0">
                    <a:solidFill>
                      <a:prstClr val="black"/>
                    </a:solidFill>
                  </a:rPr>
                  <a:t> son términos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s-ES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s-ES" sz="1200" dirty="0">
                    <a:solidFill>
                      <a:prstClr val="black"/>
                    </a:solidFill>
                  </a:rPr>
                  <a:t> es un símbolo de predicado, entonces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s-ES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s-ES" sz="1200" dirty="0">
                    <a:solidFill>
                      <a:prstClr val="black"/>
                    </a:solidFill>
                  </a:rPr>
                  <a:t>(t</a:t>
                </a:r>
                <a:r>
                  <a:rPr lang="es-ES" sz="12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s-ES" sz="1200" dirty="0">
                    <a:solidFill>
                      <a:prstClr val="black"/>
                    </a:solidFill>
                  </a:rPr>
                  <a:t>, ..., </a:t>
                </a:r>
                <a:r>
                  <a:rPr lang="es-ES" sz="1200" dirty="0" err="1">
                    <a:solidFill>
                      <a:prstClr val="black"/>
                    </a:solidFill>
                  </a:rPr>
                  <a:t>t</a:t>
                </a:r>
                <a:r>
                  <a:rPr lang="es-ES" sz="1200" baseline="-25000" dirty="0" err="1">
                    <a:solidFill>
                      <a:prstClr val="black"/>
                    </a:solidFill>
                  </a:rPr>
                  <a:t>n</a:t>
                </a:r>
                <a:r>
                  <a:rPr lang="es-ES" sz="1200" dirty="0">
                    <a:solidFill>
                      <a:prstClr val="black"/>
                    </a:solidFill>
                  </a:rPr>
                  <a:t>) es una formula bien formada. En este caso se denomina </a:t>
                </a:r>
                <a:r>
                  <a:rPr lang="es-ES" sz="1200" i="1" dirty="0">
                    <a:solidFill>
                      <a:prstClr val="black"/>
                    </a:solidFill>
                  </a:rPr>
                  <a:t>fórmula atómica</a:t>
                </a:r>
                <a:r>
                  <a:rPr lang="es-ES" sz="1200" dirty="0">
                    <a:solidFill>
                      <a:prstClr val="black"/>
                    </a:solidFill>
                  </a:rPr>
                  <a:t> o directamente </a:t>
                </a:r>
                <a:r>
                  <a:rPr lang="es-ES" sz="1200" i="1" dirty="0">
                    <a:solidFill>
                      <a:prstClr val="black"/>
                    </a:solidFill>
                  </a:rPr>
                  <a:t>átomo</a:t>
                </a:r>
                <a:r>
                  <a:rPr lang="es-ES" sz="1200" dirty="0">
                    <a:solidFill>
                      <a:prstClr val="black"/>
                    </a:solidFill>
                  </a:rPr>
                  <a:t>.</a:t>
                </a:r>
                <a:endParaRPr lang="es-AR" sz="1200" dirty="0">
                  <a:solidFill>
                    <a:prstClr val="black"/>
                  </a:solidFill>
                </a:endParaRPr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200" dirty="0">
                    <a:solidFill>
                      <a:prstClr val="black"/>
                    </a:solidFill>
                  </a:rPr>
                  <a:t>Si  A y B son fórmulas bien formadas, entonces (</a:t>
                </a:r>
                <a:r>
                  <a:rPr lang="es-ES" sz="1200" dirty="0">
                    <a:solidFill>
                      <a:prstClr val="black"/>
                    </a:solidFill>
                    <a:sym typeface="Symbol"/>
                  </a:rPr>
                  <a:t></a:t>
                </a:r>
                <a:r>
                  <a:rPr lang="es-ES" sz="1200" dirty="0">
                    <a:solidFill>
                      <a:prstClr val="black"/>
                    </a:solidFill>
                  </a:rPr>
                  <a:t> A), (A </a:t>
                </a:r>
                <a:r>
                  <a:rPr lang="es-ES" sz="1200" dirty="0">
                    <a:solidFill>
                      <a:prstClr val="black"/>
                    </a:solidFill>
                    <a:sym typeface="Symbol"/>
                  </a:rPr>
                  <a:t></a:t>
                </a:r>
                <a:r>
                  <a:rPr lang="es-ES" sz="1200" dirty="0">
                    <a:solidFill>
                      <a:prstClr val="black"/>
                    </a:solidFill>
                  </a:rPr>
                  <a:t> B), (A </a:t>
                </a:r>
                <a:r>
                  <a:rPr lang="es-ES" sz="1200" dirty="0">
                    <a:solidFill>
                      <a:prstClr val="black"/>
                    </a:solidFill>
                    <a:sym typeface="Symbol"/>
                  </a:rPr>
                  <a:t></a:t>
                </a:r>
                <a:r>
                  <a:rPr lang="es-ES" sz="1200" dirty="0">
                    <a:solidFill>
                      <a:prstClr val="black"/>
                    </a:solidFill>
                  </a:rPr>
                  <a:t> B), (A </a:t>
                </a:r>
                <a:r>
                  <a:rPr lang="es-ES" sz="1200" dirty="0">
                    <a:solidFill>
                      <a:prstClr val="black"/>
                    </a:solidFill>
                    <a:sym typeface="Symbol"/>
                  </a:rPr>
                  <a:t></a:t>
                </a:r>
                <a:r>
                  <a:rPr lang="es-ES" sz="1200" dirty="0">
                    <a:solidFill>
                      <a:prstClr val="black"/>
                    </a:solidFill>
                  </a:rPr>
                  <a:t> B) y (A </a:t>
                </a:r>
                <a:r>
                  <a:rPr lang="es-ES" sz="1200" dirty="0">
                    <a:solidFill>
                      <a:prstClr val="black"/>
                    </a:solidFill>
                    <a:sym typeface="Symbol"/>
                  </a:rPr>
                  <a:t></a:t>
                </a:r>
                <a:r>
                  <a:rPr lang="es-ES" sz="1200" dirty="0">
                    <a:solidFill>
                      <a:prstClr val="black"/>
                    </a:solidFill>
                  </a:rPr>
                  <a:t> B) también lo son.</a:t>
                </a:r>
                <a:endParaRPr lang="es-AR" sz="1200" dirty="0">
                  <a:solidFill>
                    <a:prstClr val="black"/>
                  </a:solidFill>
                </a:endParaRPr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200" dirty="0">
                    <a:solidFill>
                      <a:prstClr val="black"/>
                    </a:solidFill>
                  </a:rPr>
                  <a:t>Si  A es una  fórmula bien formada y x es un símbolo de variable, entonces (</a:t>
                </a:r>
                <a:r>
                  <a:rPr lang="es-ES" sz="1200" dirty="0">
                    <a:solidFill>
                      <a:prstClr val="black"/>
                    </a:solidFill>
                    <a:sym typeface="Symbol"/>
                  </a:rPr>
                  <a:t></a:t>
                </a:r>
                <a:r>
                  <a:rPr lang="es-ES" sz="1200" dirty="0">
                    <a:solidFill>
                      <a:prstClr val="black"/>
                    </a:solidFill>
                  </a:rPr>
                  <a:t>x) A y (</a:t>
                </a:r>
                <a:r>
                  <a:rPr lang="es-ES" sz="1200" dirty="0">
                    <a:solidFill>
                      <a:prstClr val="black"/>
                    </a:solidFill>
                    <a:sym typeface="Symbol"/>
                  </a:rPr>
                  <a:t></a:t>
                </a:r>
                <a:r>
                  <a:rPr lang="es-ES" sz="1200" dirty="0">
                    <a:solidFill>
                      <a:prstClr val="black"/>
                    </a:solidFill>
                  </a:rPr>
                  <a:t>x) A son fórmulas bien formadas.</a:t>
                </a:r>
                <a:endParaRPr lang="es-AR" sz="1200" dirty="0">
                  <a:solidFill>
                    <a:prstClr val="black"/>
                  </a:solidFill>
                </a:endParaRPr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200" dirty="0">
                    <a:solidFill>
                      <a:prstClr val="black"/>
                    </a:solidFill>
                  </a:rPr>
                  <a:t>Sólo las expresiones que pueden ser generadas mediante las cláusulas i a iii en un número finito de pasos son fórmulas bien formadas.</a:t>
                </a:r>
                <a:endParaRPr lang="es-A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3140968"/>
                <a:ext cx="8900864" cy="3448508"/>
              </a:xfrm>
              <a:prstGeom prst="rect">
                <a:avLst/>
              </a:prstGeom>
              <a:blipFill rotWithShape="1">
                <a:blip r:embed="rId3"/>
                <a:stretch>
                  <a:fillRect l="-137" t="-177" b="-5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Sintaxis: </a:t>
            </a:r>
            <a:r>
              <a:rPr lang="es-AR" sz="3600" b="1" dirty="0" smtClean="0"/>
              <a:t>por ejemplo, hablemos de números</a:t>
            </a:r>
            <a:r>
              <a:rPr lang="es-AR" sz="3600" b="1" dirty="0"/>
              <a:t/>
            </a:r>
            <a:br>
              <a:rPr lang="es-AR" sz="3600" b="1" dirty="0"/>
            </a:br>
            <a:endParaRPr lang="es-A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388000" y="908720"/>
                <a:ext cx="8568952" cy="5119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s-ES" sz="1200" b="1" i="1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s-ES" sz="1200" b="1" i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Los Símbolos del alfabeto del lenguaje de los números:</a:t>
                </a:r>
              </a:p>
              <a:p>
                <a:endParaRPr lang="es-ES" sz="1200" b="1" i="1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lvl="1"/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 c</a:t>
                </a:r>
                <a:r>
                  <a:rPr lang="es-ES" sz="12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/>
                  <a:t>será el símbolo de constante para representar el cero</a:t>
                </a:r>
                <a:r>
                  <a:rPr lang="es-ES" sz="1200" dirty="0" smtClean="0"/>
                  <a:t>. 	</a:t>
                </a:r>
                <a:r>
                  <a:rPr lang="es-E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x </a:t>
                </a:r>
                <a:r>
                  <a:rPr lang="es-ES" sz="1200" dirty="0" smtClean="0"/>
                  <a:t> será un símbolo de variable.</a:t>
                </a:r>
                <a:endParaRPr lang="es-AR" sz="1200" dirty="0"/>
              </a:p>
              <a:p>
                <a:pPr lvl="1"/>
                <a:endParaRPr lang="es-AR" sz="1200" b="1" i="1" dirty="0" smtClean="0">
                  <a:solidFill>
                    <a:schemeClr val="accent3">
                      <a:lumMod val="50000"/>
                    </a:schemeClr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/>
                  <a:t>será el símbolo de función para representar el sucesor.</a:t>
                </a:r>
                <a:r>
                  <a:rPr lang="es-ES" sz="120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200" dirty="0"/>
                  <a:t> será el símbolo de función para representar la suma</a:t>
                </a:r>
                <a:r>
                  <a:rPr lang="es-ES" sz="1200" dirty="0" smtClean="0"/>
                  <a:t>.</a:t>
                </a:r>
              </a:p>
              <a:p>
                <a:pPr marL="457200" lvl="2"/>
                <a:endParaRPr lang="es-AR" sz="1200" b="1" i="1" dirty="0" smtClean="0">
                  <a:solidFill>
                    <a:schemeClr val="accent3">
                      <a:lumMod val="50000"/>
                    </a:schemeClr>
                  </a:solidFill>
                  <a:latin typeface="Cambria Math"/>
                </a:endParaRPr>
              </a:p>
              <a:p>
                <a:pPr marL="457200" lvl="2"/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/>
                  <a:t>será el símbolo de </a:t>
                </a:r>
                <a:r>
                  <a:rPr lang="es-ES" sz="1200" dirty="0" smtClean="0"/>
                  <a:t>predicado </a:t>
                </a:r>
                <a:r>
                  <a:rPr lang="es-ES" sz="1200" dirty="0"/>
                  <a:t>para representar la propiedad de ser par.</a:t>
                </a:r>
                <a:endParaRPr lang="es-AR" sz="1400" dirty="0"/>
              </a:p>
              <a:p>
                <a:pPr marL="457200" lvl="2"/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/>
                  <a:t>será el símbolo de </a:t>
                </a:r>
                <a:r>
                  <a:rPr lang="es-ES" sz="1200" dirty="0" smtClean="0"/>
                  <a:t>predicado </a:t>
                </a:r>
                <a:r>
                  <a:rPr lang="es-ES" sz="1200" dirty="0"/>
                  <a:t>para </a:t>
                </a:r>
                <a:r>
                  <a:rPr lang="es-ES" sz="1200" dirty="0" smtClean="0"/>
                  <a:t>representar la relación de igualdad. </a:t>
                </a:r>
              </a:p>
              <a:p>
                <a:pPr marL="457200" lvl="2"/>
                <a:r>
                  <a:rPr lang="es-ES" sz="1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/>
                  <a:t>será el símbolo de </a:t>
                </a:r>
                <a:r>
                  <a:rPr lang="es-ES" sz="1200" dirty="0" smtClean="0"/>
                  <a:t>predicado </a:t>
                </a:r>
                <a:r>
                  <a:rPr lang="es-ES" sz="1200" dirty="0"/>
                  <a:t>para representar la </a:t>
                </a:r>
                <a:r>
                  <a:rPr lang="es-ES" sz="1200" dirty="0" smtClean="0"/>
                  <a:t>relación  &lt;.	</a:t>
                </a:r>
                <a:endParaRPr lang="es-AR" sz="1400" dirty="0"/>
              </a:p>
              <a:p>
                <a:pPr lvl="1"/>
                <a:endParaRPr lang="es-AR" sz="1200" dirty="0"/>
              </a:p>
              <a:p>
                <a:endParaRPr lang="es-ES" sz="1200" b="1" i="1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s-ES" sz="1200" b="1" i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Ejemplos </a:t>
                </a:r>
                <a:r>
                  <a:rPr lang="es-ES" sz="12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de Términos</a:t>
                </a:r>
                <a:r>
                  <a:rPr lang="es-ES" sz="1200" b="1" i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:</a:t>
                </a:r>
              </a:p>
              <a:p>
                <a:endParaRPr lang="es-ES" sz="1200" b="1" i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Los 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símbolos de constantes y de variables son términos</a:t>
                </a:r>
                <a:r>
                  <a:rPr lang="es-E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.</a:t>
                </a:r>
              </a:p>
              <a:p>
                <a:pPr marL="628650" lvl="1" indent="-171450">
                  <a:buFont typeface="Wingdings" pitchFamily="2" charset="2"/>
                  <a:buChar char="ü"/>
                </a:pPr>
                <a:endParaRPr lang="es-ES" sz="1200" b="1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1085850" lvl="2" indent="-171450">
                  <a:buFont typeface="Wingdings" pitchFamily="2" charset="2"/>
                  <a:buChar char="Ø"/>
                </a:pPr>
                <a:r>
                  <a:rPr lang="es-ES" sz="1200" dirty="0" smtClean="0"/>
                  <a:t>Entonces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 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c</a:t>
                </a:r>
                <a:r>
                  <a:rPr lang="es-ES" sz="12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 smtClean="0"/>
                  <a:t>y </a:t>
                </a:r>
                <a:r>
                  <a:rPr lang="es-E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x </a:t>
                </a:r>
                <a:r>
                  <a:rPr lang="es-ES" sz="1200" dirty="0" smtClean="0"/>
                  <a:t> son términos.</a:t>
                </a:r>
              </a:p>
              <a:p>
                <a:pPr lvl="1"/>
                <a:endParaRPr lang="es-ES" sz="1200" dirty="0" smtClean="0"/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Si 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t</a:t>
                </a:r>
                <a:r>
                  <a:rPr lang="es-ES" sz="12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, …, </a:t>
                </a:r>
                <a:r>
                  <a:rPr lang="es-ES" sz="1200" b="1" dirty="0" err="1">
                    <a:solidFill>
                      <a:schemeClr val="accent3">
                        <a:lumMod val="50000"/>
                      </a:schemeClr>
                    </a:solidFill>
                  </a:rPr>
                  <a:t>t</a:t>
                </a:r>
                <a:r>
                  <a:rPr lang="es-ES" sz="1200" b="1" baseline="-25000" dirty="0" err="1">
                    <a:solidFill>
                      <a:schemeClr val="accent3">
                        <a:lumMod val="50000"/>
                      </a:schemeClr>
                    </a:solidFill>
                  </a:rPr>
                  <a:t>n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son términos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es un símbolo de función, entonces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(t</a:t>
                </a:r>
                <a:r>
                  <a:rPr lang="es-ES" sz="12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, ..., </a:t>
                </a:r>
                <a:r>
                  <a:rPr lang="es-ES" sz="1200" b="1" dirty="0" err="1">
                    <a:solidFill>
                      <a:schemeClr val="accent3">
                        <a:lumMod val="50000"/>
                      </a:schemeClr>
                    </a:solidFill>
                  </a:rPr>
                  <a:t>t</a:t>
                </a:r>
                <a:r>
                  <a:rPr lang="es-ES" sz="1200" b="1" baseline="-25000" dirty="0" err="1">
                    <a:solidFill>
                      <a:schemeClr val="accent3">
                        <a:lumMod val="50000"/>
                      </a:schemeClr>
                    </a:solidFill>
                  </a:rPr>
                  <a:t>n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) es un término</a:t>
                </a:r>
                <a:r>
                  <a:rPr lang="es-E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.</a:t>
                </a:r>
              </a:p>
              <a:p>
                <a:pPr marL="628650" lvl="1" indent="-171450">
                  <a:buFont typeface="Wingdings" pitchFamily="2" charset="2"/>
                  <a:buChar char="ü"/>
                </a:pPr>
                <a:endParaRPr lang="es-ES" sz="1200" b="1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1085850" lvl="2" indent="-171450">
                  <a:buFont typeface="Wingdings" pitchFamily="2" charset="2"/>
                  <a:buChar char="Ø"/>
                </a:pPr>
                <a:r>
                  <a:rPr lang="es-ES" sz="1200" dirty="0" smtClean="0"/>
                  <a:t>Como </a:t>
                </a:r>
                <a:r>
                  <a:rPr lang="es-E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c</a:t>
                </a:r>
                <a:r>
                  <a:rPr lang="es-ES" sz="12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 </a:t>
                </a:r>
                <a:r>
                  <a:rPr lang="es-ES" sz="1200" b="1" baseline="-250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 smtClean="0"/>
                  <a:t> es un término,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 smtClean="0"/>
                  <a:t>es un símbolo de función unario, entonces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c</a:t>
                </a:r>
                <a:r>
                  <a:rPr lang="es-ES" sz="12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 </a:t>
                </a:r>
                <a:r>
                  <a:rPr lang="es-E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) </a:t>
                </a:r>
                <a:r>
                  <a:rPr lang="es-ES" sz="1200" dirty="0" smtClean="0"/>
                  <a:t>es un término.</a:t>
                </a:r>
              </a:p>
              <a:p>
                <a:pPr lvl="2"/>
                <a:r>
                  <a:rPr lang="es-ES" sz="1100" dirty="0" smtClean="0"/>
                  <a:t>	Que podría interpretarse como la función sucesor aplicada al cero, </a:t>
                </a:r>
                <a:r>
                  <a:rPr lang="es-ES" sz="1100" dirty="0" err="1" smtClean="0"/>
                  <a:t>suc</a:t>
                </a:r>
                <a:r>
                  <a:rPr lang="es-ES" sz="1100" dirty="0" smtClean="0"/>
                  <a:t>(0).</a:t>
                </a:r>
              </a:p>
              <a:p>
                <a:pPr lvl="2"/>
                <a:endParaRPr lang="es-ES" sz="1100" dirty="0" smtClean="0"/>
              </a:p>
              <a:p>
                <a:pPr marL="1085850" lvl="2" indent="-171450">
                  <a:buFont typeface="Wingdings" pitchFamily="2" charset="2"/>
                  <a:buChar char="Ø"/>
                </a:pPr>
                <a:r>
                  <a:rPr lang="es-ES" sz="1200" dirty="0" smtClean="0"/>
                  <a:t>Como 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c</a:t>
                </a:r>
                <a:r>
                  <a:rPr lang="es-ES" sz="12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s-ES" sz="1200" dirty="0" smtClean="0"/>
                  <a:t> y </a:t>
                </a:r>
                <a:r>
                  <a:rPr lang="es-E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x</a:t>
                </a:r>
                <a:r>
                  <a:rPr lang="es-ES" sz="1200" dirty="0" smtClean="0"/>
                  <a:t> son </a:t>
                </a:r>
                <a:r>
                  <a:rPr lang="es-ES" sz="1200" dirty="0"/>
                  <a:t>términos,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200" dirty="0"/>
                  <a:t> es un símbolo de función </a:t>
                </a:r>
                <a:r>
                  <a:rPr lang="es-ES" sz="1200" dirty="0" smtClean="0"/>
                  <a:t>binario, </a:t>
                </a:r>
                <a:r>
                  <a:rPr lang="es-ES" sz="1200" dirty="0"/>
                  <a:t>entonces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200" dirty="0"/>
                  <a:t> </a:t>
                </a:r>
                <a:r>
                  <a:rPr lang="es-E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c</a:t>
                </a:r>
                <a:r>
                  <a:rPr lang="es-ES" sz="12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, 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x</a:t>
                </a:r>
                <a:r>
                  <a:rPr lang="es-E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)</a:t>
                </a:r>
                <a:r>
                  <a:rPr lang="es-ES" sz="1200" dirty="0" smtClean="0"/>
                  <a:t> es </a:t>
                </a:r>
                <a:r>
                  <a:rPr lang="es-ES" sz="1200" dirty="0"/>
                  <a:t>un </a:t>
                </a:r>
                <a:r>
                  <a:rPr lang="es-ES" sz="1200" dirty="0" smtClean="0"/>
                  <a:t>término</a:t>
                </a:r>
              </a:p>
              <a:p>
                <a:pPr lvl="3"/>
                <a:r>
                  <a:rPr lang="es-ES" sz="1100" dirty="0"/>
                  <a:t>Que podría interpretarse como la función </a:t>
                </a:r>
                <a:r>
                  <a:rPr lang="es-ES" sz="1100" dirty="0" smtClean="0"/>
                  <a:t>suma, +(0,x).</a:t>
                </a:r>
              </a:p>
              <a:p>
                <a:pPr lvl="3"/>
                <a:r>
                  <a:rPr lang="es-ES" sz="1100" dirty="0" smtClean="0"/>
                  <a:t>Notar: notación prefija </a:t>
                </a:r>
                <a:r>
                  <a:rPr lang="es-ES" sz="1100" dirty="0"/>
                  <a:t>+(</a:t>
                </a:r>
                <a:r>
                  <a:rPr lang="es-ES" sz="1100" dirty="0" smtClean="0"/>
                  <a:t>0,x) vs. notación infija (0+x).</a:t>
                </a:r>
                <a:endParaRPr lang="es-ES" sz="1100" dirty="0"/>
              </a:p>
              <a:p>
                <a:pPr lvl="1"/>
                <a:endParaRPr lang="es-AR" sz="1200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00" y="908720"/>
                <a:ext cx="8568952" cy="5119094"/>
              </a:xfrm>
              <a:prstGeom prst="rect">
                <a:avLst/>
              </a:prstGeom>
              <a:blipFill rotWithShape="1"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2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Sintaxis: </a:t>
            </a:r>
            <a:r>
              <a:rPr lang="es-AR" sz="3600" b="1" dirty="0" smtClean="0"/>
              <a:t>por ejemplo, hablemos de números</a:t>
            </a:r>
            <a:br>
              <a:rPr lang="es-AR" sz="3600" b="1" dirty="0" smtClean="0"/>
            </a:br>
            <a:endParaRPr lang="es-A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388000" y="908720"/>
                <a:ext cx="8568952" cy="5427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200" b="1" i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Los Símbolos del alfabeto del lenguaje de los números:</a:t>
                </a:r>
              </a:p>
              <a:p>
                <a:endParaRPr lang="es-ES" sz="1200" b="1" i="1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lvl="1"/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 c</a:t>
                </a:r>
                <a:r>
                  <a:rPr lang="es-ES" sz="12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/>
                  <a:t>será el símbolo de constante para representar el cero</a:t>
                </a:r>
                <a:r>
                  <a:rPr lang="es-ES" sz="1200" dirty="0" smtClean="0"/>
                  <a:t>. 	</a:t>
                </a:r>
                <a:r>
                  <a:rPr lang="es-E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x </a:t>
                </a:r>
                <a:r>
                  <a:rPr lang="es-ES" sz="1200" dirty="0" smtClean="0"/>
                  <a:t> será un símbolo de variable.</a:t>
                </a:r>
              </a:p>
              <a:p>
                <a:pPr lvl="1"/>
                <a:endParaRPr lang="es-AR" sz="12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/>
                  <a:t>será el símbolo de función para representar el sucesor.</a:t>
                </a:r>
                <a:r>
                  <a:rPr lang="es-ES" sz="120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200" dirty="0"/>
                  <a:t> será el símbolo de función para representar la suma</a:t>
                </a:r>
                <a:r>
                  <a:rPr lang="es-ES" sz="1200" dirty="0" smtClean="0"/>
                  <a:t>.</a:t>
                </a:r>
              </a:p>
              <a:p>
                <a:pPr lvl="1"/>
                <a:endParaRPr lang="es-ES" sz="1200" dirty="0" smtClean="0"/>
              </a:p>
              <a:p>
                <a:pPr marL="457200" lvl="2"/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/>
                  <a:t>será el símbolo de </a:t>
                </a:r>
                <a:r>
                  <a:rPr lang="es-ES" sz="1200" dirty="0" smtClean="0"/>
                  <a:t>predicado </a:t>
                </a:r>
                <a:r>
                  <a:rPr lang="es-ES" sz="1200" dirty="0"/>
                  <a:t>para representar la propiedad de ser par.</a:t>
                </a:r>
                <a:endParaRPr lang="es-AR" sz="1400" dirty="0"/>
              </a:p>
              <a:p>
                <a:pPr marL="457200" lvl="2"/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/>
                  <a:t>será el símbolo de </a:t>
                </a:r>
                <a:r>
                  <a:rPr lang="es-ES" sz="1200" dirty="0" smtClean="0"/>
                  <a:t>predicado </a:t>
                </a:r>
                <a:r>
                  <a:rPr lang="es-ES" sz="1200" dirty="0"/>
                  <a:t>para </a:t>
                </a:r>
                <a:r>
                  <a:rPr lang="es-ES" sz="1200" dirty="0" smtClean="0"/>
                  <a:t>representar la relación de igualdad. </a:t>
                </a:r>
              </a:p>
              <a:p>
                <a:pPr marL="457200" lvl="2"/>
                <a:r>
                  <a:rPr lang="es-ES" sz="1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/>
                  <a:t>será el símbolo de </a:t>
                </a:r>
                <a:r>
                  <a:rPr lang="es-ES" sz="1200" dirty="0" smtClean="0"/>
                  <a:t>predicado </a:t>
                </a:r>
                <a:r>
                  <a:rPr lang="es-ES" sz="1200" dirty="0"/>
                  <a:t>para representar la </a:t>
                </a:r>
                <a:r>
                  <a:rPr lang="es-ES" sz="1200" dirty="0" smtClean="0"/>
                  <a:t>relación  &gt;	</a:t>
                </a:r>
                <a:endParaRPr lang="es-AR" sz="1400" dirty="0"/>
              </a:p>
              <a:p>
                <a:pPr lvl="1"/>
                <a:endParaRPr lang="es-AR" sz="1200" dirty="0"/>
              </a:p>
              <a:p>
                <a:pPr lvl="1"/>
                <a:endParaRPr lang="es-AR" sz="1200" dirty="0"/>
              </a:p>
              <a:p>
                <a:pPr marL="0" lvl="1"/>
                <a:r>
                  <a:rPr lang="es-ES" sz="1400" b="1" i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Ejemplos de fórmulas </a:t>
                </a:r>
                <a:r>
                  <a:rPr lang="es-ES" sz="14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bien </a:t>
                </a:r>
                <a:r>
                  <a:rPr lang="es-ES" sz="1400" b="1" i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formadas (</a:t>
                </a:r>
                <a:r>
                  <a:rPr lang="es-ES" sz="1400" b="1" i="1" dirty="0" err="1" smtClean="0">
                    <a:solidFill>
                      <a:schemeClr val="accent3">
                        <a:lumMod val="50000"/>
                      </a:schemeClr>
                    </a:solidFill>
                  </a:rPr>
                  <a:t>fbf</a:t>
                </a:r>
                <a:r>
                  <a:rPr lang="es-ES" sz="1400" b="1" i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) :</a:t>
                </a:r>
              </a:p>
              <a:p>
                <a:pPr marL="0" lvl="1"/>
                <a:endParaRPr lang="es-ES" sz="1400" i="1" dirty="0" smtClean="0">
                  <a:latin typeface="Cambria Math"/>
                </a:endParaRPr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Si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t</a:t>
                </a:r>
                <a:r>
                  <a:rPr lang="es-ES" sz="14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, …, </a:t>
                </a:r>
                <a:r>
                  <a:rPr lang="es-ES" sz="1400" b="1" dirty="0" err="1">
                    <a:solidFill>
                      <a:schemeClr val="accent3">
                        <a:lumMod val="50000"/>
                      </a:schemeClr>
                    </a:solidFill>
                  </a:rPr>
                  <a:t>t</a:t>
                </a:r>
                <a:r>
                  <a:rPr lang="es-ES" sz="1400" b="1" baseline="-25000" dirty="0" err="1">
                    <a:solidFill>
                      <a:schemeClr val="accent3">
                        <a:lumMod val="50000"/>
                      </a:schemeClr>
                    </a:solidFill>
                  </a:rPr>
                  <a:t>n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son términos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es un símbolo de predicado, entonces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(t</a:t>
                </a:r>
                <a:r>
                  <a:rPr lang="es-ES" sz="14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, ..., </a:t>
                </a:r>
                <a:r>
                  <a:rPr lang="es-ES" sz="1400" b="1" dirty="0" err="1">
                    <a:solidFill>
                      <a:schemeClr val="accent3">
                        <a:lumMod val="50000"/>
                      </a:schemeClr>
                    </a:solidFill>
                  </a:rPr>
                  <a:t>t</a:t>
                </a:r>
                <a:r>
                  <a:rPr lang="es-ES" sz="1400" b="1" baseline="-25000" dirty="0" err="1">
                    <a:solidFill>
                      <a:schemeClr val="accent3">
                        <a:lumMod val="50000"/>
                      </a:schemeClr>
                    </a:solidFill>
                  </a:rPr>
                  <a:t>n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) es una </a:t>
                </a:r>
                <a:r>
                  <a:rPr lang="es-ES" sz="1400" b="1" dirty="0" err="1" smtClean="0">
                    <a:solidFill>
                      <a:schemeClr val="accent3">
                        <a:lumMod val="50000"/>
                      </a:schemeClr>
                    </a:solidFill>
                  </a:rPr>
                  <a:t>fbf</a:t>
                </a: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(en este caso es a</a:t>
                </a:r>
                <a:r>
                  <a:rPr lang="es-ES" sz="1400" b="1" i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tómica)</a:t>
                </a: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.</a:t>
                </a:r>
              </a:p>
              <a:p>
                <a:pPr marL="1085850" lvl="2" indent="-171450">
                  <a:buFont typeface="Wingdings" pitchFamily="2" charset="2"/>
                  <a:buChar char="Ø"/>
                </a:pPr>
                <a:r>
                  <a:rPr lang="es-ES" sz="1400" dirty="0"/>
                  <a:t>Como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c</a:t>
                </a:r>
                <a:r>
                  <a:rPr lang="es-ES" sz="14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  </a:t>
                </a:r>
                <a:r>
                  <a:rPr lang="es-ES" sz="1400" dirty="0"/>
                  <a:t> es un </a:t>
                </a:r>
                <a:r>
                  <a:rPr lang="es-ES" sz="1400" dirty="0" smtClean="0"/>
                  <a:t>término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s-ES" sz="1400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s-ES" sz="1400" dirty="0"/>
                  <a:t>es un símbolo de predicado, entonces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(c</a:t>
                </a:r>
                <a:r>
                  <a:rPr lang="es-ES" sz="14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 </a:t>
                </a: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) </a:t>
                </a:r>
                <a:r>
                  <a:rPr lang="es-ES" sz="1400" dirty="0"/>
                  <a:t>es una </a:t>
                </a:r>
                <a:r>
                  <a:rPr lang="es-ES" sz="1400" dirty="0" err="1" smtClean="0"/>
                  <a:t>fbf</a:t>
                </a:r>
                <a:r>
                  <a:rPr lang="es-ES" sz="1400" dirty="0" smtClean="0"/>
                  <a:t>.</a:t>
                </a:r>
              </a:p>
              <a:p>
                <a:pPr lvl="2"/>
                <a:r>
                  <a:rPr lang="es-ES" sz="1400" dirty="0" smtClean="0"/>
                  <a:t>	Que podría interpretarse como la afirmación «el número cero es par».</a:t>
                </a:r>
              </a:p>
              <a:p>
                <a:pPr marL="1085850" lvl="2" indent="-171450">
                  <a:buFont typeface="Wingdings" pitchFamily="2" charset="2"/>
                  <a:buChar char="Ø"/>
                </a:pPr>
                <a:r>
                  <a:rPr lang="es-ES" sz="1400" dirty="0" smtClean="0"/>
                  <a:t> Como </a:t>
                </a: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c</a:t>
                </a:r>
                <a:r>
                  <a:rPr lang="es-ES" sz="14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  </a:t>
                </a:r>
                <a:r>
                  <a:rPr lang="es-ES" sz="1400" dirty="0" smtClean="0"/>
                  <a:t> y </a:t>
                </a: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x</a:t>
                </a:r>
                <a:r>
                  <a:rPr lang="es-ES" sz="1400" dirty="0" smtClean="0"/>
                  <a:t> son  términos </a:t>
                </a:r>
                <a:r>
                  <a:rPr lang="es-ES" sz="1400" dirty="0"/>
                  <a:t>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s-ES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s-ES" sz="1400" dirty="0"/>
                  <a:t>es un símbolo de predicado, entonces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(</a:t>
                </a: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x, c</a:t>
                </a:r>
                <a:r>
                  <a:rPr lang="es-ES" sz="1400" b="1" baseline="-250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1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) </a:t>
                </a:r>
                <a:r>
                  <a:rPr lang="es-ES" sz="1400" dirty="0"/>
                  <a:t>es una </a:t>
                </a:r>
                <a:r>
                  <a:rPr lang="es-ES" sz="1400" dirty="0" err="1"/>
                  <a:t>fbf</a:t>
                </a:r>
                <a:r>
                  <a:rPr lang="es-ES" sz="1400" dirty="0"/>
                  <a:t>.</a:t>
                </a:r>
              </a:p>
              <a:p>
                <a:pPr lvl="2"/>
                <a:r>
                  <a:rPr lang="es-ES" sz="1400" dirty="0" smtClean="0"/>
                  <a:t>	Que </a:t>
                </a:r>
                <a:r>
                  <a:rPr lang="es-ES" sz="1400" dirty="0"/>
                  <a:t>podría interpretarse como la afirmación </a:t>
                </a:r>
                <a:r>
                  <a:rPr lang="es-ES" sz="1400" dirty="0" smtClean="0"/>
                  <a:t>«x es igual a 0».</a:t>
                </a:r>
                <a:endParaRPr lang="es-ES" sz="1400" dirty="0"/>
              </a:p>
              <a:p>
                <a:pPr marL="1085850" lvl="2" indent="-171450">
                  <a:buFont typeface="Wingdings" pitchFamily="2" charset="2"/>
                  <a:buChar char="Ø"/>
                </a:pPr>
                <a:r>
                  <a:rPr lang="es-ES" sz="1400" dirty="0"/>
                  <a:t> Como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c</a:t>
                </a:r>
                <a:r>
                  <a:rPr lang="es-ES" sz="14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  </a:t>
                </a:r>
                <a:r>
                  <a:rPr lang="es-ES" sz="1400" dirty="0"/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400" dirty="0"/>
                  <a:t>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(c</a:t>
                </a:r>
                <a:r>
                  <a:rPr lang="es-ES" sz="14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, x)</a:t>
                </a:r>
                <a:r>
                  <a:rPr lang="es-ES" sz="1400" dirty="0"/>
                  <a:t> son  términos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s-ES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s-ES" sz="1400" dirty="0"/>
                  <a:t>es un símbolo de predicado, entonces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400" dirty="0"/>
                  <a:t>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(c</a:t>
                </a:r>
                <a:r>
                  <a:rPr lang="es-ES" sz="14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, x</a:t>
                </a: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), x</a:t>
                </a:r>
                <a:r>
                  <a:rPr lang="es-ES" sz="1400" b="1" baseline="-250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) </a:t>
                </a:r>
                <a:r>
                  <a:rPr lang="es-ES" sz="1400" dirty="0"/>
                  <a:t>es una </a:t>
                </a:r>
                <a:r>
                  <a:rPr lang="es-ES" sz="1400" dirty="0" err="1"/>
                  <a:t>fbf</a:t>
                </a:r>
                <a:r>
                  <a:rPr lang="es-ES" sz="1400" dirty="0"/>
                  <a:t>.</a:t>
                </a:r>
              </a:p>
              <a:p>
                <a:pPr lvl="2"/>
                <a:r>
                  <a:rPr lang="es-ES" sz="1400" dirty="0"/>
                  <a:t>	Que podría interpretarse como la afirmación </a:t>
                </a:r>
                <a:r>
                  <a:rPr lang="es-ES" sz="1400" dirty="0" smtClean="0"/>
                  <a:t>«0+x </a:t>
                </a:r>
                <a:r>
                  <a:rPr lang="es-ES" sz="1400" dirty="0"/>
                  <a:t>es igual a </a:t>
                </a:r>
                <a:r>
                  <a:rPr lang="es-ES" sz="1400" dirty="0" smtClean="0"/>
                  <a:t>x».</a:t>
                </a:r>
              </a:p>
              <a:p>
                <a:pPr lvl="2"/>
                <a:endParaRPr lang="es-ES" sz="1400" dirty="0"/>
              </a:p>
              <a:p>
                <a:pPr marL="1085850" lvl="2" indent="-171450">
                  <a:buFont typeface="Wingdings" pitchFamily="2" charset="2"/>
                  <a:buChar char="Ø"/>
                </a:pPr>
                <a:r>
                  <a:rPr lang="es-ES" sz="1400" b="1" i="1" dirty="0">
                    <a:solidFill>
                      <a:schemeClr val="accent3">
                        <a:lumMod val="50000"/>
                      </a:schemeClr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s-ES" sz="1400" dirty="0"/>
                          <m:t>Como</m:t>
                        </m:r>
                        <m:r>
                          <m:rPr>
                            <m:nor/>
                          </m:rPr>
                          <a:rPr lang="es-ES" sz="1400" dirty="0"/>
                          <m:t> </m:t>
                        </m:r>
                        <m:r>
                          <m:rPr>
                            <m:nor/>
                          </m:rPr>
                          <a:rPr lang="es-ES" sz="1400" b="1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400" b="1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s-ES" sz="1400" b="1" baseline="-25000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</a:rPr>
                          <m:t>1  </m:t>
                        </m:r>
                        <m:r>
                          <m:rPr>
                            <m:nor/>
                          </m:rPr>
                          <a:rPr lang="es-ES" sz="1400" dirty="0"/>
                          <m:t> </m:t>
                        </m:r>
                        <m:r>
                          <m:rPr>
                            <m:nor/>
                          </m:rPr>
                          <a:rPr lang="es-ES" sz="1400" dirty="0"/>
                          <m:t>y</m:t>
                        </m:r>
                        <m:r>
                          <m:rPr>
                            <m:nor/>
                          </m:rPr>
                          <a:rPr lang="es-ES" sz="1400" dirty="0"/>
                          <m:t> </m:t>
                        </m:r>
                        <m:sSubSup>
                          <m:sSubSupPr>
                            <m:ctrlPr>
                              <a:rPr lang="es-AR" sz="14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s-ES" sz="14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s-ES" sz="14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s-ES" sz="14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s-ES" sz="1400" dirty="0"/>
                          <m:t> </m:t>
                        </m:r>
                        <m:r>
                          <m:rPr>
                            <m:nor/>
                          </m:rPr>
                          <a:rPr lang="es-ES" sz="1400" b="1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400" b="1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s-ES" sz="1400" b="1" baseline="-25000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s-ES" sz="1400" b="1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ES" sz="1400" dirty="0"/>
                          <m:t> </m:t>
                        </m:r>
                        <m:r>
                          <m:rPr>
                            <m:nor/>
                          </m:rPr>
                          <a:rPr lang="es-ES" sz="1400" dirty="0"/>
                          <m:t>son</m:t>
                        </m:r>
                        <m:r>
                          <m:rPr>
                            <m:nor/>
                          </m:rPr>
                          <a:rPr lang="es-ES" sz="1400" dirty="0"/>
                          <m:t>  </m:t>
                        </m:r>
                        <m:r>
                          <m:rPr>
                            <m:nor/>
                          </m:rPr>
                          <a:rPr lang="es-ES" sz="1400" dirty="0"/>
                          <m:t>t</m:t>
                        </m:r>
                        <m:r>
                          <m:rPr>
                            <m:nor/>
                          </m:rPr>
                          <a:rPr lang="es-ES" sz="1400" dirty="0"/>
                          <m:t>é</m:t>
                        </m:r>
                        <m:r>
                          <m:rPr>
                            <m:nor/>
                          </m:rPr>
                          <a:rPr lang="es-ES" sz="1400" dirty="0"/>
                          <m:t>rminos</m:t>
                        </m:r>
                        <m:r>
                          <a:rPr lang="es-ES" sz="1400" b="1" i="0" dirty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s-ES" sz="1400" b="0" i="0" dirty="0" smtClean="0">
                            <a:latin typeface="Cambria Math"/>
                          </a:rPr>
                          <m:t>entonces</m:t>
                        </m:r>
                        <m:r>
                          <a:rPr lang="es-ES" sz="1400" b="1" i="0" dirty="0" smtClean="0">
                            <a:latin typeface="Cambria Math"/>
                          </a:rPr>
                          <m:t> </m:t>
                        </m:r>
                        <m:r>
                          <a:rPr lang="es-ES" sz="1400" b="1" i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s-ES" sz="1400" b="1" i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s-ES" sz="1400" b="1" i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s-AR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𝐟</m:t>
                        </m:r>
                      </m:e>
                      <m:sub>
                        <m:r>
                          <a:rPr lang="es-ES" sz="1400" b="1" i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  <a:latin typeface="Cambria Math"/>
                  </a:rPr>
                  <a:t>(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c</a:t>
                </a:r>
                <a:r>
                  <a:rPr lang="es-ES" sz="14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  <a:latin typeface="Cambria Math"/>
                  </a:rPr>
                  <a:t>),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c</a:t>
                </a:r>
                <a:r>
                  <a:rPr lang="es-ES" sz="14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  <a:latin typeface="Cambria Math"/>
                  </a:rPr>
                  <a:t>) </a:t>
                </a:r>
                <a:r>
                  <a:rPr lang="es-ES" sz="1400" dirty="0"/>
                  <a:t>es una </a:t>
                </a:r>
                <a:r>
                  <a:rPr lang="es-ES" sz="1400" dirty="0" err="1"/>
                  <a:t>fbf</a:t>
                </a:r>
                <a:r>
                  <a:rPr lang="es-ES" sz="1400" dirty="0"/>
                  <a:t>.</a:t>
                </a:r>
              </a:p>
              <a:p>
                <a:pPr lvl="2"/>
                <a:r>
                  <a:rPr lang="es-ES" sz="1400" dirty="0"/>
                  <a:t>	Que podría interpretarse como «El sucesor del cero </a:t>
                </a:r>
                <a:r>
                  <a:rPr lang="es-ES" sz="1400" dirty="0" smtClean="0"/>
                  <a:t>es </a:t>
                </a:r>
                <a:r>
                  <a:rPr lang="es-ES" sz="1400" dirty="0"/>
                  <a:t>igual a cero».</a:t>
                </a:r>
              </a:p>
              <a:p>
                <a:pPr lvl="2"/>
                <a:endParaRPr lang="es-AR" sz="1200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00" y="908720"/>
                <a:ext cx="8568952" cy="5427640"/>
              </a:xfrm>
              <a:prstGeom prst="rect">
                <a:avLst/>
              </a:prstGeom>
              <a:blipFill rotWithShape="1">
                <a:blip r:embed="rId2"/>
                <a:stretch>
                  <a:fillRect l="-2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0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Sintaxis: </a:t>
            </a:r>
            <a:r>
              <a:rPr lang="es-AR" sz="3600" b="1" dirty="0" smtClean="0"/>
              <a:t>por ejemplo, hablemos de números</a:t>
            </a:r>
            <a:br>
              <a:rPr lang="es-AR" sz="3600" b="1" dirty="0" smtClean="0"/>
            </a:br>
            <a:endParaRPr lang="es-A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388000" y="908720"/>
                <a:ext cx="8568952" cy="51644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200" b="1" i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Los Símbolos del alfabeto del lenguaje de los números:</a:t>
                </a:r>
              </a:p>
              <a:p>
                <a:endParaRPr lang="es-ES" sz="1200" b="1" i="1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lvl="1"/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 c</a:t>
                </a:r>
                <a:r>
                  <a:rPr lang="es-ES" sz="12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/>
                  <a:t>será el símbolo de constante para representar el cero</a:t>
                </a:r>
                <a:r>
                  <a:rPr lang="es-ES" sz="1200" dirty="0" smtClean="0"/>
                  <a:t>. 	</a:t>
                </a:r>
                <a:r>
                  <a:rPr lang="es-E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x </a:t>
                </a:r>
                <a:r>
                  <a:rPr lang="es-ES" sz="1200" dirty="0" smtClean="0"/>
                  <a:t> será un símbolo de variable.</a:t>
                </a:r>
              </a:p>
              <a:p>
                <a:pPr lvl="1"/>
                <a:endParaRPr lang="es-AR" sz="12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/>
                  <a:t>será el símbolo de función para representar el sucesor.</a:t>
                </a:r>
                <a:r>
                  <a:rPr lang="es-ES" sz="120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200" dirty="0"/>
                  <a:t> será el símbolo de función para representar la suma</a:t>
                </a:r>
                <a:r>
                  <a:rPr lang="es-ES" sz="1200" dirty="0" smtClean="0"/>
                  <a:t>.</a:t>
                </a:r>
              </a:p>
              <a:p>
                <a:pPr lvl="1"/>
                <a:endParaRPr lang="es-ES" sz="1200" dirty="0" smtClean="0"/>
              </a:p>
              <a:p>
                <a:pPr marL="457200" lvl="2"/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/>
                  <a:t>será el símbolo de </a:t>
                </a:r>
                <a:r>
                  <a:rPr lang="es-ES" sz="1200" dirty="0" smtClean="0"/>
                  <a:t>predicado </a:t>
                </a:r>
                <a:r>
                  <a:rPr lang="es-ES" sz="1200" dirty="0"/>
                  <a:t>para representar la propiedad de ser par.</a:t>
                </a:r>
                <a:endParaRPr lang="es-AR" sz="1400" dirty="0"/>
              </a:p>
              <a:p>
                <a:pPr marL="457200" lvl="2"/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/>
                  <a:t>será el símbolo de </a:t>
                </a:r>
                <a:r>
                  <a:rPr lang="es-ES" sz="1200" dirty="0" smtClean="0"/>
                  <a:t>predicado </a:t>
                </a:r>
                <a:r>
                  <a:rPr lang="es-ES" sz="1200" dirty="0"/>
                  <a:t>para </a:t>
                </a:r>
                <a:r>
                  <a:rPr lang="es-ES" sz="1200" dirty="0" smtClean="0"/>
                  <a:t>representar la relación de igualdad. </a:t>
                </a:r>
              </a:p>
              <a:p>
                <a:pPr marL="457200" lvl="2"/>
                <a:r>
                  <a:rPr lang="es-ES" sz="1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s-ES" sz="12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E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200" dirty="0"/>
                  <a:t>será el símbolo de </a:t>
                </a:r>
                <a:r>
                  <a:rPr lang="es-ES" sz="1200" dirty="0" smtClean="0"/>
                  <a:t>predicado </a:t>
                </a:r>
                <a:r>
                  <a:rPr lang="es-ES" sz="1200" dirty="0"/>
                  <a:t>para representar la </a:t>
                </a:r>
                <a:r>
                  <a:rPr lang="es-ES" sz="1200" dirty="0" smtClean="0"/>
                  <a:t>relación  &gt;	</a:t>
                </a:r>
                <a:endParaRPr lang="es-AR" sz="1400" dirty="0"/>
              </a:p>
              <a:p>
                <a:pPr lvl="1"/>
                <a:endParaRPr lang="es-AR" sz="1200" dirty="0"/>
              </a:p>
              <a:p>
                <a:pPr lvl="1"/>
                <a:endParaRPr lang="es-AR" sz="1200" dirty="0"/>
              </a:p>
              <a:p>
                <a:pPr marL="0" lvl="1"/>
                <a:r>
                  <a:rPr lang="es-ES" sz="1400" b="1" i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Ejemplos de fórmulas </a:t>
                </a:r>
                <a:r>
                  <a:rPr lang="es-ES" sz="14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bien </a:t>
                </a:r>
                <a:r>
                  <a:rPr lang="es-ES" sz="1400" b="1" i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formadas (</a:t>
                </a:r>
                <a:r>
                  <a:rPr lang="es-ES" sz="1400" b="1" i="1" dirty="0" err="1" smtClean="0">
                    <a:solidFill>
                      <a:schemeClr val="accent3">
                        <a:lumMod val="50000"/>
                      </a:schemeClr>
                    </a:solidFill>
                  </a:rPr>
                  <a:t>fbf</a:t>
                </a:r>
                <a:r>
                  <a:rPr lang="es-ES" sz="1400" b="1" i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) :</a:t>
                </a:r>
              </a:p>
              <a:p>
                <a:pPr marL="0" lvl="1"/>
                <a:endParaRPr lang="es-ES" sz="1400" i="1" dirty="0" smtClean="0">
                  <a:latin typeface="Cambria Math"/>
                </a:endParaRPr>
              </a:p>
              <a:p>
                <a:pPr lvl="2"/>
                <a:endParaRPr lang="es-ES" sz="1400" dirty="0"/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Si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  A y B son fórmulas bien formadas, entonces (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  <a:sym typeface="Symbol"/>
                  </a:rPr>
                  <a:t>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A), (A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  <a:sym typeface="Symbol"/>
                  </a:rPr>
                  <a:t>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B), (A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  <a:sym typeface="Symbol"/>
                  </a:rPr>
                  <a:t>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B), (A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  <a:sym typeface="Symbol"/>
                  </a:rPr>
                  <a:t>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B) y (A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  <a:sym typeface="Symbol"/>
                  </a:rPr>
                  <a:t>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B) también lo son</a:t>
                </a: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.</a:t>
                </a:r>
              </a:p>
              <a:p>
                <a:pPr marL="1085850" lvl="2" indent="-171450">
                  <a:buFont typeface="Wingdings" pitchFamily="2" charset="2"/>
                  <a:buChar char="Ø"/>
                </a:pPr>
                <a:r>
                  <a:rPr lang="es-ES" sz="1400" dirty="0">
                    <a:sym typeface="Symbol"/>
                  </a:rPr>
                  <a:t></a:t>
                </a:r>
                <a:r>
                  <a:rPr lang="es-ES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s-ES" sz="1400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400" dirty="0"/>
                  <a:t>(c</a:t>
                </a:r>
                <a:r>
                  <a:rPr lang="es-ES" sz="1400" baseline="-25000" dirty="0"/>
                  <a:t>1</a:t>
                </a:r>
                <a:r>
                  <a:rPr lang="es-ES" sz="1400" dirty="0"/>
                  <a:t>), </a:t>
                </a:r>
                <a:r>
                  <a:rPr lang="es-ES" sz="1400" dirty="0" smtClean="0"/>
                  <a:t>c</a:t>
                </a:r>
                <a:r>
                  <a:rPr lang="es-ES" sz="1400" baseline="-25000" dirty="0" smtClean="0"/>
                  <a:t>1</a:t>
                </a:r>
                <a:r>
                  <a:rPr lang="es-ES" sz="1400" dirty="0" smtClean="0"/>
                  <a:t>) es una </a:t>
                </a:r>
                <a:r>
                  <a:rPr lang="es-ES" sz="1400" dirty="0" err="1" smtClean="0"/>
                  <a:t>fbf</a:t>
                </a:r>
                <a:r>
                  <a:rPr lang="es-ES" sz="1400" dirty="0" smtClean="0"/>
                  <a:t>.</a:t>
                </a:r>
              </a:p>
              <a:p>
                <a:pPr lvl="2"/>
                <a:r>
                  <a:rPr lang="es-ES" sz="1400" dirty="0" smtClean="0"/>
                  <a:t>	Que podría interpretarse como «El </a:t>
                </a:r>
                <a:r>
                  <a:rPr lang="es-ES" sz="1400" dirty="0"/>
                  <a:t>sucesor del cero no es igual a </a:t>
                </a:r>
                <a:r>
                  <a:rPr lang="es-ES" sz="1400" dirty="0" smtClean="0"/>
                  <a:t>cero».</a:t>
                </a:r>
              </a:p>
              <a:p>
                <a:pPr lvl="2"/>
                <a:endParaRPr lang="es-AR" sz="1400" dirty="0"/>
              </a:p>
              <a:p>
                <a:pPr marL="628650" lvl="1" indent="-171450">
                  <a:buFont typeface="Wingdings" pitchFamily="2" charset="2"/>
                  <a:buChar char="ü"/>
                </a:pP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Si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  A es una  fórmula bien formada y x es un símbolo de variable, entonces (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  <a:sym typeface="Symbol"/>
                  </a:rPr>
                  <a:t>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x) A y (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  <a:sym typeface="Symbol"/>
                  </a:rPr>
                  <a:t>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x) A son fórmulas bien formadas</a:t>
                </a: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.</a:t>
                </a:r>
              </a:p>
              <a:p>
                <a:pPr marL="1085850" lvl="2" indent="-171450">
                  <a:buFont typeface="Wingdings" pitchFamily="2" charset="2"/>
                  <a:buChar char="Ø"/>
                </a:pPr>
                <a:r>
                  <a:rPr lang="es-ES" sz="1400" dirty="0"/>
                  <a:t>(</a:t>
                </a:r>
                <a:r>
                  <a:rPr lang="es-ES" sz="1400" dirty="0">
                    <a:sym typeface="Symbol"/>
                  </a:rPr>
                  <a:t></a:t>
                </a:r>
                <a:r>
                  <a:rPr lang="es-ES" sz="1400" dirty="0"/>
                  <a:t>x)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s-ES" sz="1400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/>
                  <a:t>(x, c</a:t>
                </a:r>
                <a:r>
                  <a:rPr lang="es-ES" sz="1400" baseline="-25000" dirty="0"/>
                  <a:t>1</a:t>
                </a:r>
                <a:r>
                  <a:rPr lang="es-ES" sz="1400" dirty="0"/>
                  <a:t>), </a:t>
                </a:r>
                <a:r>
                  <a:rPr lang="es-ES" sz="1400" dirty="0" smtClean="0"/>
                  <a:t>x)  es una </a:t>
                </a:r>
                <a:r>
                  <a:rPr lang="es-ES" sz="1400" dirty="0" err="1" smtClean="0"/>
                  <a:t>fbf</a:t>
                </a:r>
                <a:r>
                  <a:rPr lang="es-ES" sz="1400" dirty="0" smtClean="0"/>
                  <a:t>.</a:t>
                </a:r>
              </a:p>
              <a:p>
                <a:pPr lvl="2"/>
                <a:r>
                  <a:rPr lang="es-ES" sz="1400" dirty="0" smtClean="0"/>
                  <a:t>	Que podría interpretarse como «el </a:t>
                </a:r>
                <a:r>
                  <a:rPr lang="es-ES" sz="1400" dirty="0"/>
                  <a:t>cero es el neutro de la </a:t>
                </a:r>
                <a:r>
                  <a:rPr lang="es-ES" sz="1400" dirty="0" smtClean="0"/>
                  <a:t>suma».</a:t>
                </a:r>
              </a:p>
              <a:p>
                <a:pPr marL="1085850" lvl="2" indent="-171450">
                  <a:buFont typeface="Wingdings" pitchFamily="2" charset="2"/>
                  <a:buChar char="Ø"/>
                </a:pPr>
                <a:r>
                  <a:rPr lang="es-ES" sz="1400" dirty="0"/>
                  <a:t>(</a:t>
                </a:r>
                <a:r>
                  <a:rPr lang="es-ES" sz="1400" dirty="0">
                    <a:sym typeface="Symbol"/>
                  </a:rPr>
                  <a:t></a:t>
                </a:r>
                <a:r>
                  <a:rPr lang="es-ES" sz="1400" dirty="0"/>
                  <a:t>x)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s-ES" sz="1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s-ES" sz="1400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b="0" i="1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400" dirty="0"/>
                  <a:t>(</a:t>
                </a:r>
                <a:r>
                  <a:rPr lang="es-ES" sz="1400" dirty="0" smtClean="0"/>
                  <a:t>x), </a:t>
                </a:r>
                <a:r>
                  <a:rPr lang="es-ES" sz="1400" dirty="0"/>
                  <a:t>x)  es una </a:t>
                </a:r>
                <a:r>
                  <a:rPr lang="es-ES" sz="1400" dirty="0" err="1"/>
                  <a:t>fbf</a:t>
                </a:r>
                <a:r>
                  <a:rPr lang="es-ES" sz="1400" dirty="0"/>
                  <a:t>.</a:t>
                </a:r>
              </a:p>
              <a:p>
                <a:pPr lvl="2"/>
                <a:r>
                  <a:rPr lang="es-ES" sz="1400" dirty="0"/>
                  <a:t>	Que podría interpretarse como </a:t>
                </a:r>
                <a:r>
                  <a:rPr lang="es-ES" sz="1400" dirty="0" smtClean="0"/>
                  <a:t>«</a:t>
                </a:r>
                <a:r>
                  <a:rPr lang="es-ES" sz="1400" dirty="0" err="1" smtClean="0"/>
                  <a:t>suc</a:t>
                </a:r>
                <a:r>
                  <a:rPr lang="es-ES" sz="1400" dirty="0" smtClean="0"/>
                  <a:t>(x)&gt;x».</a:t>
                </a:r>
                <a:endParaRPr lang="es-AR" sz="1400" dirty="0"/>
              </a:p>
              <a:p>
                <a:pPr lvl="2"/>
                <a:endParaRPr lang="es-AR" sz="1200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00" y="908720"/>
                <a:ext cx="8568952" cy="5164491"/>
              </a:xfrm>
              <a:prstGeom prst="rect">
                <a:avLst/>
              </a:prstGeom>
              <a:blipFill rotWithShape="1">
                <a:blip r:embed="rId2"/>
                <a:stretch>
                  <a:fillRect l="-2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0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Sintaxis: </a:t>
            </a:r>
            <a:r>
              <a:rPr lang="es-AR" sz="3600" b="1" dirty="0" err="1" smtClean="0"/>
              <a:t>scope</a:t>
            </a:r>
            <a:r>
              <a:rPr lang="es-AR" sz="3600" b="1" dirty="0" smtClean="0"/>
              <a:t>, ligadura, variable libre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467544" y="1340768"/>
                <a:ext cx="8352928" cy="4074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s-ES" sz="1400" dirty="0"/>
              </a:p>
              <a:p>
                <a:r>
                  <a:rPr lang="es-ES" sz="1400" dirty="0" smtClean="0"/>
                  <a:t>Los </a:t>
                </a:r>
                <a:r>
                  <a:rPr lang="es-ES" sz="1400" dirty="0"/>
                  <a:t>cuantificadores tienen un </a:t>
                </a:r>
                <a:r>
                  <a:rPr lang="es-ES" sz="14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alcance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o </a:t>
                </a: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400" b="1" dirty="0" err="1" smtClean="0">
                    <a:solidFill>
                      <a:schemeClr val="accent3">
                        <a:lumMod val="50000"/>
                      </a:schemeClr>
                    </a:solidFill>
                  </a:rPr>
                  <a:t>scoupe</a:t>
                </a: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, o </a:t>
                </a:r>
                <a:r>
                  <a:rPr lang="es-ES" sz="1400" b="1" i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radio </a:t>
                </a:r>
                <a:r>
                  <a:rPr lang="es-ES" sz="14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de acción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400" dirty="0"/>
                  <a:t>determinado. </a:t>
                </a:r>
                <a:endParaRPr lang="es-ES" sz="1400" dirty="0" smtClean="0"/>
              </a:p>
              <a:p>
                <a:r>
                  <a:rPr lang="es-ES" sz="1400" dirty="0" smtClean="0"/>
                  <a:t>Por </a:t>
                </a:r>
                <a:r>
                  <a:rPr lang="es-ES" sz="1400" dirty="0"/>
                  <a:t>ejemplo, en la fórmula bien formada:</a:t>
                </a:r>
                <a:endParaRPr lang="es-AR" sz="1400" dirty="0"/>
              </a:p>
              <a:p>
                <a:r>
                  <a:rPr lang="es-ES" sz="1400" dirty="0"/>
                  <a:t> </a:t>
                </a:r>
                <a:endParaRPr lang="es-AR" sz="1400" dirty="0"/>
              </a:p>
              <a:p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		(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  <a:sym typeface="Symbol"/>
                  </a:rPr>
                  <a:t>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x</a:t>
                </a:r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)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(x)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  <a:sym typeface="Symbol"/>
                  </a:rPr>
                  <a:t>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(x))</a:t>
                </a:r>
                <a:endParaRPr lang="es-AR" sz="1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s-ES" sz="1400" dirty="0"/>
                  <a:t> </a:t>
                </a:r>
                <a:endParaRPr lang="es-AR" sz="1400" dirty="0"/>
              </a:p>
              <a:p>
                <a:r>
                  <a:rPr lang="es-ES" sz="1400" dirty="0"/>
                  <a:t>las dos ocurrencias del símbolo de variable x suceden dentro del alcance del cuantificador </a:t>
                </a:r>
                <a:r>
                  <a:rPr lang="es-ES" sz="1400" dirty="0" smtClean="0">
                    <a:sym typeface="Symbol"/>
                  </a:rPr>
                  <a:t></a:t>
                </a:r>
                <a:endParaRPr lang="es-ES" sz="1400" dirty="0" smtClean="0"/>
              </a:p>
              <a:p>
                <a:r>
                  <a:rPr lang="es-ES" sz="1400" dirty="0"/>
                  <a:t>M</a:t>
                </a:r>
                <a:r>
                  <a:rPr lang="es-ES" sz="1400" dirty="0" smtClean="0"/>
                  <a:t>ientras </a:t>
                </a:r>
                <a:r>
                  <a:rPr lang="es-ES" sz="1400" dirty="0"/>
                  <a:t>que en la fórmula bien formada: </a:t>
                </a:r>
                <a:endParaRPr lang="es-AR" sz="1400" dirty="0"/>
              </a:p>
              <a:p>
                <a:r>
                  <a:rPr lang="es-ES" sz="1400" dirty="0"/>
                  <a:t> </a:t>
                </a:r>
                <a:endParaRPr lang="es-AR" sz="1400" dirty="0"/>
              </a:p>
              <a:p>
                <a:pPr lvl="4"/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  <a:sym typeface="Symbol"/>
                  </a:rPr>
                  <a:t>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x)</a:t>
                </a:r>
                <a14:m>
                  <m:oMath xmlns:m="http://schemas.openxmlformats.org/officeDocument/2006/math">
                    <m:r>
                      <a:rPr lang="es-ES" sz="1400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s-AR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(x)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  <a:sym typeface="Symbol"/>
                  </a:rPr>
                  <a:t>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s-ES" sz="1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(x)</a:t>
                </a:r>
                <a:endParaRPr lang="es-AR" sz="1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s-ES" sz="1400" dirty="0"/>
                  <a:t> </a:t>
                </a:r>
                <a:endParaRPr lang="es-AR" sz="1400" dirty="0"/>
              </a:p>
              <a:p>
                <a:r>
                  <a:rPr lang="es-ES" sz="1400" dirty="0"/>
                  <a:t>el </a:t>
                </a:r>
                <a:r>
                  <a:rPr lang="es-ES" sz="1400" dirty="0">
                    <a:sym typeface="Symbol"/>
                  </a:rPr>
                  <a:t></a:t>
                </a:r>
                <a:r>
                  <a:rPr lang="es-ES" sz="1400" dirty="0"/>
                  <a:t> alcanza sólo a la primera ocurrencia de x. Diremos en el primer caso que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x está </a:t>
                </a:r>
                <a:r>
                  <a:rPr lang="es-ES" sz="14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ligada</a:t>
                </a:r>
                <a:r>
                  <a:rPr lang="es-ES" sz="1400" dirty="0"/>
                  <a:t>, y en el segundo que la primera x está </a:t>
                </a:r>
                <a:r>
                  <a:rPr lang="es-ES" sz="1400" i="1" dirty="0"/>
                  <a:t>ligada</a:t>
                </a:r>
                <a:r>
                  <a:rPr lang="es-ES" sz="1400" dirty="0"/>
                  <a:t> y la otra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está </a:t>
                </a:r>
                <a:r>
                  <a:rPr lang="es-ES" sz="14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libre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400" dirty="0"/>
                  <a:t>(por lo que podría sustituirse por cualquier otro símbolo de variable). </a:t>
                </a:r>
                <a:endParaRPr lang="es-ES" sz="1400" dirty="0" smtClean="0"/>
              </a:p>
              <a:p>
                <a:endParaRPr lang="es-ES" sz="1400" dirty="0"/>
              </a:p>
              <a:p>
                <a:r>
                  <a:rPr lang="es-ES" sz="1400" dirty="0" smtClean="0"/>
                  <a:t>Una </a:t>
                </a:r>
                <a:r>
                  <a:rPr lang="es-ES" sz="1400" dirty="0" err="1" smtClean="0"/>
                  <a:t>fbf</a:t>
                </a:r>
                <a:r>
                  <a:rPr lang="es-ES" sz="1400" dirty="0" smtClean="0"/>
                  <a:t> es </a:t>
                </a:r>
                <a:r>
                  <a:rPr lang="es-ES" sz="14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abierta</a:t>
                </a:r>
                <a:r>
                  <a:rPr lang="es-ES" sz="1400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400" dirty="0"/>
                  <a:t>si contiene algún símbolo de variable libre, y </a:t>
                </a:r>
                <a:r>
                  <a:rPr lang="es-ES" sz="14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cerrada</a:t>
                </a:r>
                <a:r>
                  <a:rPr lang="es-ES" sz="1400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s-ES" sz="1400" dirty="0"/>
                  <a:t>si todos los símbolos de variables están ligados. </a:t>
                </a:r>
                <a:endParaRPr lang="es-AR" sz="1400" dirty="0"/>
              </a:p>
              <a:p>
                <a:r>
                  <a:rPr lang="es-ES" sz="1100" dirty="0"/>
                  <a:t> </a:t>
                </a:r>
                <a:endParaRPr lang="es-AR" sz="1100" dirty="0"/>
              </a:p>
              <a:p>
                <a:pPr lvl="0"/>
                <a:r>
                  <a:rPr lang="es-ES" sz="1100" dirty="0"/>
                  <a:t> </a:t>
                </a:r>
                <a:endParaRPr lang="es-AR" sz="1100" dirty="0"/>
              </a:p>
              <a:p>
                <a:r>
                  <a:rPr lang="es-ES" sz="1100" dirty="0"/>
                  <a:t>	</a:t>
                </a:r>
                <a:endParaRPr lang="es-AR" sz="1100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40768"/>
                <a:ext cx="8352928" cy="4074962"/>
              </a:xfrm>
              <a:prstGeom prst="rect">
                <a:avLst/>
              </a:prstGeom>
              <a:blipFill rotWithShape="1"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0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Introducción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467544" y="1145644"/>
            <a:ext cx="8064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La </a:t>
            </a:r>
            <a:r>
              <a:rPr lang="es-ES" sz="1400" dirty="0" smtClean="0"/>
              <a:t>lógica </a:t>
            </a:r>
            <a:r>
              <a:rPr lang="es-ES" sz="1400" dirty="0"/>
              <a:t>proposicional permite formalizar y teorizar sobre la validez de una gran cantidad de enunciados. Sin embargo existen enunciados intuitivamente válidos que no pueden ser probados por dicha lógica. </a:t>
            </a:r>
            <a:endParaRPr lang="es-ES" sz="1400" dirty="0" smtClean="0"/>
          </a:p>
          <a:p>
            <a:r>
              <a:rPr lang="es-ES" sz="1400" dirty="0" smtClean="0"/>
              <a:t>Por </a:t>
            </a:r>
            <a:r>
              <a:rPr lang="es-ES" sz="1400" dirty="0"/>
              <a:t>ejemplo, considérese el siguiente razonamiento</a:t>
            </a:r>
            <a:r>
              <a:rPr lang="es-ES" sz="1400" dirty="0" smtClean="0"/>
              <a:t>:</a:t>
            </a:r>
            <a:r>
              <a:rPr lang="es-ES" sz="1400" dirty="0"/>
              <a:t> </a:t>
            </a:r>
            <a:endParaRPr lang="es-ES" sz="1400" dirty="0" smtClean="0"/>
          </a:p>
          <a:p>
            <a:endParaRPr lang="es-AR" sz="1400" dirty="0" smtClean="0"/>
          </a:p>
          <a:p>
            <a:r>
              <a:rPr lang="es-ES" sz="1400" dirty="0"/>
              <a:t> </a:t>
            </a:r>
            <a:endParaRPr lang="es-AR" sz="1400" dirty="0"/>
          </a:p>
          <a:p>
            <a:r>
              <a:rPr lang="es-ES" sz="1400" dirty="0"/>
              <a:t> </a:t>
            </a:r>
            <a:endParaRPr lang="es-AR" sz="1400" dirty="0"/>
          </a:p>
          <a:p>
            <a:endParaRPr lang="es-ES" sz="1400" dirty="0" smtClean="0"/>
          </a:p>
          <a:p>
            <a:endParaRPr lang="es-AR" sz="1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61036" y="5589240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El </a:t>
            </a:r>
            <a:r>
              <a:rPr lang="es-ES" sz="1400" b="1" i="1" dirty="0" smtClean="0"/>
              <a:t>Sujeto</a:t>
            </a:r>
            <a:r>
              <a:rPr lang="es-ES" sz="1400" dirty="0" smtClean="0"/>
              <a:t> es la cosa acerca de la cual el enunciado está afirmando algo, ej. Sócrates. </a:t>
            </a:r>
          </a:p>
          <a:p>
            <a:endParaRPr lang="es-ES" sz="1400" dirty="0" smtClean="0"/>
          </a:p>
          <a:p>
            <a:r>
              <a:rPr lang="es-ES" sz="1400" dirty="0" smtClean="0"/>
              <a:t>El </a:t>
            </a:r>
            <a:r>
              <a:rPr lang="es-ES" sz="1400" b="1" dirty="0" smtClean="0"/>
              <a:t>Predicado</a:t>
            </a:r>
            <a:r>
              <a:rPr lang="es-ES" sz="1400" dirty="0" smtClean="0"/>
              <a:t> se refiere a una propiedad que posee el sujeto, </a:t>
            </a:r>
            <a:r>
              <a:rPr lang="es-ES" sz="1400" dirty="0" err="1" smtClean="0"/>
              <a:t>ej</a:t>
            </a:r>
            <a:r>
              <a:rPr lang="es-ES" sz="1400" dirty="0" smtClean="0"/>
              <a:t> «es mortal»</a:t>
            </a:r>
          </a:p>
          <a:p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539552" y="3645024"/>
            <a:ext cx="39486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Sucede que para estudiar la validez de este tipo de razonamientos necesitamos analizar </a:t>
            </a:r>
            <a:r>
              <a:rPr lang="es-ES" sz="1400" dirty="0" smtClean="0"/>
              <a:t>:</a:t>
            </a:r>
          </a:p>
          <a:p>
            <a:endParaRPr lang="es-ES" sz="1400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/>
              <a:t>la naturaleza de la premisa «Todos los As son Bs»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/>
              <a:t>la estructura interna de cada enunciado</a:t>
            </a:r>
            <a:endParaRPr lang="es-AR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788024" y="3787249"/>
            <a:ext cx="4187621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prstClr val="black"/>
                </a:solidFill>
              </a:rPr>
              <a:t>Dicha problemática la resuelve la </a:t>
            </a:r>
            <a:r>
              <a:rPr lang="es-ES" sz="1400" b="1" u="sng" dirty="0">
                <a:solidFill>
                  <a:srgbClr val="9BBB59">
                    <a:lumMod val="50000"/>
                  </a:srgbClr>
                </a:solidFill>
              </a:rPr>
              <a:t>lógica de </a:t>
            </a:r>
            <a:r>
              <a:rPr lang="es-ES" sz="1400" b="1" u="sng" dirty="0" smtClean="0">
                <a:solidFill>
                  <a:srgbClr val="9BBB59">
                    <a:lumMod val="50000"/>
                  </a:srgbClr>
                </a:solidFill>
              </a:rPr>
              <a:t>predicados</a:t>
            </a:r>
          </a:p>
          <a:p>
            <a:r>
              <a:rPr lang="es-ES" sz="1400" dirty="0" smtClean="0"/>
              <a:t>Esto </a:t>
            </a:r>
            <a:r>
              <a:rPr lang="es-ES" sz="1400" dirty="0"/>
              <a:t>se corresponde a las ideas </a:t>
            </a:r>
            <a:r>
              <a:rPr lang="es-ES" sz="1400" dirty="0" smtClean="0"/>
              <a:t>de:</a:t>
            </a:r>
          </a:p>
          <a:p>
            <a:endParaRPr lang="es-ES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s-ES" sz="1400" b="1" dirty="0" smtClean="0">
                <a:solidFill>
                  <a:srgbClr val="0070C0"/>
                </a:solidFill>
              </a:rPr>
              <a:t> Cuantificadores</a:t>
            </a:r>
            <a:endParaRPr lang="es-ES" sz="1400" b="1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ES" sz="1400" b="1" dirty="0" smtClean="0">
                <a:solidFill>
                  <a:srgbClr val="0070C0"/>
                </a:solidFill>
              </a:rPr>
              <a:t> Sujetos y Predicados</a:t>
            </a:r>
            <a:endParaRPr lang="es-AR" sz="1400" b="1" dirty="0">
              <a:solidFill>
                <a:srgbClr val="0070C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2151890"/>
            <a:ext cx="2771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s-ES" sz="1400" b="1" dirty="0">
                <a:solidFill>
                  <a:schemeClr val="accent3">
                    <a:lumMod val="50000"/>
                  </a:schemeClr>
                </a:solidFill>
              </a:rPr>
              <a:t>Todos los hombres son mortales.</a:t>
            </a:r>
            <a:endParaRPr lang="es-AR" sz="14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lvl="4"/>
            <a:r>
              <a:rPr lang="es-ES" sz="1400" b="1" dirty="0">
                <a:solidFill>
                  <a:schemeClr val="accent3">
                    <a:lumMod val="50000"/>
                  </a:schemeClr>
                </a:solidFill>
              </a:rPr>
              <a:t>Sócrates es un hombre.</a:t>
            </a:r>
            <a:endParaRPr lang="es-AR" sz="14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lvl="4"/>
            <a:r>
              <a:rPr lang="es-ES" sz="1400" b="1" dirty="0">
                <a:solidFill>
                  <a:schemeClr val="accent3">
                    <a:lumMod val="50000"/>
                  </a:schemeClr>
                </a:solidFill>
              </a:rPr>
              <a:t>Por lo tanto, Sócrates es mortal.</a:t>
            </a:r>
            <a:endParaRPr lang="es-AR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716643" y="1916832"/>
            <a:ext cx="28620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Su formalización es la siguiente: </a:t>
            </a:r>
            <a:endParaRPr lang="es-AR" sz="1400" dirty="0" smtClean="0"/>
          </a:p>
          <a:p>
            <a:r>
              <a:rPr lang="es-AR" sz="1400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s-ES" sz="1400" b="1" dirty="0" smtClean="0">
                <a:solidFill>
                  <a:schemeClr val="accent3">
                    <a:lumMod val="50000"/>
                  </a:schemeClr>
                </a:solidFill>
              </a:rPr>
              <a:t>p</a:t>
            </a:r>
            <a:endParaRPr lang="es-AR" sz="1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AR" sz="1400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s-ES" sz="1400" b="1" dirty="0" smtClean="0">
                <a:solidFill>
                  <a:schemeClr val="accent3">
                    <a:lumMod val="50000"/>
                  </a:schemeClr>
                </a:solidFill>
              </a:rPr>
              <a:t>q</a:t>
            </a:r>
            <a:endParaRPr lang="es-AR" sz="1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AR" sz="1400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s-ES" sz="1400" b="1" dirty="0" smtClean="0">
                <a:solidFill>
                  <a:schemeClr val="accent3">
                    <a:lumMod val="50000"/>
                  </a:schemeClr>
                </a:solidFill>
              </a:rPr>
              <a:t>Por </a:t>
            </a:r>
            <a:r>
              <a:rPr lang="es-ES" sz="1400" b="1" dirty="0">
                <a:solidFill>
                  <a:schemeClr val="accent3">
                    <a:lumMod val="50000"/>
                  </a:schemeClr>
                </a:solidFill>
              </a:rPr>
              <a:t>lo tanto, r</a:t>
            </a:r>
            <a:endParaRPr lang="es-AR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68760" y="3068960"/>
            <a:ext cx="80076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Esta es claramente una </a:t>
            </a:r>
            <a:r>
              <a:rPr lang="es-ES" sz="1400" u="sng" dirty="0"/>
              <a:t>forma de razonamiento </a:t>
            </a:r>
            <a:r>
              <a:rPr lang="es-ES" sz="1400" u="sng" dirty="0" smtClean="0"/>
              <a:t>inválido</a:t>
            </a:r>
            <a:r>
              <a:rPr lang="es-ES" sz="1400" dirty="0" smtClean="0"/>
              <a:t>, </a:t>
            </a:r>
            <a:r>
              <a:rPr lang="es-ES" sz="1400" dirty="0"/>
              <a:t>lo que contradice nuestra intuición. </a:t>
            </a:r>
            <a:endParaRPr lang="es-ES" sz="1400" dirty="0" smtClean="0"/>
          </a:p>
        </p:txBody>
      </p:sp>
    </p:spTree>
    <p:extLst>
      <p:ext uri="{BB962C8B-B14F-4D97-AF65-F5344CB8AC3E}">
        <p14:creationId xmlns:p14="http://schemas.microsoft.com/office/powerpoint/2010/main" val="233558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s-AR" sz="4000" b="1" dirty="0"/>
              <a:t>Predicados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467544" y="1203717"/>
                <a:ext cx="8064896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s-ES" sz="1400" dirty="0" smtClean="0"/>
              </a:p>
              <a:p>
                <a:r>
                  <a:rPr lang="es-ES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Un </a:t>
                </a:r>
                <a:r>
                  <a:rPr lang="es-ES" sz="14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predicado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 es “lo que se afirma de un sujeto en una proposición” (D.R.A.E.). </a:t>
                </a:r>
                <a:endParaRPr lang="es-ES" sz="1400" b="1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s-ES" sz="1400" dirty="0" smtClean="0"/>
                  <a:t>Los </a:t>
                </a:r>
                <a:r>
                  <a:rPr lang="es-ES" sz="1400" dirty="0"/>
                  <a:t>predicados pueden definir propiedades sobre uno, dos, o más individuos (u objetos), establecen </a:t>
                </a:r>
                <a:r>
                  <a:rPr lang="es-E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relaciones</a:t>
                </a:r>
                <a:r>
                  <a:rPr lang="es-ES" sz="1400" dirty="0"/>
                  <a:t> entre ellos. </a:t>
                </a:r>
                <a:endParaRPr lang="es-ES" sz="1400" dirty="0" smtClean="0"/>
              </a:p>
              <a:p>
                <a:endParaRPr lang="es-ES" sz="1400" dirty="0" smtClean="0"/>
              </a:p>
              <a:p>
                <a:endParaRPr lang="es-ES" sz="1400" dirty="0" smtClean="0"/>
              </a:p>
              <a:p>
                <a:endParaRPr lang="es-ES" sz="1400" dirty="0" smtClean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03717"/>
                <a:ext cx="8064896" cy="3767955"/>
              </a:xfrm>
              <a:prstGeom prst="rect">
                <a:avLst/>
              </a:prstGeom>
              <a:blipFill rotWithShape="1">
                <a:blip r:embed="rId2"/>
                <a:stretch>
                  <a:fillRect l="-22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Rectángulo"/>
          <p:cNvSpPr/>
          <p:nvPr/>
        </p:nvSpPr>
        <p:spPr>
          <a:xfrm>
            <a:off x="467544" y="5611610"/>
            <a:ext cx="7302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200" dirty="0" smtClean="0">
                <a:solidFill>
                  <a:prstClr val="black"/>
                </a:solidFill>
              </a:rPr>
              <a:t>Nota: La </a:t>
            </a:r>
            <a:r>
              <a:rPr lang="es-ES" sz="1200" dirty="0">
                <a:solidFill>
                  <a:prstClr val="black"/>
                </a:solidFill>
              </a:rPr>
              <a:t>lógica de predicados limitada a representar relaciones entre objetos se denomina </a:t>
            </a:r>
            <a:r>
              <a:rPr lang="es-ES" sz="1200" b="1" i="1" dirty="0">
                <a:solidFill>
                  <a:srgbClr val="9BBB59">
                    <a:lumMod val="50000"/>
                  </a:srgbClr>
                </a:solidFill>
              </a:rPr>
              <a:t>de primer orden</a:t>
            </a:r>
            <a:r>
              <a:rPr lang="es-ES" sz="1200" dirty="0">
                <a:solidFill>
                  <a:prstClr val="black"/>
                </a:solidFill>
              </a:rPr>
              <a:t>, la que permite expresar relaciones entre relaciones se conoce como </a:t>
            </a:r>
            <a:r>
              <a:rPr lang="es-ES" sz="1200" b="1" i="1" dirty="0">
                <a:solidFill>
                  <a:srgbClr val="9BBB59">
                    <a:lumMod val="50000"/>
                  </a:srgbClr>
                </a:solidFill>
              </a:rPr>
              <a:t>de segundo orden</a:t>
            </a:r>
            <a:r>
              <a:rPr lang="es-ES" sz="1200" dirty="0">
                <a:solidFill>
                  <a:prstClr val="black"/>
                </a:solidFill>
              </a:rPr>
              <a:t>, y así sucesivamente. En este capítulo nos centraremos en la lógica de predicados de primer orden.</a:t>
            </a:r>
            <a:endParaRPr lang="es-AR" sz="12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467544" y="4509120"/>
                <a:ext cx="7660332" cy="743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s-ES" sz="1400" dirty="0" smtClean="0">
                    <a:solidFill>
                      <a:prstClr val="black"/>
                    </a:solidFill>
                  </a:rPr>
                  <a:t>Los predicado binarios definen </a:t>
                </a:r>
                <a:r>
                  <a:rPr lang="es-ES" sz="1400" dirty="0">
                    <a:solidFill>
                      <a:prstClr val="black"/>
                    </a:solidFill>
                  </a:rPr>
                  <a:t>una relación de grado dos, por ejemplo:</a:t>
                </a:r>
              </a:p>
              <a:p>
                <a:pPr lvl="0"/>
                <a:r>
                  <a:rPr lang="es-ES" sz="1400" dirty="0">
                    <a:solidFill>
                      <a:prstClr val="black"/>
                    </a:solidFill>
                  </a:rPr>
                  <a:t>	 “ 9 es múltiplo de 3”  que lo simbolizamos</a:t>
                </a:r>
                <a14:m>
                  <m:oMath xmlns:m="http://schemas.openxmlformats.org/officeDocument/2006/math">
                    <m:r>
                      <a:rPr lang="es-ES" sz="140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sSubSup>
                      <m:sSubSupPr>
                        <m:ctrlPr>
                          <a:rPr lang="es-A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prstClr val="black"/>
                    </a:solidFill>
                  </a:rPr>
                  <a:t> (9,3)</a:t>
                </a:r>
              </a:p>
              <a:p>
                <a:pPr marL="0" lvl="4"/>
                <a:r>
                  <a:rPr lang="es-ES" sz="1400" dirty="0">
                    <a:solidFill>
                      <a:prstClr val="black"/>
                    </a:solidFill>
                  </a:rPr>
                  <a:t>	“7 es menor que 9” que lo simbolizamos</a:t>
                </a:r>
                <a:r>
                  <a:rPr lang="es-AR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s-E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prstClr val="black"/>
                    </a:solidFill>
                  </a:rPr>
                  <a:t> (7,9)</a:t>
                </a:r>
                <a:endParaRPr lang="es-A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09120"/>
                <a:ext cx="7660332" cy="743858"/>
              </a:xfrm>
              <a:prstGeom prst="rect">
                <a:avLst/>
              </a:prstGeom>
              <a:blipFill rotWithShape="1">
                <a:blip r:embed="rId3"/>
                <a:stretch>
                  <a:fillRect l="-239" t="-820" b="-737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462533" y="2926701"/>
                <a:ext cx="8141915" cy="1177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s-ES" sz="1400" dirty="0" smtClean="0">
                    <a:solidFill>
                      <a:prstClr val="black"/>
                    </a:solidFill>
                  </a:rPr>
                  <a:t>Los </a:t>
                </a:r>
                <a:r>
                  <a:rPr lang="es-ES" sz="1400" dirty="0">
                    <a:solidFill>
                      <a:prstClr val="black"/>
                    </a:solidFill>
                  </a:rPr>
                  <a:t>predicados unarios definen relaciones de grado uno,  es decir propiedades de un objeto,</a:t>
                </a:r>
              </a:p>
              <a:p>
                <a:pPr lvl="0"/>
                <a:r>
                  <a:rPr lang="es-ES" sz="1400" dirty="0">
                    <a:solidFill>
                      <a:prstClr val="black"/>
                    </a:solidFill>
                  </a:rPr>
                  <a:t> como por ejemplo:</a:t>
                </a:r>
              </a:p>
              <a:p>
                <a:pPr lvl="0"/>
                <a:r>
                  <a:rPr lang="es-ES" sz="1400" dirty="0">
                    <a:solidFill>
                      <a:prstClr val="black"/>
                    </a:solidFill>
                  </a:rPr>
                  <a:t>	 “el 7 es un número primo”  que  lo simbolizamos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prstClr val="black"/>
                    </a:solidFill>
                  </a:rPr>
                  <a:t> (7)</a:t>
                </a:r>
              </a:p>
              <a:p>
                <a:pPr lvl="0"/>
                <a:r>
                  <a:rPr lang="es-ES" sz="1400" b="1" dirty="0">
                    <a:solidFill>
                      <a:srgbClr val="9BBB59">
                        <a:lumMod val="50000"/>
                      </a:srgbClr>
                    </a:solidFill>
                  </a:rPr>
                  <a:t>	«</a:t>
                </a:r>
                <a:r>
                  <a:rPr lang="es-ES" sz="1400" b="1" dirty="0" err="1">
                    <a:solidFill>
                      <a:srgbClr val="9BBB59">
                        <a:lumMod val="50000"/>
                      </a:srgbClr>
                    </a:solidFill>
                  </a:rPr>
                  <a:t>Socrates</a:t>
                </a:r>
                <a:r>
                  <a:rPr lang="es-ES" sz="1400" b="1" dirty="0">
                    <a:solidFill>
                      <a:srgbClr val="9BBB59">
                        <a:lumMod val="50000"/>
                      </a:srgbClr>
                    </a:solidFill>
                  </a:rPr>
                  <a:t> es mortal»</a:t>
                </a:r>
                <a:r>
                  <a:rPr lang="es-ES" sz="1400" dirty="0">
                    <a:solidFill>
                      <a:prstClr val="black"/>
                    </a:solidFill>
                  </a:rPr>
                  <a:t> que  lo simbolizamos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s-ES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prstClr val="black"/>
                    </a:solidFill>
                  </a:rPr>
                  <a:t> (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socrates</a:t>
                </a:r>
                <a:r>
                  <a:rPr lang="es-ES" sz="14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4"/>
                <a:r>
                  <a:rPr lang="es-ES" sz="1400" b="1" dirty="0">
                    <a:solidFill>
                      <a:srgbClr val="9BBB59">
                        <a:lumMod val="50000"/>
                      </a:srgbClr>
                    </a:solidFill>
                  </a:rPr>
                  <a:t>	«Sócrates es un hombre» </a:t>
                </a:r>
                <a:r>
                  <a:rPr lang="es-ES" sz="1400" dirty="0">
                    <a:solidFill>
                      <a:prstClr val="black"/>
                    </a:solidFill>
                  </a:rPr>
                  <a:t>que  lo simbolizamos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s-ES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400" dirty="0">
                    <a:solidFill>
                      <a:prstClr val="black"/>
                    </a:solidFill>
                  </a:rPr>
                  <a:t> (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socrates</a:t>
                </a:r>
                <a:r>
                  <a:rPr lang="es-ES" sz="1400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33" y="2926701"/>
                <a:ext cx="8141915" cy="1177438"/>
              </a:xfrm>
              <a:prstGeom prst="rect">
                <a:avLst/>
              </a:prstGeom>
              <a:blipFill rotWithShape="1">
                <a:blip r:embed="rId4"/>
                <a:stretch>
                  <a:fillRect l="-225" t="-518" b="-46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Rectángulo"/>
          <p:cNvSpPr/>
          <p:nvPr/>
        </p:nvSpPr>
        <p:spPr>
          <a:xfrm>
            <a:off x="467544" y="2397761"/>
            <a:ext cx="8169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400" dirty="0">
                <a:solidFill>
                  <a:prstClr val="black"/>
                </a:solidFill>
              </a:rPr>
              <a:t>Así, hay predicados unarios (o </a:t>
            </a:r>
            <a:r>
              <a:rPr lang="es-ES" sz="1400" dirty="0" err="1">
                <a:solidFill>
                  <a:prstClr val="black"/>
                </a:solidFill>
              </a:rPr>
              <a:t>monádicos</a:t>
            </a:r>
            <a:r>
              <a:rPr lang="es-ES" sz="1400" dirty="0">
                <a:solidFill>
                  <a:prstClr val="black"/>
                </a:solidFill>
              </a:rPr>
              <a:t>), binarios,  ternarios,…,n-arios.  </a:t>
            </a:r>
          </a:p>
          <a:p>
            <a:pPr lvl="0"/>
            <a:endParaRPr lang="es-E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8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s-ES" sz="4000" b="1" dirty="0"/>
              <a:t>Predicados</a:t>
            </a:r>
            <a:endParaRPr lang="es-AR" sz="4000" b="1" dirty="0"/>
          </a:p>
        </p:txBody>
      </p:sp>
      <p:sp>
        <p:nvSpPr>
          <p:cNvPr id="3" name="2 Rectángulo"/>
          <p:cNvSpPr/>
          <p:nvPr/>
        </p:nvSpPr>
        <p:spPr>
          <a:xfrm>
            <a:off x="600944" y="1196752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Ejemplos: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566084"/>
            <a:ext cx="7920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En cada uno de los siguientes enunciados, se ha subrayado el sujeto y el resto es el predicado:</a:t>
            </a:r>
          </a:p>
          <a:p>
            <a:endParaRPr lang="es-ES" dirty="0"/>
          </a:p>
          <a:p>
            <a:pPr marL="1257300" lvl="2" indent="-342900">
              <a:buFont typeface="+mj-lt"/>
              <a:buAutoNum type="alphaLcParenR"/>
            </a:pPr>
            <a:r>
              <a:rPr lang="es-ES" sz="1400" u="sng" dirty="0" smtClean="0"/>
              <a:t>Sócrates </a:t>
            </a:r>
            <a:r>
              <a:rPr lang="es-ES" sz="1400" dirty="0" smtClean="0"/>
              <a:t>es un hombre.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s-ES" sz="1400" u="sng" dirty="0" smtClean="0"/>
              <a:t>Yo</a:t>
            </a:r>
            <a:r>
              <a:rPr lang="es-ES" sz="1400" dirty="0" smtClean="0"/>
              <a:t> escribo libros.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s-ES" sz="1400" u="sng" dirty="0" smtClean="0"/>
              <a:t>El número cuya </a:t>
            </a:r>
            <a:r>
              <a:rPr lang="es-ES" sz="1400" u="sng" dirty="0" err="1" smtClean="0"/>
              <a:t>raiz</a:t>
            </a:r>
            <a:r>
              <a:rPr lang="es-ES" sz="1400" u="sng" dirty="0" smtClean="0"/>
              <a:t> es -1 </a:t>
            </a:r>
            <a:r>
              <a:rPr lang="es-ES" sz="1400" dirty="0" smtClean="0"/>
              <a:t>no es real.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s-ES" sz="1400" u="sng" dirty="0" smtClean="0"/>
              <a:t>El aislamiento </a:t>
            </a:r>
            <a:r>
              <a:rPr lang="es-ES" sz="1400" dirty="0" smtClean="0"/>
              <a:t>durará hasta </a:t>
            </a:r>
            <a:r>
              <a:rPr lang="es-ES" sz="1400" smtClean="0"/>
              <a:t>el </a:t>
            </a:r>
            <a:r>
              <a:rPr lang="es-ES" sz="1400" smtClean="0"/>
              <a:t>28 </a:t>
            </a:r>
            <a:r>
              <a:rPr lang="es-ES" sz="1400" dirty="0" smtClean="0"/>
              <a:t>de Junio.</a:t>
            </a:r>
            <a:endParaRPr lang="es-AR" sz="1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69740" y="3140968"/>
            <a:ext cx="7674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Resulta conveniente representar a los predicados con letras mayúsculas y a los sujetos con minúsculas, con lo cual los enunciados de arriba se simbolizan del modo siguiente:</a:t>
            </a:r>
          </a:p>
          <a:p>
            <a:endParaRPr lang="es-ES" dirty="0"/>
          </a:p>
          <a:p>
            <a:pPr marL="1257300" lvl="2" indent="-342900">
              <a:buFont typeface="+mj-lt"/>
              <a:buAutoNum type="alphaLcParenR"/>
            </a:pPr>
            <a:r>
              <a:rPr lang="es-ES" sz="1400" dirty="0" smtClean="0"/>
              <a:t>H(s) simboliza «Sócrates </a:t>
            </a:r>
            <a:r>
              <a:rPr lang="es-ES" sz="1400" dirty="0"/>
              <a:t>es un </a:t>
            </a:r>
            <a:r>
              <a:rPr lang="es-ES" sz="1400" dirty="0" smtClean="0"/>
              <a:t>hombre»  . También podemos representar que Napoleón es un hombre diciendo H(n), donde n simboliza a Napoleón.</a:t>
            </a:r>
            <a:endParaRPr lang="es-ES" sz="1400" dirty="0"/>
          </a:p>
          <a:p>
            <a:pPr marL="1257300" lvl="2" indent="-342900">
              <a:buFont typeface="+mj-lt"/>
              <a:buAutoNum type="alphaLcParenR"/>
            </a:pPr>
            <a:r>
              <a:rPr lang="es-ES" sz="1400" dirty="0" smtClean="0"/>
              <a:t>E(i) simboliza «Yo </a:t>
            </a:r>
            <a:r>
              <a:rPr lang="es-ES" sz="1400" dirty="0"/>
              <a:t>escribo </a:t>
            </a:r>
            <a:r>
              <a:rPr lang="es-ES" sz="1400" dirty="0" smtClean="0"/>
              <a:t>libros», donde i me simboliza a mí, mientras que E simboliza a la propiedad de «escribir libros». También podemos simbolizar que Sócrates escribe libros diciendo E(s).</a:t>
            </a:r>
            <a:endParaRPr lang="es-ES" sz="1400" dirty="0"/>
          </a:p>
          <a:p>
            <a:pPr marL="1257300" lvl="2" indent="-342900">
              <a:buFont typeface="+mj-lt"/>
              <a:buAutoNum type="alphaLcParenR"/>
            </a:pPr>
            <a:r>
              <a:rPr lang="es-ES" sz="1400" dirty="0" smtClean="0">
                <a:sym typeface="Symbol"/>
              </a:rPr>
              <a:t>( R(j) ) donde j representa al </a:t>
            </a:r>
            <a:r>
              <a:rPr lang="es-ES" sz="1400" dirty="0" smtClean="0"/>
              <a:t>número </a:t>
            </a:r>
            <a:r>
              <a:rPr lang="es-ES" sz="1400" dirty="0"/>
              <a:t>cuya </a:t>
            </a:r>
            <a:r>
              <a:rPr lang="es-ES" sz="1400" dirty="0" smtClean="0"/>
              <a:t>raíz </a:t>
            </a:r>
            <a:r>
              <a:rPr lang="es-ES" sz="1400" dirty="0"/>
              <a:t>es -1 </a:t>
            </a:r>
            <a:r>
              <a:rPr lang="es-ES" sz="1400" dirty="0" smtClean="0"/>
              <a:t>.</a:t>
            </a:r>
            <a:endParaRPr lang="es-ES" sz="1400" dirty="0"/>
          </a:p>
          <a:p>
            <a:pPr marL="1257300" lvl="2" indent="-342900">
              <a:buFont typeface="+mj-lt"/>
              <a:buAutoNum type="alphaLcParenR"/>
            </a:pPr>
            <a:r>
              <a:rPr lang="es-ES" sz="1400" dirty="0" smtClean="0"/>
              <a:t>D(a), donde a simboliza al aislamiento y D al predicado «</a:t>
            </a:r>
            <a:r>
              <a:rPr lang="es-ES" sz="1400" dirty="0"/>
              <a:t>durará hasta el </a:t>
            </a:r>
            <a:r>
              <a:rPr lang="es-ES" sz="1400" dirty="0" smtClean="0"/>
              <a:t>28 </a:t>
            </a:r>
            <a:r>
              <a:rPr lang="es-ES" sz="1400" dirty="0"/>
              <a:t>de </a:t>
            </a:r>
            <a:r>
              <a:rPr lang="es-ES" sz="1400" dirty="0" smtClean="0"/>
              <a:t>Junio»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 flipH="1">
                <a:off x="569740" y="5517232"/>
                <a:ext cx="7776864" cy="1203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smtClean="0"/>
                  <a:t>También podemos ponerle nombres mas genéricos a los predicados, por </a:t>
                </a:r>
                <a:r>
                  <a:rPr lang="es-ES" sz="1400" dirty="0" err="1" smtClean="0"/>
                  <a:t>ej</a:t>
                </a:r>
                <a:r>
                  <a:rPr lang="es-ES" sz="1400" dirty="0" smtClean="0"/>
                  <a:t>:</a:t>
                </a:r>
              </a:p>
              <a:p>
                <a:pPr marL="1257300" lvl="2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ES" sz="1400" b="0" i="1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400" dirty="0"/>
                  <a:t>(</a:t>
                </a:r>
                <a:r>
                  <a:rPr lang="es-ES" sz="1400" dirty="0" smtClean="0"/>
                  <a:t>x) </a:t>
                </a:r>
                <a:r>
                  <a:rPr lang="es-ES" sz="1400" dirty="0"/>
                  <a:t>simboliza </a:t>
                </a:r>
                <a:r>
                  <a:rPr lang="es-ES" sz="1400" dirty="0" smtClean="0"/>
                  <a:t>«x es </a:t>
                </a:r>
                <a:r>
                  <a:rPr lang="es-ES" sz="1400" dirty="0"/>
                  <a:t>un hombre» </a:t>
                </a:r>
                <a:endParaRPr lang="es-ES" sz="1400" dirty="0" smtClean="0"/>
              </a:p>
              <a:p>
                <a:pPr marL="1257300" lvl="2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s-ES" sz="1400" b="0" i="1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400" dirty="0" smtClean="0"/>
                  <a:t>(x) </a:t>
                </a:r>
                <a:r>
                  <a:rPr lang="es-ES" sz="1400" dirty="0"/>
                  <a:t>simboliza </a:t>
                </a:r>
                <a:r>
                  <a:rPr lang="es-ES" sz="1400" dirty="0" smtClean="0"/>
                  <a:t>«x </a:t>
                </a:r>
                <a:r>
                  <a:rPr lang="es-ES" sz="1400" dirty="0"/>
                  <a:t>escribo libros</a:t>
                </a:r>
                <a:r>
                  <a:rPr lang="es-ES" sz="1400" dirty="0" smtClean="0"/>
                  <a:t>»</a:t>
                </a:r>
              </a:p>
              <a:p>
                <a:pPr marL="1257300" lvl="2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s-ES" sz="1400" b="0" i="1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400" dirty="0"/>
                  <a:t>(</a:t>
                </a:r>
                <a:r>
                  <a:rPr lang="es-ES" sz="1400" dirty="0" smtClean="0"/>
                  <a:t>x</a:t>
                </a:r>
                <a:r>
                  <a:rPr lang="es-ES" sz="1400" dirty="0">
                    <a:sym typeface="Symbol"/>
                  </a:rPr>
                  <a:t>) </a:t>
                </a:r>
                <a:r>
                  <a:rPr lang="es-ES" sz="1400" dirty="0" smtClean="0">
                    <a:sym typeface="Symbol"/>
                  </a:rPr>
                  <a:t>)</a:t>
                </a:r>
                <a:r>
                  <a:rPr lang="es-ES" sz="1400" dirty="0"/>
                  <a:t> simboliza</a:t>
                </a:r>
                <a:r>
                  <a:rPr lang="es-ES" sz="1400" dirty="0" smtClean="0">
                    <a:sym typeface="Symbol"/>
                  </a:rPr>
                  <a:t> «x es real»</a:t>
                </a:r>
                <a:endParaRPr lang="es-ES" sz="1400" dirty="0"/>
              </a:p>
              <a:p>
                <a:pPr marL="1257300" lvl="2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AR" sz="1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sz="1400" b="0" i="1" smtClean="0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es-ES" sz="1400" b="0" i="1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1400" dirty="0"/>
                  <a:t>(</a:t>
                </a:r>
                <a:r>
                  <a:rPr lang="es-ES" sz="1400" dirty="0" smtClean="0"/>
                  <a:t>x</a:t>
                </a:r>
                <a:r>
                  <a:rPr lang="es-ES" sz="1400" dirty="0"/>
                  <a:t>), simboliza </a:t>
                </a:r>
                <a:r>
                  <a:rPr lang="es-ES" sz="1400" dirty="0" smtClean="0"/>
                  <a:t> «x durará </a:t>
                </a:r>
                <a:r>
                  <a:rPr lang="es-ES" sz="1400" dirty="0"/>
                  <a:t>hasta el </a:t>
                </a:r>
                <a:r>
                  <a:rPr lang="es-ES" sz="1400" dirty="0" smtClean="0"/>
                  <a:t>28 </a:t>
                </a:r>
                <a:r>
                  <a:rPr lang="es-ES" sz="1400" dirty="0"/>
                  <a:t>de Junio</a:t>
                </a:r>
                <a:r>
                  <a:rPr lang="es-ES" sz="1400" dirty="0" smtClean="0"/>
                  <a:t>»</a:t>
                </a:r>
                <a:endParaRPr lang="es-AR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9740" y="5517232"/>
                <a:ext cx="7776864" cy="1203791"/>
              </a:xfrm>
              <a:prstGeom prst="rect">
                <a:avLst/>
              </a:prstGeom>
              <a:blipFill rotWithShape="1">
                <a:blip r:embed="rId2"/>
                <a:stretch>
                  <a:fillRect l="-157" t="-505" b="-202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32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Cuantificadores</a:t>
            </a:r>
            <a:endParaRPr lang="es-AR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42" y="1559560"/>
            <a:ext cx="8167982" cy="266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464669" y="4228053"/>
                <a:ext cx="7755328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0" dirty="0" smtClean="0">
                    <a:sym typeface="Symbol"/>
                  </a:rPr>
                  <a:t>Usando el lenguaje simbólico que acabamos de introducir, podemos escribir:</a:t>
                </a:r>
              </a:p>
              <a:p>
                <a:endParaRPr lang="es-ES" dirty="0" smtClean="0">
                  <a:sym typeface="Symbol"/>
                </a:endParaRPr>
              </a:p>
              <a:p>
                <a:r>
                  <a:rPr lang="es-ES" dirty="0">
                    <a:sym typeface="Symbol"/>
                  </a:rPr>
                  <a:t>	</a:t>
                </a:r>
                <a:r>
                  <a:rPr lang="es-ES" dirty="0" smtClean="0">
                    <a:sym typeface="Symbol"/>
                  </a:rPr>
                  <a:t>	</a:t>
                </a:r>
                <a:r>
                  <a:rPr lang="es-ES" b="1" dirty="0" smtClean="0">
                    <a:sym typeface="Symbol"/>
                  </a:rPr>
                  <a:t>Para todo x, </a:t>
                </a:r>
                <a:r>
                  <a:rPr lang="es-ES" b="1" dirty="0" smtClean="0"/>
                  <a:t> </a:t>
                </a:r>
                <a:r>
                  <a:rPr lang="es-ES" b="1" dirty="0"/>
                  <a:t>E(x)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/>
                        <a:sym typeface="Symbol"/>
                      </a:rPr>
                      <m:t></m:t>
                    </m:r>
                  </m:oMath>
                </a14:m>
                <a:r>
                  <a:rPr lang="es-ES" b="1" dirty="0"/>
                  <a:t>P(x) </a:t>
                </a:r>
                <a:endParaRPr lang="es-ES" b="1" dirty="0" smtClean="0"/>
              </a:p>
              <a:p>
                <a:endParaRPr lang="es-ES" dirty="0" smtClean="0"/>
              </a:p>
              <a:p>
                <a:r>
                  <a:rPr lang="es-ES" dirty="0" smtClean="0"/>
                  <a:t>Donde E(x) simboliza «x es un entero» y P(x) simboliza «x tiene un factor primo».</a:t>
                </a:r>
              </a:p>
              <a:p>
                <a:endParaRPr lang="es-ES" dirty="0" smtClean="0"/>
              </a:p>
              <a:p>
                <a:r>
                  <a:rPr lang="es-ES" dirty="0" smtClean="0"/>
                  <a:t>Introduciendo un símbolo para el cuantificador :</a:t>
                </a:r>
                <a:endParaRPr lang="es-AR" dirty="0"/>
              </a:p>
              <a:p>
                <a:endParaRPr lang="es-ES" dirty="0" smtClean="0">
                  <a:sym typeface="Symbol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/>
                        <a:sym typeface="Symbol"/>
                      </a:rPr>
                      <m:t>(</m:t>
                    </m:r>
                    <m:r>
                      <a:rPr lang="es-ES" b="0" i="1">
                        <a:solidFill>
                          <a:srgbClr val="0070C0"/>
                        </a:solidFill>
                        <a:latin typeface="Cambria Math"/>
                        <a:sym typeface="Symbol"/>
                      </a:rPr>
                      <m:t></m:t>
                    </m:r>
                  </m:oMath>
                </a14:m>
                <a:r>
                  <a:rPr lang="es-ES" dirty="0" smtClean="0">
                    <a:solidFill>
                      <a:srgbClr val="0070C0"/>
                    </a:solidFill>
                  </a:rPr>
                  <a:t>x) ( E(x)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/>
                        <a:sym typeface="Symbol"/>
                      </a:rPr>
                      <m:t></m:t>
                    </m:r>
                  </m:oMath>
                </a14:m>
                <a:r>
                  <a:rPr lang="es-ES" dirty="0" smtClean="0">
                    <a:solidFill>
                      <a:srgbClr val="0070C0"/>
                    </a:solidFill>
                  </a:rPr>
                  <a:t>P(x) )</a:t>
                </a:r>
                <a:endParaRPr lang="es-A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9" y="4228053"/>
                <a:ext cx="7755328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629" t="-1179" b="-28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05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ES" sz="4000" b="1" dirty="0"/>
              <a:t>Cuantificadores</a:t>
            </a:r>
            <a:endParaRPr lang="es-AR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13123" y="1124744"/>
            <a:ext cx="7477047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Hay otro cuantificador que parece necesario para simbolizar frases corrientes.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Consideremos la frase: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solidFill>
                  <a:srgbClr val="0070C0"/>
                </a:solidFill>
              </a:rPr>
              <a:t>«Algunos mamíferos tienen alas»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También lo podemos reformular como: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solidFill>
                  <a:srgbClr val="0070C0"/>
                </a:solidFill>
              </a:rPr>
              <a:t>«Existe al menos un mamífero que tiene alas»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O en lenguaje más artificial podemos decir: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solidFill>
                  <a:srgbClr val="0070C0"/>
                </a:solidFill>
              </a:rPr>
              <a:t>Existe al menos un objeto x, tal que x es mamífero y x tiene alas.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424430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frase  </a:t>
            </a:r>
            <a:r>
              <a:rPr lang="es-ES" b="1" dirty="0" smtClean="0">
                <a:solidFill>
                  <a:srgbClr val="0070C0"/>
                </a:solidFill>
              </a:rPr>
              <a:t>«</a:t>
            </a:r>
            <a:r>
              <a:rPr lang="es-ES" b="1" dirty="0">
                <a:solidFill>
                  <a:srgbClr val="0070C0"/>
                </a:solidFill>
              </a:rPr>
              <a:t>Existe al menos un objeto x, tal </a:t>
            </a:r>
            <a:r>
              <a:rPr lang="es-ES" b="1" dirty="0" smtClean="0">
                <a:solidFill>
                  <a:srgbClr val="0070C0"/>
                </a:solidFill>
              </a:rPr>
              <a:t>que» </a:t>
            </a:r>
            <a:r>
              <a:rPr lang="es-ES" dirty="0" smtClean="0"/>
              <a:t>se simboliza  </a:t>
            </a:r>
            <a:r>
              <a:rPr lang="es-ES" b="1" dirty="0" smtClean="0">
                <a:solidFill>
                  <a:srgbClr val="0070C0"/>
                </a:solidFill>
              </a:rPr>
              <a:t>(</a:t>
            </a:r>
            <a:r>
              <a:rPr lang="es-ES" b="1" dirty="0" smtClean="0">
                <a:solidFill>
                  <a:srgbClr val="0070C0"/>
                </a:solidFill>
                <a:sym typeface="Symbol"/>
              </a:rPr>
              <a:t>x)</a:t>
            </a:r>
            <a:r>
              <a:rPr lang="es-ES" dirty="0" smtClean="0">
                <a:sym typeface="Symbol"/>
              </a:rPr>
              <a:t> y se denomina </a:t>
            </a:r>
            <a:r>
              <a:rPr lang="es-ES" b="1" dirty="0" smtClean="0">
                <a:solidFill>
                  <a:srgbClr val="0070C0"/>
                </a:solidFill>
                <a:sym typeface="Symbol"/>
              </a:rPr>
              <a:t>Cuantificador Existencial</a:t>
            </a:r>
            <a:endParaRPr lang="es-AR" b="1" dirty="0">
              <a:solidFill>
                <a:srgbClr val="0070C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73957" y="5013176"/>
            <a:ext cx="55081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Utilizando el cuantificador </a:t>
            </a:r>
            <a:r>
              <a:rPr lang="es-ES" dirty="0" err="1" smtClean="0"/>
              <a:t>pdemos</a:t>
            </a:r>
            <a:r>
              <a:rPr lang="es-ES" dirty="0" smtClean="0"/>
              <a:t> escribir la frase como:</a:t>
            </a:r>
          </a:p>
          <a:p>
            <a:pPr>
              <a:lnSpc>
                <a:spcPct val="150000"/>
              </a:lnSpc>
            </a:pPr>
            <a:r>
              <a:rPr lang="es-ES" b="1" dirty="0">
                <a:solidFill>
                  <a:srgbClr val="0070C0"/>
                </a:solidFill>
              </a:rPr>
              <a:t>(</a:t>
            </a:r>
            <a:r>
              <a:rPr lang="es-ES" b="1" dirty="0">
                <a:solidFill>
                  <a:srgbClr val="0070C0"/>
                </a:solidFill>
                <a:sym typeface="Symbol"/>
              </a:rPr>
              <a:t>x</a:t>
            </a:r>
            <a:r>
              <a:rPr lang="es-ES" b="1" dirty="0" smtClean="0">
                <a:solidFill>
                  <a:srgbClr val="0070C0"/>
                </a:solidFill>
                <a:sym typeface="Symbol"/>
              </a:rPr>
              <a:t>) ( M(x)  A(x) )</a:t>
            </a:r>
          </a:p>
          <a:p>
            <a:pPr>
              <a:lnSpc>
                <a:spcPct val="150000"/>
              </a:lnSpc>
            </a:pPr>
            <a:r>
              <a:rPr lang="es-ES" b="1" dirty="0" smtClean="0">
                <a:sym typeface="Symbol"/>
              </a:rPr>
              <a:t>Donde 	M(x) significa «x es un mamífero»</a:t>
            </a:r>
          </a:p>
          <a:p>
            <a:pPr>
              <a:lnSpc>
                <a:spcPct val="150000"/>
              </a:lnSpc>
            </a:pPr>
            <a:r>
              <a:rPr lang="es-ES" b="1" dirty="0" smtClean="0">
                <a:sym typeface="Symbol"/>
              </a:rPr>
              <a:t>	A(x) significa «x tiene alas»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38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s-ES" sz="4000" b="1" dirty="0" smtClean="0"/>
              <a:t>Relación </a:t>
            </a:r>
            <a:r>
              <a:rPr lang="es-ES" sz="4000" b="1" dirty="0"/>
              <a:t>entre </a:t>
            </a:r>
            <a:r>
              <a:rPr lang="es-ES" sz="4000" b="1" dirty="0">
                <a:sym typeface="Symbol"/>
              </a:rPr>
              <a:t> </a:t>
            </a:r>
            <a:endParaRPr lang="es-AR" sz="40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248121" y="3429000"/>
            <a:ext cx="82123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Estos ejemplos ilustran un esquema común (pero que puede no cumplirse):</a:t>
            </a:r>
          </a:p>
          <a:p>
            <a:endParaRPr lang="es-E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b="1" dirty="0" smtClean="0">
                <a:solidFill>
                  <a:srgbClr val="0070C0"/>
                </a:solidFill>
              </a:rPr>
              <a:t>El cuantificador universal </a:t>
            </a:r>
            <a:r>
              <a:rPr lang="es-ES" sz="1600" dirty="0" smtClean="0"/>
              <a:t>va seguido de una </a:t>
            </a:r>
            <a:r>
              <a:rPr lang="es-ES" sz="1600" b="1" dirty="0" smtClean="0"/>
              <a:t>implicación</a:t>
            </a:r>
            <a:r>
              <a:rPr lang="es-ES" sz="1600" dirty="0" smtClean="0"/>
              <a:t>, debido a que los enunciados universales  suelen ser de la forma, </a:t>
            </a:r>
          </a:p>
          <a:p>
            <a:r>
              <a:rPr lang="es-ES" sz="1600" dirty="0" smtClean="0"/>
              <a:t>	«dado un x cualquiera, si tiene la propiedad A entonces tiene también la propiedad B»</a:t>
            </a:r>
          </a:p>
          <a:p>
            <a:pPr marL="285750" indent="-285750">
              <a:buFont typeface="Wingdings" pitchFamily="2" charset="2"/>
              <a:buChar char="Ø"/>
            </a:pPr>
            <a:endParaRPr lang="es-E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b="1" dirty="0" smtClean="0">
                <a:solidFill>
                  <a:srgbClr val="0070C0"/>
                </a:solidFill>
              </a:rPr>
              <a:t>El cuantificador existencial </a:t>
            </a:r>
            <a:r>
              <a:rPr lang="es-ES" sz="1600" dirty="0" smtClean="0"/>
              <a:t>va seguido  de una </a:t>
            </a:r>
            <a:r>
              <a:rPr lang="es-ES" sz="1600" b="1" dirty="0" smtClean="0"/>
              <a:t>conjunción</a:t>
            </a:r>
            <a:r>
              <a:rPr lang="es-ES" sz="1600" dirty="0" smtClean="0"/>
              <a:t>, </a:t>
            </a:r>
            <a:r>
              <a:rPr lang="es-ES" sz="1600" dirty="0"/>
              <a:t>debido a que los enunciados </a:t>
            </a:r>
            <a:r>
              <a:rPr lang="es-ES" sz="1600" dirty="0" smtClean="0"/>
              <a:t>existenciales suelen </a:t>
            </a:r>
            <a:r>
              <a:rPr lang="es-ES" sz="1600" dirty="0"/>
              <a:t>ser de la </a:t>
            </a:r>
            <a:r>
              <a:rPr lang="es-ES" sz="1600" dirty="0" smtClean="0"/>
              <a:t>forma, </a:t>
            </a:r>
          </a:p>
          <a:p>
            <a:r>
              <a:rPr lang="es-ES" sz="1600" dirty="0" smtClean="0"/>
              <a:t>	«existe al menos un x, que  </a:t>
            </a:r>
            <a:r>
              <a:rPr lang="es-ES" sz="1600" dirty="0"/>
              <a:t>tiene la propiedad A </a:t>
            </a:r>
            <a:r>
              <a:rPr lang="es-ES" sz="1600" dirty="0" smtClean="0"/>
              <a:t>y tiene también la </a:t>
            </a:r>
            <a:r>
              <a:rPr lang="es-ES" sz="1600" dirty="0"/>
              <a:t>propiedad B»</a:t>
            </a:r>
          </a:p>
          <a:p>
            <a:endParaRPr lang="es-A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611560" y="1118419"/>
                <a:ext cx="7200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Veamos estos ejemplos:</a:t>
                </a:r>
              </a:p>
              <a:p>
                <a:endParaRPr lang="es-ES" dirty="0" smtClean="0"/>
              </a:p>
              <a:p>
                <a:r>
                  <a:rPr lang="es-ES" dirty="0" smtClean="0"/>
                  <a:t>«No todas las aves vuelan»</a:t>
                </a:r>
                <a:r>
                  <a:rPr lang="es-ES" dirty="0">
                    <a:solidFill>
                      <a:srgbClr val="0070C0"/>
                    </a:solidFill>
                    <a:sym typeface="Symbol"/>
                  </a:rPr>
                  <a:t> </a:t>
                </a:r>
                <a:r>
                  <a:rPr lang="es-ES" dirty="0" smtClean="0">
                    <a:solidFill>
                      <a:srgbClr val="0070C0"/>
                    </a:solidFill>
                    <a:sym typeface="Symbol"/>
                  </a:rPr>
                  <a:t>	</a:t>
                </a:r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srgbClr val="0070C0"/>
                        </a:solidFill>
                        <a:latin typeface="Cambria Math"/>
                        <a:sym typeface="Symbol"/>
                      </a:rPr>
                      <m:t>(</m:t>
                    </m:r>
                  </m:oMath>
                </a14:m>
                <a:r>
                  <a:rPr lang="es-ES" b="1" dirty="0">
                    <a:solidFill>
                      <a:srgbClr val="0070C0"/>
                    </a:solidFill>
                  </a:rPr>
                  <a:t>x) ( A(x)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rgbClr val="0070C0"/>
                        </a:solidFill>
                        <a:latin typeface="Cambria Math"/>
                        <a:sym typeface="Symbol"/>
                      </a:rPr>
                      <m:t></m:t>
                    </m:r>
                  </m:oMath>
                </a14:m>
                <a:r>
                  <a:rPr lang="es-E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s-ES" b="1" dirty="0">
                    <a:solidFill>
                      <a:srgbClr val="0070C0"/>
                    </a:solidFill>
                  </a:rPr>
                  <a:t>V(x) )</a:t>
                </a:r>
              </a:p>
              <a:p>
                <a:endParaRPr lang="es-ES" dirty="0" smtClean="0"/>
              </a:p>
              <a:p>
                <a:r>
                  <a:rPr lang="es-ES" dirty="0" smtClean="0"/>
                  <a:t>«Algunas aves no vuelan»</a:t>
                </a:r>
                <a:r>
                  <a:rPr lang="es-ES" b="1" dirty="0">
                    <a:solidFill>
                      <a:srgbClr val="0070C0"/>
                    </a:solidFill>
                  </a:rPr>
                  <a:t> </a:t>
                </a:r>
                <a:r>
                  <a:rPr lang="es-ES" b="1" dirty="0" smtClean="0">
                    <a:solidFill>
                      <a:srgbClr val="0070C0"/>
                    </a:solidFill>
                  </a:rPr>
                  <a:t>	(</a:t>
                </a:r>
                <a:r>
                  <a:rPr lang="es-ES" b="1" dirty="0">
                    <a:solidFill>
                      <a:srgbClr val="0070C0"/>
                    </a:solidFill>
                    <a:sym typeface="Symbol"/>
                  </a:rPr>
                  <a:t>x) ( A(x) 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/>
                        <a:sym typeface="Symbol"/>
                      </a:rPr>
                      <m:t> </m:t>
                    </m:r>
                  </m:oMath>
                </a14:m>
                <a:r>
                  <a:rPr lang="es-ES" b="1" dirty="0">
                    <a:solidFill>
                      <a:srgbClr val="0070C0"/>
                    </a:solidFill>
                    <a:sym typeface="Symbol"/>
                  </a:rPr>
                  <a:t>V(x) )</a:t>
                </a:r>
              </a:p>
              <a:p>
                <a:endParaRPr lang="es-ES" dirty="0" smtClean="0"/>
              </a:p>
              <a:p>
                <a:endParaRPr lang="es-AR" dirty="0">
                  <a:solidFill>
                    <a:srgbClr val="0070C0"/>
                  </a:solidFill>
                </a:endParaRP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18419"/>
                <a:ext cx="7200800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677" t="-131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7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s-ES" sz="4000" b="1" dirty="0"/>
              <a:t>Relación entre </a:t>
            </a:r>
            <a:r>
              <a:rPr lang="es-ES" sz="4000" b="1" dirty="0">
                <a:sym typeface="Symbol"/>
              </a:rPr>
              <a:t> </a:t>
            </a:r>
            <a:endParaRPr lang="es-AR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66" y="1268760"/>
            <a:ext cx="7620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3" y="3933056"/>
            <a:ext cx="8686552" cy="208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35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Sintaxis: </a:t>
            </a:r>
            <a:r>
              <a:rPr lang="es-AR" sz="3600" b="1" dirty="0"/>
              <a:t>el lenguaje simbólico de la lógica</a:t>
            </a:r>
            <a:br>
              <a:rPr lang="es-AR" sz="3600" b="1" dirty="0"/>
            </a:br>
            <a:endParaRPr lang="es-AR" sz="3600" dirty="0"/>
          </a:p>
        </p:txBody>
      </p:sp>
      <p:sp>
        <p:nvSpPr>
          <p:cNvPr id="3" name="2 Rectángulo"/>
          <p:cNvSpPr/>
          <p:nvPr/>
        </p:nvSpPr>
        <p:spPr>
          <a:xfrm>
            <a:off x="755576" y="1832044"/>
            <a:ext cx="770485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Para estudiar los principios del razonamiento, la lógica necesita </a:t>
            </a:r>
            <a:r>
              <a:rPr lang="es-ES" sz="1400" dirty="0" smtClean="0"/>
              <a:t>en </a:t>
            </a:r>
            <a:r>
              <a:rPr lang="es-ES" sz="1400" dirty="0"/>
              <a:t>primer término capturar y formalizar las estructuras del lenguaje natural en un lenguaje simbólico, para luego formalizar los mecanismos de razonamiento que se aplican sobre dichas estructuras lingüísticas.</a:t>
            </a:r>
            <a:endParaRPr lang="es-AR" sz="1400" dirty="0"/>
          </a:p>
          <a:p>
            <a:endParaRPr lang="es-ES" sz="1400" dirty="0" smtClean="0"/>
          </a:p>
          <a:p>
            <a:r>
              <a:rPr lang="es-ES" sz="1400" dirty="0" smtClean="0"/>
              <a:t>El </a:t>
            </a:r>
            <a:r>
              <a:rPr lang="es-ES" sz="1400" dirty="0"/>
              <a:t>lenguaje simbólico consta de </a:t>
            </a:r>
            <a:r>
              <a:rPr lang="es-ES" sz="1400" dirty="0" smtClean="0"/>
              <a:t>:</a:t>
            </a:r>
          </a:p>
          <a:p>
            <a:endParaRPr lang="es-E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sz="1600" b="1" dirty="0" smtClean="0">
                <a:solidFill>
                  <a:schemeClr val="accent3">
                    <a:lumMod val="50000"/>
                  </a:schemeClr>
                </a:solidFill>
              </a:rPr>
              <a:t>El </a:t>
            </a:r>
            <a:r>
              <a:rPr lang="es-ES" sz="1600" b="1" dirty="0">
                <a:solidFill>
                  <a:schemeClr val="accent3">
                    <a:lumMod val="50000"/>
                  </a:schemeClr>
                </a:solidFill>
              </a:rPr>
              <a:t>alfabeto o </a:t>
            </a:r>
            <a:r>
              <a:rPr lang="es-ES" sz="1600" b="1" dirty="0" smtClean="0">
                <a:solidFill>
                  <a:schemeClr val="accent3">
                    <a:lumMod val="50000"/>
                  </a:schemeClr>
                </a:solidFill>
              </a:rPr>
              <a:t>vocabulario </a:t>
            </a:r>
          </a:p>
          <a:p>
            <a:pPr lvl="1"/>
            <a:r>
              <a:rPr lang="es-ES" sz="1400" dirty="0" smtClean="0"/>
              <a:t>Es </a:t>
            </a:r>
            <a:r>
              <a:rPr lang="es-ES" sz="1400" dirty="0"/>
              <a:t>el conjunto de </a:t>
            </a:r>
            <a:r>
              <a:rPr lang="es-ES" sz="1400" b="1" dirty="0">
                <a:solidFill>
                  <a:schemeClr val="accent3">
                    <a:lumMod val="50000"/>
                  </a:schemeClr>
                </a:solidFill>
              </a:rPr>
              <a:t>símbolos </a:t>
            </a:r>
            <a:r>
              <a:rPr lang="es-ES" sz="1400" b="1" dirty="0" smtClean="0">
                <a:solidFill>
                  <a:schemeClr val="accent3">
                    <a:lumMod val="50000"/>
                  </a:schemeClr>
                </a:solidFill>
              </a:rPr>
              <a:t>primitivos </a:t>
            </a:r>
            <a:r>
              <a:rPr lang="es-ES" sz="1400" dirty="0" smtClean="0"/>
              <a:t>que </a:t>
            </a:r>
            <a:r>
              <a:rPr lang="es-ES" sz="1400" dirty="0"/>
              <a:t>pertenecen al </a:t>
            </a:r>
            <a:r>
              <a:rPr lang="es-ES" sz="1400" dirty="0" smtClean="0"/>
              <a:t>lenguaje.</a:t>
            </a:r>
            <a:endParaRPr lang="es-ES" sz="1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s-ES" sz="1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sz="1600" b="1" dirty="0" smtClean="0">
                <a:solidFill>
                  <a:schemeClr val="accent3">
                    <a:lumMod val="50000"/>
                  </a:schemeClr>
                </a:solidFill>
              </a:rPr>
              <a:t>La gramática</a:t>
            </a:r>
          </a:p>
          <a:p>
            <a:pPr lvl="1"/>
            <a:r>
              <a:rPr lang="es-ES" sz="1400" dirty="0" smtClean="0"/>
              <a:t>Consiste </a:t>
            </a:r>
            <a:r>
              <a:rPr lang="es-ES" sz="1400" dirty="0"/>
              <a:t>en un conjunto de reglas que definen recursivamente las cadenas de </a:t>
            </a:r>
            <a:r>
              <a:rPr lang="es-ES" sz="1400" dirty="0" smtClean="0"/>
              <a:t>símbolos </a:t>
            </a:r>
            <a:r>
              <a:rPr lang="es-ES" sz="1400" dirty="0"/>
              <a:t> que pertenecen al lenguaje. A las cadenas de </a:t>
            </a:r>
            <a:r>
              <a:rPr lang="es-ES" sz="1400" dirty="0" smtClean="0"/>
              <a:t>símbolos construidas </a:t>
            </a:r>
            <a:r>
              <a:rPr lang="es-ES" sz="1400" dirty="0"/>
              <a:t>según estas reglas se las llama </a:t>
            </a:r>
            <a:r>
              <a:rPr lang="es-ES" sz="1400" b="1" i="1" dirty="0">
                <a:solidFill>
                  <a:schemeClr val="accent3">
                    <a:lumMod val="50000"/>
                  </a:schemeClr>
                </a:solidFill>
              </a:rPr>
              <a:t>fórmulas bien </a:t>
            </a:r>
            <a:r>
              <a:rPr lang="es-ES" sz="1400" b="1" i="1" dirty="0" smtClean="0">
                <a:solidFill>
                  <a:schemeClr val="accent3">
                    <a:lumMod val="50000"/>
                  </a:schemeClr>
                </a:solidFill>
              </a:rPr>
              <a:t>formadas</a:t>
            </a:r>
            <a:r>
              <a:rPr lang="es-ES" sz="1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400" dirty="0" smtClean="0"/>
              <a:t>(</a:t>
            </a:r>
            <a:r>
              <a:rPr lang="es-ES" sz="1400" dirty="0" err="1" smtClean="0"/>
              <a:t>fbfs</a:t>
            </a:r>
            <a:r>
              <a:rPr lang="es-ES" sz="1400" dirty="0" smtClean="0"/>
              <a:t>).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17104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957</Words>
  <Application>Microsoft Office PowerPoint</Application>
  <PresentationFormat>Presentación en pantalla (4:3)</PresentationFormat>
  <Paragraphs>230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Lógica de Predicados  de Primer Orden </vt:lpstr>
      <vt:lpstr>Introducción</vt:lpstr>
      <vt:lpstr>Predicados</vt:lpstr>
      <vt:lpstr>Predicados</vt:lpstr>
      <vt:lpstr>Cuantificadores</vt:lpstr>
      <vt:lpstr>Cuantificadores</vt:lpstr>
      <vt:lpstr>Relación entre  </vt:lpstr>
      <vt:lpstr>Relación entre  </vt:lpstr>
      <vt:lpstr>Sintaxis: el lenguaje simbólico de la lógica </vt:lpstr>
      <vt:lpstr>Sintaxis: el lenguaje simbólico de la lógica </vt:lpstr>
      <vt:lpstr>Sintaxis: por ejemplo, hablemos de números </vt:lpstr>
      <vt:lpstr>Sintaxis: por ejemplo, hablemos de números </vt:lpstr>
      <vt:lpstr>Sintaxis: por ejemplo, hablemos de números </vt:lpstr>
      <vt:lpstr>Sintaxis: scope, ligadura, variable libre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predicados</dc:title>
  <dc:creator>Claudia Pons</dc:creator>
  <cp:lastModifiedBy>Claudia Pons</cp:lastModifiedBy>
  <cp:revision>53</cp:revision>
  <dcterms:created xsi:type="dcterms:W3CDTF">2020-04-08T21:59:26Z</dcterms:created>
  <dcterms:modified xsi:type="dcterms:W3CDTF">2020-06-08T18:36:34Z</dcterms:modified>
</cp:coreProperties>
</file>