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8" r:id="rId5"/>
    <p:sldId id="262" r:id="rId6"/>
    <p:sldId id="263" r:id="rId7"/>
    <p:sldId id="264" r:id="rId8"/>
    <p:sldId id="271" r:id="rId9"/>
    <p:sldId id="265" r:id="rId10"/>
    <p:sldId id="272" r:id="rId11"/>
    <p:sldId id="273" r:id="rId12"/>
    <p:sldId id="274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707" autoAdjust="0"/>
  </p:normalViewPr>
  <p:slideViewPr>
    <p:cSldViewPr>
      <p:cViewPr>
        <p:scale>
          <a:sx n="110" d="100"/>
          <a:sy n="110" d="100"/>
        </p:scale>
        <p:origin x="-72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4E089-A51D-433B-B77E-C3AB67C065FE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9973E-39DC-47C8-851F-5D1D690D4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833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Haciendo un parangón entre las variables de enunciado de la lógica proposicional y las fórmulas atómicas de la lógica de predicados (extensible respectivamente a los enunciados y las fórmulas de primer orden en general): en el primer caso, a las variables de enunciado se les asigna el valor verdadero o falso; en el segundo caso, una fórmula atómica se satisface o es verdadera con una interpretación y una valoración, si luego de evaluarse sus términos e interpretarse su símbolo de predicado, se obtiene una </a:t>
            </a:r>
            <a:r>
              <a:rPr lang="es-ES" dirty="0" err="1" smtClean="0"/>
              <a:t>tupla</a:t>
            </a:r>
            <a:r>
              <a:rPr lang="es-ES" dirty="0" smtClean="0"/>
              <a:t> de objetos de la relación representada.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9973E-39DC-47C8-851F-5D1D690D4537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232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Haciendo un parangón entre las variables de enunciado de la lógica proposicional y las fórmulas atómicas de la lógica de predicados (extensible respectivamente a los enunciados y las fórmulas de primer orden en general): en el primer caso, a las variables de enunciado se les asigna el valor verdadero o falso; en el segundo caso, una fórmula atómica se satisface o es verdadera con una interpretación y una valoración, si luego de evaluarse sus términos e interpretarse su símbolo de predicado, se obtiene una </a:t>
            </a:r>
            <a:r>
              <a:rPr lang="es-ES" dirty="0" err="1" smtClean="0"/>
              <a:t>tupla</a:t>
            </a:r>
            <a:r>
              <a:rPr lang="es-ES" dirty="0" smtClean="0"/>
              <a:t> de objetos de la relación representada.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9973E-39DC-47C8-851F-5D1D690D4537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232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5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23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5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6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52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728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19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0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892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58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8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05D0-EBE8-47CA-A337-2A18AEC60A80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24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latin typeface="Arial Black" pitchFamily="34" charset="0"/>
              </a:rPr>
              <a:t>Lógica de </a:t>
            </a:r>
            <a:r>
              <a:rPr lang="es-ES" b="1" dirty="0" smtClean="0">
                <a:latin typeface="Arial Black" pitchFamily="34" charset="0"/>
              </a:rPr>
              <a:t>Predicados </a:t>
            </a:r>
            <a:br>
              <a:rPr lang="es-ES" b="1" dirty="0" smtClean="0">
                <a:latin typeface="Arial Black" pitchFamily="34" charset="0"/>
              </a:rPr>
            </a:br>
            <a:r>
              <a:rPr lang="es-ES" b="1" dirty="0" smtClean="0">
                <a:latin typeface="Arial Black" pitchFamily="34" charset="0"/>
              </a:rPr>
              <a:t>de Primer Orden.</a:t>
            </a:r>
            <a:br>
              <a:rPr lang="es-ES" b="1" dirty="0" smtClean="0">
                <a:latin typeface="Arial Black" pitchFamily="34" charset="0"/>
              </a:rPr>
            </a:br>
            <a:r>
              <a:rPr lang="es-ES" b="1" dirty="0">
                <a:latin typeface="Arial Black" pitchFamily="34" charset="0"/>
              </a:rPr>
              <a:t/>
            </a:r>
            <a:br>
              <a:rPr lang="es-ES" b="1" dirty="0">
                <a:latin typeface="Arial Black" pitchFamily="34" charset="0"/>
              </a:rPr>
            </a:br>
            <a:r>
              <a:rPr lang="es-ES" sz="4000" b="1" dirty="0" smtClean="0">
                <a:latin typeface="Arial Black" pitchFamily="34" charset="0"/>
              </a:rPr>
              <a:t>Semántica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619672" y="5013175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FUNDAMENTOS DE TEORIA DE LA COMPUTACION 2020</a:t>
            </a:r>
          </a:p>
          <a:p>
            <a:pPr algn="ctr"/>
            <a:r>
              <a:rPr lang="es-ES" dirty="0" smtClean="0"/>
              <a:t>Dra. Claudia Pons cpons@info.unlp.edu.ar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15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Satisfacción</a:t>
            </a:r>
            <a:br>
              <a:rPr lang="es-AR" b="1" dirty="0" smtClean="0"/>
            </a:b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91072" y="2780928"/>
            <a:ext cx="817341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s-AR" sz="1400" dirty="0"/>
              <a:t>|=</a:t>
            </a:r>
            <a:r>
              <a:rPr lang="es-AR" sz="1400" baseline="-25000" dirty="0" err="1"/>
              <a:t>I,v</a:t>
            </a:r>
            <a:r>
              <a:rPr lang="es-AR" sz="1400" dirty="0"/>
              <a:t> </a:t>
            </a:r>
            <a:r>
              <a:rPr lang="es-AR" sz="1400" dirty="0" smtClean="0"/>
              <a:t>(</a:t>
            </a:r>
            <a:r>
              <a:rPr lang="es-ES" sz="1400" dirty="0" smtClean="0">
                <a:sym typeface="Symbol"/>
              </a:rPr>
              <a:t></a:t>
            </a:r>
            <a:r>
              <a:rPr lang="es-ES" sz="1400" dirty="0" smtClean="0"/>
              <a:t> A) 	si </a:t>
            </a:r>
            <a:r>
              <a:rPr lang="es-ES" sz="1400" dirty="0"/>
              <a:t>y sólo si  no es el caso que </a:t>
            </a:r>
            <a:r>
              <a:rPr lang="es-AR" sz="1400" dirty="0"/>
              <a:t>|=</a:t>
            </a:r>
            <a:r>
              <a:rPr lang="es-AR" sz="1400" baseline="-25000" dirty="0" err="1"/>
              <a:t>I,v</a:t>
            </a:r>
            <a:r>
              <a:rPr lang="es-AR" sz="1400" baseline="-25000" dirty="0"/>
              <a:t> </a:t>
            </a:r>
            <a:r>
              <a:rPr lang="es-ES" sz="1400" dirty="0"/>
              <a:t>A </a:t>
            </a:r>
            <a:endParaRPr lang="es-AR" sz="1400" dirty="0"/>
          </a:p>
          <a:p>
            <a:pPr marL="285750" lvl="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400" dirty="0"/>
              <a:t>|=</a:t>
            </a:r>
            <a:r>
              <a:rPr lang="en-US" sz="1400" baseline="-25000" dirty="0" err="1"/>
              <a:t>I,v</a:t>
            </a:r>
            <a:r>
              <a:rPr lang="en-US" sz="1400" dirty="0"/>
              <a:t> </a:t>
            </a:r>
            <a:r>
              <a:rPr lang="en-US" sz="1400" dirty="0" smtClean="0"/>
              <a:t>(A </a:t>
            </a:r>
            <a:r>
              <a:rPr lang="es-ES" sz="1400" dirty="0">
                <a:sym typeface="Symbol"/>
              </a:rPr>
              <a:t></a:t>
            </a:r>
            <a:r>
              <a:rPr lang="es-ES" sz="1400" dirty="0"/>
              <a:t> </a:t>
            </a:r>
            <a:r>
              <a:rPr lang="en-US" sz="1400" dirty="0" smtClean="0"/>
              <a:t>B)	 </a:t>
            </a:r>
            <a:r>
              <a:rPr lang="en-US" sz="1400" dirty="0" err="1"/>
              <a:t>si</a:t>
            </a:r>
            <a:r>
              <a:rPr lang="en-US" sz="1400" dirty="0"/>
              <a:t> y </a:t>
            </a:r>
            <a:r>
              <a:rPr lang="en-US" sz="1400" dirty="0" err="1"/>
              <a:t>sólo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 |=</a:t>
            </a:r>
            <a:r>
              <a:rPr lang="en-US" sz="1400" baseline="-25000" dirty="0" err="1"/>
              <a:t>I,v</a:t>
            </a:r>
            <a:r>
              <a:rPr lang="en-US" sz="1400" dirty="0"/>
              <a:t> A y |=</a:t>
            </a:r>
            <a:r>
              <a:rPr lang="en-US" sz="1400" baseline="-25000" dirty="0" err="1"/>
              <a:t>I,v</a:t>
            </a:r>
            <a:r>
              <a:rPr lang="en-US" sz="1400" baseline="-25000" dirty="0"/>
              <a:t> </a:t>
            </a:r>
            <a:r>
              <a:rPr lang="en-US" sz="1400" dirty="0"/>
              <a:t>B  </a:t>
            </a:r>
            <a:endParaRPr lang="es-AR" sz="1400" dirty="0"/>
          </a:p>
          <a:p>
            <a:pPr marL="285750" lvl="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s-AR" sz="1400" dirty="0"/>
              <a:t>|=</a:t>
            </a:r>
            <a:r>
              <a:rPr lang="es-AR" sz="1400" baseline="-25000" dirty="0" err="1"/>
              <a:t>I,v</a:t>
            </a:r>
            <a:r>
              <a:rPr lang="es-AR" sz="1400" dirty="0"/>
              <a:t> </a:t>
            </a:r>
            <a:r>
              <a:rPr lang="es-AR" sz="1400" dirty="0" smtClean="0"/>
              <a:t>(A </a:t>
            </a:r>
            <a:r>
              <a:rPr lang="es-ES" sz="1400" dirty="0">
                <a:sym typeface="Symbol"/>
              </a:rPr>
              <a:t></a:t>
            </a:r>
            <a:r>
              <a:rPr lang="es-ES" sz="1400" dirty="0"/>
              <a:t> </a:t>
            </a:r>
            <a:r>
              <a:rPr lang="es-AR" sz="1400" dirty="0" smtClean="0"/>
              <a:t>B)	si </a:t>
            </a:r>
            <a:r>
              <a:rPr lang="es-AR" sz="1400" dirty="0"/>
              <a:t>y sólo si  </a:t>
            </a:r>
            <a:r>
              <a:rPr lang="es-ES" sz="1400" dirty="0"/>
              <a:t>no es el caso que </a:t>
            </a:r>
            <a:r>
              <a:rPr lang="en-US" sz="1400" dirty="0"/>
              <a:t>|=</a:t>
            </a:r>
            <a:r>
              <a:rPr lang="en-US" sz="1400" baseline="-25000" dirty="0" err="1"/>
              <a:t>I,v</a:t>
            </a:r>
            <a:r>
              <a:rPr lang="en-US" sz="1400" dirty="0"/>
              <a:t> </a:t>
            </a:r>
            <a:r>
              <a:rPr lang="es-AR" sz="1400" dirty="0"/>
              <a:t>A</a:t>
            </a:r>
            <a:r>
              <a:rPr lang="es-ES" sz="1400" dirty="0"/>
              <a:t> y no </a:t>
            </a:r>
            <a:r>
              <a:rPr lang="en-US" sz="1400" dirty="0"/>
              <a:t>|=</a:t>
            </a:r>
            <a:r>
              <a:rPr lang="en-US" sz="1400" baseline="-25000" dirty="0" err="1"/>
              <a:t>I,v</a:t>
            </a:r>
            <a:r>
              <a:rPr lang="en-US" sz="1400" dirty="0"/>
              <a:t> </a:t>
            </a:r>
            <a:r>
              <a:rPr lang="es-AR" sz="1400" dirty="0"/>
              <a:t>B </a:t>
            </a:r>
          </a:p>
          <a:p>
            <a:pPr marL="285750" lvl="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s-AR" sz="1400" dirty="0"/>
              <a:t>|=</a:t>
            </a:r>
            <a:r>
              <a:rPr lang="es-AR" sz="1400" baseline="-25000" dirty="0" err="1"/>
              <a:t>I,v</a:t>
            </a:r>
            <a:r>
              <a:rPr lang="es-AR" sz="1400" dirty="0"/>
              <a:t> </a:t>
            </a:r>
            <a:r>
              <a:rPr lang="es-ES" sz="1400" dirty="0"/>
              <a:t>(</a:t>
            </a:r>
            <a:r>
              <a:rPr lang="es-ES" sz="1400" dirty="0">
                <a:sym typeface="Symbol"/>
              </a:rPr>
              <a:t></a:t>
            </a:r>
            <a:r>
              <a:rPr lang="es-ES" sz="1400" dirty="0" smtClean="0"/>
              <a:t>xi) </a:t>
            </a:r>
            <a:r>
              <a:rPr lang="es-ES" sz="1400" dirty="0"/>
              <a:t>A  </a:t>
            </a:r>
            <a:r>
              <a:rPr lang="es-ES" sz="1400" dirty="0" smtClean="0"/>
              <a:t>	</a:t>
            </a:r>
            <a:r>
              <a:rPr lang="es-AR" sz="1400" dirty="0" smtClean="0"/>
              <a:t>si </a:t>
            </a:r>
            <a:r>
              <a:rPr lang="es-AR" sz="1400" dirty="0"/>
              <a:t>y sólo si  </a:t>
            </a:r>
            <a:r>
              <a:rPr lang="es-ES" sz="1400" dirty="0"/>
              <a:t>para </a:t>
            </a:r>
            <a:r>
              <a:rPr lang="es-ES" sz="1400" dirty="0" smtClean="0"/>
              <a:t>toda valoración w, i-equivalente, se </a:t>
            </a:r>
            <a:r>
              <a:rPr lang="es-ES" sz="1400" dirty="0"/>
              <a:t>cumple </a:t>
            </a:r>
            <a:r>
              <a:rPr lang="es-AR" sz="1400" dirty="0"/>
              <a:t>|=</a:t>
            </a:r>
            <a:r>
              <a:rPr lang="es-AR" sz="1400" baseline="-25000" dirty="0" err="1"/>
              <a:t>I,w</a:t>
            </a:r>
            <a:r>
              <a:rPr lang="es-AR" sz="1400" dirty="0"/>
              <a:t> </a:t>
            </a:r>
            <a:r>
              <a:rPr lang="es-AR" sz="1400" dirty="0" smtClean="0"/>
              <a:t>A</a:t>
            </a:r>
            <a:r>
              <a:rPr lang="es-ES" sz="1400" dirty="0" smtClean="0"/>
              <a:t> </a:t>
            </a:r>
          </a:p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es-ES" sz="1400" dirty="0"/>
              <a:t>	</a:t>
            </a:r>
            <a:r>
              <a:rPr lang="es-ES" sz="1400" dirty="0" smtClean="0"/>
              <a:t>Es </a:t>
            </a:r>
            <a:r>
              <a:rPr lang="es-ES" sz="1400" dirty="0"/>
              <a:t>decir que A es verdadera cualquiera sea la valoración de </a:t>
            </a:r>
            <a:r>
              <a:rPr lang="es-ES" sz="1400" dirty="0" smtClean="0"/>
              <a:t>xi.</a:t>
            </a:r>
            <a:endParaRPr lang="es-AR" sz="1400" dirty="0"/>
          </a:p>
          <a:p>
            <a:pPr marL="285750" lvl="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s-AR" sz="1400" dirty="0"/>
              <a:t>|=</a:t>
            </a:r>
            <a:r>
              <a:rPr lang="es-AR" sz="1400" baseline="-25000" dirty="0" err="1"/>
              <a:t>I,v</a:t>
            </a:r>
            <a:r>
              <a:rPr lang="es-AR" sz="1400" dirty="0"/>
              <a:t> </a:t>
            </a:r>
            <a:r>
              <a:rPr lang="es-ES" sz="1400" dirty="0"/>
              <a:t>(</a:t>
            </a:r>
            <a:r>
              <a:rPr lang="es-ES" sz="1400" dirty="0">
                <a:sym typeface="Symbol"/>
              </a:rPr>
              <a:t></a:t>
            </a:r>
            <a:r>
              <a:rPr lang="es-ES" sz="1400" dirty="0"/>
              <a:t>x) A</a:t>
            </a:r>
            <a:r>
              <a:rPr lang="es-AR" sz="1400" dirty="0"/>
              <a:t>  </a:t>
            </a:r>
            <a:r>
              <a:rPr lang="es-AR" sz="1400" dirty="0" smtClean="0"/>
              <a:t>	si </a:t>
            </a:r>
            <a:r>
              <a:rPr lang="es-AR" sz="1400" dirty="0"/>
              <a:t>y sólo si  </a:t>
            </a:r>
            <a:r>
              <a:rPr lang="es-ES" sz="1400" dirty="0"/>
              <a:t>para </a:t>
            </a:r>
            <a:r>
              <a:rPr lang="es-ES" sz="1400" dirty="0" smtClean="0"/>
              <a:t>alguna valoración w, i-equivalente, </a:t>
            </a:r>
            <a:r>
              <a:rPr lang="es-ES" sz="1400" dirty="0"/>
              <a:t>se cumple </a:t>
            </a:r>
            <a:r>
              <a:rPr lang="es-AR" sz="1400" dirty="0"/>
              <a:t>|=</a:t>
            </a:r>
            <a:r>
              <a:rPr lang="es-AR" sz="1400" baseline="-25000" dirty="0" err="1"/>
              <a:t>I,w</a:t>
            </a:r>
            <a:r>
              <a:rPr lang="es-AR" sz="1400" dirty="0"/>
              <a:t> </a:t>
            </a:r>
            <a:r>
              <a:rPr lang="es-AR" sz="1400" dirty="0" smtClean="0"/>
              <a:t>A</a:t>
            </a:r>
            <a:endParaRPr lang="es-ES" sz="1400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s-ES" sz="1400" dirty="0" smtClean="0"/>
              <a:t>		En </a:t>
            </a:r>
            <a:r>
              <a:rPr lang="es-ES" sz="1400" dirty="0"/>
              <a:t>este caso </a:t>
            </a:r>
            <a:r>
              <a:rPr lang="es-ES" sz="1400" dirty="0" smtClean="0"/>
              <a:t>alcanza </a:t>
            </a:r>
            <a:r>
              <a:rPr lang="es-ES" sz="1400" dirty="0"/>
              <a:t>con que A sea verdadera </a:t>
            </a:r>
            <a:r>
              <a:rPr lang="es-ES" sz="1400" dirty="0" smtClean="0"/>
              <a:t>en alguna valoración </a:t>
            </a:r>
            <a:r>
              <a:rPr lang="es-ES" sz="1400" dirty="0"/>
              <a:t>particular de x.</a:t>
            </a:r>
            <a:endParaRPr lang="es-AR" sz="1400" dirty="0"/>
          </a:p>
          <a:p>
            <a:endParaRPr lang="es-AR" sz="1100" dirty="0"/>
          </a:p>
        </p:txBody>
      </p:sp>
      <p:sp>
        <p:nvSpPr>
          <p:cNvPr id="3" name="2 Rectángulo"/>
          <p:cNvSpPr/>
          <p:nvPr/>
        </p:nvSpPr>
        <p:spPr>
          <a:xfrm>
            <a:off x="683568" y="1700808"/>
            <a:ext cx="6549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s-AR" b="1" dirty="0">
                <a:solidFill>
                  <a:srgbClr val="00B050"/>
                </a:solidFill>
              </a:rPr>
              <a:t>|=</a:t>
            </a:r>
            <a:r>
              <a:rPr lang="es-AR" b="1" baseline="-25000" dirty="0" err="1">
                <a:solidFill>
                  <a:srgbClr val="00B050"/>
                </a:solidFill>
              </a:rPr>
              <a:t>I,v</a:t>
            </a:r>
            <a:r>
              <a:rPr lang="es-AR" b="1" dirty="0">
                <a:solidFill>
                  <a:srgbClr val="00B050"/>
                </a:solidFill>
              </a:rPr>
              <a:t> P(t</a:t>
            </a:r>
            <a:r>
              <a:rPr lang="es-AR" b="1" baseline="-25000" dirty="0">
                <a:solidFill>
                  <a:srgbClr val="00B050"/>
                </a:solidFill>
              </a:rPr>
              <a:t>1</a:t>
            </a:r>
            <a:r>
              <a:rPr lang="es-AR" b="1" dirty="0">
                <a:solidFill>
                  <a:srgbClr val="00B050"/>
                </a:solidFill>
              </a:rPr>
              <a:t>,..,t</a:t>
            </a:r>
            <a:r>
              <a:rPr lang="es-AR" b="1" baseline="-25000" dirty="0">
                <a:solidFill>
                  <a:srgbClr val="00B050"/>
                </a:solidFill>
              </a:rPr>
              <a:t>n</a:t>
            </a:r>
            <a:r>
              <a:rPr lang="es-AR" b="1" dirty="0">
                <a:solidFill>
                  <a:srgbClr val="00B050"/>
                </a:solidFill>
              </a:rPr>
              <a:t>)  si y sólo si  (v(t</a:t>
            </a:r>
            <a:r>
              <a:rPr lang="es-AR" b="1" baseline="-25000" dirty="0">
                <a:solidFill>
                  <a:srgbClr val="00B050"/>
                </a:solidFill>
              </a:rPr>
              <a:t>1</a:t>
            </a:r>
            <a:r>
              <a:rPr lang="es-AR" b="1" dirty="0">
                <a:solidFill>
                  <a:srgbClr val="00B050"/>
                </a:solidFill>
              </a:rPr>
              <a:t>), ...,v(</a:t>
            </a:r>
            <a:r>
              <a:rPr lang="es-AR" b="1" dirty="0" err="1">
                <a:solidFill>
                  <a:srgbClr val="00B050"/>
                </a:solidFill>
              </a:rPr>
              <a:t>t</a:t>
            </a:r>
            <a:r>
              <a:rPr lang="es-AR" b="1" baseline="-25000" dirty="0" err="1">
                <a:solidFill>
                  <a:srgbClr val="00B050"/>
                </a:solidFill>
              </a:rPr>
              <a:t>n</a:t>
            </a:r>
            <a:r>
              <a:rPr lang="es-AR" b="1" dirty="0">
                <a:solidFill>
                  <a:srgbClr val="00B050"/>
                </a:solidFill>
              </a:rPr>
              <a:t>)) </a:t>
            </a:r>
            <a:r>
              <a:rPr lang="es-ES" b="1" dirty="0">
                <a:solidFill>
                  <a:srgbClr val="00B050"/>
                </a:solidFill>
              </a:rPr>
              <a:t>∈ </a:t>
            </a:r>
            <a:r>
              <a:rPr lang="es-AR" b="1" dirty="0">
                <a:solidFill>
                  <a:srgbClr val="00B050"/>
                </a:solidFill>
              </a:rPr>
              <a:t>I(P)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1560" y="98072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partir de la definición de satisfacción para una </a:t>
            </a:r>
            <a:r>
              <a:rPr lang="es-ES" dirty="0" err="1" smtClean="0"/>
              <a:t>fbf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00B050"/>
                </a:solidFill>
              </a:rPr>
              <a:t>atómica</a:t>
            </a:r>
            <a:r>
              <a:rPr lang="es-ES" dirty="0" smtClean="0"/>
              <a:t> definimos inductivamente la noción de satisfacción para todas las </a:t>
            </a:r>
            <a:r>
              <a:rPr lang="es-ES" dirty="0" err="1" smtClean="0"/>
              <a:t>fbfs</a:t>
            </a:r>
            <a:r>
              <a:rPr lang="es-ES" dirty="0" smtClean="0"/>
              <a:t> del lenguaje.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2308230"/>
            <a:ext cx="281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Sean A y B </a:t>
            </a:r>
            <a:r>
              <a:rPr lang="es-ES" dirty="0" err="1" smtClean="0"/>
              <a:t>fbfs</a:t>
            </a:r>
            <a:r>
              <a:rPr lang="es-ES" dirty="0" smtClean="0"/>
              <a:t> del lenguaje: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40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Anexo: i-equivalencias</a:t>
            </a:r>
            <a:endParaRPr lang="es-AR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94148"/>
              </p:ext>
            </p:extLst>
          </p:nvPr>
        </p:nvGraphicFramePr>
        <p:xfrm>
          <a:off x="2267744" y="2104896"/>
          <a:ext cx="5352256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8064"/>
                <a:gridCol w="1338064"/>
                <a:gridCol w="1338064"/>
                <a:gridCol w="1338064"/>
              </a:tblGrid>
              <a:tr h="25886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x3</a:t>
                      </a:r>
                      <a:endParaRPr lang="es-AR" dirty="0"/>
                    </a:p>
                  </a:txBody>
                  <a:tcPr/>
                </a:tc>
              </a:tr>
              <a:tr h="262457"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r>
                        <a:rPr lang="es-ES" baseline="-25000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AR" dirty="0"/>
                    </a:p>
                  </a:txBody>
                  <a:tcPr/>
                </a:tc>
              </a:tr>
              <a:tr h="262457"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r>
                        <a:rPr lang="es-ES" baseline="-25000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AR" dirty="0"/>
                    </a:p>
                  </a:txBody>
                  <a:tcPr/>
                </a:tc>
              </a:tr>
              <a:tr h="262457"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r>
                        <a:rPr lang="es-ES" baseline="-25000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51520" y="381233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Dominio ={1,2,3}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65894"/>
              </p:ext>
            </p:extLst>
          </p:nvPr>
        </p:nvGraphicFramePr>
        <p:xfrm>
          <a:off x="1979712" y="4846280"/>
          <a:ext cx="5513612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8403"/>
                <a:gridCol w="1378403"/>
                <a:gridCol w="1378403"/>
                <a:gridCol w="1378403"/>
              </a:tblGrid>
              <a:tr h="29883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x3</a:t>
                      </a:r>
                      <a:endParaRPr lang="es-AR" dirty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r>
                        <a:rPr lang="es-ES" baseline="-25000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AR" dirty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r>
                        <a:rPr lang="es-ES" baseline="-25000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endParaRPr lang="es-AR" dirty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r>
                        <a:rPr lang="es-ES" baseline="-25000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03848" y="3664185"/>
            <a:ext cx="357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</a:t>
            </a:r>
            <a:r>
              <a:rPr lang="es-ES" baseline="-25000" dirty="0" smtClean="0"/>
              <a:t>1</a:t>
            </a:r>
            <a:r>
              <a:rPr lang="es-ES" dirty="0" smtClean="0"/>
              <a:t>v</a:t>
            </a:r>
            <a:r>
              <a:rPr lang="es-ES" baseline="-25000" dirty="0" smtClean="0"/>
              <a:t>2</a:t>
            </a:r>
            <a:r>
              <a:rPr lang="es-ES" dirty="0" smtClean="0"/>
              <a:t> v</a:t>
            </a:r>
            <a:r>
              <a:rPr lang="es-ES" baseline="-25000" dirty="0" smtClean="0"/>
              <a:t>3</a:t>
            </a:r>
            <a:r>
              <a:rPr lang="es-ES" dirty="0" smtClean="0"/>
              <a:t> son </a:t>
            </a:r>
            <a:r>
              <a:rPr lang="es-ES" dirty="0"/>
              <a:t>1-equivalente </a:t>
            </a:r>
            <a:r>
              <a:rPr lang="es-ES" dirty="0" smtClean="0"/>
              <a:t>entre ellas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082865" y="4325567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¿Cuales son 2-equivalentes a v</a:t>
            </a:r>
            <a:r>
              <a:rPr lang="es-ES" baseline="-25000" dirty="0" smtClean="0"/>
              <a:t>1</a:t>
            </a:r>
            <a:r>
              <a:rPr lang="es-ES" dirty="0" smtClean="0"/>
              <a:t>?</a:t>
            </a:r>
            <a:endParaRPr lang="es-AR" dirty="0"/>
          </a:p>
          <a:p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26876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valoración w es i-equivalente a otra valoración v, cuando w(</a:t>
            </a:r>
            <a:r>
              <a:rPr lang="es-ES" dirty="0" err="1" smtClean="0"/>
              <a:t>xj</a:t>
            </a:r>
            <a:r>
              <a:rPr lang="es-ES" dirty="0" smtClean="0"/>
              <a:t>)=v(</a:t>
            </a:r>
            <a:r>
              <a:rPr lang="es-ES" dirty="0" err="1" smtClean="0"/>
              <a:t>xj</a:t>
            </a:r>
            <a:r>
              <a:rPr lang="es-ES" dirty="0" smtClean="0"/>
              <a:t>), para todo j tal que </a:t>
            </a:r>
            <a:r>
              <a:rPr lang="es-ES" dirty="0" err="1" smtClean="0"/>
              <a:t>j</a:t>
            </a:r>
            <a:r>
              <a:rPr lang="es-ES" dirty="0" err="1" smtClean="0">
                <a:sym typeface="Symbol"/>
              </a:rPr>
              <a:t>i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34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Verdad, Validez</a:t>
            </a:r>
            <a:br>
              <a:rPr lang="es-AR" b="1" dirty="0" smtClean="0"/>
            </a:b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14820" y="3609366"/>
            <a:ext cx="8352928" cy="738664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Una </a:t>
            </a:r>
            <a:r>
              <a:rPr lang="es-ES" sz="1400" dirty="0"/>
              <a:t>fórmula A es </a:t>
            </a:r>
            <a:r>
              <a:rPr lang="es-ES" sz="1400" b="1" i="1" u="sng" cap="all" dirty="0" err="1"/>
              <a:t>satisfactible</a:t>
            </a:r>
            <a:r>
              <a:rPr lang="es-ES" sz="1400" dirty="0"/>
              <a:t> </a:t>
            </a:r>
            <a:endParaRPr lang="es-ES" sz="1400" dirty="0" smtClean="0"/>
          </a:p>
          <a:p>
            <a:pPr algn="ctr"/>
            <a:r>
              <a:rPr lang="es-ES" sz="1400" dirty="0" smtClean="0"/>
              <a:t>cuando </a:t>
            </a:r>
            <a:r>
              <a:rPr lang="es-ES" sz="1400" dirty="0"/>
              <a:t>existe una interpretación I y una valoración </a:t>
            </a:r>
            <a:r>
              <a:rPr lang="es-ES" sz="1400" dirty="0" smtClean="0"/>
              <a:t>v,</a:t>
            </a:r>
          </a:p>
          <a:p>
            <a:pPr algn="ctr"/>
            <a:r>
              <a:rPr lang="es-ES" sz="1400" dirty="0" smtClean="0"/>
              <a:t> donde </a:t>
            </a:r>
            <a:r>
              <a:rPr lang="es-AR" sz="1400" b="1" dirty="0" smtClean="0"/>
              <a:t>|=</a:t>
            </a:r>
            <a:r>
              <a:rPr lang="es-AR" sz="1400" b="1" baseline="-25000" dirty="0" err="1"/>
              <a:t>I,v</a:t>
            </a:r>
            <a:r>
              <a:rPr lang="es-AR" sz="1400" b="1" dirty="0"/>
              <a:t> </a:t>
            </a:r>
            <a:r>
              <a:rPr lang="es-ES" sz="1400" b="1" dirty="0" smtClean="0"/>
              <a:t>A 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467543" y="2182465"/>
            <a:ext cx="7931893" cy="1364127"/>
            <a:chOff x="467543" y="2182465"/>
            <a:chExt cx="7931893" cy="1364127"/>
          </a:xfrm>
        </p:grpSpPr>
        <p:sp>
          <p:nvSpPr>
            <p:cNvPr id="10" name="9 Operación manual"/>
            <p:cNvSpPr/>
            <p:nvPr/>
          </p:nvSpPr>
          <p:spPr>
            <a:xfrm>
              <a:off x="467543" y="2182465"/>
              <a:ext cx="7931893" cy="1364127"/>
            </a:xfrm>
            <a:prstGeom prst="flowChartManualOperat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Rectángulo"/>
                <p:cNvSpPr/>
                <p:nvPr/>
              </p:nvSpPr>
              <p:spPr>
                <a:xfrm>
                  <a:off x="2034718" y="2222116"/>
                  <a:ext cx="4947795" cy="12948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ES" sz="1400" dirty="0">
                      <a:solidFill>
                        <a:schemeClr val="bg1"/>
                      </a:solidFill>
                    </a:rPr>
                    <a:t>Si </a:t>
                  </a:r>
                  <a:r>
                    <a:rPr lang="es-ES" sz="1400" dirty="0" smtClean="0">
                      <a:solidFill>
                        <a:schemeClr val="bg1"/>
                      </a:solidFill>
                    </a:rPr>
                    <a:t>una </a:t>
                  </a:r>
                  <a:r>
                    <a:rPr lang="es-ES" sz="1400" dirty="0">
                      <a:solidFill>
                        <a:schemeClr val="bg1"/>
                      </a:solidFill>
                    </a:rPr>
                    <a:t>fórmula </a:t>
                  </a:r>
                  <a:r>
                    <a:rPr lang="es-AR" sz="1400" dirty="0" smtClean="0">
                      <a:solidFill>
                        <a:schemeClr val="bg1"/>
                      </a:solidFill>
                    </a:rPr>
                    <a:t>A, </a:t>
                  </a:r>
                  <a:r>
                    <a:rPr lang="es-AR" sz="1400" dirty="0">
                      <a:solidFill>
                        <a:schemeClr val="bg1"/>
                      </a:solidFill>
                    </a:rPr>
                    <a:t>con una interpretación </a:t>
                  </a:r>
                  <a:r>
                    <a:rPr lang="es-AR" sz="1400" dirty="0" smtClean="0">
                      <a:solidFill>
                        <a:schemeClr val="bg1"/>
                      </a:solidFill>
                    </a:rPr>
                    <a:t>I, </a:t>
                  </a:r>
                  <a:r>
                    <a:rPr lang="es-AR" sz="1400" dirty="0">
                      <a:solidFill>
                        <a:schemeClr val="bg1"/>
                      </a:solidFill>
                    </a:rPr>
                    <a:t>se satisface </a:t>
                  </a:r>
                  <a:r>
                    <a:rPr lang="es-AR" sz="1400" dirty="0" smtClean="0">
                      <a:solidFill>
                        <a:schemeClr val="bg1"/>
                      </a:solidFill>
                    </a:rPr>
                    <a:t>en todas las valoraciones, </a:t>
                  </a:r>
                  <a:r>
                    <a:rPr lang="es-AR" sz="1400" dirty="0">
                      <a:solidFill>
                        <a:schemeClr val="bg1"/>
                      </a:solidFill>
                    </a:rPr>
                    <a:t>se dice que A </a:t>
                  </a:r>
                  <a:r>
                    <a:rPr lang="es-ES" sz="1400" dirty="0">
                      <a:solidFill>
                        <a:schemeClr val="bg1"/>
                      </a:solidFill>
                    </a:rPr>
                    <a:t>es </a:t>
                  </a:r>
                  <a:r>
                    <a:rPr lang="es-ES" sz="1400" b="1" i="1" u="sng" cap="all" dirty="0">
                      <a:solidFill>
                        <a:schemeClr val="bg1"/>
                      </a:solidFill>
                    </a:rPr>
                    <a:t>verdadera</a:t>
                  </a:r>
                  <a:r>
                    <a:rPr lang="es-ES" sz="14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s-ES" sz="1400" dirty="0">
                      <a:solidFill>
                        <a:schemeClr val="bg1"/>
                      </a:solidFill>
                    </a:rPr>
                    <a:t>en </a:t>
                  </a:r>
                  <a:r>
                    <a:rPr lang="es-ES" sz="1400" dirty="0" smtClean="0">
                      <a:solidFill>
                        <a:schemeClr val="bg1"/>
                      </a:solidFill>
                    </a:rPr>
                    <a:t>I.</a:t>
                  </a:r>
                </a:p>
                <a:p>
                  <a:r>
                    <a:rPr lang="es-ES" sz="14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s-ES" sz="1400" dirty="0">
                      <a:solidFill>
                        <a:schemeClr val="bg1"/>
                      </a:solidFill>
                    </a:rPr>
                    <a:t>Se escribe así: </a:t>
                  </a:r>
                  <a:r>
                    <a:rPr lang="es-AR" sz="1400" dirty="0">
                      <a:solidFill>
                        <a:schemeClr val="bg1"/>
                      </a:solidFill>
                    </a:rPr>
                    <a:t>|=</a:t>
                  </a:r>
                  <a:r>
                    <a:rPr lang="es-AR" sz="1400" baseline="-25000" dirty="0">
                      <a:solidFill>
                        <a:schemeClr val="bg1"/>
                      </a:solidFill>
                    </a:rPr>
                    <a:t>I </a:t>
                  </a:r>
                  <a:r>
                    <a:rPr lang="es-AR" sz="1400" dirty="0">
                      <a:solidFill>
                        <a:schemeClr val="bg1"/>
                      </a:solidFill>
                    </a:rPr>
                    <a:t>A.</a:t>
                  </a:r>
                </a:p>
                <a:p>
                  <a:r>
                    <a:rPr lang="es-ES" sz="1200" dirty="0" smtClean="0">
                      <a:solidFill>
                        <a:schemeClr val="tx1"/>
                      </a:solidFill>
                    </a:rPr>
                    <a:t>Por </a:t>
                  </a:r>
                  <a:r>
                    <a:rPr lang="es-ES" sz="1200" dirty="0">
                      <a:solidFill>
                        <a:schemeClr val="tx1"/>
                      </a:solidFill>
                    </a:rPr>
                    <a:t>ejemplo, </a:t>
                  </a:r>
                  <a:r>
                    <a:rPr lang="es-ES" sz="12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s-ES" sz="1200" dirty="0">
                      <a:solidFill>
                        <a:schemeClr val="tx1"/>
                      </a:solidFill>
                      <a:sym typeface="Symbol"/>
                    </a:rPr>
                    <a:t></a:t>
                  </a:r>
                  <a:r>
                    <a:rPr lang="es-ES" sz="1200" dirty="0">
                      <a:solidFill>
                        <a:schemeClr val="tx1"/>
                      </a:solidFill>
                    </a:rPr>
                    <a:t>x)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A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ES" sz="1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s-A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s-ES" sz="1200" dirty="0">
                      <a:solidFill>
                        <a:schemeClr val="tx1"/>
                      </a:solidFill>
                    </a:rPr>
                    <a:t>(x, c</a:t>
                  </a:r>
                  <a:r>
                    <a:rPr lang="es-ES" sz="1200" baseline="-250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s-ES" sz="1200" dirty="0">
                      <a:solidFill>
                        <a:schemeClr val="tx1"/>
                      </a:solidFill>
                    </a:rPr>
                    <a:t>), x) es verdadera en la interpretación de los naturales con la suma y la igualdad</a:t>
                  </a:r>
                  <a:r>
                    <a:rPr lang="es-ES" sz="1200" dirty="0" smtClean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r>
                    <a:rPr lang="es-ES" sz="1200" dirty="0" err="1" smtClean="0">
                      <a:solidFill>
                        <a:schemeClr val="tx1"/>
                      </a:solidFill>
                    </a:rPr>
                    <a:t>Pq</a:t>
                  </a:r>
                  <a:r>
                    <a:rPr lang="es-ES" sz="1200" dirty="0" smtClean="0">
                      <a:solidFill>
                        <a:schemeClr val="tx1"/>
                      </a:solidFill>
                    </a:rPr>
                    <a:t> todo número </a:t>
                  </a:r>
                  <a:r>
                    <a:rPr lang="es-ES" sz="1200" dirty="0">
                      <a:solidFill>
                        <a:schemeClr val="tx1"/>
                      </a:solidFill>
                    </a:rPr>
                    <a:t>natural x cumple que x + 0 = </a:t>
                  </a:r>
                  <a:r>
                    <a:rPr lang="es-ES" sz="1200" dirty="0" smtClean="0">
                      <a:solidFill>
                        <a:schemeClr val="tx1"/>
                      </a:solidFill>
                    </a:rPr>
                    <a:t>x</a:t>
                  </a:r>
                  <a:endParaRPr lang="es-E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718" y="2222116"/>
                  <a:ext cx="4947795" cy="12948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70" t="-472" b="-330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11 Grupo"/>
          <p:cNvGrpSpPr/>
          <p:nvPr/>
        </p:nvGrpSpPr>
        <p:grpSpPr>
          <a:xfrm>
            <a:off x="567949" y="4387503"/>
            <a:ext cx="7956550" cy="1201737"/>
            <a:chOff x="567949" y="4387503"/>
            <a:chExt cx="7956550" cy="120173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567949" y="4387503"/>
              <a:ext cx="7956550" cy="120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Rectángulo"/>
                <p:cNvSpPr/>
                <p:nvPr/>
              </p:nvSpPr>
              <p:spPr>
                <a:xfrm>
                  <a:off x="1907703" y="4437834"/>
                  <a:ext cx="5184577" cy="10793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s-ES" sz="1400" dirty="0">
                      <a:solidFill>
                        <a:schemeClr val="bg1"/>
                      </a:solidFill>
                    </a:rPr>
                    <a:t>Como contrapartida, decimos que una fórmula </a:t>
                  </a:r>
                  <a:r>
                    <a:rPr lang="es-AR" sz="1400" dirty="0">
                      <a:solidFill>
                        <a:schemeClr val="bg1"/>
                      </a:solidFill>
                    </a:rPr>
                    <a:t>A es </a:t>
                  </a:r>
                  <a:r>
                    <a:rPr lang="es-AR" sz="1400" b="1" i="1" u="sng" cap="all" dirty="0">
                      <a:solidFill>
                        <a:schemeClr val="bg1"/>
                      </a:solidFill>
                    </a:rPr>
                    <a:t>falsa</a:t>
                  </a:r>
                  <a:r>
                    <a:rPr lang="es-AR" sz="1400" dirty="0">
                      <a:solidFill>
                        <a:schemeClr val="bg1"/>
                      </a:solidFill>
                    </a:rPr>
                    <a:t> en una interpretación I si no existe ninguna valoración en I que la satisfaga. </a:t>
                  </a:r>
                  <a:endParaRPr lang="es-AR" sz="1400" dirty="0" smtClean="0">
                    <a:solidFill>
                      <a:schemeClr val="bg1"/>
                    </a:solidFill>
                  </a:endParaRPr>
                </a:p>
                <a:p>
                  <a:pPr lvl="0"/>
                  <a:r>
                    <a:rPr lang="es-ES" sz="1200" dirty="0" smtClean="0">
                      <a:solidFill>
                        <a:schemeClr val="tx1"/>
                      </a:solidFill>
                    </a:rPr>
                    <a:t>Por </a:t>
                  </a:r>
                  <a:r>
                    <a:rPr lang="es-ES" sz="1200" dirty="0">
                      <a:solidFill>
                        <a:schemeClr val="tx1"/>
                      </a:solidFill>
                    </a:rPr>
                    <a:t>ejemplo, fórmula ya vista (</a:t>
                  </a:r>
                  <a:r>
                    <a:rPr lang="es-ES" sz="1200" dirty="0">
                      <a:solidFill>
                        <a:schemeClr val="tx1"/>
                      </a:solidFill>
                      <a:sym typeface="Symbol"/>
                    </a:rPr>
                    <a:t></a:t>
                  </a:r>
                  <a:r>
                    <a:rPr lang="es-ES" sz="1200" dirty="0">
                      <a:solidFill>
                        <a:schemeClr val="tx1"/>
                      </a:solidFill>
                    </a:rPr>
                    <a:t>x)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A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ES" sz="1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s-A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s-ES" sz="1200" dirty="0">
                      <a:solidFill>
                        <a:schemeClr val="tx1"/>
                      </a:solidFill>
                    </a:rPr>
                    <a:t>(x, c</a:t>
                  </a:r>
                  <a:r>
                    <a:rPr lang="es-ES" sz="1200" baseline="-250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s-ES" sz="1200" dirty="0">
                      <a:solidFill>
                        <a:schemeClr val="tx1"/>
                      </a:solidFill>
                    </a:rPr>
                    <a:t>), x): todo numero natural x cumple que x + 0 </a:t>
                  </a:r>
                  <a:r>
                    <a:rPr lang="es-ES" sz="1200" dirty="0">
                      <a:solidFill>
                        <a:schemeClr val="tx1"/>
                      </a:solidFill>
                      <a:sym typeface="Symbol"/>
                    </a:rPr>
                    <a:t></a:t>
                  </a:r>
                  <a:r>
                    <a:rPr lang="es-ES" sz="1200" dirty="0">
                      <a:solidFill>
                        <a:schemeClr val="tx1"/>
                      </a:solidFill>
                    </a:rPr>
                    <a:t> x es falsa en la interpretación de los naturales con la suma y la relación menor</a:t>
                  </a:r>
                  <a:r>
                    <a:rPr lang="es-ES" sz="1200" dirty="0" smtClean="0">
                      <a:solidFill>
                        <a:schemeClr val="tx1"/>
                      </a:solidFill>
                    </a:rPr>
                    <a:t>.</a:t>
                  </a:r>
                  <a:endParaRPr lang="es-E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3" y="4437834"/>
                  <a:ext cx="5184577" cy="1079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53" t="-565" b="-395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7005584" y="3269721"/>
                <a:ext cx="2111917" cy="12025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pPr lvl="0"/>
                <a:r>
                  <a:rPr lang="es-ES" sz="1200" dirty="0">
                    <a:solidFill>
                      <a:prstClr val="black"/>
                    </a:solidFill>
                  </a:rPr>
                  <a:t>Hay formulas que no son </a:t>
                </a:r>
                <a:r>
                  <a:rPr lang="es-ES" sz="1200" b="1" dirty="0">
                    <a:solidFill>
                      <a:prstClr val="black"/>
                    </a:solidFill>
                  </a:rPr>
                  <a:t>ni Verdaderas ni Falsas </a:t>
                </a:r>
                <a:r>
                  <a:rPr lang="es-ES" sz="1200" dirty="0">
                    <a:solidFill>
                      <a:prstClr val="black"/>
                    </a:solidFill>
                  </a:rPr>
                  <a:t>en una I. </a:t>
                </a:r>
              </a:p>
              <a:p>
                <a:pPr lvl="0"/>
                <a:r>
                  <a:rPr lang="es-ES" sz="1200" dirty="0" smtClean="0">
                    <a:solidFill>
                      <a:schemeClr val="tx1"/>
                    </a:solidFill>
                  </a:rPr>
                  <a:t>Por ejemplo: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2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</m:oMath>
                </a14:m>
                <a:r>
                  <a:rPr lang="es-ES" sz="1200" dirty="0">
                    <a:solidFill>
                      <a:schemeClr val="tx1"/>
                    </a:solidFill>
                  </a:rPr>
                  <a:t> </a:t>
                </a:r>
                <a:r>
                  <a:rPr lang="es-ES" sz="1200" dirty="0" err="1">
                    <a:solidFill>
                      <a:schemeClr val="tx1"/>
                    </a:solidFill>
                  </a:rPr>
                  <a:t>x,y</a:t>
                </a:r>
                <a:r>
                  <a:rPr lang="es-ES" sz="1200" dirty="0">
                    <a:solidFill>
                      <a:schemeClr val="tx1"/>
                    </a:solidFill>
                  </a:rPr>
                  <a:t>) si la interpretamos como x</a:t>
                </a:r>
                <a:r>
                  <a:rPr lang="es-ES" sz="1200" dirty="0">
                    <a:solidFill>
                      <a:schemeClr val="tx1"/>
                    </a:solidFill>
                    <a:sym typeface="Symbol"/>
                  </a:rPr>
                  <a:t> </a:t>
                </a:r>
                <a:r>
                  <a:rPr lang="es-ES" sz="1200" dirty="0">
                    <a:solidFill>
                      <a:schemeClr val="tx1"/>
                    </a:solidFill>
                  </a:rPr>
                  <a:t> y,  se puede satisfacer cuando v(x)=5 y v(y)=</a:t>
                </a:r>
                <a:r>
                  <a:rPr lang="es-ES" sz="1200" dirty="0" smtClean="0">
                    <a:solidFill>
                      <a:schemeClr val="tx1"/>
                    </a:solidFill>
                  </a:rPr>
                  <a:t>7</a:t>
                </a:r>
                <a:endParaRPr lang="es-E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584" y="3269721"/>
                <a:ext cx="2111917" cy="1202509"/>
              </a:xfrm>
              <a:prstGeom prst="rect">
                <a:avLst/>
              </a:prstGeom>
              <a:blipFill rotWithShape="1">
                <a:blip r:embed="rId5"/>
                <a:stretch>
                  <a:fillRect r="-1441" b="-30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10 Grupo"/>
          <p:cNvGrpSpPr/>
          <p:nvPr/>
        </p:nvGrpSpPr>
        <p:grpSpPr>
          <a:xfrm>
            <a:off x="322595" y="908720"/>
            <a:ext cx="7956550" cy="1201737"/>
            <a:chOff x="322595" y="980728"/>
            <a:chExt cx="7956550" cy="120173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95" y="980728"/>
              <a:ext cx="7956550" cy="120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5 Rectángulo"/>
            <p:cNvSpPr/>
            <p:nvPr/>
          </p:nvSpPr>
          <p:spPr>
            <a:xfrm>
              <a:off x="2105723" y="1139409"/>
              <a:ext cx="441049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s-ES" sz="1400" dirty="0" smtClean="0">
                  <a:solidFill>
                    <a:schemeClr val="bg1"/>
                  </a:solidFill>
                </a:rPr>
                <a:t>Si una  fórmula es verdadera </a:t>
              </a:r>
              <a:r>
                <a:rPr lang="es-ES" sz="1400" dirty="0">
                  <a:solidFill>
                    <a:schemeClr val="bg1"/>
                  </a:solidFill>
                </a:rPr>
                <a:t>en toda interpretación </a:t>
              </a:r>
              <a:r>
                <a:rPr lang="es-ES" sz="1400" dirty="0" smtClean="0">
                  <a:solidFill>
                    <a:schemeClr val="bg1"/>
                  </a:solidFill>
                </a:rPr>
                <a:t> </a:t>
              </a:r>
            </a:p>
            <a:p>
              <a:pPr lvl="0"/>
              <a:r>
                <a:rPr lang="es-ES" sz="1400" dirty="0" smtClean="0">
                  <a:solidFill>
                    <a:schemeClr val="bg1"/>
                  </a:solidFill>
                </a:rPr>
                <a:t>es  </a:t>
              </a:r>
              <a:r>
                <a:rPr lang="es-ES" sz="1400" b="1" i="1" cap="all" dirty="0" smtClean="0">
                  <a:solidFill>
                    <a:schemeClr val="bg1"/>
                  </a:solidFill>
                </a:rPr>
                <a:t>lógicamente válida</a:t>
              </a:r>
              <a:r>
                <a:rPr lang="es-ES" sz="1400" dirty="0" smtClean="0">
                  <a:solidFill>
                    <a:schemeClr val="bg1"/>
                  </a:solidFill>
                </a:rPr>
                <a:t>. </a:t>
              </a:r>
            </a:p>
            <a:p>
              <a:pPr lvl="0"/>
              <a:r>
                <a:rPr lang="es-ES" sz="1400" dirty="0" smtClean="0">
                  <a:solidFill>
                    <a:schemeClr val="bg1"/>
                  </a:solidFill>
                </a:rPr>
                <a:t>La </a:t>
              </a:r>
              <a:r>
                <a:rPr lang="es-ES" sz="1400" dirty="0">
                  <a:solidFill>
                    <a:schemeClr val="bg1"/>
                  </a:solidFill>
                </a:rPr>
                <a:t>notación </a:t>
              </a:r>
              <a:r>
                <a:rPr lang="es-ES" sz="1400" dirty="0" smtClean="0">
                  <a:solidFill>
                    <a:schemeClr val="bg1"/>
                  </a:solidFill>
                </a:rPr>
                <a:t>es </a:t>
              </a:r>
              <a:r>
                <a:rPr lang="es-AR" sz="1400" dirty="0">
                  <a:solidFill>
                    <a:schemeClr val="bg1"/>
                  </a:solidFill>
                </a:rPr>
                <a:t>|= A.</a:t>
              </a:r>
            </a:p>
            <a:p>
              <a:pPr lvl="0"/>
              <a:r>
                <a:rPr lang="es-AR" sz="1400" dirty="0">
                  <a:solidFill>
                    <a:srgbClr val="00B050"/>
                  </a:solidFill>
                </a:rPr>
                <a:t> </a:t>
              </a:r>
              <a:r>
                <a:rPr lang="es-AR" sz="1200" dirty="0"/>
                <a:t>Por ejemplo, </a:t>
              </a:r>
              <a:r>
                <a:rPr lang="es-AR" sz="1200" dirty="0" smtClean="0"/>
                <a:t>(</a:t>
              </a:r>
              <a:r>
                <a:rPr lang="es-ES" sz="1200" dirty="0" smtClean="0"/>
                <a:t>(</a:t>
              </a:r>
              <a:r>
                <a:rPr lang="es-ES" sz="1200" dirty="0">
                  <a:sym typeface="Symbol"/>
                </a:rPr>
                <a:t></a:t>
              </a:r>
              <a:r>
                <a:rPr lang="es-ES" sz="1200" dirty="0"/>
                <a:t>x) P(x) </a:t>
              </a:r>
              <a:r>
                <a:rPr lang="es-ES" sz="1200" dirty="0">
                  <a:sym typeface="Symbol"/>
                </a:rPr>
                <a:t></a:t>
              </a:r>
              <a:r>
                <a:rPr lang="es-ES" sz="1200" dirty="0"/>
                <a:t> (</a:t>
              </a:r>
              <a:r>
                <a:rPr lang="es-ES" sz="1200" dirty="0">
                  <a:sym typeface="Symbol"/>
                </a:rPr>
                <a:t></a:t>
              </a:r>
              <a:r>
                <a:rPr lang="es-ES" sz="1200" dirty="0"/>
                <a:t>x) P(x) </a:t>
              </a:r>
              <a:r>
                <a:rPr lang="es-ES" sz="1200" dirty="0" smtClean="0"/>
                <a:t>)es </a:t>
              </a:r>
              <a:r>
                <a:rPr lang="es-ES" sz="1200" dirty="0"/>
                <a:t>válida, cualquiera sea P. </a:t>
              </a: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591020" y="5611639"/>
            <a:ext cx="7956550" cy="1201737"/>
            <a:chOff x="591020" y="5611639"/>
            <a:chExt cx="7956550" cy="120173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0" y="5611639"/>
              <a:ext cx="7956550" cy="120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2087725" y="5747199"/>
              <a:ext cx="49178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s-ES" sz="1400" dirty="0" smtClean="0">
                  <a:solidFill>
                    <a:schemeClr val="bg1"/>
                  </a:solidFill>
                </a:rPr>
                <a:t>Las </a:t>
              </a:r>
              <a:r>
                <a:rPr lang="es-ES" sz="1400" dirty="0">
                  <a:solidFill>
                    <a:schemeClr val="bg1"/>
                  </a:solidFill>
                </a:rPr>
                <a:t>fórmulas </a:t>
              </a:r>
              <a:r>
                <a:rPr lang="es-ES" sz="1400" dirty="0" smtClean="0">
                  <a:solidFill>
                    <a:schemeClr val="bg1"/>
                  </a:solidFill>
                </a:rPr>
                <a:t>falsas en </a:t>
              </a:r>
              <a:r>
                <a:rPr lang="es-ES" sz="1400" dirty="0">
                  <a:solidFill>
                    <a:schemeClr val="bg1"/>
                  </a:solidFill>
                </a:rPr>
                <a:t>toda interpretación se identifican como </a:t>
              </a:r>
              <a:r>
                <a:rPr lang="es-ES" sz="1400" b="1" i="1" u="sng" cap="all" dirty="0" smtClean="0">
                  <a:solidFill>
                    <a:schemeClr val="bg1"/>
                  </a:solidFill>
                </a:rPr>
                <a:t>contradicciones</a:t>
              </a:r>
              <a:r>
                <a:rPr lang="es-ES" sz="1400" dirty="0" smtClean="0">
                  <a:solidFill>
                    <a:schemeClr val="bg1"/>
                  </a:solidFill>
                </a:rPr>
                <a:t>. </a:t>
              </a:r>
              <a:r>
                <a:rPr lang="es-ES" sz="1400" dirty="0">
                  <a:solidFill>
                    <a:schemeClr val="bg1"/>
                  </a:solidFill>
                </a:rPr>
                <a:t> </a:t>
              </a:r>
              <a:endParaRPr lang="es-ES" sz="1400" dirty="0" smtClean="0">
                <a:solidFill>
                  <a:schemeClr val="bg1"/>
                </a:solidFill>
              </a:endParaRPr>
            </a:p>
            <a:p>
              <a:pPr lvl="0"/>
              <a:r>
                <a:rPr lang="es-AR" sz="1200" dirty="0" smtClean="0"/>
                <a:t>Por </a:t>
              </a:r>
              <a:r>
                <a:rPr lang="es-AR" sz="1200" dirty="0"/>
                <a:t>ejemplo, </a:t>
              </a:r>
              <a:r>
                <a:rPr lang="es-ES" sz="1200" dirty="0" smtClean="0"/>
                <a:t>la negación de cualquier fórmula lógicamente válida.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08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Verdad, Modelo</a:t>
            </a:r>
            <a:r>
              <a:rPr lang="es-AR" b="1" smtClean="0"/>
              <a:t>, Validez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" y="3717032"/>
            <a:ext cx="89439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39552" y="184482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Particularmente, una fórmula válida cuya estructura se corresponde con una tautología de la lógica proposicional, como por ejemplo P(x) </a:t>
            </a:r>
            <a:r>
              <a:rPr lang="es-ES" dirty="0">
                <a:sym typeface="Symbol"/>
              </a:rPr>
              <a:t></a:t>
            </a:r>
            <a:r>
              <a:rPr lang="es-ES" dirty="0"/>
              <a:t> (</a:t>
            </a:r>
            <a:r>
              <a:rPr lang="es-ES" dirty="0">
                <a:sym typeface="Symbol"/>
              </a:rPr>
              <a:t></a:t>
            </a:r>
            <a:r>
              <a:rPr lang="es-ES" dirty="0"/>
              <a:t> P(x)), es una </a:t>
            </a:r>
            <a:r>
              <a:rPr lang="es-ES" b="1" i="1" dirty="0"/>
              <a:t>tautología</a:t>
            </a:r>
            <a:r>
              <a:rPr lang="es-ES" dirty="0"/>
              <a:t> de la lógica de predicados. Las fórmulas válidas no proporcionan información alguna de un dominio. </a:t>
            </a:r>
            <a:r>
              <a:rPr lang="es-ES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68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Verdad, Modelo</a:t>
            </a:r>
            <a:r>
              <a:rPr lang="es-AR" b="1" smtClean="0"/>
              <a:t>, Validez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447286" cy="298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2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Verdad, Modelo</a:t>
            </a:r>
            <a:r>
              <a:rPr lang="es-AR" b="1" smtClean="0"/>
              <a:t>, Validez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364229" cy="158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3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Semántica: Dominio de interpretación</a:t>
            </a:r>
            <a:endParaRPr lang="es-A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395536" y="1138956"/>
                <a:ext cx="8352928" cy="488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/>
                  <a:t>  </a:t>
                </a:r>
                <a:r>
                  <a:rPr lang="es-ES" sz="1400" dirty="0" smtClean="0"/>
                  <a:t>Para poder describir los </a:t>
                </a:r>
                <a:r>
                  <a:rPr lang="es-ES" sz="1400" dirty="0"/>
                  <a:t>aspectos </a:t>
                </a:r>
                <a:r>
                  <a:rPr lang="es-ES" sz="1400" dirty="0" smtClean="0"/>
                  <a:t>semánticos </a:t>
                </a:r>
                <a:r>
                  <a:rPr lang="es-ES" sz="1400" dirty="0"/>
                  <a:t>de la lógica de </a:t>
                </a:r>
                <a:r>
                  <a:rPr lang="es-ES" sz="1400" dirty="0" smtClean="0"/>
                  <a:t>predicados, necesitamos antes</a:t>
                </a:r>
                <a:r>
                  <a:rPr lang="es-ES" sz="1400" dirty="0"/>
                  <a:t>, introducimos </a:t>
                </a:r>
                <a:r>
                  <a:rPr lang="es-ES" sz="1400" dirty="0" smtClean="0"/>
                  <a:t>el concepto de  </a:t>
                </a:r>
                <a:r>
                  <a:rPr lang="es-ES" sz="1400" b="1" i="1" dirty="0"/>
                  <a:t>dominio</a:t>
                </a:r>
                <a:r>
                  <a:rPr lang="es-ES" sz="1400" dirty="0"/>
                  <a:t>. </a:t>
                </a:r>
                <a:endParaRPr lang="es-ES" sz="1400" dirty="0" smtClean="0"/>
              </a:p>
              <a:p>
                <a:endParaRPr lang="es-ES" sz="1400" dirty="0"/>
              </a:p>
              <a:p>
                <a:r>
                  <a:rPr lang="es-ES" sz="1400" dirty="0" smtClean="0"/>
                  <a:t>Un </a:t>
                </a:r>
                <a:r>
                  <a:rPr lang="es-ES" sz="1400" b="1" dirty="0" smtClean="0"/>
                  <a:t>dominio</a:t>
                </a:r>
                <a:r>
                  <a:rPr lang="es-ES" sz="1400" dirty="0" smtClean="0"/>
                  <a:t> está constituido </a:t>
                </a:r>
                <a:r>
                  <a:rPr lang="es-ES" sz="1400" dirty="0"/>
                  <a:t>por: </a:t>
                </a:r>
                <a:endParaRPr lang="es-AR" sz="1400" dirty="0"/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pPr marL="285750" lvl="0" indent="-285750">
                  <a:buFont typeface="Wingdings" pitchFamily="2" charset="2"/>
                  <a:buChar char="Ø"/>
                </a:pPr>
                <a:r>
                  <a:rPr lang="es-ES" sz="1400" b="1" dirty="0">
                    <a:solidFill>
                      <a:srgbClr val="00B050"/>
                    </a:solidFill>
                  </a:rPr>
                  <a:t>Un </a:t>
                </a:r>
                <a:r>
                  <a:rPr lang="es-ES" sz="1400" b="1" i="1" dirty="0">
                    <a:solidFill>
                      <a:srgbClr val="00B050"/>
                    </a:solidFill>
                  </a:rPr>
                  <a:t>universo </a:t>
                </a:r>
                <a:r>
                  <a:rPr lang="es-ES" sz="1400" b="1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U</a:t>
                </a:r>
                <a:r>
                  <a:rPr lang="es-ES" sz="1400" dirty="0">
                    <a:solidFill>
                      <a:srgbClr val="00B050"/>
                    </a:solidFill>
                  </a:rPr>
                  <a:t>, que es un conjunto </a:t>
                </a:r>
                <a:r>
                  <a:rPr lang="es-ES" sz="1400" u="sng" dirty="0">
                    <a:solidFill>
                      <a:srgbClr val="00B050"/>
                    </a:solidFill>
                  </a:rPr>
                  <a:t>no vacío </a:t>
                </a:r>
                <a:r>
                  <a:rPr lang="es-ES" sz="1400" dirty="0">
                    <a:solidFill>
                      <a:srgbClr val="00B050"/>
                    </a:solidFill>
                  </a:rPr>
                  <a:t>de objetos. </a:t>
                </a:r>
                <a:endParaRPr lang="es-AR" sz="1400" dirty="0">
                  <a:solidFill>
                    <a:srgbClr val="00B050"/>
                  </a:solidFill>
                </a:endParaRPr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pPr marL="285750" lvl="0" indent="-285750">
                  <a:buFont typeface="Wingdings" pitchFamily="2" charset="2"/>
                  <a:buChar char="Ø"/>
                </a:pPr>
                <a:r>
                  <a:rPr lang="es-E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 conjunto finito F de </a:t>
                </a:r>
                <a:r>
                  <a:rPr lang="es-ES" sz="14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funciones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, cada una de las cuales asigna a una determinada cantidad de objetos o argumentos de U un objeto de U: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 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s-A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F </a:t>
                </a:r>
                <a:r>
                  <a:rPr lang="es-AR" sz="1400" dirty="0">
                    <a:solidFill>
                      <a:schemeClr val="accent6">
                        <a:lumMod val="75000"/>
                      </a:schemeClr>
                    </a:solidFill>
                  </a:rPr>
                  <a:t>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, ...</a:t>
                </a:r>
                <a:r>
                  <a:rPr lang="es-AR" sz="1400" dirty="0">
                    <a:solidFill>
                      <a:schemeClr val="accent6">
                        <a:lumMod val="75000"/>
                      </a:schemeClr>
                    </a:solidFill>
                  </a:rPr>
                  <a:t>}</a:t>
                </a:r>
              </a:p>
              <a:p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 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El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símbolo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s-E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 denota la j-</a:t>
                </a:r>
                <a:r>
                  <a:rPr lang="es-ES" sz="1400" dirty="0" err="1">
                    <a:solidFill>
                      <a:schemeClr val="accent6">
                        <a:lumMod val="75000"/>
                      </a:schemeClr>
                    </a:solidFill>
                  </a:rPr>
                  <a:t>ésima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 función de 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argumentos.</a:t>
                </a:r>
                <a:r>
                  <a:rPr lang="es-ES" sz="1400" cap="all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s-ES" sz="1400" cap="all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s-E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:  </a:t>
                </a:r>
                <a:r>
                  <a:rPr lang="es-E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U</a:t>
                </a:r>
                <a:r>
                  <a:rPr lang="es-ES" sz="1400" b="1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s-AR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s-AR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-&gt; </a:t>
                </a:r>
                <a:r>
                  <a:rPr lang="es-E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 </a:t>
                </a:r>
                <a:endParaRPr lang="es-AR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s-AR" sz="1400" dirty="0"/>
                  <a:t> </a:t>
                </a:r>
              </a:p>
              <a:p>
                <a:pPr marL="285750" lvl="0" indent="-285750">
                  <a:buFont typeface="Wingdings" pitchFamily="2" charset="2"/>
                  <a:buChar char="Ø"/>
                </a:pPr>
                <a:r>
                  <a:rPr lang="es-ES" sz="1400" b="1" dirty="0" smtClean="0">
                    <a:solidFill>
                      <a:schemeClr val="accent1"/>
                    </a:solidFill>
                  </a:rPr>
                  <a:t>Un conjunto finito P de </a:t>
                </a:r>
                <a:r>
                  <a:rPr lang="es-ES" sz="1400" b="1" i="1" dirty="0">
                    <a:solidFill>
                      <a:schemeClr val="accent1"/>
                    </a:solidFill>
                  </a:rPr>
                  <a:t>relaciones </a:t>
                </a:r>
                <a:r>
                  <a:rPr lang="es-ES" sz="1400" dirty="0">
                    <a:solidFill>
                      <a:schemeClr val="accent1"/>
                    </a:solidFill>
                  </a:rPr>
                  <a:t>entre los objetos de U: </a:t>
                </a:r>
                <a:endParaRPr lang="es-AR" sz="1400" dirty="0">
                  <a:solidFill>
                    <a:schemeClr val="accent1"/>
                  </a:solidFill>
                </a:endParaRPr>
              </a:p>
              <a:p>
                <a:r>
                  <a:rPr lang="es-ES" sz="1400" dirty="0">
                    <a:solidFill>
                      <a:schemeClr val="accent1"/>
                    </a:solidFill>
                  </a:rPr>
                  <a:t> </a:t>
                </a:r>
                <a:endParaRPr lang="es-AR" sz="14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s-AR" sz="1400" dirty="0" smtClean="0">
                    <a:solidFill>
                      <a:schemeClr val="accent1"/>
                    </a:solidFill>
                  </a:rPr>
                  <a:t>	P </a:t>
                </a:r>
                <a:r>
                  <a:rPr lang="es-AR" sz="1400" dirty="0">
                    <a:solidFill>
                      <a:schemeClr val="accent1"/>
                    </a:solidFill>
                  </a:rPr>
                  <a:t>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1"/>
                    </a:solidFill>
                  </a:rPr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1"/>
                    </a:solidFill>
                  </a:rPr>
                  <a:t>, ...</a:t>
                </a:r>
                <a:r>
                  <a:rPr lang="es-AR" sz="1400" dirty="0">
                    <a:solidFill>
                      <a:schemeClr val="accent1"/>
                    </a:solidFill>
                  </a:rPr>
                  <a:t>}</a:t>
                </a:r>
              </a:p>
              <a:p>
                <a:pPr lvl="1"/>
                <a:r>
                  <a:rPr lang="es-ES" sz="1400" dirty="0">
                    <a:solidFill>
                      <a:schemeClr val="accent1"/>
                    </a:solidFill>
                  </a:rPr>
                  <a:t> </a:t>
                </a:r>
                <a:endParaRPr lang="es-AR" sz="14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s-ES" sz="1400" dirty="0" smtClean="0">
                    <a:solidFill>
                      <a:schemeClr val="accent1"/>
                    </a:solidFill>
                  </a:rPr>
                  <a:t>	El </a:t>
                </a:r>
                <a:r>
                  <a:rPr lang="es-ES" sz="1400" dirty="0">
                    <a:solidFill>
                      <a:schemeClr val="accent1"/>
                    </a:solidFill>
                  </a:rPr>
                  <a:t>símbolo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s-ES" sz="1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1"/>
                    </a:solidFill>
                  </a:rPr>
                  <a:t> denota la j-</a:t>
                </a:r>
                <a:r>
                  <a:rPr lang="es-ES" sz="1400" dirty="0" err="1">
                    <a:solidFill>
                      <a:schemeClr val="accent1"/>
                    </a:solidFill>
                  </a:rPr>
                  <a:t>ésima</a:t>
                </a:r>
                <a:r>
                  <a:rPr lang="es-ES" sz="1400" dirty="0">
                    <a:solidFill>
                      <a:schemeClr val="accent1"/>
                    </a:solidFill>
                  </a:rPr>
                  <a:t> relación de grado </a:t>
                </a:r>
                <a:r>
                  <a:rPr lang="es-ES" sz="1400" dirty="0" smtClean="0">
                    <a:solidFill>
                      <a:schemeClr val="accent1"/>
                    </a:solidFill>
                  </a:rPr>
                  <a:t>n.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1"/>
                    </a:solidFill>
                  </a:rPr>
                  <a:t> </a:t>
                </a:r>
                <a:r>
                  <a:rPr lang="es-ES" sz="1400" b="1" dirty="0">
                    <a:solidFill>
                      <a:schemeClr val="accent1"/>
                    </a:solidFill>
                    <a:sym typeface="Symbol"/>
                  </a:rPr>
                  <a:t></a:t>
                </a:r>
                <a:r>
                  <a:rPr lang="es-ES" sz="1400" b="1" dirty="0">
                    <a:solidFill>
                      <a:schemeClr val="accent1"/>
                    </a:solidFill>
                  </a:rPr>
                  <a:t> U</a:t>
                </a:r>
                <a:r>
                  <a:rPr lang="es-ES" sz="1400" b="1" baseline="30000" dirty="0">
                    <a:solidFill>
                      <a:schemeClr val="accent1"/>
                    </a:solidFill>
                  </a:rPr>
                  <a:t>n</a:t>
                </a:r>
                <a:r>
                  <a:rPr lang="es-ES" sz="1400" b="1" dirty="0">
                    <a:solidFill>
                      <a:schemeClr val="accent1"/>
                    </a:solidFill>
                  </a:rPr>
                  <a:t> </a:t>
                </a:r>
                <a:endParaRPr lang="es-AR" sz="1400" b="1" dirty="0">
                  <a:solidFill>
                    <a:schemeClr val="accent1"/>
                  </a:solidFill>
                </a:endParaRPr>
              </a:p>
              <a:p>
                <a:r>
                  <a:rPr lang="es-AR" sz="1400" dirty="0"/>
                  <a:t> </a:t>
                </a:r>
              </a:p>
              <a:p>
                <a:endParaRPr lang="es-ES" sz="1400" dirty="0" smtClean="0"/>
              </a:p>
              <a:p>
                <a:endParaRPr lang="es-ES" sz="1400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38956"/>
                <a:ext cx="8352928" cy="4888005"/>
              </a:xfrm>
              <a:prstGeom prst="rect">
                <a:avLst/>
              </a:prstGeom>
              <a:blipFill rotWithShape="1">
                <a:blip r:embed="rId2"/>
                <a:stretch>
                  <a:fillRect l="-219" t="-1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11 Grupo"/>
          <p:cNvGrpSpPr/>
          <p:nvPr/>
        </p:nvGrpSpPr>
        <p:grpSpPr>
          <a:xfrm>
            <a:off x="1691680" y="3284984"/>
            <a:ext cx="108012" cy="54006"/>
            <a:chOff x="6876256" y="4509120"/>
            <a:chExt cx="432048" cy="216024"/>
          </a:xfrm>
        </p:grpSpPr>
        <p:cxnSp>
          <p:nvCxnSpPr>
            <p:cNvPr id="9" name="8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13 Grupo"/>
          <p:cNvGrpSpPr/>
          <p:nvPr/>
        </p:nvGrpSpPr>
        <p:grpSpPr>
          <a:xfrm>
            <a:off x="2015913" y="3282676"/>
            <a:ext cx="108012" cy="54006"/>
            <a:chOff x="6876256" y="4509120"/>
            <a:chExt cx="432048" cy="216024"/>
          </a:xfrm>
        </p:grpSpPr>
        <p:cxnSp>
          <p:nvCxnSpPr>
            <p:cNvPr id="15" name="14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>
            <a:off x="2411760" y="3282676"/>
            <a:ext cx="108012" cy="54006"/>
            <a:chOff x="6876256" y="4509120"/>
            <a:chExt cx="432048" cy="216024"/>
          </a:xfrm>
        </p:grpSpPr>
        <p:cxnSp>
          <p:nvCxnSpPr>
            <p:cNvPr id="19" name="18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2699792" y="3284984"/>
            <a:ext cx="108012" cy="54006"/>
            <a:chOff x="6876256" y="4509120"/>
            <a:chExt cx="432048" cy="216024"/>
          </a:xfrm>
        </p:grpSpPr>
        <p:cxnSp>
          <p:nvCxnSpPr>
            <p:cNvPr id="22" name="21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23 Grupo"/>
          <p:cNvGrpSpPr/>
          <p:nvPr/>
        </p:nvGrpSpPr>
        <p:grpSpPr>
          <a:xfrm>
            <a:off x="2195736" y="3698991"/>
            <a:ext cx="108012" cy="54006"/>
            <a:chOff x="6876256" y="4509120"/>
            <a:chExt cx="432048" cy="216024"/>
          </a:xfrm>
        </p:grpSpPr>
        <p:cxnSp>
          <p:nvCxnSpPr>
            <p:cNvPr id="25" name="24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26 Grupo"/>
          <p:cNvGrpSpPr/>
          <p:nvPr/>
        </p:nvGrpSpPr>
        <p:grpSpPr>
          <a:xfrm>
            <a:off x="5652120" y="3700530"/>
            <a:ext cx="108012" cy="54006"/>
            <a:chOff x="6876256" y="4509120"/>
            <a:chExt cx="432048" cy="216024"/>
          </a:xfrm>
        </p:grpSpPr>
        <p:cxnSp>
          <p:nvCxnSpPr>
            <p:cNvPr id="28" name="27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29 Grupo"/>
          <p:cNvGrpSpPr/>
          <p:nvPr/>
        </p:nvGrpSpPr>
        <p:grpSpPr>
          <a:xfrm>
            <a:off x="5220072" y="5013176"/>
            <a:ext cx="108012" cy="54006"/>
            <a:chOff x="6876256" y="4509120"/>
            <a:chExt cx="432048" cy="216024"/>
          </a:xfrm>
        </p:grpSpPr>
        <p:cxnSp>
          <p:nvCxnSpPr>
            <p:cNvPr id="31" name="30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32 Grupo"/>
          <p:cNvGrpSpPr/>
          <p:nvPr/>
        </p:nvGrpSpPr>
        <p:grpSpPr>
          <a:xfrm>
            <a:off x="2456291" y="4574821"/>
            <a:ext cx="108012" cy="54006"/>
            <a:chOff x="6876256" y="4509120"/>
            <a:chExt cx="432048" cy="216024"/>
          </a:xfrm>
        </p:grpSpPr>
        <p:cxnSp>
          <p:nvCxnSpPr>
            <p:cNvPr id="34" name="33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35 Grupo"/>
          <p:cNvGrpSpPr/>
          <p:nvPr/>
        </p:nvGrpSpPr>
        <p:grpSpPr>
          <a:xfrm>
            <a:off x="1987367" y="4590948"/>
            <a:ext cx="108012" cy="54006"/>
            <a:chOff x="6876256" y="4509120"/>
            <a:chExt cx="432048" cy="216024"/>
          </a:xfrm>
        </p:grpSpPr>
        <p:cxnSp>
          <p:nvCxnSpPr>
            <p:cNvPr id="37" name="36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38 Grupo"/>
          <p:cNvGrpSpPr/>
          <p:nvPr/>
        </p:nvGrpSpPr>
        <p:grpSpPr>
          <a:xfrm>
            <a:off x="1736068" y="4581128"/>
            <a:ext cx="108012" cy="54006"/>
            <a:chOff x="6876256" y="4509120"/>
            <a:chExt cx="432048" cy="216024"/>
          </a:xfrm>
        </p:grpSpPr>
        <p:cxnSp>
          <p:nvCxnSpPr>
            <p:cNvPr id="40" name="39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41 Grupo"/>
          <p:cNvGrpSpPr/>
          <p:nvPr/>
        </p:nvGrpSpPr>
        <p:grpSpPr>
          <a:xfrm>
            <a:off x="2726795" y="4609822"/>
            <a:ext cx="108012" cy="54006"/>
            <a:chOff x="6876256" y="4509120"/>
            <a:chExt cx="432048" cy="216024"/>
          </a:xfrm>
        </p:grpSpPr>
        <p:cxnSp>
          <p:nvCxnSpPr>
            <p:cNvPr id="43" name="42 Conector recto"/>
            <p:cNvCxnSpPr/>
            <p:nvPr/>
          </p:nvCxnSpPr>
          <p:spPr>
            <a:xfrm flipV="1">
              <a:off x="6876256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7092280" y="4509120"/>
              <a:ext cx="216024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4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Semántica: Dominio de interpretación</a:t>
            </a:r>
            <a:br>
              <a:rPr lang="es-AR" b="1" dirty="0" smtClean="0"/>
            </a:b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395536" y="1138956"/>
                <a:ext cx="8352928" cy="311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u="sng" dirty="0" smtClean="0"/>
                  <a:t>Ejemplo 1</a:t>
                </a:r>
                <a:r>
                  <a:rPr lang="es-ES" sz="1400" dirty="0" smtClean="0"/>
                  <a:t>:</a:t>
                </a:r>
              </a:p>
              <a:p>
                <a:endParaRPr lang="es-AR" sz="1400" dirty="0"/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pPr marL="285750" lvl="0" indent="-285750">
                  <a:buFont typeface="Wingdings" pitchFamily="2" charset="2"/>
                  <a:buChar char="Ø"/>
                </a:pPr>
                <a:r>
                  <a:rPr lang="es-ES" sz="1400" dirty="0">
                    <a:solidFill>
                      <a:srgbClr val="00B050"/>
                    </a:solidFill>
                  </a:rPr>
                  <a:t>U = 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N</a:t>
                </a:r>
                <a:r>
                  <a:rPr lang="es-ES" sz="1400" dirty="0">
                    <a:solidFill>
                      <a:srgbClr val="00B050"/>
                    </a:solidFill>
                  </a:rPr>
                  <a:t>, es decir que U es el conjunto de los números naturales.</a:t>
                </a:r>
                <a:endParaRPr lang="es-AR" sz="1400" dirty="0">
                  <a:solidFill>
                    <a:srgbClr val="00B050"/>
                  </a:solidFill>
                </a:endParaRPr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s-E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 = {</a:t>
                </a:r>
                <a:r>
                  <a:rPr lang="es-ES" sz="14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suc</a:t>
                </a:r>
                <a:r>
                  <a:rPr lang="es-E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s-E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+, *}  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 en general </a:t>
                </a:r>
                <a:r>
                  <a:rPr lang="es-A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 </a:t>
                </a:r>
                <a:r>
                  <a:rPr lang="es-AR" sz="1400" dirty="0">
                    <a:solidFill>
                      <a:schemeClr val="accent6">
                        <a:lumMod val="75000"/>
                      </a:schemeClr>
                    </a:solidFill>
                  </a:rPr>
                  <a:t>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A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A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}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F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es 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 conjunto con tres elementos, la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función </a:t>
                </a:r>
                <a:r>
                  <a:rPr lang="es-ES" sz="1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suc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, la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función suma 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 multiplicación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</a:p>
              <a:p>
                <a:pPr lvl="0"/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con  </a:t>
                </a:r>
                <a:r>
                  <a:rPr lang="es-ES" sz="1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suc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= {(x, y) | y = x + 1}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s-ES" sz="1400" b="1" dirty="0" smtClean="0">
                    <a:solidFill>
                      <a:schemeClr val="accent1"/>
                    </a:solidFill>
                  </a:rPr>
                  <a:t>P = {=, ≤}  </a:t>
                </a:r>
                <a:r>
                  <a:rPr lang="es-ES" sz="1400" dirty="0" smtClean="0">
                    <a:solidFill>
                      <a:schemeClr val="accent1"/>
                    </a:solidFill>
                  </a:rPr>
                  <a:t>o en general </a:t>
                </a:r>
                <a:r>
                  <a:rPr lang="es-AR" sz="1400" dirty="0" smtClean="0">
                    <a:solidFill>
                      <a:schemeClr val="accent1"/>
                    </a:solidFill>
                  </a:rPr>
                  <a:t>P </a:t>
                </a:r>
                <a:r>
                  <a:rPr lang="es-AR" sz="1400" dirty="0">
                    <a:solidFill>
                      <a:schemeClr val="accent1"/>
                    </a:solidFill>
                  </a:rPr>
                  <a:t>= </a:t>
                </a:r>
                <a:r>
                  <a:rPr lang="es-AR" sz="1400" dirty="0" smtClean="0">
                    <a:solidFill>
                      <a:schemeClr val="accent1"/>
                    </a:solidFill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AR" sz="1400" dirty="0">
                    <a:solidFill>
                      <a:schemeClr val="accent1"/>
                    </a:solidFill>
                  </a:rPr>
                  <a:t>}</a:t>
                </a:r>
              </a:p>
              <a:p>
                <a:pPr lvl="0"/>
                <a:endParaRPr lang="es-ES" sz="1400" dirty="0">
                  <a:solidFill>
                    <a:schemeClr val="accent1"/>
                  </a:solidFill>
                </a:endParaRPr>
              </a:p>
              <a:p>
                <a:pPr lvl="0"/>
                <a:r>
                  <a:rPr lang="es-ES" sz="1400" dirty="0" smtClean="0">
                    <a:solidFill>
                      <a:schemeClr val="accent1"/>
                    </a:solidFill>
                  </a:rPr>
                  <a:t>	 P </a:t>
                </a:r>
                <a:r>
                  <a:rPr lang="es-ES" sz="1400" dirty="0">
                    <a:solidFill>
                      <a:schemeClr val="accent1"/>
                    </a:solidFill>
                  </a:rPr>
                  <a:t>es el conjunto que tiene las relaciones habituales = y ≤ de los números naturales</a:t>
                </a:r>
                <a:r>
                  <a:rPr lang="es-ES" sz="1400" dirty="0" smtClean="0">
                    <a:solidFill>
                      <a:schemeClr val="accent1"/>
                    </a:solidFill>
                  </a:rPr>
                  <a:t>,</a:t>
                </a:r>
              </a:p>
              <a:p>
                <a:pPr lvl="0"/>
                <a:r>
                  <a:rPr lang="es-ES" sz="1400" dirty="0">
                    <a:solidFill>
                      <a:schemeClr val="accent1"/>
                    </a:solidFill>
                  </a:rPr>
                  <a:t>	</a:t>
                </a:r>
                <a:r>
                  <a:rPr lang="es-ES" sz="14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s-ES" sz="1400" dirty="0">
                    <a:solidFill>
                      <a:schemeClr val="accent1"/>
                    </a:solidFill>
                  </a:rPr>
                  <a:t>que asumimos definidas. </a:t>
                </a:r>
                <a:endParaRPr lang="es-ES" sz="1100" dirty="0" smtClean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38956"/>
                <a:ext cx="8352928" cy="3113801"/>
              </a:xfrm>
              <a:prstGeom prst="rect">
                <a:avLst/>
              </a:prstGeom>
              <a:blipFill rotWithShape="1">
                <a:blip r:embed="rId2"/>
                <a:stretch>
                  <a:fillRect l="-219" t="-196" b="-9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Rectángulo"/>
          <p:cNvSpPr/>
          <p:nvPr/>
        </p:nvSpPr>
        <p:spPr>
          <a:xfrm>
            <a:off x="707729" y="5925026"/>
            <a:ext cx="6888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Nota: Las definiciones de las funciones y relaciones pueden ser </a:t>
            </a:r>
            <a:r>
              <a:rPr lang="es-ES" sz="1200" b="1" dirty="0"/>
              <a:t>e</a:t>
            </a:r>
            <a:r>
              <a:rPr lang="es-ES" sz="1200" b="1" i="1" dirty="0"/>
              <a:t>xtensionales</a:t>
            </a:r>
            <a:r>
              <a:rPr lang="es-ES" sz="1200" dirty="0"/>
              <a:t>, cuando se efectúan enumerando las </a:t>
            </a:r>
            <a:r>
              <a:rPr lang="es-ES" sz="1200" dirty="0" err="1"/>
              <a:t>tuplas</a:t>
            </a:r>
            <a:r>
              <a:rPr lang="es-ES" sz="1200" dirty="0"/>
              <a:t> que las componen, o </a:t>
            </a:r>
            <a:r>
              <a:rPr lang="es-ES" sz="1200" b="1" i="1" dirty="0" err="1"/>
              <a:t>intensionales</a:t>
            </a:r>
            <a:r>
              <a:rPr lang="es-ES" sz="1200" dirty="0"/>
              <a:t>, si se establecen a partir de otras funciones o relaciones. </a:t>
            </a:r>
            <a:endParaRPr lang="es-AR" sz="1200" dirty="0"/>
          </a:p>
        </p:txBody>
      </p:sp>
      <p:grpSp>
        <p:nvGrpSpPr>
          <p:cNvPr id="55" name="54 Grupo"/>
          <p:cNvGrpSpPr/>
          <p:nvPr/>
        </p:nvGrpSpPr>
        <p:grpSpPr>
          <a:xfrm>
            <a:off x="4355976" y="3938186"/>
            <a:ext cx="2306205" cy="1887628"/>
            <a:chOff x="4644008" y="3938186"/>
            <a:chExt cx="2306205" cy="1887628"/>
          </a:xfrm>
        </p:grpSpPr>
        <p:sp>
          <p:nvSpPr>
            <p:cNvPr id="3" name="2 Elipse"/>
            <p:cNvSpPr/>
            <p:nvPr/>
          </p:nvSpPr>
          <p:spPr>
            <a:xfrm>
              <a:off x="4860032" y="4389068"/>
              <a:ext cx="1428449" cy="132577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5344030" y="4470902"/>
              <a:ext cx="4604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0</a:t>
              </a:r>
            </a:p>
            <a:p>
              <a:r>
                <a:rPr lang="es-ES" sz="1400" dirty="0" smtClean="0"/>
                <a:t>1</a:t>
              </a:r>
            </a:p>
            <a:p>
              <a:r>
                <a:rPr lang="es-ES" sz="1400" dirty="0" smtClean="0"/>
                <a:t>2</a:t>
              </a:r>
            </a:p>
            <a:p>
              <a:r>
                <a:rPr lang="es-ES" sz="1400" dirty="0" smtClean="0"/>
                <a:t>3</a:t>
              </a:r>
            </a:p>
            <a:p>
              <a:r>
                <a:rPr lang="es-ES" sz="1400" dirty="0" smtClean="0"/>
                <a:t>…</a:t>
              </a:r>
              <a:endParaRPr lang="es-AR" sz="14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5968070" y="3997552"/>
              <a:ext cx="512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suc</a:t>
              </a:r>
              <a:endParaRPr lang="es-AR" sz="1200" b="1" dirty="0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5873539" y="3938186"/>
              <a:ext cx="636056" cy="694199"/>
            </a:xfrm>
            <a:custGeom>
              <a:avLst/>
              <a:gdLst>
                <a:gd name="connsiteX0" fmla="*/ 277095 w 636056"/>
                <a:gd name="connsiteY0" fmla="*/ 694199 h 694199"/>
                <a:gd name="connsiteX1" fmla="*/ 630778 w 636056"/>
                <a:gd name="connsiteY1" fmla="*/ 211120 h 694199"/>
                <a:gd name="connsiteX2" fmla="*/ 35555 w 636056"/>
                <a:gd name="connsiteY2" fmla="*/ 12712 h 694199"/>
                <a:gd name="connsiteX3" fmla="*/ 70061 w 636056"/>
                <a:gd name="connsiteY3" fmla="*/ 547550 h 694199"/>
                <a:gd name="connsiteX4" fmla="*/ 87314 w 636056"/>
                <a:gd name="connsiteY4" fmla="*/ 538923 h 6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056" h="694199">
                  <a:moveTo>
                    <a:pt x="277095" y="694199"/>
                  </a:moveTo>
                  <a:cubicBezTo>
                    <a:pt x="474065" y="509450"/>
                    <a:pt x="671035" y="324701"/>
                    <a:pt x="630778" y="211120"/>
                  </a:cubicBezTo>
                  <a:cubicBezTo>
                    <a:pt x="590521" y="97539"/>
                    <a:pt x="129008" y="-43360"/>
                    <a:pt x="35555" y="12712"/>
                  </a:cubicBezTo>
                  <a:cubicBezTo>
                    <a:pt x="-57898" y="68784"/>
                    <a:pt x="61435" y="459848"/>
                    <a:pt x="70061" y="547550"/>
                  </a:cubicBezTo>
                  <a:cubicBezTo>
                    <a:pt x="78687" y="635252"/>
                    <a:pt x="83000" y="587087"/>
                    <a:pt x="87314" y="53892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22 Conector recto"/>
            <p:cNvCxnSpPr>
              <a:stCxn id="7" idx="4"/>
            </p:cNvCxnSpPr>
            <p:nvPr/>
          </p:nvCxnSpPr>
          <p:spPr>
            <a:xfrm flipV="1">
              <a:off x="5960853" y="4389068"/>
              <a:ext cx="51307" cy="880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endCxn id="7" idx="4"/>
            </p:cNvCxnSpPr>
            <p:nvPr/>
          </p:nvCxnSpPr>
          <p:spPr>
            <a:xfrm>
              <a:off x="5873539" y="4389068"/>
              <a:ext cx="87314" cy="880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CuadroTexto"/>
            <p:cNvSpPr txBox="1"/>
            <p:nvPr/>
          </p:nvSpPr>
          <p:spPr>
            <a:xfrm>
              <a:off x="4644008" y="438906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00B050"/>
                  </a:solidFill>
                </a:rPr>
                <a:t>U</a:t>
              </a:r>
              <a:endParaRPr lang="es-AR" dirty="0">
                <a:solidFill>
                  <a:srgbClr val="00B050"/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6320869" y="4691386"/>
              <a:ext cx="600996" cy="657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46 Forma libre"/>
            <p:cNvSpPr/>
            <p:nvPr/>
          </p:nvSpPr>
          <p:spPr>
            <a:xfrm rot="6720000">
              <a:off x="6131058" y="5287915"/>
              <a:ext cx="457960" cy="617837"/>
            </a:xfrm>
            <a:custGeom>
              <a:avLst/>
              <a:gdLst>
                <a:gd name="connsiteX0" fmla="*/ 277095 w 636056"/>
                <a:gd name="connsiteY0" fmla="*/ 694199 h 694199"/>
                <a:gd name="connsiteX1" fmla="*/ 630778 w 636056"/>
                <a:gd name="connsiteY1" fmla="*/ 211120 h 694199"/>
                <a:gd name="connsiteX2" fmla="*/ 35555 w 636056"/>
                <a:gd name="connsiteY2" fmla="*/ 12712 h 694199"/>
                <a:gd name="connsiteX3" fmla="*/ 70061 w 636056"/>
                <a:gd name="connsiteY3" fmla="*/ 547550 h 694199"/>
                <a:gd name="connsiteX4" fmla="*/ 87314 w 636056"/>
                <a:gd name="connsiteY4" fmla="*/ 538923 h 6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056" h="694199">
                  <a:moveTo>
                    <a:pt x="277095" y="694199"/>
                  </a:moveTo>
                  <a:cubicBezTo>
                    <a:pt x="474065" y="509450"/>
                    <a:pt x="671035" y="324701"/>
                    <a:pt x="630778" y="211120"/>
                  </a:cubicBezTo>
                  <a:cubicBezTo>
                    <a:pt x="590521" y="97539"/>
                    <a:pt x="129008" y="-43360"/>
                    <a:pt x="35555" y="12712"/>
                  </a:cubicBezTo>
                  <a:cubicBezTo>
                    <a:pt x="-57898" y="68784"/>
                    <a:pt x="61435" y="459848"/>
                    <a:pt x="70061" y="547550"/>
                  </a:cubicBezTo>
                  <a:cubicBezTo>
                    <a:pt x="78687" y="635252"/>
                    <a:pt x="83000" y="587087"/>
                    <a:pt x="87314" y="53892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8" name="47 Conector recto"/>
            <p:cNvCxnSpPr/>
            <p:nvPr/>
          </p:nvCxnSpPr>
          <p:spPr>
            <a:xfrm>
              <a:off x="6288481" y="4758400"/>
              <a:ext cx="0" cy="18276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>
              <a:off x="6360038" y="4941168"/>
              <a:ext cx="12071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7" idx="0"/>
            </p:cNvCxnSpPr>
            <p:nvPr/>
          </p:nvCxnSpPr>
          <p:spPr>
            <a:xfrm flipH="1">
              <a:off x="6084168" y="5453785"/>
              <a:ext cx="486" cy="14304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0"/>
            </p:cNvCxnSpPr>
            <p:nvPr/>
          </p:nvCxnSpPr>
          <p:spPr>
            <a:xfrm>
              <a:off x="6084654" y="5453785"/>
              <a:ext cx="139755" cy="7152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CuadroTexto"/>
            <p:cNvSpPr txBox="1"/>
            <p:nvPr/>
          </p:nvSpPr>
          <p:spPr>
            <a:xfrm>
              <a:off x="6164053" y="5489547"/>
              <a:ext cx="512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*</a:t>
              </a:r>
              <a:endParaRPr lang="es-AR" sz="1200" b="1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6376809" y="4881732"/>
              <a:ext cx="512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+</a:t>
              </a:r>
              <a:endParaRPr lang="es-A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7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Semántica: Dominio de interpretación</a:t>
            </a:r>
            <a:br>
              <a:rPr lang="es-AR" b="1" dirty="0" smtClean="0"/>
            </a:b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5536" y="1052736"/>
            <a:ext cx="8352928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smtClean="0"/>
              <a:t>Ejemplo 2</a:t>
            </a:r>
            <a:r>
              <a:rPr lang="es-ES" sz="1400" dirty="0" smtClean="0"/>
              <a:t>:</a:t>
            </a:r>
            <a:endParaRPr lang="es-AR" sz="1400" dirty="0"/>
          </a:p>
          <a:p>
            <a:r>
              <a:rPr lang="es-ES" sz="1400" dirty="0"/>
              <a:t> </a:t>
            </a:r>
            <a:endParaRPr lang="es-AR" sz="14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1400" dirty="0">
                <a:solidFill>
                  <a:srgbClr val="00B050"/>
                </a:solidFill>
              </a:rPr>
              <a:t>U = {Alex, Tomás, </a:t>
            </a:r>
            <a:r>
              <a:rPr lang="es-ES" sz="1400" dirty="0" err="1">
                <a:solidFill>
                  <a:srgbClr val="00B050"/>
                </a:solidFill>
              </a:rPr>
              <a:t>Catty</a:t>
            </a:r>
            <a:r>
              <a:rPr lang="es-ES" sz="1400" dirty="0">
                <a:solidFill>
                  <a:srgbClr val="00B050"/>
                </a:solidFill>
              </a:rPr>
              <a:t>, Florencia</a:t>
            </a:r>
            <a:r>
              <a:rPr lang="es-ES" sz="1400" dirty="0" smtClean="0">
                <a:solidFill>
                  <a:srgbClr val="00B050"/>
                </a:solidFill>
              </a:rPr>
              <a:t>} </a:t>
            </a:r>
            <a:r>
              <a:rPr lang="es-ES" sz="1400" dirty="0" smtClean="0">
                <a:solidFill>
                  <a:srgbClr val="00B050"/>
                </a:solidFill>
                <a:sym typeface="Symbol"/>
              </a:rPr>
              <a:t> </a:t>
            </a:r>
            <a:r>
              <a:rPr lang="es-ES" sz="1400" dirty="0">
                <a:solidFill>
                  <a:srgbClr val="00B050"/>
                </a:solidFill>
              </a:rPr>
              <a:t>N </a:t>
            </a:r>
            <a:r>
              <a:rPr lang="es-ES" sz="1400" dirty="0" smtClean="0">
                <a:solidFill>
                  <a:srgbClr val="00B050"/>
                </a:solidFill>
              </a:rPr>
              <a:t>.  U </a:t>
            </a:r>
            <a:r>
              <a:rPr lang="es-ES" sz="1400" dirty="0">
                <a:solidFill>
                  <a:srgbClr val="00B050"/>
                </a:solidFill>
              </a:rPr>
              <a:t>es un conjunto de </a:t>
            </a:r>
            <a:r>
              <a:rPr lang="es-ES" sz="1400" dirty="0" smtClean="0">
                <a:solidFill>
                  <a:srgbClr val="00B050"/>
                </a:solidFill>
              </a:rPr>
              <a:t>niños y números.</a:t>
            </a:r>
            <a:endParaRPr lang="es-AR" sz="1400" dirty="0">
              <a:solidFill>
                <a:srgbClr val="00B050"/>
              </a:solidFill>
            </a:endParaRPr>
          </a:p>
          <a:p>
            <a:r>
              <a:rPr lang="es-ES" sz="1400" dirty="0"/>
              <a:t> </a:t>
            </a:r>
            <a:endParaRPr lang="es-AR" sz="14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F = {edad, altura</a:t>
            </a:r>
            <a:r>
              <a:rPr lang="es-ES" sz="1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0"/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endParaRPr lang="es-E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ES" sz="1400" dirty="0" smtClean="0">
                <a:solidFill>
                  <a:schemeClr val="accent6">
                    <a:lumMod val="75000"/>
                  </a:schemeClr>
                </a:solidFill>
              </a:rPr>
              <a:t>siendo: </a:t>
            </a:r>
            <a:endParaRPr lang="es-AR"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solidFill>
                  <a:schemeClr val="accent6">
                    <a:lumMod val="75000"/>
                  </a:schemeClr>
                </a:solidFill>
              </a:rPr>
              <a:t>	edad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= {(Alex, 13), (Tomás, 15), (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Catty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, 14) , (</a:t>
            </a:r>
            <a:r>
              <a:rPr lang="es-ES" sz="1400" dirty="0" smtClean="0">
                <a:solidFill>
                  <a:schemeClr val="accent6">
                    <a:lumMod val="75000"/>
                  </a:schemeClr>
                </a:solidFill>
              </a:rPr>
              <a:t>Flor,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15)}</a:t>
            </a:r>
            <a:endParaRPr lang="es-AR"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solidFill>
                  <a:schemeClr val="accent6">
                    <a:lumMod val="75000"/>
                  </a:schemeClr>
                </a:solidFill>
              </a:rPr>
              <a:t>	altura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= {(Alex,174), (Tomás,176), (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Catty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, 168), (</a:t>
            </a:r>
            <a:r>
              <a:rPr lang="es-ES" sz="1400" dirty="0" smtClean="0">
                <a:solidFill>
                  <a:schemeClr val="accent6">
                    <a:lumMod val="75000"/>
                  </a:schemeClr>
                </a:solidFill>
              </a:rPr>
              <a:t>Flor,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164)}</a:t>
            </a:r>
            <a:endParaRPr lang="es-A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400" dirty="0"/>
              <a:t> </a:t>
            </a:r>
            <a:endParaRPr lang="es-AR" sz="14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1400" dirty="0">
                <a:solidFill>
                  <a:schemeClr val="accent1"/>
                </a:solidFill>
              </a:rPr>
              <a:t>P = {juega-básquet, toca-piano, más-alto, </a:t>
            </a:r>
            <a:r>
              <a:rPr lang="es-ES" sz="1400" dirty="0" smtClean="0">
                <a:solidFill>
                  <a:schemeClr val="accent1"/>
                </a:solidFill>
              </a:rPr>
              <a:t>más-</a:t>
            </a:r>
            <a:r>
              <a:rPr lang="es-ES" sz="1400" dirty="0" err="1" smtClean="0">
                <a:solidFill>
                  <a:schemeClr val="accent1"/>
                </a:solidFill>
              </a:rPr>
              <a:t>joven,amigos</a:t>
            </a:r>
            <a:r>
              <a:rPr lang="es-ES" sz="1400" dirty="0" smtClean="0">
                <a:solidFill>
                  <a:schemeClr val="accent1"/>
                </a:solidFill>
              </a:rPr>
              <a:t>}</a:t>
            </a:r>
          </a:p>
          <a:p>
            <a:pPr lvl="0"/>
            <a:r>
              <a:rPr lang="es-ES" sz="1400" dirty="0">
                <a:solidFill>
                  <a:schemeClr val="accent1"/>
                </a:solidFill>
              </a:rPr>
              <a:t>	</a:t>
            </a:r>
            <a:endParaRPr lang="es-ES" sz="1400" dirty="0" smtClean="0">
              <a:solidFill>
                <a:schemeClr val="accent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s-ES" sz="1400" dirty="0">
                <a:solidFill>
                  <a:schemeClr val="accent1"/>
                </a:solidFill>
              </a:rPr>
              <a:t>	</a:t>
            </a:r>
            <a:r>
              <a:rPr lang="es-ES" sz="1400" dirty="0" smtClean="0">
                <a:solidFill>
                  <a:schemeClr val="accent1"/>
                </a:solidFill>
              </a:rPr>
              <a:t>siendo</a:t>
            </a:r>
            <a:r>
              <a:rPr lang="es-ES" sz="1400" dirty="0">
                <a:solidFill>
                  <a:schemeClr val="accent1"/>
                </a:solidFill>
              </a:rPr>
              <a:t>: </a:t>
            </a:r>
            <a:endParaRPr lang="es-AR" sz="1400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400" dirty="0" smtClean="0">
                <a:solidFill>
                  <a:schemeClr val="accent1"/>
                </a:solidFill>
              </a:rPr>
              <a:t>	juega-básquet </a:t>
            </a:r>
            <a:r>
              <a:rPr lang="es-ES" sz="1400" dirty="0">
                <a:solidFill>
                  <a:schemeClr val="accent1"/>
                </a:solidFill>
              </a:rPr>
              <a:t>= {Tomás}</a:t>
            </a:r>
            <a:endParaRPr lang="es-AR" sz="1400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400" dirty="0" smtClean="0">
                <a:solidFill>
                  <a:schemeClr val="accent1"/>
                </a:solidFill>
              </a:rPr>
              <a:t>	toca-piano </a:t>
            </a:r>
            <a:r>
              <a:rPr lang="es-ES" sz="1400" dirty="0">
                <a:solidFill>
                  <a:schemeClr val="accent1"/>
                </a:solidFill>
              </a:rPr>
              <a:t>= {Alex, </a:t>
            </a:r>
            <a:r>
              <a:rPr lang="es-ES" sz="1400" dirty="0" err="1">
                <a:solidFill>
                  <a:schemeClr val="accent1"/>
                </a:solidFill>
              </a:rPr>
              <a:t>Catty</a:t>
            </a:r>
            <a:r>
              <a:rPr lang="es-ES" sz="1400" dirty="0">
                <a:solidFill>
                  <a:schemeClr val="accent1"/>
                </a:solidFill>
              </a:rPr>
              <a:t>}</a:t>
            </a:r>
            <a:endParaRPr lang="es-AR" sz="1400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400" dirty="0" smtClean="0">
                <a:solidFill>
                  <a:schemeClr val="accent1"/>
                </a:solidFill>
              </a:rPr>
              <a:t>	más-alto </a:t>
            </a:r>
            <a:r>
              <a:rPr lang="es-ES" sz="1400" dirty="0">
                <a:solidFill>
                  <a:schemeClr val="accent1"/>
                </a:solidFill>
              </a:rPr>
              <a:t>= {(x, y) | altura(x) </a:t>
            </a:r>
            <a:r>
              <a:rPr lang="es-ES" sz="1400" dirty="0">
                <a:solidFill>
                  <a:schemeClr val="accent1"/>
                </a:solidFill>
                <a:sym typeface="Symbol"/>
              </a:rPr>
              <a:t></a:t>
            </a:r>
            <a:r>
              <a:rPr lang="es-ES" sz="1400" dirty="0">
                <a:solidFill>
                  <a:schemeClr val="accent1"/>
                </a:solidFill>
              </a:rPr>
              <a:t> altura(y)}</a:t>
            </a:r>
            <a:endParaRPr lang="es-AR" sz="1400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400" dirty="0" smtClean="0">
                <a:solidFill>
                  <a:schemeClr val="accent1"/>
                </a:solidFill>
              </a:rPr>
              <a:t>	más-joven </a:t>
            </a:r>
            <a:r>
              <a:rPr lang="es-ES" sz="1400" dirty="0">
                <a:solidFill>
                  <a:schemeClr val="accent1"/>
                </a:solidFill>
              </a:rPr>
              <a:t>= {(x, y) | edad(y) </a:t>
            </a:r>
            <a:r>
              <a:rPr lang="es-ES" sz="1400" dirty="0">
                <a:solidFill>
                  <a:schemeClr val="accent1"/>
                </a:solidFill>
                <a:sym typeface="Symbol"/>
              </a:rPr>
              <a:t></a:t>
            </a:r>
            <a:r>
              <a:rPr lang="es-ES" sz="1400" dirty="0">
                <a:solidFill>
                  <a:schemeClr val="accent1"/>
                </a:solidFill>
              </a:rPr>
              <a:t> edad(x</a:t>
            </a:r>
            <a:r>
              <a:rPr lang="es-ES" sz="1400" dirty="0" smtClean="0">
                <a:solidFill>
                  <a:schemeClr val="accent1"/>
                </a:solidFill>
              </a:rPr>
              <a:t>)}</a:t>
            </a:r>
          </a:p>
          <a:p>
            <a:pPr lvl="1">
              <a:lnSpc>
                <a:spcPct val="150000"/>
              </a:lnSpc>
            </a:pPr>
            <a:r>
              <a:rPr lang="es-ES" sz="1400" dirty="0" smtClean="0">
                <a:solidFill>
                  <a:schemeClr val="accent1"/>
                </a:solidFill>
              </a:rPr>
              <a:t>	amigos = { (Alex, </a:t>
            </a:r>
            <a:r>
              <a:rPr lang="es-ES" sz="1400" dirty="0" err="1" smtClean="0">
                <a:solidFill>
                  <a:schemeClr val="accent1"/>
                </a:solidFill>
              </a:rPr>
              <a:t>Catty</a:t>
            </a:r>
            <a:r>
              <a:rPr lang="es-ES" sz="1400" dirty="0" smtClean="0">
                <a:solidFill>
                  <a:schemeClr val="accent1"/>
                </a:solidFill>
              </a:rPr>
              <a:t>), (Alex, Flor), (</a:t>
            </a:r>
            <a:r>
              <a:rPr lang="es-ES" sz="1400" dirty="0" err="1" smtClean="0">
                <a:solidFill>
                  <a:schemeClr val="accent1"/>
                </a:solidFill>
              </a:rPr>
              <a:t>Catty</a:t>
            </a:r>
            <a:r>
              <a:rPr lang="es-ES" sz="1400" dirty="0" smtClean="0">
                <a:solidFill>
                  <a:schemeClr val="accent1"/>
                </a:solidFill>
              </a:rPr>
              <a:t>, Alex), (Flor, Tomás)}</a:t>
            </a:r>
            <a:endParaRPr lang="es-AR" sz="1400" dirty="0">
              <a:solidFill>
                <a:schemeClr val="accent1"/>
              </a:solidFill>
            </a:endParaRPr>
          </a:p>
          <a:p>
            <a:r>
              <a:rPr lang="es-ES" sz="1400" dirty="0"/>
              <a:t> </a:t>
            </a:r>
            <a:endParaRPr lang="es-ES" sz="1400" dirty="0" smtClean="0"/>
          </a:p>
          <a:p>
            <a:r>
              <a:rPr lang="es-ES" sz="1400" dirty="0" smtClean="0"/>
              <a:t>Nota: Obsérvese </a:t>
            </a:r>
            <a:r>
              <a:rPr lang="es-ES" sz="1400" dirty="0"/>
              <a:t>que las nociones de verdad y falsedad</a:t>
            </a:r>
            <a:r>
              <a:rPr lang="es-ES" sz="1400" dirty="0" smtClean="0"/>
              <a:t>, </a:t>
            </a:r>
            <a:r>
              <a:rPr lang="es-ES" sz="1400" dirty="0"/>
              <a:t>en la lógica de predicados están directamente implícitas en el </a:t>
            </a:r>
            <a:r>
              <a:rPr lang="es-ES" sz="1400" dirty="0" smtClean="0"/>
              <a:t>dominio. Por </a:t>
            </a:r>
            <a:r>
              <a:rPr lang="es-ES" sz="1400" dirty="0"/>
              <a:t>ejemplo: </a:t>
            </a:r>
            <a:r>
              <a:rPr lang="es-ES" sz="1400" dirty="0" smtClean="0"/>
              <a:t>para establecer </a:t>
            </a:r>
            <a:r>
              <a:rPr lang="es-ES" sz="1400" dirty="0"/>
              <a:t>la verdad de que Alex toca el piano, incluimos </a:t>
            </a:r>
            <a:r>
              <a:rPr lang="es-ES" sz="1400" dirty="0" smtClean="0"/>
              <a:t>a </a:t>
            </a:r>
            <a:r>
              <a:rPr lang="es-ES" sz="1400" dirty="0"/>
              <a:t>Alex en el conjunto de niños que tocan el piano, que es la manera </a:t>
            </a:r>
            <a:r>
              <a:rPr lang="es-ES" sz="1400" u="sng" dirty="0"/>
              <a:t>extensional</a:t>
            </a:r>
            <a:r>
              <a:rPr lang="es-ES" sz="1400" dirty="0"/>
              <a:t> de definir dicha propiedad</a:t>
            </a:r>
            <a:r>
              <a:rPr lang="es-ES" sz="1100" dirty="0"/>
              <a:t>. </a:t>
            </a:r>
            <a:endParaRPr lang="es-AR" sz="1100" dirty="0"/>
          </a:p>
        </p:txBody>
      </p:sp>
      <p:sp>
        <p:nvSpPr>
          <p:cNvPr id="5" name="4 Elipse"/>
          <p:cNvSpPr/>
          <p:nvPr/>
        </p:nvSpPr>
        <p:spPr>
          <a:xfrm>
            <a:off x="5784425" y="3717032"/>
            <a:ext cx="1800200" cy="17281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6156176" y="3842464"/>
            <a:ext cx="780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Alex</a:t>
            </a:r>
          </a:p>
          <a:p>
            <a:r>
              <a:rPr lang="es-ES" sz="1200" dirty="0" smtClean="0"/>
              <a:t>Tomás</a:t>
            </a:r>
          </a:p>
          <a:p>
            <a:r>
              <a:rPr lang="es-ES" sz="1200" dirty="0" err="1" smtClean="0"/>
              <a:t>Catty</a:t>
            </a:r>
            <a:endParaRPr lang="es-ES" sz="1200" dirty="0" smtClean="0"/>
          </a:p>
          <a:p>
            <a:r>
              <a:rPr lang="es-ES" sz="1200" dirty="0" smtClean="0"/>
              <a:t>Flor</a:t>
            </a:r>
          </a:p>
          <a:p>
            <a:r>
              <a:rPr lang="es-ES" sz="1200" dirty="0" smtClean="0"/>
              <a:t>0</a:t>
            </a:r>
          </a:p>
          <a:p>
            <a:r>
              <a:rPr lang="es-ES" sz="1200" dirty="0" smtClean="0"/>
              <a:t>1</a:t>
            </a:r>
          </a:p>
          <a:p>
            <a:r>
              <a:rPr lang="es-ES" sz="1200" dirty="0" smtClean="0"/>
              <a:t>2</a:t>
            </a:r>
          </a:p>
          <a:p>
            <a:r>
              <a:rPr lang="es-ES" sz="1200" dirty="0" smtClean="0"/>
              <a:t>3 …</a:t>
            </a:r>
            <a:endParaRPr lang="es-AR" sz="1200" dirty="0"/>
          </a:p>
        </p:txBody>
      </p:sp>
      <p:sp>
        <p:nvSpPr>
          <p:cNvPr id="7" name="6 Forma libre"/>
          <p:cNvSpPr/>
          <p:nvPr/>
        </p:nvSpPr>
        <p:spPr>
          <a:xfrm>
            <a:off x="6953806" y="3466001"/>
            <a:ext cx="948905" cy="569343"/>
          </a:xfrm>
          <a:custGeom>
            <a:avLst/>
            <a:gdLst>
              <a:gd name="connsiteX0" fmla="*/ 0 w 948905"/>
              <a:gd name="connsiteY0" fmla="*/ 276045 h 569343"/>
              <a:gd name="connsiteX1" fmla="*/ 34505 w 948905"/>
              <a:gd name="connsiteY1" fmla="*/ 155275 h 569343"/>
              <a:gd name="connsiteX2" fmla="*/ 94890 w 948905"/>
              <a:gd name="connsiteY2" fmla="*/ 77637 h 569343"/>
              <a:gd name="connsiteX3" fmla="*/ 120770 w 948905"/>
              <a:gd name="connsiteY3" fmla="*/ 60385 h 569343"/>
              <a:gd name="connsiteX4" fmla="*/ 163902 w 948905"/>
              <a:gd name="connsiteY4" fmla="*/ 51758 h 569343"/>
              <a:gd name="connsiteX5" fmla="*/ 232913 w 948905"/>
              <a:gd name="connsiteY5" fmla="*/ 25879 h 569343"/>
              <a:gd name="connsiteX6" fmla="*/ 258792 w 948905"/>
              <a:gd name="connsiteY6" fmla="*/ 17253 h 569343"/>
              <a:gd name="connsiteX7" fmla="*/ 327804 w 948905"/>
              <a:gd name="connsiteY7" fmla="*/ 8626 h 569343"/>
              <a:gd name="connsiteX8" fmla="*/ 388189 w 948905"/>
              <a:gd name="connsiteY8" fmla="*/ 0 h 569343"/>
              <a:gd name="connsiteX9" fmla="*/ 715992 w 948905"/>
              <a:gd name="connsiteY9" fmla="*/ 8626 h 569343"/>
              <a:gd name="connsiteX10" fmla="*/ 750498 w 948905"/>
              <a:gd name="connsiteY10" fmla="*/ 25879 h 569343"/>
              <a:gd name="connsiteX11" fmla="*/ 802256 w 948905"/>
              <a:gd name="connsiteY11" fmla="*/ 34505 h 569343"/>
              <a:gd name="connsiteX12" fmla="*/ 897147 w 948905"/>
              <a:gd name="connsiteY12" fmla="*/ 86264 h 569343"/>
              <a:gd name="connsiteX13" fmla="*/ 940279 w 948905"/>
              <a:gd name="connsiteY13" fmla="*/ 163902 h 569343"/>
              <a:gd name="connsiteX14" fmla="*/ 948905 w 948905"/>
              <a:gd name="connsiteY14" fmla="*/ 198407 h 569343"/>
              <a:gd name="connsiteX15" fmla="*/ 940279 w 948905"/>
              <a:gd name="connsiteY15" fmla="*/ 293298 h 569343"/>
              <a:gd name="connsiteX16" fmla="*/ 897147 w 948905"/>
              <a:gd name="connsiteY16" fmla="*/ 362309 h 569343"/>
              <a:gd name="connsiteX17" fmla="*/ 879894 w 948905"/>
              <a:gd name="connsiteY17" fmla="*/ 388188 h 569343"/>
              <a:gd name="connsiteX18" fmla="*/ 802256 w 948905"/>
              <a:gd name="connsiteY18" fmla="*/ 431321 h 569343"/>
              <a:gd name="connsiteX19" fmla="*/ 767751 w 948905"/>
              <a:gd name="connsiteY19" fmla="*/ 448573 h 569343"/>
              <a:gd name="connsiteX20" fmla="*/ 733245 w 948905"/>
              <a:gd name="connsiteY20" fmla="*/ 457200 h 569343"/>
              <a:gd name="connsiteX21" fmla="*/ 698739 w 948905"/>
              <a:gd name="connsiteY21" fmla="*/ 474453 h 569343"/>
              <a:gd name="connsiteX22" fmla="*/ 646981 w 948905"/>
              <a:gd name="connsiteY22" fmla="*/ 491705 h 569343"/>
              <a:gd name="connsiteX23" fmla="*/ 595222 w 948905"/>
              <a:gd name="connsiteY23" fmla="*/ 508958 h 569343"/>
              <a:gd name="connsiteX24" fmla="*/ 508958 w 948905"/>
              <a:gd name="connsiteY24" fmla="*/ 526211 h 569343"/>
              <a:gd name="connsiteX25" fmla="*/ 465826 w 948905"/>
              <a:gd name="connsiteY25" fmla="*/ 534837 h 569343"/>
              <a:gd name="connsiteX26" fmla="*/ 405441 w 948905"/>
              <a:gd name="connsiteY26" fmla="*/ 543464 h 569343"/>
              <a:gd name="connsiteX27" fmla="*/ 301924 w 948905"/>
              <a:gd name="connsiteY27" fmla="*/ 569343 h 56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8905" h="569343">
                <a:moveTo>
                  <a:pt x="0" y="276045"/>
                </a:moveTo>
                <a:cubicBezTo>
                  <a:pt x="28428" y="133905"/>
                  <a:pt x="345" y="234983"/>
                  <a:pt x="34505" y="155275"/>
                </a:cubicBezTo>
                <a:cubicBezTo>
                  <a:pt x="53045" y="112015"/>
                  <a:pt x="30808" y="120355"/>
                  <a:pt x="94890" y="77637"/>
                </a:cubicBezTo>
                <a:cubicBezTo>
                  <a:pt x="103517" y="71886"/>
                  <a:pt x="111062" y="64025"/>
                  <a:pt x="120770" y="60385"/>
                </a:cubicBezTo>
                <a:cubicBezTo>
                  <a:pt x="134499" y="55237"/>
                  <a:pt x="149525" y="54634"/>
                  <a:pt x="163902" y="51758"/>
                </a:cubicBezTo>
                <a:cubicBezTo>
                  <a:pt x="217503" y="24957"/>
                  <a:pt x="178102" y="41538"/>
                  <a:pt x="232913" y="25879"/>
                </a:cubicBezTo>
                <a:cubicBezTo>
                  <a:pt x="241656" y="23381"/>
                  <a:pt x="249846" y="18880"/>
                  <a:pt x="258792" y="17253"/>
                </a:cubicBezTo>
                <a:cubicBezTo>
                  <a:pt x="281601" y="13106"/>
                  <a:pt x="304824" y="11690"/>
                  <a:pt x="327804" y="8626"/>
                </a:cubicBezTo>
                <a:lnTo>
                  <a:pt x="388189" y="0"/>
                </a:lnTo>
                <a:cubicBezTo>
                  <a:pt x="497457" y="2875"/>
                  <a:pt x="606964" y="838"/>
                  <a:pt x="715992" y="8626"/>
                </a:cubicBezTo>
                <a:cubicBezTo>
                  <a:pt x="728819" y="9542"/>
                  <a:pt x="738181" y="22184"/>
                  <a:pt x="750498" y="25879"/>
                </a:cubicBezTo>
                <a:cubicBezTo>
                  <a:pt x="767251" y="30905"/>
                  <a:pt x="785003" y="31630"/>
                  <a:pt x="802256" y="34505"/>
                </a:cubicBezTo>
                <a:cubicBezTo>
                  <a:pt x="880541" y="73648"/>
                  <a:pt x="849868" y="54744"/>
                  <a:pt x="897147" y="86264"/>
                </a:cubicBezTo>
                <a:cubicBezTo>
                  <a:pt x="928044" y="132608"/>
                  <a:pt x="928891" y="124043"/>
                  <a:pt x="940279" y="163902"/>
                </a:cubicBezTo>
                <a:cubicBezTo>
                  <a:pt x="943536" y="175302"/>
                  <a:pt x="946030" y="186905"/>
                  <a:pt x="948905" y="198407"/>
                </a:cubicBezTo>
                <a:cubicBezTo>
                  <a:pt x="946030" y="230037"/>
                  <a:pt x="946508" y="262154"/>
                  <a:pt x="940279" y="293298"/>
                </a:cubicBezTo>
                <a:cubicBezTo>
                  <a:pt x="935775" y="315816"/>
                  <a:pt x="909299" y="345296"/>
                  <a:pt x="897147" y="362309"/>
                </a:cubicBezTo>
                <a:cubicBezTo>
                  <a:pt x="891121" y="370745"/>
                  <a:pt x="887696" y="381361"/>
                  <a:pt x="879894" y="388188"/>
                </a:cubicBezTo>
                <a:cubicBezTo>
                  <a:pt x="826099" y="435259"/>
                  <a:pt x="845382" y="412838"/>
                  <a:pt x="802256" y="431321"/>
                </a:cubicBezTo>
                <a:cubicBezTo>
                  <a:pt x="790437" y="436386"/>
                  <a:pt x="779791" y="444058"/>
                  <a:pt x="767751" y="448573"/>
                </a:cubicBezTo>
                <a:cubicBezTo>
                  <a:pt x="756650" y="452736"/>
                  <a:pt x="744346" y="453037"/>
                  <a:pt x="733245" y="457200"/>
                </a:cubicBezTo>
                <a:cubicBezTo>
                  <a:pt x="721204" y="461715"/>
                  <a:pt x="710679" y="469677"/>
                  <a:pt x="698739" y="474453"/>
                </a:cubicBezTo>
                <a:cubicBezTo>
                  <a:pt x="681854" y="481207"/>
                  <a:pt x="664234" y="485954"/>
                  <a:pt x="646981" y="491705"/>
                </a:cubicBezTo>
                <a:cubicBezTo>
                  <a:pt x="646968" y="491709"/>
                  <a:pt x="595235" y="508955"/>
                  <a:pt x="595222" y="508958"/>
                </a:cubicBezTo>
                <a:lnTo>
                  <a:pt x="508958" y="526211"/>
                </a:lnTo>
                <a:cubicBezTo>
                  <a:pt x="494581" y="529086"/>
                  <a:pt x="480341" y="532763"/>
                  <a:pt x="465826" y="534837"/>
                </a:cubicBezTo>
                <a:cubicBezTo>
                  <a:pt x="445698" y="537713"/>
                  <a:pt x="425464" y="539930"/>
                  <a:pt x="405441" y="543464"/>
                </a:cubicBezTo>
                <a:cubicBezTo>
                  <a:pt x="319604" y="558612"/>
                  <a:pt x="343929" y="548341"/>
                  <a:pt x="301924" y="569343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9 Forma libre"/>
          <p:cNvSpPr/>
          <p:nvPr/>
        </p:nvSpPr>
        <p:spPr>
          <a:xfrm>
            <a:off x="7596336" y="4392377"/>
            <a:ext cx="905774" cy="395483"/>
          </a:xfrm>
          <a:custGeom>
            <a:avLst/>
            <a:gdLst>
              <a:gd name="connsiteX0" fmla="*/ 560717 w 905774"/>
              <a:gd name="connsiteY0" fmla="*/ 536605 h 536605"/>
              <a:gd name="connsiteX1" fmla="*/ 603849 w 905774"/>
              <a:gd name="connsiteY1" fmla="*/ 519352 h 536605"/>
              <a:gd name="connsiteX2" fmla="*/ 690113 w 905774"/>
              <a:gd name="connsiteY2" fmla="*/ 493473 h 536605"/>
              <a:gd name="connsiteX3" fmla="*/ 767751 w 905774"/>
              <a:gd name="connsiteY3" fmla="*/ 476220 h 536605"/>
              <a:gd name="connsiteX4" fmla="*/ 802257 w 905774"/>
              <a:gd name="connsiteY4" fmla="*/ 458967 h 536605"/>
              <a:gd name="connsiteX5" fmla="*/ 836762 w 905774"/>
              <a:gd name="connsiteY5" fmla="*/ 433088 h 536605"/>
              <a:gd name="connsiteX6" fmla="*/ 854015 w 905774"/>
              <a:gd name="connsiteY6" fmla="*/ 407209 h 536605"/>
              <a:gd name="connsiteX7" fmla="*/ 879895 w 905774"/>
              <a:gd name="connsiteY7" fmla="*/ 381330 h 536605"/>
              <a:gd name="connsiteX8" fmla="*/ 897147 w 905774"/>
              <a:gd name="connsiteY8" fmla="*/ 329571 h 536605"/>
              <a:gd name="connsiteX9" fmla="*/ 905774 w 905774"/>
              <a:gd name="connsiteY9" fmla="*/ 303692 h 536605"/>
              <a:gd name="connsiteX10" fmla="*/ 897147 w 905774"/>
              <a:gd name="connsiteY10" fmla="*/ 217428 h 536605"/>
              <a:gd name="connsiteX11" fmla="*/ 888521 w 905774"/>
              <a:gd name="connsiteY11" fmla="*/ 191549 h 536605"/>
              <a:gd name="connsiteX12" fmla="*/ 854015 w 905774"/>
              <a:gd name="connsiteY12" fmla="*/ 157043 h 536605"/>
              <a:gd name="connsiteX13" fmla="*/ 836762 w 905774"/>
              <a:gd name="connsiteY13" fmla="*/ 122537 h 536605"/>
              <a:gd name="connsiteX14" fmla="*/ 810883 w 905774"/>
              <a:gd name="connsiteY14" fmla="*/ 105284 h 536605"/>
              <a:gd name="connsiteX15" fmla="*/ 750498 w 905774"/>
              <a:gd name="connsiteY15" fmla="*/ 53526 h 536605"/>
              <a:gd name="connsiteX16" fmla="*/ 715993 w 905774"/>
              <a:gd name="connsiteY16" fmla="*/ 44899 h 536605"/>
              <a:gd name="connsiteX17" fmla="*/ 690113 w 905774"/>
              <a:gd name="connsiteY17" fmla="*/ 27647 h 536605"/>
              <a:gd name="connsiteX18" fmla="*/ 543464 w 905774"/>
              <a:gd name="connsiteY18" fmla="*/ 10394 h 536605"/>
              <a:gd name="connsiteX19" fmla="*/ 500332 w 905774"/>
              <a:gd name="connsiteY19" fmla="*/ 1767 h 536605"/>
              <a:gd name="connsiteX20" fmla="*/ 86264 w 905774"/>
              <a:gd name="connsiteY20" fmla="*/ 19020 h 536605"/>
              <a:gd name="connsiteX21" fmla="*/ 60385 w 905774"/>
              <a:gd name="connsiteY21" fmla="*/ 27647 h 536605"/>
              <a:gd name="connsiteX22" fmla="*/ 0 w 905774"/>
              <a:gd name="connsiteY22" fmla="*/ 36273 h 5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05774" h="536605">
                <a:moveTo>
                  <a:pt x="560717" y="536605"/>
                </a:moveTo>
                <a:cubicBezTo>
                  <a:pt x="575094" y="530854"/>
                  <a:pt x="589350" y="524789"/>
                  <a:pt x="603849" y="519352"/>
                </a:cubicBezTo>
                <a:cubicBezTo>
                  <a:pt x="625753" y="511138"/>
                  <a:pt x="675858" y="497037"/>
                  <a:pt x="690113" y="493473"/>
                </a:cubicBezTo>
                <a:cubicBezTo>
                  <a:pt x="706520" y="489371"/>
                  <a:pt x="750032" y="482865"/>
                  <a:pt x="767751" y="476220"/>
                </a:cubicBezTo>
                <a:cubicBezTo>
                  <a:pt x="779792" y="471705"/>
                  <a:pt x="791352" y="465783"/>
                  <a:pt x="802257" y="458967"/>
                </a:cubicBezTo>
                <a:cubicBezTo>
                  <a:pt x="814449" y="451347"/>
                  <a:pt x="826596" y="443254"/>
                  <a:pt x="836762" y="433088"/>
                </a:cubicBezTo>
                <a:cubicBezTo>
                  <a:pt x="844093" y="425757"/>
                  <a:pt x="847378" y="415174"/>
                  <a:pt x="854015" y="407209"/>
                </a:cubicBezTo>
                <a:cubicBezTo>
                  <a:pt x="861825" y="397837"/>
                  <a:pt x="871268" y="389956"/>
                  <a:pt x="879895" y="381330"/>
                </a:cubicBezTo>
                <a:lnTo>
                  <a:pt x="897147" y="329571"/>
                </a:lnTo>
                <a:lnTo>
                  <a:pt x="905774" y="303692"/>
                </a:lnTo>
                <a:cubicBezTo>
                  <a:pt x="902898" y="274937"/>
                  <a:pt x="901541" y="245990"/>
                  <a:pt x="897147" y="217428"/>
                </a:cubicBezTo>
                <a:cubicBezTo>
                  <a:pt x="895764" y="208441"/>
                  <a:pt x="893806" y="198948"/>
                  <a:pt x="888521" y="191549"/>
                </a:cubicBezTo>
                <a:cubicBezTo>
                  <a:pt x="879066" y="178313"/>
                  <a:pt x="863775" y="170056"/>
                  <a:pt x="854015" y="157043"/>
                </a:cubicBezTo>
                <a:cubicBezTo>
                  <a:pt x="846299" y="146755"/>
                  <a:pt x="844994" y="132416"/>
                  <a:pt x="836762" y="122537"/>
                </a:cubicBezTo>
                <a:cubicBezTo>
                  <a:pt x="830125" y="114572"/>
                  <a:pt x="818848" y="111921"/>
                  <a:pt x="810883" y="105284"/>
                </a:cubicBezTo>
                <a:cubicBezTo>
                  <a:pt x="784983" y="83701"/>
                  <a:pt x="782807" y="69681"/>
                  <a:pt x="750498" y="53526"/>
                </a:cubicBezTo>
                <a:cubicBezTo>
                  <a:pt x="739894" y="48224"/>
                  <a:pt x="727495" y="47775"/>
                  <a:pt x="715993" y="44899"/>
                </a:cubicBezTo>
                <a:cubicBezTo>
                  <a:pt x="707366" y="39148"/>
                  <a:pt x="699821" y="31287"/>
                  <a:pt x="690113" y="27647"/>
                </a:cubicBezTo>
                <a:cubicBezTo>
                  <a:pt x="659274" y="16083"/>
                  <a:pt x="552381" y="11137"/>
                  <a:pt x="543464" y="10394"/>
                </a:cubicBezTo>
                <a:cubicBezTo>
                  <a:pt x="529087" y="7518"/>
                  <a:pt x="514994" y="1767"/>
                  <a:pt x="500332" y="1767"/>
                </a:cubicBezTo>
                <a:cubicBezTo>
                  <a:pt x="174800" y="1767"/>
                  <a:pt x="249327" y="-8156"/>
                  <a:pt x="86264" y="19020"/>
                </a:cubicBezTo>
                <a:cubicBezTo>
                  <a:pt x="77638" y="21896"/>
                  <a:pt x="69301" y="25864"/>
                  <a:pt x="60385" y="27647"/>
                </a:cubicBezTo>
                <a:cubicBezTo>
                  <a:pt x="40447" y="31635"/>
                  <a:pt x="0" y="36273"/>
                  <a:pt x="0" y="36273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Forma libre"/>
          <p:cNvSpPr/>
          <p:nvPr/>
        </p:nvSpPr>
        <p:spPr>
          <a:xfrm>
            <a:off x="7613589" y="4351012"/>
            <a:ext cx="69011" cy="69012"/>
          </a:xfrm>
          <a:custGeom>
            <a:avLst/>
            <a:gdLst>
              <a:gd name="connsiteX0" fmla="*/ 0 w 69011"/>
              <a:gd name="connsiteY0" fmla="*/ 69012 h 69012"/>
              <a:gd name="connsiteX1" fmla="*/ 43132 w 69011"/>
              <a:gd name="connsiteY1" fmla="*/ 34506 h 69012"/>
              <a:gd name="connsiteX2" fmla="*/ 60385 w 69011"/>
              <a:gd name="connsiteY2" fmla="*/ 8627 h 69012"/>
              <a:gd name="connsiteX3" fmla="*/ 69011 w 69011"/>
              <a:gd name="connsiteY3" fmla="*/ 0 h 6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1" h="69012">
                <a:moveTo>
                  <a:pt x="0" y="69012"/>
                </a:moveTo>
                <a:cubicBezTo>
                  <a:pt x="14377" y="57510"/>
                  <a:pt x="30113" y="47525"/>
                  <a:pt x="43132" y="34506"/>
                </a:cubicBezTo>
                <a:cubicBezTo>
                  <a:pt x="50463" y="27175"/>
                  <a:pt x="54165" y="16921"/>
                  <a:pt x="60385" y="8627"/>
                </a:cubicBezTo>
                <a:cubicBezTo>
                  <a:pt x="62825" y="5374"/>
                  <a:pt x="66136" y="2876"/>
                  <a:pt x="69011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Forma libre"/>
          <p:cNvSpPr/>
          <p:nvPr/>
        </p:nvSpPr>
        <p:spPr>
          <a:xfrm>
            <a:off x="7630842" y="4463156"/>
            <a:ext cx="69011" cy="60385"/>
          </a:xfrm>
          <a:custGeom>
            <a:avLst/>
            <a:gdLst>
              <a:gd name="connsiteX0" fmla="*/ 0 w 69011"/>
              <a:gd name="connsiteY0" fmla="*/ 0 h 60385"/>
              <a:gd name="connsiteX1" fmla="*/ 43132 w 69011"/>
              <a:gd name="connsiteY1" fmla="*/ 25879 h 60385"/>
              <a:gd name="connsiteX2" fmla="*/ 60385 w 69011"/>
              <a:gd name="connsiteY2" fmla="*/ 51758 h 60385"/>
              <a:gd name="connsiteX3" fmla="*/ 69011 w 69011"/>
              <a:gd name="connsiteY3" fmla="*/ 60385 h 6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1" h="60385">
                <a:moveTo>
                  <a:pt x="0" y="0"/>
                </a:moveTo>
                <a:cubicBezTo>
                  <a:pt x="14377" y="8626"/>
                  <a:pt x="30402" y="14967"/>
                  <a:pt x="43132" y="25879"/>
                </a:cubicBezTo>
                <a:cubicBezTo>
                  <a:pt x="51004" y="32626"/>
                  <a:pt x="54165" y="43464"/>
                  <a:pt x="60385" y="51758"/>
                </a:cubicBezTo>
                <a:cubicBezTo>
                  <a:pt x="62825" y="55011"/>
                  <a:pt x="66136" y="57509"/>
                  <a:pt x="69011" y="60385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orma libre"/>
          <p:cNvSpPr/>
          <p:nvPr/>
        </p:nvSpPr>
        <p:spPr>
          <a:xfrm>
            <a:off x="6893421" y="3638529"/>
            <a:ext cx="69011" cy="94891"/>
          </a:xfrm>
          <a:custGeom>
            <a:avLst/>
            <a:gdLst>
              <a:gd name="connsiteX0" fmla="*/ 0 w 69011"/>
              <a:gd name="connsiteY0" fmla="*/ 0 h 94891"/>
              <a:gd name="connsiteX1" fmla="*/ 43132 w 69011"/>
              <a:gd name="connsiteY1" fmla="*/ 25879 h 94891"/>
              <a:gd name="connsiteX2" fmla="*/ 60385 w 69011"/>
              <a:gd name="connsiteY2" fmla="*/ 77638 h 94891"/>
              <a:gd name="connsiteX3" fmla="*/ 69011 w 69011"/>
              <a:gd name="connsiteY3" fmla="*/ 94891 h 9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1" h="94891">
                <a:moveTo>
                  <a:pt x="0" y="0"/>
                </a:moveTo>
                <a:cubicBezTo>
                  <a:pt x="14377" y="8626"/>
                  <a:pt x="32838" y="12644"/>
                  <a:pt x="43132" y="25879"/>
                </a:cubicBezTo>
                <a:cubicBezTo>
                  <a:pt x="54297" y="40234"/>
                  <a:pt x="52252" y="61372"/>
                  <a:pt x="60385" y="77638"/>
                </a:cubicBezTo>
                <a:lnTo>
                  <a:pt x="69011" y="94891"/>
                </a:ln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orma libre"/>
          <p:cNvSpPr/>
          <p:nvPr/>
        </p:nvSpPr>
        <p:spPr>
          <a:xfrm>
            <a:off x="6979685" y="3698914"/>
            <a:ext cx="69011" cy="25879"/>
          </a:xfrm>
          <a:custGeom>
            <a:avLst/>
            <a:gdLst>
              <a:gd name="connsiteX0" fmla="*/ 0 w 69011"/>
              <a:gd name="connsiteY0" fmla="*/ 25879 h 25879"/>
              <a:gd name="connsiteX1" fmla="*/ 43132 w 69011"/>
              <a:gd name="connsiteY1" fmla="*/ 17253 h 25879"/>
              <a:gd name="connsiteX2" fmla="*/ 69011 w 69011"/>
              <a:gd name="connsiteY2" fmla="*/ 0 h 2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11" h="25879">
                <a:moveTo>
                  <a:pt x="0" y="25879"/>
                </a:moveTo>
                <a:cubicBezTo>
                  <a:pt x="14377" y="23004"/>
                  <a:pt x="29404" y="22401"/>
                  <a:pt x="43132" y="17253"/>
                </a:cubicBezTo>
                <a:cubicBezTo>
                  <a:pt x="52840" y="13613"/>
                  <a:pt x="69011" y="0"/>
                  <a:pt x="69011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/>
          <p:cNvSpPr txBox="1"/>
          <p:nvPr/>
        </p:nvSpPr>
        <p:spPr>
          <a:xfrm>
            <a:off x="7749141" y="4510800"/>
            <a:ext cx="5486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 smtClean="0"/>
              <a:t>altura</a:t>
            </a:r>
            <a:endParaRPr lang="es-AR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7258888" y="3547474"/>
            <a:ext cx="495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 smtClean="0"/>
              <a:t>edad</a:t>
            </a:r>
            <a:endParaRPr lang="es-AR" sz="1200" dirty="0"/>
          </a:p>
        </p:txBody>
      </p:sp>
      <p:sp>
        <p:nvSpPr>
          <p:cNvPr id="3" name="2 Forma libre"/>
          <p:cNvSpPr/>
          <p:nvPr/>
        </p:nvSpPr>
        <p:spPr>
          <a:xfrm>
            <a:off x="7573992" y="4779034"/>
            <a:ext cx="621102" cy="34506"/>
          </a:xfrm>
          <a:custGeom>
            <a:avLst/>
            <a:gdLst>
              <a:gd name="connsiteX0" fmla="*/ 621102 w 621102"/>
              <a:gd name="connsiteY0" fmla="*/ 0 h 34506"/>
              <a:gd name="connsiteX1" fmla="*/ 543465 w 621102"/>
              <a:gd name="connsiteY1" fmla="*/ 17253 h 34506"/>
              <a:gd name="connsiteX2" fmla="*/ 474453 w 621102"/>
              <a:gd name="connsiteY2" fmla="*/ 34506 h 34506"/>
              <a:gd name="connsiteX3" fmla="*/ 319178 w 621102"/>
              <a:gd name="connsiteY3" fmla="*/ 25879 h 34506"/>
              <a:gd name="connsiteX4" fmla="*/ 224287 w 621102"/>
              <a:gd name="connsiteY4" fmla="*/ 17253 h 34506"/>
              <a:gd name="connsiteX5" fmla="*/ 0 w 621102"/>
              <a:gd name="connsiteY5" fmla="*/ 17253 h 3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102" h="34506">
                <a:moveTo>
                  <a:pt x="621102" y="0"/>
                </a:moveTo>
                <a:cubicBezTo>
                  <a:pt x="491014" y="26016"/>
                  <a:pt x="653107" y="-7112"/>
                  <a:pt x="543465" y="17253"/>
                </a:cubicBezTo>
                <a:cubicBezTo>
                  <a:pt x="481001" y="31134"/>
                  <a:pt x="520702" y="19089"/>
                  <a:pt x="474453" y="34506"/>
                </a:cubicBezTo>
                <a:lnTo>
                  <a:pt x="319178" y="25879"/>
                </a:lnTo>
                <a:cubicBezTo>
                  <a:pt x="287493" y="23694"/>
                  <a:pt x="256036" y="18111"/>
                  <a:pt x="224287" y="17253"/>
                </a:cubicBezTo>
                <a:cubicBezTo>
                  <a:pt x="149552" y="15233"/>
                  <a:pt x="74762" y="17253"/>
                  <a:pt x="0" y="17253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618354" y="36660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U</a:t>
            </a:r>
            <a:endParaRPr lang="es-A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interpretación</a:t>
            </a:r>
            <a:br>
              <a:rPr lang="es-AR" b="1" dirty="0" smtClean="0"/>
            </a:b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404890" y="980728"/>
                <a:ext cx="8352928" cy="284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Dados </a:t>
                </a:r>
                <a:r>
                  <a:rPr lang="es-ES" sz="1400" dirty="0"/>
                  <a:t>un lenguaje y un dominio, una </a:t>
                </a:r>
                <a:r>
                  <a:rPr lang="es-ES" sz="1400" b="1" i="1" u="sng" dirty="0"/>
                  <a:t>interpretación</a:t>
                </a:r>
                <a:r>
                  <a:rPr lang="es-ES" sz="1400" dirty="0"/>
                  <a:t> I es una función que hace corresponder a los elementos del lenguaje con los elementos del dominio, satisfaciendo las siguientes condiciones: </a:t>
                </a:r>
                <a:endParaRPr lang="es-AR" sz="1400" dirty="0"/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pPr marL="742950" lvl="1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s-ES" sz="1400" dirty="0">
                    <a:solidFill>
                      <a:srgbClr val="00B050"/>
                    </a:solidFill>
                  </a:rPr>
                  <a:t>Si c</a:t>
                </a:r>
                <a:r>
                  <a:rPr lang="es-ES" sz="14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s-ES" sz="1400" dirty="0">
                    <a:solidFill>
                      <a:srgbClr val="00B050"/>
                    </a:solidFill>
                  </a:rPr>
                  <a:t> es un símbolo de constante, entonces</a:t>
                </a:r>
                <a:r>
                  <a:rPr lang="es-ES" sz="1400" cap="all" dirty="0">
                    <a:solidFill>
                      <a:srgbClr val="00B050"/>
                    </a:solidFill>
                  </a:rPr>
                  <a:t> I</a:t>
                </a:r>
                <a:r>
                  <a:rPr lang="es-ES" sz="1400" dirty="0">
                    <a:solidFill>
                      <a:srgbClr val="00B050"/>
                    </a:solidFill>
                  </a:rPr>
                  <a:t>(c</a:t>
                </a:r>
                <a:r>
                  <a:rPr lang="es-ES" sz="14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s-ES" sz="1400" dirty="0">
                    <a:solidFill>
                      <a:srgbClr val="00B050"/>
                    </a:solidFill>
                  </a:rPr>
                  <a:t>) ∈ U (los símbolos de constantes representan objetos del universo del discurso). </a:t>
                </a:r>
                <a:endParaRPr lang="es-AR" sz="1400" dirty="0">
                  <a:solidFill>
                    <a:srgbClr val="00B050"/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 es un símbolo de función de grado n, entonces </a:t>
                </a:r>
                <a:r>
                  <a:rPr lang="es-ES" sz="1400" cap="all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) = U</a:t>
                </a:r>
                <a:r>
                  <a:rPr lang="es-ES" sz="1400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s-AR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s-A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-&gt;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(los símbolos de función representan funciones del dominio).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s-ES" sz="1400" dirty="0" smtClean="0">
                    <a:solidFill>
                      <a:srgbClr val="0070C0"/>
                    </a:solidFill>
                  </a:rPr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rgbClr val="0070C0"/>
                    </a:solidFill>
                  </a:rPr>
                  <a:t> es un símbolo de predicado de grado n, entonces </a:t>
                </a:r>
                <a:r>
                  <a:rPr lang="es-ES" sz="1400" cap="all" dirty="0">
                    <a:solidFill>
                      <a:srgbClr val="0070C0"/>
                    </a:solidFill>
                  </a:rPr>
                  <a:t>I</a:t>
                </a:r>
                <a:r>
                  <a:rPr lang="es-ES" sz="14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rgbClr val="0070C0"/>
                    </a:solidFill>
                  </a:rPr>
                  <a:t>) </a:t>
                </a:r>
                <a:r>
                  <a:rPr lang="es-ES" sz="1400" dirty="0">
                    <a:solidFill>
                      <a:srgbClr val="0070C0"/>
                    </a:solidFill>
                    <a:sym typeface="Symbol"/>
                  </a:rPr>
                  <a:t></a:t>
                </a:r>
                <a:r>
                  <a:rPr lang="es-ES" sz="1400" dirty="0">
                    <a:solidFill>
                      <a:srgbClr val="0070C0"/>
                    </a:solidFill>
                  </a:rPr>
                  <a:t> U</a:t>
                </a:r>
                <a:r>
                  <a:rPr lang="es-ES" sz="1400" baseline="30000" dirty="0">
                    <a:solidFill>
                      <a:srgbClr val="0070C0"/>
                    </a:solidFill>
                  </a:rPr>
                  <a:t>n</a:t>
                </a:r>
                <a:r>
                  <a:rPr lang="es-ES" sz="1400" dirty="0">
                    <a:solidFill>
                      <a:srgbClr val="0070C0"/>
                    </a:solidFill>
                  </a:rPr>
                  <a:t> (los símbolos de predicado representan relaciones del dominio). </a:t>
                </a:r>
                <a:endParaRPr lang="es-AR" sz="1400" dirty="0">
                  <a:solidFill>
                    <a:srgbClr val="0070C0"/>
                  </a:solidFill>
                </a:endParaRP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 </a:t>
                </a:r>
                <a:endParaRPr lang="es-AR" sz="1400" dirty="0">
                  <a:solidFill>
                    <a:srgbClr val="0070C0"/>
                  </a:solidFill>
                </a:endParaRPr>
              </a:p>
              <a:p>
                <a:r>
                  <a:rPr lang="es-ES" sz="1200" dirty="0"/>
                  <a:t>Por lo tanto, una interpretación formaliza la noción de que los símbolos representan las abstracciones de la realidad modelada en el dominio correspondiente. </a:t>
                </a:r>
                <a:endParaRPr lang="es-ES" sz="1100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90" y="980728"/>
                <a:ext cx="8352928" cy="2848472"/>
              </a:xfrm>
              <a:prstGeom prst="rect">
                <a:avLst/>
              </a:prstGeom>
              <a:blipFill rotWithShape="1">
                <a:blip r:embed="rId2"/>
                <a:stretch>
                  <a:fillRect l="-146" t="-214" r="-511" b="-8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Elipse"/>
          <p:cNvSpPr/>
          <p:nvPr/>
        </p:nvSpPr>
        <p:spPr>
          <a:xfrm>
            <a:off x="4211960" y="4293096"/>
            <a:ext cx="1512168" cy="2426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)</a:t>
            </a:r>
            <a:endParaRPr lang="es-AR" sz="1600" dirty="0"/>
          </a:p>
        </p:txBody>
      </p:sp>
      <p:sp>
        <p:nvSpPr>
          <p:cNvPr id="6" name="5 Elipse"/>
          <p:cNvSpPr/>
          <p:nvPr/>
        </p:nvSpPr>
        <p:spPr>
          <a:xfrm>
            <a:off x="6948264" y="4293095"/>
            <a:ext cx="1656184" cy="2426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 dirty="0">
              <a:solidFill>
                <a:srgbClr val="0070C0"/>
              </a:solidFill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5860535" y="5229200"/>
            <a:ext cx="1015721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5818042" y="5368682"/>
            <a:ext cx="1071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Interpretación</a:t>
            </a:r>
          </a:p>
          <a:p>
            <a:pPr algn="ctr"/>
            <a:r>
              <a:rPr lang="es-ES" sz="1100" dirty="0"/>
              <a:t>I</a:t>
            </a:r>
            <a:endParaRPr lang="es-A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4821163" y="5061976"/>
                <a:ext cx="504056" cy="1490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s-ES" sz="1200" dirty="0" smtClean="0"/>
                  <a:t>c</a:t>
                </a:r>
                <a:r>
                  <a:rPr lang="es-ES" sz="1200" baseline="-25000" dirty="0" smtClean="0"/>
                  <a:t>1</a:t>
                </a:r>
                <a:endParaRPr lang="es-ES" sz="1200" i="1" dirty="0" smtClean="0">
                  <a:latin typeface="Cambria Math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200" dirty="0"/>
                  <a:t> 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sz="12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s-ES" sz="1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AR" sz="1200" dirty="0"/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sz="12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sz="1200" i="1">
                              <a:latin typeface="Cambria Math"/>
                            </a:rPr>
                            <m:t>2 </m:t>
                          </m:r>
                        </m:sub>
                        <m:sup>
                          <m:r>
                            <a:rPr lang="es-ES" sz="1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AR" sz="1200" dirty="0"/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sz="1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ES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s-ES" sz="1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AR" sz="1200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63" y="5061976"/>
                <a:ext cx="504056" cy="1490536"/>
              </a:xfrm>
              <a:prstGeom prst="rect">
                <a:avLst/>
              </a:prstGeom>
              <a:blipFill rotWithShape="1"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04890" y="4610238"/>
                <a:ext cx="3303014" cy="194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200" dirty="0"/>
                  <a:t>Lo interpretamos en un Dominio con:</a:t>
                </a:r>
                <a:endParaRPr lang="es-AR" sz="1200" dirty="0"/>
              </a:p>
              <a:p>
                <a:pPr lvl="0"/>
                <a:r>
                  <a:rPr lang="es-ES" sz="1200" dirty="0" smtClean="0"/>
                  <a:t>	</a:t>
                </a:r>
                <a:r>
                  <a:rPr lang="es-ES" sz="1200" dirty="0" smtClean="0">
                    <a:solidFill>
                      <a:srgbClr val="00B050"/>
                    </a:solidFill>
                  </a:rPr>
                  <a:t>Universo: N</a:t>
                </a:r>
              </a:p>
              <a:p>
                <a:pPr lvl="0"/>
                <a:r>
                  <a:rPr lang="es-ES" sz="1200" dirty="0" smtClean="0"/>
                  <a:t>	</a:t>
                </a:r>
                <a:r>
                  <a:rPr lang="es-E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F={+,</a:t>
                </a:r>
                <a:r>
                  <a:rPr lang="es-ES" sz="12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suc</a:t>
                </a:r>
                <a:r>
                  <a:rPr lang="es-E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,*} </a:t>
                </a:r>
              </a:p>
              <a:p>
                <a:pPr lvl="0"/>
                <a:r>
                  <a:rPr lang="es-ES" sz="1200" dirty="0" smtClean="0"/>
                  <a:t>	</a:t>
                </a:r>
                <a:r>
                  <a:rPr lang="es-ES" sz="1200" dirty="0" smtClean="0">
                    <a:solidFill>
                      <a:srgbClr val="0070C0"/>
                    </a:solidFill>
                  </a:rPr>
                  <a:t>P={=}</a:t>
                </a:r>
              </a:p>
              <a:p>
                <a:pPr lvl="0"/>
                <a:endParaRPr lang="es-ES" sz="1200" dirty="0" smtClean="0"/>
              </a:p>
              <a:p>
                <a:pPr lvl="0"/>
                <a:r>
                  <a:rPr lang="es-ES" sz="1200" dirty="0" smtClean="0">
                    <a:solidFill>
                      <a:srgbClr val="00B050"/>
                    </a:solidFill>
                  </a:rPr>
                  <a:t>I(c</a:t>
                </a:r>
                <a:r>
                  <a:rPr lang="es-ES" sz="1200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es-ES" sz="1200" dirty="0">
                    <a:solidFill>
                      <a:srgbClr val="00B050"/>
                    </a:solidFill>
                  </a:rPr>
                  <a:t>) es el cero de los naturales</a:t>
                </a:r>
                <a:r>
                  <a:rPr lang="es-ES" sz="1200" dirty="0"/>
                  <a:t>.</a:t>
                </a:r>
                <a:endParaRPr lang="es-AR" sz="1200" dirty="0"/>
              </a:p>
              <a:p>
                <a:pPr lvl="0"/>
                <a:r>
                  <a:rPr lang="es-E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200" dirty="0">
                    <a:solidFill>
                      <a:schemeClr val="accent6">
                        <a:lumMod val="75000"/>
                      </a:schemeClr>
                    </a:solidFill>
                  </a:rPr>
                  <a:t>) es la función sucesor en los naturales.</a:t>
                </a:r>
                <a:endParaRPr lang="es-A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0"/>
                <a:r>
                  <a:rPr lang="es-ES" sz="1200" dirty="0">
                    <a:solidFill>
                      <a:schemeClr val="accent6">
                        <a:lumMod val="75000"/>
                      </a:schemeClr>
                    </a:solidFill>
                  </a:rPr>
                  <a:t>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ES" sz="1200" dirty="0">
                    <a:solidFill>
                      <a:schemeClr val="accent6">
                        <a:lumMod val="75000"/>
                      </a:schemeClr>
                    </a:solidFill>
                  </a:rPr>
                  <a:t> es la función suma en los naturales.</a:t>
                </a:r>
                <a:endParaRPr lang="es-A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0"/>
                <a:r>
                  <a:rPr lang="es-ES" sz="1200" dirty="0">
                    <a:solidFill>
                      <a:schemeClr val="accent6">
                        <a:lumMod val="75000"/>
                      </a:schemeClr>
                    </a:solidFill>
                  </a:rPr>
                  <a:t>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2 </m:t>
                        </m:r>
                      </m:sub>
                      <m:sup>
                        <m:r>
                          <a:rPr lang="es-E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200" dirty="0">
                    <a:solidFill>
                      <a:schemeClr val="accent6">
                        <a:lumMod val="75000"/>
                      </a:schemeClr>
                    </a:solidFill>
                  </a:rPr>
                  <a:t>) es la función multiplicación .</a:t>
                </a:r>
                <a:endParaRPr lang="es-A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0"/>
                <a:r>
                  <a:rPr lang="es-ES" sz="1200" dirty="0" smtClean="0">
                    <a:solidFill>
                      <a:srgbClr val="0070C0"/>
                    </a:solidFill>
                  </a:rPr>
                  <a:t>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200" dirty="0">
                    <a:solidFill>
                      <a:srgbClr val="0070C0"/>
                    </a:solidFill>
                  </a:rPr>
                  <a:t>) es la relación de igualdad.</a:t>
                </a:r>
                <a:endParaRPr lang="es-A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90" y="4610238"/>
                <a:ext cx="3303014" cy="1947777"/>
              </a:xfrm>
              <a:prstGeom prst="rect">
                <a:avLst/>
              </a:prstGeom>
              <a:blipFill rotWithShape="1">
                <a:blip r:embed="rId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323528" y="3970256"/>
                <a:ext cx="7128792" cy="526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400" u="sng" dirty="0"/>
                  <a:t>Ejemplo</a:t>
                </a:r>
                <a:r>
                  <a:rPr lang="es-ES" sz="1400" dirty="0" smtClean="0"/>
                  <a:t>:</a:t>
                </a:r>
              </a:p>
              <a:p>
                <a:r>
                  <a:rPr lang="es-ES" sz="1400" dirty="0" smtClean="0"/>
                  <a:t>Dado </a:t>
                </a:r>
                <a:r>
                  <a:rPr lang="es-ES" sz="1400" dirty="0"/>
                  <a:t>un lenguaje con los símbolos c</a:t>
                </a:r>
                <a:r>
                  <a:rPr lang="es-ES" sz="1400" baseline="-25000" dirty="0"/>
                  <a:t>1</a:t>
                </a:r>
                <a:r>
                  <a:rPr lang="es-ES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s-ES" sz="14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70256"/>
                <a:ext cx="7128792" cy="526041"/>
              </a:xfrm>
              <a:prstGeom prst="rect">
                <a:avLst/>
              </a:prstGeom>
              <a:blipFill rotWithShape="1">
                <a:blip r:embed="rId5"/>
                <a:stretch>
                  <a:fillRect l="-171" t="-1149" b="-103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Rectángulo"/>
          <p:cNvSpPr/>
          <p:nvPr/>
        </p:nvSpPr>
        <p:spPr>
          <a:xfrm>
            <a:off x="4283968" y="4545692"/>
            <a:ext cx="136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Lenguaje</a:t>
            </a:r>
          </a:p>
          <a:p>
            <a:pPr algn="ctr"/>
            <a:r>
              <a:rPr lang="es-ES" dirty="0">
                <a:solidFill>
                  <a:srgbClr val="0070C0"/>
                </a:solidFill>
              </a:rPr>
              <a:t>(</a:t>
            </a:r>
            <a:r>
              <a:rPr lang="es-ES" dirty="0" smtClean="0">
                <a:solidFill>
                  <a:srgbClr val="0070C0"/>
                </a:solidFill>
              </a:rPr>
              <a:t>Sintaxis)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092280" y="4545414"/>
            <a:ext cx="1440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600" dirty="0">
                <a:solidFill>
                  <a:srgbClr val="0070C0"/>
                </a:solidFill>
              </a:rPr>
              <a:t>Dominio</a:t>
            </a:r>
          </a:p>
          <a:p>
            <a:pPr lvl="0" algn="ctr"/>
            <a:r>
              <a:rPr lang="es-ES" sz="1600" dirty="0">
                <a:solidFill>
                  <a:srgbClr val="0070C0"/>
                </a:solidFill>
              </a:rPr>
              <a:t>(Semántica)</a:t>
            </a:r>
            <a:endParaRPr lang="es-AR" sz="16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3" y="5229200"/>
            <a:ext cx="1224134" cy="95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2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interpretación</a:t>
            </a:r>
            <a:br>
              <a:rPr lang="es-AR" b="1" dirty="0" smtClean="0"/>
            </a:b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395536" y="998018"/>
                <a:ext cx="8352928" cy="22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>
                    <a:solidFill>
                      <a:srgbClr val="00B050"/>
                    </a:solidFill>
                  </a:rPr>
                  <a:t>Bajo esta interpretación sobre el dominio de los naturales:</a:t>
                </a:r>
              </a:p>
              <a:p>
                <a:pPr lvl="0"/>
                <a:r>
                  <a:rPr lang="es-ES" sz="1400" b="1" dirty="0" smtClean="0">
                    <a:solidFill>
                      <a:srgbClr val="00B050"/>
                    </a:solidFill>
                  </a:rPr>
                  <a:t>I(c</a:t>
                </a:r>
                <a:r>
                  <a:rPr lang="es-ES" sz="14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) es el cero de los naturales.</a:t>
                </a:r>
                <a:endParaRPr lang="es-AR" sz="1400" b="1" dirty="0">
                  <a:solidFill>
                    <a:srgbClr val="00B050"/>
                  </a:solidFill>
                </a:endParaRPr>
              </a:p>
              <a:p>
                <a:pPr lvl="0"/>
                <a:r>
                  <a:rPr lang="es-ES" sz="1400" b="1" dirty="0" smtClean="0">
                    <a:solidFill>
                      <a:srgbClr val="00B050"/>
                    </a:solidFill>
                  </a:rPr>
                  <a:t>I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 es la función suma en los naturales.</a:t>
                </a:r>
                <a:endParaRPr lang="es-AR" sz="1400" b="1" dirty="0">
                  <a:solidFill>
                    <a:srgbClr val="00B050"/>
                  </a:solidFill>
                </a:endParaRPr>
              </a:p>
              <a:p>
                <a:pPr lvl="0"/>
                <a:r>
                  <a:rPr lang="es-ES" sz="1400" b="1" dirty="0" smtClean="0">
                    <a:solidFill>
                      <a:srgbClr val="00B050"/>
                    </a:solidFill>
                  </a:rPr>
                  <a:t>I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) es la relación de igualdad.</a:t>
                </a:r>
                <a:endParaRPr lang="es-AR" sz="1400" b="1" dirty="0">
                  <a:solidFill>
                    <a:srgbClr val="00B050"/>
                  </a:solidFill>
                </a:endParaRPr>
              </a:p>
              <a:p>
                <a:endParaRPr lang="es-ES" sz="1400" dirty="0" smtClean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400" dirty="0" smtClean="0">
                    <a:solidFill>
                      <a:srgbClr val="00B050"/>
                    </a:solidFill>
                  </a:rPr>
                  <a:t>Formulamos algunas propiedades : </a:t>
                </a:r>
                <a:endParaRPr lang="es-AR" sz="1400" dirty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400" dirty="0">
                    <a:solidFill>
                      <a:srgbClr val="00B050"/>
                    </a:solidFill>
                  </a:rPr>
                  <a:t> 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(</a:t>
                </a:r>
                <a:r>
                  <a:rPr lang="es-ES" sz="1400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rgbClr val="00B050"/>
                    </a:solidFill>
                  </a:rPr>
                  <a:t>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rgbClr val="00B050"/>
                    </a:solidFill>
                  </a:rPr>
                  <a:t>(x, c</a:t>
                </a:r>
                <a:r>
                  <a:rPr lang="es-ES" sz="14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ES" sz="1400" dirty="0">
                    <a:solidFill>
                      <a:srgbClr val="00B050"/>
                    </a:solidFill>
                  </a:rPr>
                  <a:t>), x). El cero es el neutro de la suma, es decir: (</a:t>
                </a:r>
                <a:r>
                  <a:rPr lang="es-ES" sz="1400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rgbClr val="00B050"/>
                    </a:solidFill>
                  </a:rPr>
                  <a:t>x)(x + 0 = x).</a:t>
                </a:r>
                <a:endParaRPr lang="es-AR" sz="1400" dirty="0">
                  <a:solidFill>
                    <a:srgbClr val="00B050"/>
                  </a:solidFill>
                </a:endParaRPr>
              </a:p>
              <a:p>
                <a:pPr lvl="0">
                  <a:spcAft>
                    <a:spcPts val="600"/>
                  </a:spcAft>
                </a:pPr>
                <a:r>
                  <a:rPr lang="es-ES" sz="1400" dirty="0">
                    <a:solidFill>
                      <a:srgbClr val="00B050"/>
                    </a:solidFill>
                  </a:rPr>
                  <a:t>(</a:t>
                </a:r>
                <a:r>
                  <a:rPr lang="es-ES" sz="1400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rgbClr val="00B050"/>
                    </a:solidFill>
                  </a:rPr>
                  <a:t>x)(</a:t>
                </a:r>
                <a:r>
                  <a:rPr lang="es-ES" sz="1400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rgbClr val="00B050"/>
                    </a:solidFill>
                  </a:rPr>
                  <a:t>y)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rgbClr val="00B050"/>
                    </a:solidFill>
                  </a:rPr>
                  <a:t>(x, 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rgbClr val="00B050"/>
                    </a:solidFill>
                  </a:rPr>
                  <a:t>(y, x)). La suma es conmutativa, es decir: (</a:t>
                </a:r>
                <a:r>
                  <a:rPr lang="es-ES" sz="1400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rgbClr val="00B050"/>
                    </a:solidFill>
                  </a:rPr>
                  <a:t>x)(</a:t>
                </a:r>
                <a:r>
                  <a:rPr lang="es-ES" sz="1400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rgbClr val="00B050"/>
                    </a:solidFill>
                  </a:rPr>
                  <a:t>y)(x + y = y + x).</a:t>
                </a:r>
                <a:endParaRPr lang="es-AR" sz="1400" dirty="0">
                  <a:solidFill>
                    <a:srgbClr val="00B050"/>
                  </a:solidFill>
                </a:endParaRPr>
              </a:p>
              <a:p>
                <a:r>
                  <a:rPr lang="es-ES" sz="1400" dirty="0"/>
                  <a:t> </a:t>
                </a:r>
                <a:endParaRPr lang="es-AR" sz="1100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98018"/>
                <a:ext cx="8352928" cy="2294731"/>
              </a:xfrm>
              <a:prstGeom prst="rect">
                <a:avLst/>
              </a:prstGeom>
              <a:blipFill rotWithShape="1">
                <a:blip r:embed="rId2"/>
                <a:stretch>
                  <a:fillRect l="-219" t="-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534374" y="5805264"/>
            <a:ext cx="6807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Observemos que: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sz="1400" dirty="0" smtClean="0"/>
              <a:t>Los símbolos son sólo símbolos,  carentes de «significado» 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sz="1400" dirty="0" smtClean="0"/>
              <a:t>Los símbolos obtienen un significado al ser interpretados sobre un Dominio Semántico.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sz="1400" dirty="0" smtClean="0"/>
              <a:t>El mismo símbolo puede interpretarse de distintas formas (no </a:t>
            </a:r>
            <a:r>
              <a:rPr lang="es-ES" sz="1400" dirty="0" err="1" smtClean="0"/>
              <a:t>simultaneamente</a:t>
            </a:r>
            <a:r>
              <a:rPr lang="es-ES" sz="1400" dirty="0" smtClean="0"/>
              <a:t>).</a:t>
            </a:r>
            <a:endParaRPr lang="es-A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76" y="764704"/>
            <a:ext cx="2468563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360391" y="3429000"/>
                <a:ext cx="8352928" cy="2388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Si bien ésta es la interpretación “estándar”, nada, salvo el sentido común, nos impide plantear otras interpretaciones de los símbolos.  Por ejemplo, podríamos establecer: 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 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s-E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I´(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E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es la función potencia en los naturales, con potencia(x, 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ES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s-ES" sz="1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sup>
                    </m:sSup>
                  </m:oMath>
                </a14:m>
                <a:endParaRPr lang="es-AR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 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Bajo esta nueva interpretación, entonces, quedaría formulado lo siguiente:</a:t>
                </a:r>
                <a:endParaRPr lang="es-A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 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(x, c</a:t>
                </a:r>
                <a:r>
                  <a:rPr lang="es-ES" sz="1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), x). El cero es el neutro de la potencia, es decir: (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x)(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 = x), 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x)(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y)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(x, 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(y, x)). La potencia es conmutativa, es decir: (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x)(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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y)(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),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Ninguna se cumple en el dominio considerado.</a:t>
                </a:r>
                <a:endParaRPr lang="es-AR" sz="14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1" y="3429000"/>
                <a:ext cx="8352928" cy="2388603"/>
              </a:xfrm>
              <a:prstGeom prst="rect">
                <a:avLst/>
              </a:prstGeom>
              <a:blipFill rotWithShape="1">
                <a:blip r:embed="rId4"/>
                <a:stretch>
                  <a:fillRect l="-146" t="-256" b="-2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6 Grupo"/>
          <p:cNvGrpSpPr/>
          <p:nvPr/>
        </p:nvGrpSpPr>
        <p:grpSpPr>
          <a:xfrm>
            <a:off x="6438897" y="3708202"/>
            <a:ext cx="2306205" cy="1887628"/>
            <a:chOff x="4644008" y="3938186"/>
            <a:chExt cx="2306205" cy="1887628"/>
          </a:xfrm>
        </p:grpSpPr>
        <p:sp>
          <p:nvSpPr>
            <p:cNvPr id="8" name="7 Elipse"/>
            <p:cNvSpPr/>
            <p:nvPr/>
          </p:nvSpPr>
          <p:spPr>
            <a:xfrm>
              <a:off x="4860032" y="4389068"/>
              <a:ext cx="1428449" cy="132577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44030" y="4470902"/>
              <a:ext cx="4604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0</a:t>
              </a:r>
            </a:p>
            <a:p>
              <a:r>
                <a:rPr lang="es-ES" sz="1400" dirty="0" smtClean="0"/>
                <a:t>1</a:t>
              </a:r>
            </a:p>
            <a:p>
              <a:r>
                <a:rPr lang="es-ES" sz="1400" dirty="0" smtClean="0"/>
                <a:t>2</a:t>
              </a:r>
            </a:p>
            <a:p>
              <a:r>
                <a:rPr lang="es-ES" sz="1400" dirty="0" smtClean="0"/>
                <a:t>3</a:t>
              </a:r>
            </a:p>
            <a:p>
              <a:r>
                <a:rPr lang="es-ES" sz="1400" dirty="0" smtClean="0"/>
                <a:t>…</a:t>
              </a:r>
              <a:endParaRPr lang="es-AR" sz="1400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5968070" y="3997552"/>
              <a:ext cx="512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suc</a:t>
              </a:r>
              <a:endParaRPr lang="es-AR" sz="1200" b="1" dirty="0"/>
            </a:p>
          </p:txBody>
        </p:sp>
        <p:sp>
          <p:nvSpPr>
            <p:cNvPr id="11" name="10 Forma libre"/>
            <p:cNvSpPr/>
            <p:nvPr/>
          </p:nvSpPr>
          <p:spPr>
            <a:xfrm>
              <a:off x="5873539" y="3938186"/>
              <a:ext cx="636056" cy="694199"/>
            </a:xfrm>
            <a:custGeom>
              <a:avLst/>
              <a:gdLst>
                <a:gd name="connsiteX0" fmla="*/ 277095 w 636056"/>
                <a:gd name="connsiteY0" fmla="*/ 694199 h 694199"/>
                <a:gd name="connsiteX1" fmla="*/ 630778 w 636056"/>
                <a:gd name="connsiteY1" fmla="*/ 211120 h 694199"/>
                <a:gd name="connsiteX2" fmla="*/ 35555 w 636056"/>
                <a:gd name="connsiteY2" fmla="*/ 12712 h 694199"/>
                <a:gd name="connsiteX3" fmla="*/ 70061 w 636056"/>
                <a:gd name="connsiteY3" fmla="*/ 547550 h 694199"/>
                <a:gd name="connsiteX4" fmla="*/ 87314 w 636056"/>
                <a:gd name="connsiteY4" fmla="*/ 538923 h 6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056" h="694199">
                  <a:moveTo>
                    <a:pt x="277095" y="694199"/>
                  </a:moveTo>
                  <a:cubicBezTo>
                    <a:pt x="474065" y="509450"/>
                    <a:pt x="671035" y="324701"/>
                    <a:pt x="630778" y="211120"/>
                  </a:cubicBezTo>
                  <a:cubicBezTo>
                    <a:pt x="590521" y="97539"/>
                    <a:pt x="129008" y="-43360"/>
                    <a:pt x="35555" y="12712"/>
                  </a:cubicBezTo>
                  <a:cubicBezTo>
                    <a:pt x="-57898" y="68784"/>
                    <a:pt x="61435" y="459848"/>
                    <a:pt x="70061" y="547550"/>
                  </a:cubicBezTo>
                  <a:cubicBezTo>
                    <a:pt x="78687" y="635252"/>
                    <a:pt x="83000" y="587087"/>
                    <a:pt x="87314" y="53892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2" name="11 Conector recto"/>
            <p:cNvCxnSpPr>
              <a:stCxn id="11" idx="4"/>
            </p:cNvCxnSpPr>
            <p:nvPr/>
          </p:nvCxnSpPr>
          <p:spPr>
            <a:xfrm flipV="1">
              <a:off x="5960853" y="4389068"/>
              <a:ext cx="51307" cy="880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endCxn id="11" idx="4"/>
            </p:cNvCxnSpPr>
            <p:nvPr/>
          </p:nvCxnSpPr>
          <p:spPr>
            <a:xfrm>
              <a:off x="5873539" y="4389068"/>
              <a:ext cx="87314" cy="880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4644008" y="438906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00B050"/>
                  </a:solidFill>
                </a:rPr>
                <a:t>U</a:t>
              </a:r>
              <a:endParaRPr lang="es-AR" dirty="0">
                <a:solidFill>
                  <a:srgbClr val="00B050"/>
                </a:solidFill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6320869" y="4691386"/>
              <a:ext cx="600996" cy="657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15 Forma libre"/>
            <p:cNvSpPr/>
            <p:nvPr/>
          </p:nvSpPr>
          <p:spPr>
            <a:xfrm rot="6720000">
              <a:off x="6131058" y="5287915"/>
              <a:ext cx="457960" cy="617837"/>
            </a:xfrm>
            <a:custGeom>
              <a:avLst/>
              <a:gdLst>
                <a:gd name="connsiteX0" fmla="*/ 277095 w 636056"/>
                <a:gd name="connsiteY0" fmla="*/ 694199 h 694199"/>
                <a:gd name="connsiteX1" fmla="*/ 630778 w 636056"/>
                <a:gd name="connsiteY1" fmla="*/ 211120 h 694199"/>
                <a:gd name="connsiteX2" fmla="*/ 35555 w 636056"/>
                <a:gd name="connsiteY2" fmla="*/ 12712 h 694199"/>
                <a:gd name="connsiteX3" fmla="*/ 70061 w 636056"/>
                <a:gd name="connsiteY3" fmla="*/ 547550 h 694199"/>
                <a:gd name="connsiteX4" fmla="*/ 87314 w 636056"/>
                <a:gd name="connsiteY4" fmla="*/ 538923 h 6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056" h="694199">
                  <a:moveTo>
                    <a:pt x="277095" y="694199"/>
                  </a:moveTo>
                  <a:cubicBezTo>
                    <a:pt x="474065" y="509450"/>
                    <a:pt x="671035" y="324701"/>
                    <a:pt x="630778" y="211120"/>
                  </a:cubicBezTo>
                  <a:cubicBezTo>
                    <a:pt x="590521" y="97539"/>
                    <a:pt x="129008" y="-43360"/>
                    <a:pt x="35555" y="12712"/>
                  </a:cubicBezTo>
                  <a:cubicBezTo>
                    <a:pt x="-57898" y="68784"/>
                    <a:pt x="61435" y="459848"/>
                    <a:pt x="70061" y="547550"/>
                  </a:cubicBezTo>
                  <a:cubicBezTo>
                    <a:pt x="78687" y="635252"/>
                    <a:pt x="83000" y="587087"/>
                    <a:pt x="87314" y="53892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6288481" y="4758400"/>
              <a:ext cx="0" cy="18276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6360038" y="4941168"/>
              <a:ext cx="12071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6" idx="0"/>
            </p:cNvCxnSpPr>
            <p:nvPr/>
          </p:nvCxnSpPr>
          <p:spPr>
            <a:xfrm flipH="1">
              <a:off x="6084168" y="5453785"/>
              <a:ext cx="486" cy="14304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6" idx="0"/>
            </p:cNvCxnSpPr>
            <p:nvPr/>
          </p:nvCxnSpPr>
          <p:spPr>
            <a:xfrm>
              <a:off x="6084654" y="5453785"/>
              <a:ext cx="139755" cy="7152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164053" y="5489547"/>
              <a:ext cx="512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*</a:t>
              </a:r>
              <a:endParaRPr lang="es-AR" sz="1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22 CuadroTexto"/>
                <p:cNvSpPr txBox="1"/>
                <p:nvPr/>
              </p:nvSpPr>
              <p:spPr>
                <a:xfrm>
                  <a:off x="6376809" y="4881732"/>
                  <a:ext cx="5126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AR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s-E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</m:t>
                            </m:r>
                          </m:sup>
                        </m:sSup>
                      </m:oMath>
                    </m:oMathPara>
                  </a14:m>
                  <a:endParaRPr lang="es-AR" sz="1200" b="1" dirty="0"/>
                </a:p>
              </p:txBody>
            </p:sp>
          </mc:Choice>
          <mc:Fallback xmlns="">
            <p:sp>
              <p:nvSpPr>
                <p:cNvPr id="23" name="2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09" y="4881732"/>
                  <a:ext cx="51267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301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br>
              <a:rPr lang="es-AR" b="1" dirty="0" smtClean="0"/>
            </a:b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83568" y="980728"/>
                <a:ext cx="6984776" cy="2045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s-ES" sz="1400" dirty="0" smtClean="0"/>
                  <a:t>Queda claro que si nos preguntamos acerca del «valor de verdad» de la siguiente formula:</a:t>
                </a:r>
              </a:p>
              <a:p>
                <a:endParaRPr lang="es-ES" sz="1400" b="1" dirty="0"/>
              </a:p>
              <a:p>
                <a:pPr lvl="1"/>
                <a:r>
                  <a:rPr lang="es-ES" sz="1400" dirty="0">
                    <a:solidFill>
                      <a:srgbClr val="00B050"/>
                    </a:solidFill>
                  </a:rPr>
                  <a:t> 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(</a:t>
                </a:r>
                <a:r>
                  <a:rPr lang="es-ES" sz="1400" b="1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(x, c</a:t>
                </a:r>
                <a:r>
                  <a:rPr lang="es-ES" sz="1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), x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pPr lvl="1"/>
                <a:endParaRPr lang="es-ES" sz="14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s-ES" sz="1400" dirty="0" smtClean="0"/>
                  <a:t>Nada podemos afirmar sin antes definir un dominio e interpretar el lenguaje.</a:t>
                </a:r>
              </a:p>
              <a:p>
                <a:pPr lvl="1"/>
                <a:r>
                  <a:rPr lang="es-ES" sz="1400" dirty="0" smtClean="0"/>
                  <a:t>Para esta fórmula ya vimos dos interpretaciones diferentes:</a:t>
                </a:r>
              </a:p>
              <a:p>
                <a:pPr lvl="1"/>
                <a:r>
                  <a:rPr lang="es-ES" sz="1400" dirty="0"/>
                  <a:t>	</a:t>
                </a:r>
                <a:r>
                  <a:rPr lang="es-ES" sz="1400" dirty="0" smtClean="0"/>
                  <a:t>En I,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(</a:t>
                </a:r>
                <a:r>
                  <a:rPr lang="es-ES" sz="1400" dirty="0" smtClean="0">
                    <a:solidFill>
                      <a:srgbClr val="00B050"/>
                    </a:solidFill>
                    <a:sym typeface="Symbol"/>
                  </a:rPr>
                  <a:t>Para todo numero natural x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) (</a:t>
                </a:r>
                <a:r>
                  <a:rPr lang="es-ES" sz="1400" dirty="0">
                    <a:solidFill>
                      <a:srgbClr val="00B050"/>
                    </a:solidFill>
                  </a:rPr>
                  <a:t>x + 0 = x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)</a:t>
                </a:r>
                <a:endParaRPr lang="es-AR" sz="14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En I´(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Para </a:t>
                </a:r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todo numero natural x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E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ES" sz="1400" dirty="0">
                    <a:solidFill>
                      <a:schemeClr val="accent6">
                        <a:lumMod val="75000"/>
                      </a:schemeClr>
                    </a:solidFill>
                  </a:rPr>
                  <a:t> = x</a:t>
                </a:r>
                <a:r>
                  <a:rPr lang="es-E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 </a:t>
                </a:r>
              </a:p>
              <a:p>
                <a:endParaRPr lang="es-E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80728"/>
                <a:ext cx="6984776" cy="2045175"/>
              </a:xfrm>
              <a:prstGeom prst="rect">
                <a:avLst/>
              </a:prstGeom>
              <a:blipFill rotWithShape="1">
                <a:blip r:embed="rId2"/>
                <a:stretch>
                  <a:fillRect l="-87" t="-2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611560" y="2924944"/>
                <a:ext cx="6899581" cy="1082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s-ES" sz="1400" dirty="0" smtClean="0"/>
                  <a:t>Analicemos el siguiente caso: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" sz="1400" b="1" dirty="0">
                    <a:solidFill>
                      <a:srgbClr val="00B050"/>
                    </a:solidFill>
                  </a:rPr>
                  <a:t>(</a:t>
                </a:r>
                <a:r>
                  <a:rPr lang="es-ES" sz="1400" b="1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s-ES" sz="1400" b="1" i="1" smtClean="0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s-ES" sz="1400" b="1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x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)   -&gt; 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(</a:t>
                </a:r>
                <a:r>
                  <a:rPr lang="es-ES" sz="1400" b="1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x)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 smtClean="0"/>
                  <a:t>¿Podemos afirmar cual es su  </a:t>
                </a:r>
                <a:r>
                  <a:rPr lang="es-ES" sz="1400" dirty="0"/>
                  <a:t>«valor de </a:t>
                </a:r>
                <a:r>
                  <a:rPr lang="es-ES" sz="1400" dirty="0" smtClean="0"/>
                  <a:t>verdad»  aun antes de interpretar el lenguaje?</a:t>
                </a:r>
                <a:endParaRPr lang="es-AR" sz="14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24944"/>
                <a:ext cx="6899581" cy="1082604"/>
              </a:xfrm>
              <a:prstGeom prst="rect">
                <a:avLst/>
              </a:prstGeom>
              <a:blipFill rotWithShape="1">
                <a:blip r:embed="rId3"/>
                <a:stretch>
                  <a:fillRect l="-88" b="-22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539552" y="4293096"/>
                <a:ext cx="6264696" cy="140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s-ES" sz="1400" dirty="0" smtClean="0"/>
                  <a:t>Analicemos el siguiente caso: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" sz="1400" b="1" dirty="0">
                    <a:solidFill>
                      <a:srgbClr val="00B050"/>
                    </a:solidFill>
                  </a:rPr>
                  <a:t>(</a:t>
                </a:r>
                <a:r>
                  <a:rPr lang="es-ES" sz="1400" b="1" dirty="0">
                    <a:solidFill>
                      <a:srgbClr val="00B050"/>
                    </a:solidFill>
                    <a:sym typeface="Symbol"/>
                  </a:rPr>
                  <a:t>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s-ES" sz="1400" b="1" i="1" smtClean="0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,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/>
                  <a:t>Bajo </a:t>
                </a:r>
                <a:r>
                  <a:rPr lang="es-ES" sz="1400" dirty="0" smtClean="0"/>
                  <a:t>la interpretación </a:t>
                </a:r>
                <a:r>
                  <a:rPr lang="es-ES" sz="1400" dirty="0"/>
                  <a:t>sobre el dominio de los </a:t>
                </a:r>
                <a:r>
                  <a:rPr lang="es-ES" sz="1400" dirty="0" smtClean="0"/>
                  <a:t>naturales</a:t>
                </a:r>
                <a:r>
                  <a:rPr lang="es-ES" sz="1400" dirty="0"/>
                  <a:t> </a:t>
                </a:r>
                <a:r>
                  <a:rPr lang="es-ES" sz="1400" dirty="0" smtClean="0"/>
                  <a:t>con la relación ≤,</a:t>
                </a:r>
                <a:endParaRPr lang="es-ES" sz="1400" dirty="0"/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 smtClean="0">
                    <a:solidFill>
                      <a:srgbClr val="00B050"/>
                    </a:solidFill>
                  </a:rPr>
                  <a:t>(</a:t>
                </a:r>
                <a:r>
                  <a:rPr lang="es-ES" sz="1400" dirty="0">
                    <a:solidFill>
                      <a:srgbClr val="00B050"/>
                    </a:solidFill>
                    <a:sym typeface="Symbol"/>
                  </a:rPr>
                  <a:t>Para todo numero natural x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) y </a:t>
                </a:r>
                <a:r>
                  <a:rPr lang="es-ES" sz="1400" dirty="0">
                    <a:solidFill>
                      <a:srgbClr val="00B050"/>
                    </a:solidFill>
                  </a:rPr>
                  <a:t>≤ 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x</a:t>
                </a:r>
                <a:endParaRPr lang="es-A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93096"/>
                <a:ext cx="6264696" cy="1405769"/>
              </a:xfrm>
              <a:prstGeom prst="rect">
                <a:avLst/>
              </a:prstGeom>
              <a:blipFill rotWithShape="1">
                <a:blip r:embed="rId4"/>
                <a:stretch>
                  <a:fillRect l="-195" b="-8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2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valoración</a:t>
            </a:r>
            <a:br>
              <a:rPr lang="es-AR" b="1" dirty="0" smtClean="0"/>
            </a:b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395536" y="1138956"/>
                <a:ext cx="8352928" cy="462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400" dirty="0" smtClean="0"/>
                  <a:t>Para </a:t>
                </a:r>
                <a:r>
                  <a:rPr lang="es-ES" sz="1400" dirty="0"/>
                  <a:t>completar la definición anterior falta establecer una manera de asignar objetos a todos los términos del lenguaje. </a:t>
                </a:r>
                <a:endParaRPr lang="es-ES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es-ES" sz="1400" dirty="0" smtClean="0"/>
                  <a:t>Esto </a:t>
                </a:r>
                <a:r>
                  <a:rPr lang="es-ES" sz="1400" dirty="0"/>
                  <a:t>se logra por medio de una función denominada </a:t>
                </a:r>
                <a:r>
                  <a:rPr lang="es-ES" sz="1400" b="1" i="1" dirty="0"/>
                  <a:t>valoración</a:t>
                </a:r>
                <a:r>
                  <a:rPr lang="es-ES" sz="1400" dirty="0"/>
                  <a:t> (en una interpretación). </a:t>
                </a:r>
                <a:endParaRPr lang="es-ES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es-ES" sz="1400" dirty="0" smtClean="0"/>
                  <a:t>Una </a:t>
                </a:r>
                <a:r>
                  <a:rPr lang="es-ES" sz="1400" dirty="0"/>
                  <a:t>valoración v, </a:t>
                </a:r>
                <a:r>
                  <a:rPr lang="es-ES" sz="1400" dirty="0" smtClean="0"/>
                  <a:t>queda </a:t>
                </a:r>
                <a:r>
                  <a:rPr lang="es-ES" sz="1400" dirty="0"/>
                  <a:t>completamente especificada indicando cómo se </a:t>
                </a:r>
                <a:r>
                  <a:rPr lang="es-ES" sz="1400" dirty="0" smtClean="0"/>
                  <a:t>valoran </a:t>
                </a:r>
                <a:r>
                  <a:rPr lang="es-ES" sz="1400" dirty="0"/>
                  <a:t>los símbolos de variables, es decir v(x</a:t>
                </a:r>
                <a:r>
                  <a:rPr lang="es-ES" sz="1400" baseline="-25000" dirty="0"/>
                  <a:t>1</a:t>
                </a:r>
                <a:r>
                  <a:rPr lang="es-ES" sz="1400" dirty="0"/>
                  <a:t>), v(x</a:t>
                </a:r>
                <a:r>
                  <a:rPr lang="es-ES" sz="1400" baseline="-25000" dirty="0"/>
                  <a:t>2</a:t>
                </a:r>
                <a:r>
                  <a:rPr lang="es-ES" sz="1400" dirty="0"/>
                  <a:t>), …, dado que se define: </a:t>
                </a:r>
                <a:endParaRPr lang="es-AR" sz="1400" dirty="0"/>
              </a:p>
              <a:p>
                <a:pPr>
                  <a:lnSpc>
                    <a:spcPct val="150000"/>
                  </a:lnSpc>
                </a:pPr>
                <a:r>
                  <a:rPr lang="es-ES" sz="1400" dirty="0"/>
                  <a:t> </a:t>
                </a:r>
                <a:endParaRPr lang="es-AR" sz="14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s-ES" sz="1400" b="1" dirty="0" smtClean="0">
                    <a:solidFill>
                      <a:srgbClr val="00B050"/>
                    </a:solidFill>
                  </a:rPr>
                  <a:t>Si c</a:t>
                </a:r>
                <a:r>
                  <a:rPr lang="es-ES" sz="1400" b="1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 es un símbolo de constante, v(c</a:t>
                </a:r>
                <a:r>
                  <a:rPr lang="es-ES" sz="1400" b="1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) = </a:t>
                </a:r>
                <a:r>
                  <a:rPr lang="es-ES" sz="1400" b="1" cap="all" dirty="0">
                    <a:solidFill>
                      <a:srgbClr val="00B050"/>
                    </a:solidFill>
                  </a:rPr>
                  <a:t>I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(c</a:t>
                </a:r>
                <a:r>
                  <a:rPr lang="es-ES" sz="1400" b="1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).</a:t>
                </a:r>
                <a:endParaRPr lang="es-AR" sz="1400" b="1" dirty="0">
                  <a:solidFill>
                    <a:srgbClr val="00B05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s-ES" sz="1400" b="1" dirty="0">
                    <a:solidFill>
                      <a:srgbClr val="00B050"/>
                    </a:solidFill>
                  </a:rPr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 es un símbolo de función, v(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(t</a:t>
                </a:r>
                <a:r>
                  <a:rPr lang="es-ES" sz="1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, ..., </a:t>
                </a:r>
                <a:r>
                  <a:rPr lang="es-ES" sz="14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s-ES" sz="1400" b="1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)) = I</a:t>
                </a:r>
                <a14:m>
                  <m:oMath xmlns:m="http://schemas.openxmlformats.org/officeDocument/2006/math">
                    <m:r>
                      <a:rPr lang="es-ES" sz="1400" b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)(v(t</a:t>
                </a:r>
                <a:r>
                  <a:rPr lang="es-ES" sz="1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), ..., v(</a:t>
                </a:r>
                <a:r>
                  <a:rPr lang="es-ES" sz="14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s-ES" sz="1400" b="1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)). </a:t>
                </a:r>
                <a:endParaRPr lang="es-AR" sz="1400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1400" dirty="0"/>
                  <a:t> </a:t>
                </a:r>
                <a:endParaRPr lang="es-AR" sz="1400" dirty="0"/>
              </a:p>
              <a:p>
                <a:pPr>
                  <a:lnSpc>
                    <a:spcPct val="150000"/>
                  </a:lnSpc>
                </a:pPr>
                <a:r>
                  <a:rPr lang="es-ES" sz="1400" dirty="0"/>
                  <a:t>Por ejemplo, en la interpretación estándar de </a:t>
                </a:r>
                <a:r>
                  <a:rPr lang="es-ES" sz="1400" dirty="0" smtClean="0"/>
                  <a:t>los naturales, </a:t>
                </a:r>
                <a:r>
                  <a:rPr lang="es-AR" sz="1400" dirty="0"/>
                  <a:t>fijando </a:t>
                </a:r>
                <a:r>
                  <a:rPr lang="es-ES" sz="1400" dirty="0"/>
                  <a:t>v(x) = </a:t>
                </a:r>
                <a:r>
                  <a:rPr lang="es-ES" sz="1400" dirty="0" smtClean="0"/>
                  <a:t>7,  </a:t>
                </a:r>
                <a:r>
                  <a:rPr lang="es-ES" sz="1400" dirty="0"/>
                  <a:t>la valoración del término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4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s-AR" sz="14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AR" sz="140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AR" sz="1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4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s-AR" sz="14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AR" sz="140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AR" sz="1400" dirty="0"/>
                  <a:t>(x, c</a:t>
                </a:r>
                <a:r>
                  <a:rPr lang="es-AR" sz="1400" baseline="-25000" dirty="0"/>
                  <a:t>1</a:t>
                </a:r>
                <a:r>
                  <a:rPr lang="es-AR" sz="1400" dirty="0"/>
                  <a:t>)) se </a:t>
                </a:r>
                <a:r>
                  <a:rPr lang="es-ES" sz="1400" dirty="0"/>
                  <a:t>obtiene de la siguiente manera:</a:t>
                </a:r>
                <a:endParaRPr lang="es-AR" sz="1400" dirty="0"/>
              </a:p>
              <a:p>
                <a:pPr>
                  <a:lnSpc>
                    <a:spcPct val="150000"/>
                  </a:lnSpc>
                </a:pPr>
                <a:r>
                  <a:rPr lang="es-AR" sz="1400" b="1" i="1" dirty="0"/>
                  <a:t> </a:t>
                </a:r>
                <a:endParaRPr lang="es-AR" sz="1400" dirty="0"/>
              </a:p>
              <a:p>
                <a:pPr>
                  <a:lnSpc>
                    <a:spcPct val="150000"/>
                  </a:lnSpc>
                </a:pPr>
                <a:r>
                  <a:rPr lang="es-AR" sz="1400" b="1" dirty="0" smtClean="0">
                    <a:solidFill>
                      <a:srgbClr val="00B050"/>
                    </a:solidFill>
                  </a:rPr>
                  <a:t>v(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AR" sz="1400" b="1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AR" sz="1400" b="1" dirty="0">
                    <a:solidFill>
                      <a:srgbClr val="00B050"/>
                    </a:solidFill>
                  </a:rPr>
                  <a:t>(x, c</a:t>
                </a:r>
                <a:r>
                  <a:rPr lang="es-AR" sz="1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))) </a:t>
                </a:r>
                <a:r>
                  <a:rPr lang="es-AR" sz="1400" dirty="0"/>
                  <a:t>= 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4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s-AR" sz="14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AR" sz="140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AR" sz="1400" dirty="0"/>
                  <a:t>)(v(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4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s-AR" sz="14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AR" sz="140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AR" sz="1400" dirty="0"/>
                  <a:t>(x, c</a:t>
                </a:r>
                <a:r>
                  <a:rPr lang="es-AR" sz="1400" baseline="-25000" dirty="0"/>
                  <a:t>1</a:t>
                </a:r>
                <a:r>
                  <a:rPr lang="es-AR" sz="1400" dirty="0"/>
                  <a:t>))) = </a:t>
                </a:r>
                <a:r>
                  <a:rPr lang="es-AR" sz="1400" dirty="0" err="1"/>
                  <a:t>suc</a:t>
                </a:r>
                <a:r>
                  <a:rPr lang="es-AR" sz="1400" dirty="0"/>
                  <a:t>(v(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4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s-AR" sz="14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AR" sz="140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AR" sz="1400" dirty="0"/>
                  <a:t>(x, c</a:t>
                </a:r>
                <a:r>
                  <a:rPr lang="es-AR" sz="1400" baseline="-25000" dirty="0"/>
                  <a:t>1</a:t>
                </a:r>
                <a:r>
                  <a:rPr lang="es-AR" sz="1400" dirty="0"/>
                  <a:t>))) = </a:t>
                </a:r>
                <a:r>
                  <a:rPr lang="es-AR" sz="1400" dirty="0" err="1"/>
                  <a:t>suc</a:t>
                </a:r>
                <a:r>
                  <a:rPr lang="es-AR" sz="1400" dirty="0"/>
                  <a:t>(I(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4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s-AR" sz="14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AR" sz="140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/>
                  <a:t>)</a:t>
                </a:r>
                <a:r>
                  <a:rPr lang="es-AR" sz="1400" dirty="0"/>
                  <a:t>(v(x), v(c</a:t>
                </a:r>
                <a:r>
                  <a:rPr lang="es-AR" sz="1400" baseline="-25000" dirty="0"/>
                  <a:t>1</a:t>
                </a:r>
                <a:r>
                  <a:rPr lang="es-AR" sz="1400" dirty="0"/>
                  <a:t>))) =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1400" dirty="0" err="1"/>
                  <a:t>suc</a:t>
                </a:r>
                <a:r>
                  <a:rPr lang="es-AR" sz="1400" dirty="0"/>
                  <a:t>(+(v(x), v(c</a:t>
                </a:r>
                <a:r>
                  <a:rPr lang="es-AR" sz="1400" baseline="-25000" dirty="0"/>
                  <a:t>1</a:t>
                </a:r>
                <a:r>
                  <a:rPr lang="es-AR" sz="1400" dirty="0"/>
                  <a:t>))) = </a:t>
                </a:r>
                <a:r>
                  <a:rPr lang="es-AR" sz="1400" dirty="0" err="1"/>
                  <a:t>suc</a:t>
                </a:r>
                <a:r>
                  <a:rPr lang="es-AR" sz="1400" dirty="0"/>
                  <a:t>(+(7, 0)) = </a:t>
                </a:r>
                <a:r>
                  <a:rPr lang="es-AR" sz="1400" dirty="0" err="1"/>
                  <a:t>suc</a:t>
                </a:r>
                <a:r>
                  <a:rPr lang="es-AR" sz="1400" dirty="0"/>
                  <a:t>(7) = 8</a:t>
                </a:r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38956"/>
                <a:ext cx="8352928" cy="4625112"/>
              </a:xfrm>
              <a:prstGeom prst="rect">
                <a:avLst/>
              </a:prstGeom>
              <a:blipFill rotWithShape="1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5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Semántica</a:t>
            </a:r>
            <a:r>
              <a:rPr lang="es-AR" b="1" dirty="0"/>
              <a:t>: </a:t>
            </a:r>
            <a:r>
              <a:rPr lang="es-AR" b="1" dirty="0" smtClean="0"/>
              <a:t>Satisfacción</a:t>
            </a:r>
            <a:br>
              <a:rPr lang="es-AR" b="1" dirty="0" smtClean="0"/>
            </a:b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395536" y="1196752"/>
                <a:ext cx="8352928" cy="557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Para </a:t>
                </a:r>
                <a:r>
                  <a:rPr lang="es-ES" sz="1400" dirty="0"/>
                  <a:t>denotar que una fórmula </a:t>
                </a:r>
                <a:r>
                  <a:rPr lang="es-AR" sz="1400" dirty="0"/>
                  <a:t>A </a:t>
                </a:r>
                <a:r>
                  <a:rPr lang="es-ES" sz="1400" dirty="0"/>
                  <a:t>se satisface con una interpretación </a:t>
                </a:r>
                <a:r>
                  <a:rPr lang="es-ES" sz="1400" cap="all" dirty="0"/>
                  <a:t>I</a:t>
                </a:r>
                <a:r>
                  <a:rPr lang="es-ES" sz="1400" dirty="0"/>
                  <a:t> y una valoración v, </a:t>
                </a:r>
                <a:r>
                  <a:rPr lang="es-ES" sz="1400" dirty="0" smtClean="0"/>
                  <a:t> 	escribiremos</a:t>
                </a:r>
              </a:p>
              <a:p>
                <a:endParaRPr lang="es-ES" sz="1400" dirty="0"/>
              </a:p>
              <a:p>
                <a:pPr algn="ctr"/>
                <a:r>
                  <a:rPr lang="es-AR" sz="2000" b="1" dirty="0" smtClean="0"/>
                  <a:t>|=</a:t>
                </a:r>
                <a:r>
                  <a:rPr lang="es-AR" sz="2000" b="1" baseline="-25000" dirty="0" err="1"/>
                  <a:t>I,v</a:t>
                </a:r>
                <a:r>
                  <a:rPr lang="es-ES" sz="2000" b="1" dirty="0"/>
                  <a:t> </a:t>
                </a:r>
                <a:r>
                  <a:rPr lang="es-ES" sz="2000" b="1" dirty="0" smtClean="0"/>
                  <a:t>A</a:t>
                </a:r>
              </a:p>
              <a:p>
                <a:endParaRPr lang="es-ES" sz="1400" dirty="0"/>
              </a:p>
              <a:p>
                <a:r>
                  <a:rPr lang="es-ES" sz="1400" dirty="0" smtClean="0"/>
                  <a:t>La </a:t>
                </a:r>
                <a:r>
                  <a:rPr lang="es-ES" sz="1400" dirty="0"/>
                  <a:t>definición inductiva de la satisfacción de una fórmula es la siguiente:</a:t>
                </a:r>
                <a:endParaRPr lang="es-AR" sz="1400" dirty="0"/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pPr marL="285750" lvl="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s-AR" sz="1400" b="1" dirty="0">
                    <a:solidFill>
                      <a:srgbClr val="00B050"/>
                    </a:solidFill>
                  </a:rPr>
                  <a:t>|=</a:t>
                </a:r>
                <a:r>
                  <a:rPr lang="es-AR" sz="1400" b="1" baseline="-25000" dirty="0" err="1">
                    <a:solidFill>
                      <a:srgbClr val="00B050"/>
                    </a:solidFill>
                  </a:rPr>
                  <a:t>I,v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 P(t</a:t>
                </a:r>
                <a:r>
                  <a:rPr lang="es-AR" sz="1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,..,t</a:t>
                </a:r>
                <a:r>
                  <a:rPr lang="es-AR" sz="1400" b="1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)  si y sólo si  (v(t</a:t>
                </a:r>
                <a:r>
                  <a:rPr lang="es-AR" sz="1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), ...,v(</a:t>
                </a:r>
                <a:r>
                  <a:rPr lang="es-AR" sz="14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s-AR" sz="1400" b="1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)) 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∈ 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I(P) </a:t>
                </a:r>
                <a:endParaRPr lang="es-AR" sz="1400" b="1" dirty="0" smtClean="0">
                  <a:solidFill>
                    <a:srgbClr val="00B050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s-ES" sz="1400" dirty="0" smtClean="0"/>
                  <a:t>Por ejemplo: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s-ES" sz="1400" dirty="0" smtClean="0"/>
                  <a:t>Sea I la interpretación en el dominio de los Naturales con la suma y la igualdad. Sea v, tal que v(x)=5, v(y)=7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1400" b="1" dirty="0" smtClean="0">
                    <a:solidFill>
                      <a:srgbClr val="00B050"/>
                    </a:solidFill>
                  </a:rPr>
                  <a:t>|=</a:t>
                </a:r>
                <a:r>
                  <a:rPr lang="es-AR" sz="1400" b="1" baseline="-25000" dirty="0" err="1">
                    <a:solidFill>
                      <a:srgbClr val="00B050"/>
                    </a:solidFill>
                  </a:rPr>
                  <a:t>I,v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(x, c</a:t>
                </a:r>
                <a:r>
                  <a:rPr lang="es-ES" sz="1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),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x) si y solo si  ( v(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(x, c</a:t>
                </a:r>
                <a:r>
                  <a:rPr lang="es-ES" sz="1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)), v(x) )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 ∈ 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AR" sz="1400" b="1" dirty="0">
                    <a:solidFill>
                      <a:srgbClr val="00B050"/>
                    </a:solidFill>
                  </a:rPr>
                  <a:t>) </a:t>
                </a:r>
                <a:endParaRPr lang="es-AR" sz="1400" b="1" dirty="0" smtClean="0">
                  <a:solidFill>
                    <a:srgbClr val="00B050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s-ES" sz="1400" dirty="0">
                    <a:solidFill>
                      <a:srgbClr val="00B050"/>
                    </a:solidFill>
                  </a:rPr>
                  <a:t>si y solo si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( 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 smtClean="0">
                    <a:solidFill>
                      <a:srgbClr val="00B050"/>
                    </a:solidFill>
                  </a:rPr>
                  <a:t>) ( v(x), v(c</a:t>
                </a:r>
                <a:r>
                  <a:rPr lang="es-ES" sz="1400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) ), </a:t>
                </a:r>
                <a:r>
                  <a:rPr lang="es-ES" sz="1400" dirty="0">
                    <a:solidFill>
                      <a:srgbClr val="00B050"/>
                    </a:solidFill>
                  </a:rPr>
                  <a:t>v(x) ) ∈ </a:t>
                </a:r>
                <a:r>
                  <a:rPr lang="es-AR" sz="1400" dirty="0">
                    <a:solidFill>
                      <a:srgbClr val="00B050"/>
                    </a:solidFill>
                  </a:rPr>
                  <a:t>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AR" sz="1400" dirty="0">
                    <a:solidFill>
                      <a:srgbClr val="00B050"/>
                    </a:solidFill>
                  </a:rPr>
                  <a:t>) 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s-ES" sz="1400" dirty="0">
                    <a:solidFill>
                      <a:srgbClr val="00B050"/>
                    </a:solidFill>
                  </a:rPr>
                  <a:t>si y solo si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( +( 5, 0 </a:t>
                </a:r>
                <a:r>
                  <a:rPr lang="es-ES" sz="1400" dirty="0">
                    <a:solidFill>
                      <a:srgbClr val="00B050"/>
                    </a:solidFill>
                  </a:rPr>
                  <a:t>), 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5 </a:t>
                </a:r>
                <a:r>
                  <a:rPr lang="es-ES" sz="1400" dirty="0">
                    <a:solidFill>
                      <a:srgbClr val="00B050"/>
                    </a:solidFill>
                  </a:rPr>
                  <a:t>) ∈ </a:t>
                </a:r>
                <a:r>
                  <a:rPr lang="es-AR" sz="1400" dirty="0">
                    <a:solidFill>
                      <a:srgbClr val="00B050"/>
                    </a:solidFill>
                  </a:rPr>
                  <a:t>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AR" sz="1400" dirty="0">
                    <a:solidFill>
                      <a:srgbClr val="00B050"/>
                    </a:solidFill>
                  </a:rPr>
                  <a:t>) 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s-ES" sz="1400" dirty="0">
                    <a:solidFill>
                      <a:srgbClr val="00B050"/>
                    </a:solidFill>
                  </a:rPr>
                  <a:t>si y solo 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si ( 5, </a:t>
                </a:r>
                <a:r>
                  <a:rPr lang="es-ES" sz="1400" dirty="0">
                    <a:solidFill>
                      <a:srgbClr val="00B050"/>
                    </a:solidFill>
                  </a:rPr>
                  <a:t>5 ) ∈ </a:t>
                </a:r>
                <a:r>
                  <a:rPr lang="es-AR" sz="1400" dirty="0" smtClean="0">
                    <a:solidFill>
                      <a:srgbClr val="00B050"/>
                    </a:solidFill>
                  </a:rPr>
                  <a:t>=  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s-ES" sz="1400" dirty="0">
                    <a:solidFill>
                      <a:srgbClr val="00B050"/>
                    </a:solidFill>
                  </a:rPr>
                  <a:t>si y solo si </a:t>
                </a:r>
                <a:r>
                  <a:rPr lang="es-AR" sz="1400" dirty="0" smtClean="0">
                    <a:solidFill>
                      <a:srgbClr val="00B050"/>
                    </a:solidFill>
                  </a:rPr>
                  <a:t>5=5</a:t>
                </a:r>
                <a:endParaRPr lang="es-AR" sz="1400" dirty="0">
                  <a:solidFill>
                    <a:srgbClr val="00B050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s-ES" sz="1400" dirty="0" smtClean="0"/>
                  <a:t>Otro ejemplo.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14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|=</a:t>
                </a:r>
                <a:r>
                  <a:rPr lang="es-AR" sz="1400" b="1" baseline="-25000" dirty="0" err="1">
                    <a:solidFill>
                      <a:srgbClr val="00B050"/>
                    </a:solidFill>
                  </a:rPr>
                  <a:t>I,v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s-ES" sz="14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s-ES" sz="1400" b="1" dirty="0">
                    <a:solidFill>
                      <a:srgbClr val="00B050"/>
                    </a:solidFill>
                  </a:rPr>
                  <a:t>, x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) 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si y solo si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 (v(y),v(x)) </a:t>
                </a:r>
                <a:r>
                  <a:rPr lang="es-ES" sz="1400" b="1" dirty="0">
                    <a:solidFill>
                      <a:srgbClr val="00B050"/>
                    </a:solidFill>
                  </a:rPr>
                  <a:t>∈ </a:t>
                </a:r>
                <a:r>
                  <a:rPr lang="es-AR" sz="1400" b="1" dirty="0">
                    <a:solidFill>
                      <a:srgbClr val="00B050"/>
                    </a:solidFill>
                  </a:rPr>
                  <a:t>I(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AR" sz="1400" b="1" dirty="0">
                    <a:solidFill>
                      <a:srgbClr val="00B050"/>
                    </a:solidFill>
                  </a:rPr>
                  <a:t>) </a:t>
                </a:r>
                <a:endParaRPr lang="es-AR" sz="1400" b="1" dirty="0" smtClean="0">
                  <a:solidFill>
                    <a:srgbClr val="00B05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s-ES" sz="1400" dirty="0">
                    <a:solidFill>
                      <a:srgbClr val="00B050"/>
                    </a:solidFill>
                  </a:rPr>
                  <a:t>si y solo 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si (5,7)</a:t>
                </a:r>
                <a:r>
                  <a:rPr lang="es-ES" sz="1400" dirty="0">
                    <a:solidFill>
                      <a:srgbClr val="00B050"/>
                    </a:solidFill>
                  </a:rPr>
                  <a:t> ∈ </a:t>
                </a:r>
                <a:r>
                  <a:rPr lang="es-AR" sz="1400" dirty="0">
                    <a:solidFill>
                      <a:srgbClr val="00B050"/>
                    </a:solidFill>
                  </a:rPr>
                  <a:t>=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" sz="1400" dirty="0">
                    <a:solidFill>
                      <a:srgbClr val="00B050"/>
                    </a:solidFill>
                  </a:rPr>
                  <a:t>si y solo </a:t>
                </a:r>
                <a:r>
                  <a:rPr lang="es-ES" sz="1400" dirty="0" smtClean="0">
                    <a:solidFill>
                      <a:srgbClr val="00B050"/>
                    </a:solidFill>
                  </a:rPr>
                  <a:t>si5=7</a:t>
                </a:r>
              </a:p>
              <a:p>
                <a:endParaRPr lang="es-AR" sz="1100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352928" cy="5573449"/>
              </a:xfrm>
              <a:prstGeom prst="rect">
                <a:avLst/>
              </a:prstGeom>
              <a:blipFill rotWithShape="1">
                <a:blip r:embed="rId3"/>
                <a:stretch>
                  <a:fillRect l="-219" t="-1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1294</Words>
  <Application>Microsoft Office PowerPoint</Application>
  <PresentationFormat>Presentación en pantalla (4:3)</PresentationFormat>
  <Paragraphs>261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Lógica de Predicados  de Primer Orden.  Semántica </vt:lpstr>
      <vt:lpstr>Semántica: Dominio de interpretación</vt:lpstr>
      <vt:lpstr>Semántica: Dominio de interpretación </vt:lpstr>
      <vt:lpstr>Semántica: Dominio de interpretación </vt:lpstr>
      <vt:lpstr>Semántica: interpretación </vt:lpstr>
      <vt:lpstr>Semántica: interpretación </vt:lpstr>
      <vt:lpstr>Semántica </vt:lpstr>
      <vt:lpstr>Semántica: valoración </vt:lpstr>
      <vt:lpstr>Semántica: Satisfacción </vt:lpstr>
      <vt:lpstr>Semántica: Satisfacción </vt:lpstr>
      <vt:lpstr>Anexo: i-equivalencias</vt:lpstr>
      <vt:lpstr>Semántica: Verdad, Validez </vt:lpstr>
      <vt:lpstr>Semántica: Verdad, Modelo, Validez </vt:lpstr>
      <vt:lpstr>Semántica: Verdad, Modelo, Validez </vt:lpstr>
      <vt:lpstr>Semántica: Verdad, Modelo, Validez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predicados</dc:title>
  <dc:creator>Claudia Pons</dc:creator>
  <cp:lastModifiedBy>Claudia Pons</cp:lastModifiedBy>
  <cp:revision>92</cp:revision>
  <cp:lastPrinted>2020-04-23T23:42:29Z</cp:lastPrinted>
  <dcterms:created xsi:type="dcterms:W3CDTF">2020-04-08T21:59:26Z</dcterms:created>
  <dcterms:modified xsi:type="dcterms:W3CDTF">2020-06-22T16:02:26Z</dcterms:modified>
</cp:coreProperties>
</file>