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4"/>
  </p:notesMasterIdLst>
  <p:handoutMasterIdLst>
    <p:handoutMasterId r:id="rId45"/>
  </p:handoutMasterIdLst>
  <p:sldIdLst>
    <p:sldId id="483" r:id="rId2"/>
    <p:sldId id="484" r:id="rId3"/>
    <p:sldId id="542" r:id="rId4"/>
    <p:sldId id="545" r:id="rId5"/>
    <p:sldId id="543" r:id="rId6"/>
    <p:sldId id="581" r:id="rId7"/>
    <p:sldId id="582" r:id="rId8"/>
    <p:sldId id="502" r:id="rId9"/>
    <p:sldId id="503" r:id="rId10"/>
    <p:sldId id="501" r:id="rId11"/>
    <p:sldId id="504" r:id="rId12"/>
    <p:sldId id="511" r:id="rId13"/>
    <p:sldId id="510" r:id="rId14"/>
    <p:sldId id="518" r:id="rId15"/>
    <p:sldId id="515" r:id="rId16"/>
    <p:sldId id="538" r:id="rId17"/>
    <p:sldId id="522" r:id="rId18"/>
    <p:sldId id="549" r:id="rId19"/>
    <p:sldId id="548" r:id="rId20"/>
    <p:sldId id="517" r:id="rId21"/>
    <p:sldId id="521" r:id="rId22"/>
    <p:sldId id="550" r:id="rId23"/>
    <p:sldId id="553" r:id="rId24"/>
    <p:sldId id="552" r:id="rId25"/>
    <p:sldId id="551" r:id="rId26"/>
    <p:sldId id="541" r:id="rId27"/>
    <p:sldId id="579" r:id="rId28"/>
    <p:sldId id="540" r:id="rId29"/>
    <p:sldId id="568" r:id="rId30"/>
    <p:sldId id="519" r:id="rId31"/>
    <p:sldId id="570" r:id="rId32"/>
    <p:sldId id="571" r:id="rId33"/>
    <p:sldId id="572" r:id="rId34"/>
    <p:sldId id="539" r:id="rId35"/>
    <p:sldId id="580" r:id="rId36"/>
    <p:sldId id="577" r:id="rId37"/>
    <p:sldId id="576" r:id="rId38"/>
    <p:sldId id="564" r:id="rId39"/>
    <p:sldId id="565" r:id="rId40"/>
    <p:sldId id="574" r:id="rId41"/>
    <p:sldId id="575" r:id="rId42"/>
    <p:sldId id="57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anose="030F09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562"/>
  </p:normalViewPr>
  <p:slideViewPr>
    <p:cSldViewPr>
      <p:cViewPr varScale="1">
        <p:scale>
          <a:sx n="68" d="100"/>
          <a:sy n="68" d="100"/>
        </p:scale>
        <p:origin x="12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D78EA62-40F5-45FE-860D-4EF4CEF4F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B2D87A3-DE0F-43CF-B316-97A62B5703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E52C7B-4B68-A546-A178-E124C517546F}" type="datetime1">
              <a:rPr lang="es-ES" altLang="es-ES"/>
              <a:pPr>
                <a:defRPr/>
              </a:pPr>
              <a:t>04/09/2019</a:t>
            </a:fld>
            <a:endParaRPr lang="es-ES" altLang="es-E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6972F25-F8FF-43AB-A5FD-7F077640B5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CABFB17-150E-4428-9329-1BE14C747F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B98B09-377B-DE4F-826C-E9BF632678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455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B571F36-65A9-40DE-A4EE-8CC1539FDF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23E5B45-2DC6-4AEA-AFD0-4F5EF55AEE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190B6D5-8754-574A-9C62-974D5513EAF2}" type="datetime1">
              <a:rPr lang="es-ES" altLang="es-ES"/>
              <a:pPr>
                <a:defRPr/>
              </a:pPr>
              <a:t>04/09/2019</a:t>
            </a:fld>
            <a:endParaRPr lang="es-ES" alt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DA5ABE-9044-5E4E-A7BD-55E1825303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2BF4C6-50E2-4289-AC82-9CF9F0DB0B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6A0AA9A-7F8B-42BC-B481-F8F7E7C60E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3CDE3FF-EE27-4565-BF1E-EF4C3F15D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836F5B-6A1D-3347-B05A-35C476B16A8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9862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>
            <a:extLst>
              <a:ext uri="{FF2B5EF4-FFF2-40B4-BE49-F238E27FC236}">
                <a16:creationId xmlns:a16="http://schemas.microsoft.com/office/drawing/2014/main" id="{1D85D004-398A-154B-A005-C3FA24D71E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Marcador de notas 2">
            <a:extLst>
              <a:ext uri="{FF2B5EF4-FFF2-40B4-BE49-F238E27FC236}">
                <a16:creationId xmlns:a16="http://schemas.microsoft.com/office/drawing/2014/main" id="{2ECC7DAB-F2B2-FF40-B4DC-E81908EB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Marcador de número de diapositiva 3">
            <a:extLst>
              <a:ext uri="{FF2B5EF4-FFF2-40B4-BE49-F238E27FC236}">
                <a16:creationId xmlns:a16="http://schemas.microsoft.com/office/drawing/2014/main" id="{9732E732-D76E-9349-87D3-003B8A070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fld id="{DD61857B-2BD7-3444-A291-BCBEE7B6B739}" type="slidenum">
              <a:rPr lang="es-ES" altLang="es-E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s-ES" altLang="es-E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8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0A8258F-8296-2D45-86E5-716A219E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2CBB54C-412C-6D4B-9A93-D4224FB37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5489E9-3861-D746-9BA0-39E7071F4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EBEF5A-376A-1343-9F15-9E7D1D6C1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7DCE33-D2B7-0345-91E7-FB4076E1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E7935AF-85DA-2D48-86CA-5C20799AB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4735B2B-E51F-654C-8ECC-E2B771511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80BCC15-47D7-2A48-AF5C-8B6A59E25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5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DE8974-E33F-D54A-913A-0B3D454EE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B59DDE-01F9-7446-BC7B-CF4811CC4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E760C7A-EAA7-1B43-B335-CB5D81C3F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9EB9818-44C8-8849-943C-74C850B46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ADC2837-5B2E-1147-B47D-5C22D1511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w="12700" cap="flat">
            <a:solidFill>
              <a:schemeClr val="tx1"/>
            </a:solidFill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39C875-945B-5649-8C17-0E809E286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8" tIns="46834" rIns="93668" bIns="46834"/>
          <a:lstStyle/>
          <a:p>
            <a:endParaRPr lang="es-ES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F59DFF2-8DE8-824A-9EA6-049E8F4C4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7306E4-1BB9-004F-8D9F-FB5424A0E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7C0E100-A553-F649-AAAA-4D43E0A5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AB3AC2D-6E93-564D-99BA-49609778B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3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A79-BB7F-7C47-983A-E16DBA72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3FC4-9307-BB4B-BC13-A191E1A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C221-3DEE-4E4E-8C6B-C8B76AF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5E763-E6C7-AC44-8C3D-87369C13564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667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2A60-3C3A-8643-9D43-1E1F43CD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40E0-8E2E-CF46-A5E4-11E3724C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3F44-9D22-7145-B355-49D3585F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056E-5E8F-A342-B781-712D289A447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253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D486-BA7B-7E47-910E-759B154E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E133-7CD3-AF44-AE6C-11554EEF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73D1-4270-744A-BCD7-A3EF0FE9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85C0A-5154-F44A-8A21-79CF4250C09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128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FDFE-C473-274E-979C-0E06012B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579C-F958-EA41-A90B-AC932E50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386B-B1F8-9F47-AFEB-4C071931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ACCA-B5AC-D34A-A2FE-1438C13F2A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25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A84A-48B3-F74B-939E-2BA75A13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4B057-629F-6345-9314-D5852BA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D77A-7773-5743-A1CC-503A98A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252F-1C71-F042-8C04-842F8C3702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035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BBF356-7962-C843-B8C9-D7CCF93E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703120-D053-6D46-86EE-1C2C30AE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17E145-E667-4A4C-BF61-86B9469C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B1CE-3DEF-5C49-87FB-4B4CA843956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588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EA4063-E8A3-234D-B657-C1B0EE3A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3BFFD3-2170-0C45-A83C-FF7B4969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052AE4-4E32-9D45-94EC-19F5E871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70C-CB04-3E4A-B312-0123179D11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072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F8902B-021F-D94B-AE83-1E97CC77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492BDA-BC0E-2E40-9FF9-55E724D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2CA355-D481-544D-BCF7-9D472EFD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F2890-4D9A-5648-8CE1-3D242CE081D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6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AA428CA-11B2-9B41-90C4-7726B717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9B0BAB-005B-8F48-ADA2-B1B98A4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0486D5-8113-9247-9BE7-F70415CD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5552-34E3-A346-9761-4E4BFDABFA3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09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A626BC-2EB2-284B-A034-63AD8059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7B582F-F946-A140-8FBA-E24D0BC9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26DF3-5AF1-6F4F-B954-449E38DA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4E52-4217-9342-931B-85F31508257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831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570CE-6C3A-014F-BE79-D95CF4B3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CEC7B5-05BE-834F-954D-3199951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4EA945-2C82-1747-B085-E3E87D7A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7637-9BDF-ED42-BD38-AF03B7A2EF7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745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D99591A-33CE-BE4A-B0CB-CEB629BCD3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57AB17C-84A2-B543-98B5-220C8B716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776E-D639-423D-9BFA-379048427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AR" altLang="es-ES"/>
              <a:t>Taller de Programación -  Paradigma Imperativo - 2015</a:t>
            </a:r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AADF-6E68-4707-9336-A86F8EBA3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AR" altLang="es-ES"/>
              <a:t>Taller de Programación - Imperativo - 2019</a:t>
            </a:r>
            <a:endParaRPr lang="es-ES" alt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3181-EC80-4FA5-82F3-7E0A75066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 smtClean="0">
                <a:solidFill>
                  <a:srgbClr val="898989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23B296-12B8-E642-8FD6-3F307954120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id="{7EDFE54D-05A9-4E44-8D09-5DE6CB35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>
            <a:extLst>
              <a:ext uri="{FF2B5EF4-FFF2-40B4-BE49-F238E27FC236}">
                <a16:creationId xmlns:a16="http://schemas.microsoft.com/office/drawing/2014/main" id="{FF8C6D2B-88D8-C344-822C-7359CB54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74750"/>
            <a:ext cx="9144001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3">
            <a:extLst>
              <a:ext uri="{FF2B5EF4-FFF2-40B4-BE49-F238E27FC236}">
                <a16:creationId xmlns:a16="http://schemas.microsoft.com/office/drawing/2014/main" id="{EE875484-F22F-9F4F-B705-B00AE4C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2A06683C-53E2-3748-8234-F6789AC2173A}"/>
              </a:ext>
            </a:extLst>
          </p:cNvPr>
          <p:cNvSpPr txBox="1">
            <a:spLocks/>
          </p:cNvSpPr>
          <p:nvPr/>
        </p:nvSpPr>
        <p:spPr bwMode="auto">
          <a:xfrm>
            <a:off x="985838" y="2678113"/>
            <a:ext cx="79073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altLang="es-ES" sz="3200" spc="-4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Recursión</a:t>
            </a:r>
            <a:endParaRPr lang="es-ES" altLang="es-ES" sz="1100" spc="-4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237D9C4E-90CB-AB42-811D-AF80842006F7}"/>
              </a:ext>
            </a:extLst>
          </p:cNvPr>
          <p:cNvSpPr txBox="1"/>
          <p:nvPr/>
        </p:nvSpPr>
        <p:spPr>
          <a:xfrm>
            <a:off x="931863" y="1935163"/>
            <a:ext cx="29527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48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4C44FA-8D87-5245-A41D-19BEC0F8FC38}"/>
              </a:ext>
            </a:extLst>
          </p:cNvPr>
          <p:cNvSpPr txBox="1"/>
          <p:nvPr/>
        </p:nvSpPr>
        <p:spPr>
          <a:xfrm>
            <a:off x="922338" y="1389063"/>
            <a:ext cx="54752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3600" dirty="0">
                <a:solidFill>
                  <a:schemeClr val="tx1"/>
                </a:solidFill>
                <a:latin typeface="+mj-lt"/>
              </a:rPr>
              <a:t>Taller de programación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EBD71F-A62D-49BE-8F1C-D967A42B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0" y="2461223"/>
            <a:ext cx="6259251" cy="3504000"/>
          </a:xfrm>
          <a:prstGeom prst="rect">
            <a:avLst/>
          </a:prstGeom>
          <a:solidFill>
            <a:schemeClr val="bg1"/>
          </a:solidFill>
          <a:ln w="9525">
            <a:solidFill>
              <a:srgbClr val="F2F2F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Una </a:t>
            </a:r>
            <a:r>
              <a:rPr lang="es-ES" altLang="es-ES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solución recursiva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resuelve un problema por resolución de instancias </a:t>
            </a:r>
            <a:r>
              <a:rPr lang="es-ES" altLang="es-ES" u="sng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más pequeñas 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del mismo problema.</a:t>
            </a:r>
          </a:p>
          <a:p>
            <a:pPr>
              <a:defRPr/>
            </a:pPr>
            <a:endParaRPr lang="es-ES" altLang="es-ES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48000"/>
              </a:spcBef>
              <a:buFontTx/>
              <a:buNone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 algoritmo recursivo involucra:</a:t>
            </a:r>
          </a:p>
          <a:p>
            <a:pPr algn="just">
              <a:lnSpc>
                <a:spcPct val="100000"/>
              </a:lnSpc>
              <a:spcBef>
                <a:spcPct val="48000"/>
              </a:spcBef>
              <a:buFont typeface="Wingdings" panose="05000000000000000000" pitchFamily="2" charset="2"/>
              <a:buChar char="§"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al menos una condición de terminación (implícita / explícita) </a:t>
            </a:r>
          </a:p>
          <a:p>
            <a:pPr algn="just">
              <a:lnSpc>
                <a:spcPct val="100000"/>
              </a:lnSpc>
              <a:spcBef>
                <a:spcPct val="48000"/>
              </a:spcBef>
              <a:buFont typeface="Wingdings" panose="05000000000000000000" pitchFamily="2" charset="2"/>
              <a:buChar char="§"/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al menos una </a:t>
            </a:r>
            <a:r>
              <a:rPr lang="es-ES" altLang="es-ES" i="1" dirty="0" err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autoinvocación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(llamada recursiva). Se debe garantizar que en un número finito de </a:t>
            </a:r>
            <a:r>
              <a:rPr lang="es-ES" altLang="es-ES" i="1" dirty="0" err="1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autoinvocaciones</a:t>
            </a:r>
            <a:r>
              <a:rPr lang="es-ES" altLang="es-ES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se alcanza la condición de terminación.</a:t>
            </a:r>
          </a:p>
          <a:p>
            <a:pPr>
              <a:defRPr/>
            </a:pPr>
            <a:endParaRPr lang="es-ES" altLang="es-ES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4" name="Marcador de pie de página 3">
            <a:extLst>
              <a:ext uri="{FF2B5EF4-FFF2-40B4-BE49-F238E27FC236}">
                <a16:creationId xmlns:a16="http://schemas.microsoft.com/office/drawing/2014/main" id="{1F08C05A-EA14-F347-9487-59F0014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Características de un algoritmo recursivo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upo 2">
            <a:extLst>
              <a:ext uri="{FF2B5EF4-FFF2-40B4-BE49-F238E27FC236}">
                <a16:creationId xmlns:a16="http://schemas.microsoft.com/office/drawing/2014/main" id="{780381F3-42CD-0A48-9015-7D0541A26505}"/>
              </a:ext>
            </a:extLst>
          </p:cNvPr>
          <p:cNvGrpSpPr>
            <a:grpSpLocks/>
          </p:cNvGrpSpPr>
          <p:nvPr/>
        </p:nvGrpSpPr>
        <p:grpSpPr bwMode="auto">
          <a:xfrm>
            <a:off x="2135520" y="2495057"/>
            <a:ext cx="5022850" cy="1631950"/>
            <a:chOff x="1264832" y="2183166"/>
            <a:chExt cx="5022738" cy="1632070"/>
          </a:xfrm>
        </p:grpSpPr>
        <p:sp>
          <p:nvSpPr>
            <p:cNvPr id="22553" name="Freeform 3">
              <a:extLst>
                <a:ext uri="{FF2B5EF4-FFF2-40B4-BE49-F238E27FC236}">
                  <a16:creationId xmlns:a16="http://schemas.microsoft.com/office/drawing/2014/main" id="{6129FCB3-D5F1-2B4A-9FEA-5102CDBDA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703" y="2456893"/>
              <a:ext cx="211832" cy="1080120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5CECC27-5886-427A-8C13-D7C13C07E2AE}"/>
                </a:ext>
              </a:extLst>
            </p:cNvPr>
            <p:cNvSpPr/>
            <p:nvPr/>
          </p:nvSpPr>
          <p:spPr>
            <a:xfrm>
              <a:off x="1264832" y="2183166"/>
              <a:ext cx="5022738" cy="163207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defTabSz="17938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</a:t>
              </a:r>
            </a:p>
            <a:p>
              <a:pPr defTabSz="18573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			 1							 si n = 0</a:t>
              </a: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 </a:t>
              </a:r>
              <a:r>
                <a:rPr lang="es-ES" altLang="es-ES" dirty="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X</a:t>
              </a:r>
              <a:r>
                <a:rPr lang="es-ES" altLang="es-ES" baseline="30000" dirty="0" err="1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n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	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				</a:t>
              </a:r>
              <a:r>
                <a:rPr lang="es-ES" altLang="es-AR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* X </a:t>
              </a:r>
              <a:r>
                <a:rPr lang="es-ES" altLang="es-AR" baseline="300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s-ES" altLang="es-ES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		si n &gt;= 1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endParaRPr lang="es-ES" altLang="es-E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9221" name="11 CuadroTexto">
            <a:extLst>
              <a:ext uri="{FF2B5EF4-FFF2-40B4-BE49-F238E27FC236}">
                <a16:creationId xmlns:a16="http://schemas.microsoft.com/office/drawing/2014/main" id="{B7A834B9-373F-47F4-A91E-61F75D66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2" y="4468459"/>
            <a:ext cx="8117664" cy="164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000" b="1" dirty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Ejemplo de calculo de 2</a:t>
            </a:r>
            <a:r>
              <a:rPr lang="es-AR" altLang="es-ES" sz="2000" b="1" baseline="30000" dirty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s-AR" altLang="es-ES" sz="2000" dirty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ES" sz="2000" dirty="0"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s-AR" altLang="es-ES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s-AR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endParaRPr lang="es-AR" altLang="es-E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000" dirty="0"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s-AR" altLang="es-ES" sz="1050" dirty="0">
              <a:solidFill>
                <a:schemeClr val="tx2"/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4620DB-41FB-4C42-97C1-F714350E61CA}"/>
              </a:ext>
            </a:extLst>
          </p:cNvPr>
          <p:cNvSpPr txBox="1"/>
          <p:nvPr/>
        </p:nvSpPr>
        <p:spPr>
          <a:xfrm>
            <a:off x="6129680" y="2791517"/>
            <a:ext cx="1223962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Caso base</a:t>
            </a:r>
          </a:p>
        </p:txBody>
      </p:sp>
      <p:sp>
        <p:nvSpPr>
          <p:cNvPr id="22535" name="CuadroTexto 9">
            <a:extLst>
              <a:ext uri="{FF2B5EF4-FFF2-40B4-BE49-F238E27FC236}">
                <a16:creationId xmlns:a16="http://schemas.microsoft.com/office/drawing/2014/main" id="{9B3515AE-B620-2D4C-964C-64032D8F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176" y="3437230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dirty="0">
                <a:solidFill>
                  <a:srgbClr val="C00000"/>
                </a:solidFill>
              </a:rPr>
              <a:t>Recursión</a:t>
            </a:r>
          </a:p>
        </p:txBody>
      </p:sp>
      <p:sp>
        <p:nvSpPr>
          <p:cNvPr id="22538" name="Marcador de pie de página 3">
            <a:extLst>
              <a:ext uri="{FF2B5EF4-FFF2-40B4-BE49-F238E27FC236}">
                <a16:creationId xmlns:a16="http://schemas.microsoft.com/office/drawing/2014/main" id="{FC46EE7E-ADE9-734B-B585-23495148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27784" y="6392898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7" name="11 CuadroTexto">
            <a:extLst>
              <a:ext uri="{FF2B5EF4-FFF2-40B4-BE49-F238E27FC236}">
                <a16:creationId xmlns:a16="http://schemas.microsoft.com/office/drawing/2014/main" id="{DA883ECC-AABB-4EEE-A91A-DEF14772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085184"/>
            <a:ext cx="1176338" cy="660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2 * </a:t>
            </a:r>
            <a:r>
              <a:rPr lang="es-ES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2400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  <a:endParaRPr lang="es-AR" altLang="es-ES" sz="2400" dirty="0">
              <a:solidFill>
                <a:schemeClr val="tx2"/>
              </a:solidFill>
              <a:latin typeface="Cambria" panose="020405030504060302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1EB0C85-8777-A349-B6B6-8F12DCA67346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3509899" y="5060783"/>
            <a:ext cx="2198687" cy="660144"/>
            <a:chOff x="4478681" y="5185048"/>
            <a:chExt cx="2199659" cy="660642"/>
          </a:xfrm>
        </p:grpSpPr>
        <p:sp>
          <p:nvSpPr>
            <p:cNvPr id="19" name="11 CuadroTexto">
              <a:extLst>
                <a:ext uri="{FF2B5EF4-FFF2-40B4-BE49-F238E27FC236}">
                  <a16:creationId xmlns:a16="http://schemas.microsoft.com/office/drawing/2014/main" id="{C6FD8027-80DC-4AA2-AF41-0EFA17F38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4478681" y="5185048"/>
              <a:ext cx="2199659" cy="6606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2* </a:t>
              </a: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2* 2* 2</a:t>
              </a:r>
              <a:r>
                <a:rPr lang="es-ES" altLang="es-ES" sz="2400" baseline="300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0" name="Freeform 3">
              <a:extLst>
                <a:ext uri="{FF2B5EF4-FFF2-40B4-BE49-F238E27FC236}">
                  <a16:creationId xmlns:a16="http://schemas.microsoft.com/office/drawing/2014/main" id="{BCFF6EDA-729E-964D-AEC4-4C74EBCD55AC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5792286" y="5399208"/>
              <a:ext cx="205740" cy="681931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81C36EE-4842-A44F-A9F9-42AEEA8D8FAA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5271916" y="5060787"/>
            <a:ext cx="2557463" cy="660144"/>
            <a:chOff x="2822710" y="780128"/>
            <a:chExt cx="2557585" cy="659624"/>
          </a:xfrm>
        </p:grpSpPr>
        <p:sp>
          <p:nvSpPr>
            <p:cNvPr id="25" name="11 CuadroTexto">
              <a:extLst>
                <a:ext uri="{FF2B5EF4-FFF2-40B4-BE49-F238E27FC236}">
                  <a16:creationId xmlns:a16="http://schemas.microsoft.com/office/drawing/2014/main" id="{74524EC6-DF89-468B-A2CF-C7ABB1AAD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2822710" y="780128"/>
              <a:ext cx="2557585" cy="6596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2*</a:t>
              </a: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2* 2* 1 = 8</a:t>
              </a:r>
              <a:endParaRPr lang="es-AR" altLang="es-E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48" name="Freeform 3">
              <a:extLst>
                <a:ext uri="{FF2B5EF4-FFF2-40B4-BE49-F238E27FC236}">
                  <a16:creationId xmlns:a16="http://schemas.microsoft.com/office/drawing/2014/main" id="{A740B332-125A-6E42-8F18-5F776ED822E9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4233154" y="1180861"/>
              <a:ext cx="205742" cy="304946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7CAFCE23-B90A-48F4-9C6A-9C98D2AC6AC1}"/>
              </a:ext>
            </a:extLst>
          </p:cNvPr>
          <p:cNvSpPr txBox="1"/>
          <p:nvPr/>
        </p:nvSpPr>
        <p:spPr>
          <a:xfrm rot="226886">
            <a:off x="2999158" y="5784006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ED6A5F-0F7C-43AC-9754-7A1BD8DBA54E}"/>
              </a:ext>
            </a:extLst>
          </p:cNvPr>
          <p:cNvSpPr txBox="1"/>
          <p:nvPr/>
        </p:nvSpPr>
        <p:spPr>
          <a:xfrm rot="226886">
            <a:off x="4725562" y="5711472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BE70AD3-5B9A-4D5A-9C67-610147ECB107}"/>
              </a:ext>
            </a:extLst>
          </p:cNvPr>
          <p:cNvSpPr txBox="1"/>
          <p:nvPr/>
        </p:nvSpPr>
        <p:spPr>
          <a:xfrm rot="226886">
            <a:off x="6611603" y="5747476"/>
            <a:ext cx="460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baseline="30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00D7838-09C3-4942-9B9D-5D038361F0F9}"/>
              </a:ext>
            </a:extLst>
          </p:cNvPr>
          <p:cNvGrpSpPr>
            <a:grpSpLocks/>
          </p:cNvGrpSpPr>
          <p:nvPr/>
        </p:nvGrpSpPr>
        <p:grpSpPr bwMode="auto">
          <a:xfrm rot="226886">
            <a:off x="2131302" y="5058599"/>
            <a:ext cx="1544276" cy="691675"/>
            <a:chOff x="964532" y="2302609"/>
            <a:chExt cx="1543583" cy="692198"/>
          </a:xfrm>
        </p:grpSpPr>
        <p:sp>
          <p:nvSpPr>
            <p:cNvPr id="18" name="11 CuadroTexto">
              <a:extLst>
                <a:ext uri="{FF2B5EF4-FFF2-40B4-BE49-F238E27FC236}">
                  <a16:creationId xmlns:a16="http://schemas.microsoft.com/office/drawing/2014/main" id="{FA662DCD-9E2C-4004-8C4D-AEA552DEF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73114">
              <a:off x="964532" y="2302609"/>
              <a:ext cx="1543583" cy="6606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144000" tIns="144000" rIns="144000" bIns="14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" altLang="es-ES" sz="24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= 2* 2* 2</a:t>
              </a:r>
              <a:r>
                <a:rPr lang="es-ES" altLang="es-ES" sz="2400" baseline="300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AR" altLang="es-ES" sz="2400" dirty="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52" name="Freeform 3">
              <a:extLst>
                <a:ext uri="{FF2B5EF4-FFF2-40B4-BE49-F238E27FC236}">
                  <a16:creationId xmlns:a16="http://schemas.microsoft.com/office/drawing/2014/main" id="{7044FC53-EF89-6E4C-B419-7055FE767252}"/>
                </a:ext>
              </a:extLst>
            </p:cNvPr>
            <p:cNvSpPr>
              <a:spLocks/>
            </p:cNvSpPr>
            <p:nvPr/>
          </p:nvSpPr>
          <p:spPr bwMode="auto">
            <a:xfrm rot="15953739">
              <a:off x="1919791" y="2540683"/>
              <a:ext cx="226316" cy="681931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342A4E4-8CD9-4F2A-8034-B5588BB4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91" y="4433887"/>
            <a:ext cx="4265509" cy="194786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6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potencia:= 1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6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 := x *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potencia(x,n-1);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grpSp>
        <p:nvGrpSpPr>
          <p:cNvPr id="24579" name="Grupo 2">
            <a:extLst>
              <a:ext uri="{FF2B5EF4-FFF2-40B4-BE49-F238E27FC236}">
                <a16:creationId xmlns:a16="http://schemas.microsoft.com/office/drawing/2014/main" id="{C6A16DC8-BC86-5D49-8C21-3FBA84BD1413}"/>
              </a:ext>
            </a:extLst>
          </p:cNvPr>
          <p:cNvGrpSpPr>
            <a:grpSpLocks/>
          </p:cNvGrpSpPr>
          <p:nvPr/>
        </p:nvGrpSpPr>
        <p:grpSpPr bwMode="auto">
          <a:xfrm>
            <a:off x="846086" y="2632621"/>
            <a:ext cx="2720975" cy="1477962"/>
            <a:chOff x="1165312" y="2180762"/>
            <a:chExt cx="2720790" cy="147905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DACA3A6-742A-4694-AE18-9AE68168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312" y="2180762"/>
              <a:ext cx="2720790" cy="1479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D9D9D9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>
              <a:spAutoFit/>
            </a:bodyPr>
            <a:lstStyle/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</a:t>
              </a: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	1							</a:t>
              </a:r>
              <a:r>
                <a:rPr lang="es-ES" altLang="es-ES" sz="1800" i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si n=0</a:t>
              </a:r>
            </a:p>
            <a:p>
              <a:pPr defTabSz="179388">
                <a:spcBef>
                  <a:spcPts val="0"/>
                </a:spcBef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s-ES" altLang="es-ES" sz="1800" dirty="0" err="1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800" baseline="30000" dirty="0" err="1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n</a:t>
              </a: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 	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	</a:t>
              </a:r>
              <a:r>
                <a:rPr lang="es-ES" altLang="es-AR" sz="1800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 X * X </a:t>
              </a:r>
              <a:r>
                <a:rPr lang="es-ES" altLang="es-AR" sz="1800" baseline="30000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n-1 </a:t>
              </a:r>
              <a:r>
                <a:rPr lang="es-ES" altLang="es-ES" sz="18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		</a:t>
              </a:r>
              <a:r>
                <a:rPr lang="es-ES" altLang="es-ES" sz="1800" i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+mn-ea"/>
                  <a:cs typeface="Times New Roman" panose="02020603050405020304" pitchFamily="18" charset="0"/>
                </a:rPr>
                <a:t>si n&gt;=1</a:t>
              </a:r>
            </a:p>
            <a:p>
              <a:pPr defTabSz="179388">
                <a:spcBef>
                  <a:spcPts val="0"/>
                </a:spcBef>
                <a:buFont typeface="Wingdings" panose="05000000000000000000" pitchFamily="2" charset="2"/>
                <a:buNone/>
                <a:defRPr/>
              </a:pPr>
              <a:endParaRPr lang="es-ES" altLang="es-ES" sz="1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86" name="Freeform 3">
              <a:extLst>
                <a:ext uri="{FF2B5EF4-FFF2-40B4-BE49-F238E27FC236}">
                  <a16:creationId xmlns:a16="http://schemas.microsoft.com/office/drawing/2014/main" id="{5344FD7B-B93D-7F4C-B851-D3A679F24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353" y="2469527"/>
              <a:ext cx="144013" cy="900572"/>
            </a:xfrm>
            <a:custGeom>
              <a:avLst/>
              <a:gdLst>
                <a:gd name="T0" fmla="*/ 2147483646 w 193"/>
                <a:gd name="T1" fmla="*/ 0 h 1442"/>
                <a:gd name="T2" fmla="*/ 2147483646 w 193"/>
                <a:gd name="T3" fmla="*/ 2147483646 h 1442"/>
                <a:gd name="T4" fmla="*/ 2147483646 w 193"/>
                <a:gd name="T5" fmla="*/ 2147483646 h 1442"/>
                <a:gd name="T6" fmla="*/ 2147483646 w 193"/>
                <a:gd name="T7" fmla="*/ 2147483646 h 1442"/>
                <a:gd name="T8" fmla="*/ 2147483646 w 193"/>
                <a:gd name="T9" fmla="*/ 2147483646 h 1442"/>
                <a:gd name="T10" fmla="*/ 2147483646 w 193"/>
                <a:gd name="T11" fmla="*/ 2147483646 h 1442"/>
                <a:gd name="T12" fmla="*/ 2147483646 w 193"/>
                <a:gd name="T13" fmla="*/ 2147483646 h 1442"/>
                <a:gd name="T14" fmla="*/ 2147483646 w 193"/>
                <a:gd name="T15" fmla="*/ 2147483646 h 1442"/>
                <a:gd name="T16" fmla="*/ 2147483646 w 193"/>
                <a:gd name="T17" fmla="*/ 2147483646 h 1442"/>
                <a:gd name="T18" fmla="*/ 2147483646 w 193"/>
                <a:gd name="T19" fmla="*/ 2147483646 h 1442"/>
                <a:gd name="T20" fmla="*/ 2147483646 w 193"/>
                <a:gd name="T21" fmla="*/ 2147483646 h 1442"/>
                <a:gd name="T22" fmla="*/ 2147483646 w 193"/>
                <a:gd name="T23" fmla="*/ 2147483646 h 1442"/>
                <a:gd name="T24" fmla="*/ 2147483646 w 193"/>
                <a:gd name="T25" fmla="*/ 2147483646 h 1442"/>
                <a:gd name="T26" fmla="*/ 2147483646 w 193"/>
                <a:gd name="T27" fmla="*/ 2147483646 h 1442"/>
                <a:gd name="T28" fmla="*/ 2147483646 w 193"/>
                <a:gd name="T29" fmla="*/ 2147483646 h 1442"/>
                <a:gd name="T30" fmla="*/ 2147483646 w 193"/>
                <a:gd name="T31" fmla="*/ 2147483646 h 1442"/>
                <a:gd name="T32" fmla="*/ 0 w 193"/>
                <a:gd name="T33" fmla="*/ 2147483646 h 1442"/>
                <a:gd name="T34" fmla="*/ 2147483646 w 193"/>
                <a:gd name="T35" fmla="*/ 2147483646 h 1442"/>
                <a:gd name="T36" fmla="*/ 2147483646 w 193"/>
                <a:gd name="T37" fmla="*/ 2147483646 h 1442"/>
                <a:gd name="T38" fmla="*/ 2147483646 w 193"/>
                <a:gd name="T39" fmla="*/ 2147483646 h 1442"/>
                <a:gd name="T40" fmla="*/ 2147483646 w 193"/>
                <a:gd name="T41" fmla="*/ 2147483646 h 1442"/>
                <a:gd name="T42" fmla="*/ 2147483646 w 193"/>
                <a:gd name="T43" fmla="*/ 2147483646 h 1442"/>
                <a:gd name="T44" fmla="*/ 2147483646 w 193"/>
                <a:gd name="T45" fmla="*/ 2147483646 h 1442"/>
                <a:gd name="T46" fmla="*/ 2147483646 w 193"/>
                <a:gd name="T47" fmla="*/ 2147483646 h 1442"/>
                <a:gd name="T48" fmla="*/ 2147483646 w 193"/>
                <a:gd name="T49" fmla="*/ 2147483646 h 1442"/>
                <a:gd name="T50" fmla="*/ 2147483646 w 193"/>
                <a:gd name="T51" fmla="*/ 2147483646 h 1442"/>
                <a:gd name="T52" fmla="*/ 2147483646 w 193"/>
                <a:gd name="T53" fmla="*/ 2147483646 h 1442"/>
                <a:gd name="T54" fmla="*/ 2147483646 w 193"/>
                <a:gd name="T55" fmla="*/ 2147483646 h 1442"/>
                <a:gd name="T56" fmla="*/ 2147483646 w 193"/>
                <a:gd name="T57" fmla="*/ 2147483646 h 1442"/>
                <a:gd name="T58" fmla="*/ 2147483646 w 193"/>
                <a:gd name="T59" fmla="*/ 2147483646 h 1442"/>
                <a:gd name="T60" fmla="*/ 2147483646 w 193"/>
                <a:gd name="T61" fmla="*/ 2147483646 h 1442"/>
                <a:gd name="T62" fmla="*/ 2147483646 w 193"/>
                <a:gd name="T63" fmla="*/ 2147483646 h 1442"/>
                <a:gd name="T64" fmla="*/ 2147483646 w 193"/>
                <a:gd name="T65" fmla="*/ 2147483646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3"/>
                <a:gd name="T100" fmla="*/ 0 h 1442"/>
                <a:gd name="T101" fmla="*/ 193 w 193"/>
                <a:gd name="T102" fmla="*/ 1442 h 14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3" h="1442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Forma libre 1">
            <a:extLst>
              <a:ext uri="{FF2B5EF4-FFF2-40B4-BE49-F238E27FC236}">
                <a16:creationId xmlns:a16="http://schemas.microsoft.com/office/drawing/2014/main" id="{31644EC2-2960-426B-B451-CBF750E9591A}"/>
              </a:ext>
            </a:extLst>
          </p:cNvPr>
          <p:cNvSpPr/>
          <p:nvPr/>
        </p:nvSpPr>
        <p:spPr>
          <a:xfrm rot="21008507">
            <a:off x="3481637" y="3158599"/>
            <a:ext cx="1317006" cy="2096824"/>
          </a:xfrm>
          <a:custGeom>
            <a:avLst/>
            <a:gdLst>
              <a:gd name="connsiteX0" fmla="*/ 0 w 871537"/>
              <a:gd name="connsiteY0" fmla="*/ 0 h 200025"/>
              <a:gd name="connsiteX1" fmla="*/ 871537 w 871537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3C8C6DB4-4BE1-4041-A46B-FAE7C1CFC9AD}"/>
              </a:ext>
            </a:extLst>
          </p:cNvPr>
          <p:cNvSpPr/>
          <p:nvPr/>
        </p:nvSpPr>
        <p:spPr>
          <a:xfrm>
            <a:off x="3447349" y="3821078"/>
            <a:ext cx="1613630" cy="2026416"/>
          </a:xfrm>
          <a:custGeom>
            <a:avLst/>
            <a:gdLst>
              <a:gd name="connsiteX0" fmla="*/ 0 w 871537"/>
              <a:gd name="connsiteY0" fmla="*/ 0 h 200025"/>
              <a:gd name="connsiteX1" fmla="*/ 871537 w 871537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537" h="200025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582" name="Marcador de pie de página 3">
            <a:extLst>
              <a:ext uri="{FF2B5EF4-FFF2-40B4-BE49-F238E27FC236}">
                <a16:creationId xmlns:a16="http://schemas.microsoft.com/office/drawing/2014/main" id="{6155DA2B-DE0D-2444-8901-A26926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D5C004C0-16B0-4DC1-88CF-36EF5686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223" y="2115956"/>
            <a:ext cx="4696296" cy="1952806"/>
          </a:xfrm>
          <a:prstGeom prst="rect">
            <a:avLst/>
          </a:prstGeom>
          <a:solidFill>
            <a:schemeClr val="bg1"/>
          </a:solidFill>
          <a:ln w="9525">
            <a:solidFill>
              <a:srgbClr val="F2F2F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s-E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Planteo de solución recursiva.  Tener en cuenta:</a:t>
            </a:r>
          </a:p>
          <a:p>
            <a:pPr marL="271463" indent="-271463"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1. ¿Cómo defino el problema en términos de problemas más simples del mismo tipo?</a:t>
            </a:r>
          </a:p>
          <a:p>
            <a:pPr marL="271463" indent="-271463"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2. ¿Cómo achico el problema en cada llamado recursivo?</a:t>
            </a:r>
          </a:p>
          <a:p>
            <a:pPr eaLnBrk="1" hangingPunct="1">
              <a:defRPr/>
            </a:pPr>
            <a:r>
              <a:rPr lang="es-ES" altLang="es-ES" sz="1800" dirty="0">
                <a:solidFill>
                  <a:schemeClr val="tx1"/>
                </a:solidFill>
                <a:latin typeface="Arial Narrow" panose="020B0606020202030204" pitchFamily="34" charset="0"/>
              </a:rPr>
              <a:t>3. ¿Qué instancia/s del problema son caso/s base? 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pie de página">
            <a:extLst>
              <a:ext uri="{FF2B5EF4-FFF2-40B4-BE49-F238E27FC236}">
                <a16:creationId xmlns:a16="http://schemas.microsoft.com/office/drawing/2014/main" id="{B697AF34-354D-FB44-A217-82855B2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CuadroTexto 2">
            <a:extLst>
              <a:ext uri="{FF2B5EF4-FFF2-40B4-BE49-F238E27FC236}">
                <a16:creationId xmlns:a16="http://schemas.microsoft.com/office/drawing/2014/main" id="{A6A5500F-46D6-4F93-952C-CCC3964C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7" y="1582737"/>
            <a:ext cx="8208962" cy="383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None/>
              <a:defRPr/>
            </a:pPr>
            <a:r>
              <a:rPr lang="es-AR" altLang="es-ES" sz="2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ACTIVIDAD 1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AR" altLang="es-ES" sz="2000" b="1" dirty="0">
              <a:cs typeface="Courier New" panose="02070309020205020404" pitchFamily="49" charset="0"/>
            </a:endParaRP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_tradnl" altLang="es-ES" sz="1800" dirty="0">
                <a:latin typeface="Arial Narrow" panose="020B0606020202030204" pitchFamily="34" charset="0"/>
              </a:rPr>
              <a:t>Crear el programa</a:t>
            </a:r>
            <a:r>
              <a:rPr lang="es-ES_tradnl" altLang="es-ES" sz="1800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CalculoDePotencia.pas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AutoNum type="alphaLcParenR"/>
              <a:tabLst>
                <a:tab pos="271463" algn="l"/>
              </a:tabLst>
              <a:defRPr/>
            </a:pP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Implementar la función </a:t>
            </a:r>
            <a:r>
              <a:rPr lang="es-ES" sz="2000" b="1" spc="-120" dirty="0">
                <a:latin typeface="Arial Narrow" panose="020B0606020202030204" pitchFamily="34" charset="0"/>
                <a:cs typeface="Times New Roman" panose="02020603050405020304" pitchFamily="18" charset="0"/>
              </a:rPr>
              <a:t>potencia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</a:p>
          <a:p>
            <a:pPr marL="271463" indent="-271463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AutoNum type="alphaLcParenR"/>
              <a:defRPr/>
            </a:pP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Completar el programa </a:t>
            </a:r>
            <a:r>
              <a:rPr lang="es-ES_tradnl" altLang="es-ES" sz="2000" spc="-120" dirty="0" err="1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CalculoDePotencia</a:t>
            </a:r>
            <a:r>
              <a:rPr lang="es-ES_tradnl" altLang="es-ES" sz="2000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para que lea dos valores X y n, invoque a la función </a:t>
            </a:r>
            <a:r>
              <a:rPr lang="es-ES" sz="2000" spc="-120" dirty="0">
                <a:latin typeface="Arial Narrow" panose="020B0606020202030204" pitchFamily="34" charset="0"/>
                <a:cs typeface="Times New Roman" panose="02020603050405020304" pitchFamily="18" charset="0"/>
              </a:rPr>
              <a:t>potencia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para calcular </a:t>
            </a:r>
            <a:r>
              <a:rPr lang="es-ES" altLang="es-ES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X</a:t>
            </a:r>
            <a:r>
              <a:rPr lang="es-ES" altLang="es-ES" sz="2000" baseline="30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s-ES" altLang="es-ES" sz="2000" baseline="30000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y muestre el resultado.</a:t>
            </a: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None/>
              <a:defRPr/>
            </a:pPr>
            <a:endParaRPr lang="es-ES_tradnl" altLang="es-ES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71E88C-B281-4D94-87D2-11551C68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800936"/>
            <a:ext cx="4316412" cy="1947863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6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potencia:= 1</a:t>
            </a: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6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6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  potencia := x * </a:t>
            </a:r>
            <a:r>
              <a:rPr lang="es-ES" sz="16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potencia(x,n-1);</a:t>
            </a:r>
          </a:p>
          <a:p>
            <a:pPr>
              <a:spcBef>
                <a:spcPts val="0"/>
              </a:spcBef>
              <a:defRPr/>
            </a:pPr>
            <a:r>
              <a:rPr lang="es-ES" sz="16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6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Marcador de pie de página 3">
            <a:extLst>
              <a:ext uri="{FF2B5EF4-FFF2-40B4-BE49-F238E27FC236}">
                <a16:creationId xmlns:a16="http://schemas.microsoft.com/office/drawing/2014/main" id="{79C8C262-F1A8-7F4E-91B7-D5CC8DB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24075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27652" name="Line 10">
            <a:extLst>
              <a:ext uri="{FF2B5EF4-FFF2-40B4-BE49-F238E27FC236}">
                <a16:creationId xmlns:a16="http://schemas.microsoft.com/office/drawing/2014/main" id="{EE48208B-023C-CB46-91EC-2BE020833C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8850" y="3573463"/>
            <a:ext cx="1511300" cy="0"/>
          </a:xfrm>
          <a:prstGeom prst="line">
            <a:avLst/>
          </a:prstGeom>
          <a:noFill/>
          <a:ln w="3175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D5F9D8-A904-4DE5-9F72-C4490E389660}"/>
              </a:ext>
            </a:extLst>
          </p:cNvPr>
          <p:cNvSpPr txBox="1"/>
          <p:nvPr/>
        </p:nvSpPr>
        <p:spPr>
          <a:xfrm>
            <a:off x="521798" y="2506133"/>
            <a:ext cx="4032250" cy="3540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s-ES" altLang="es-E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ejemplo;</a:t>
            </a:r>
          </a:p>
          <a:p>
            <a:pPr>
              <a:defRPr/>
            </a:pP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potencia 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x,n:integer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real;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 0)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potencia:= 1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ES" altLang="es-E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potencia := x * potencia(x,n-1);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endParaRPr lang="es-ES" altLang="es-E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x,n:integer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es-ES" altLang="es-E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(potencia(</a:t>
            </a:r>
            <a:r>
              <a:rPr lang="es-ES" altLang="es-E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x,n</a:t>
            </a:r>
            <a:r>
              <a:rPr lang="es-ES" altLang="es-E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defRPr/>
            </a:pPr>
            <a:r>
              <a:rPr lang="es-ES" altLang="es-E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altLang="es-E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2164537-D257-4540-B339-213055D2B947}"/>
              </a:ext>
            </a:extLst>
          </p:cNvPr>
          <p:cNvGrpSpPr>
            <a:grpSpLocks/>
          </p:cNvGrpSpPr>
          <p:nvPr/>
        </p:nvGrpSpPr>
        <p:grpSpPr bwMode="auto">
          <a:xfrm>
            <a:off x="7510987" y="1147298"/>
            <a:ext cx="1474788" cy="769534"/>
            <a:chOff x="7510697" y="787808"/>
            <a:chExt cx="1474788" cy="769530"/>
          </a:xfrm>
        </p:grpSpPr>
        <p:sp>
          <p:nvSpPr>
            <p:cNvPr id="27682" name="Rectangle 21">
              <a:extLst>
                <a:ext uri="{FF2B5EF4-FFF2-40B4-BE49-F238E27FC236}">
                  <a16:creationId xmlns:a16="http://schemas.microsoft.com/office/drawing/2014/main" id="{7283C8A1-B147-F648-A03A-F1D3416A7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42140">
              <a:off x="7510697" y="787808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2000" dirty="0">
                  <a:solidFill>
                    <a:srgbClr val="800000"/>
                  </a:solidFill>
                </a:rPr>
                <a:t>Retorna 8</a:t>
              </a:r>
            </a:p>
          </p:txBody>
        </p:sp>
        <p:sp>
          <p:nvSpPr>
            <p:cNvPr id="27683" name="AutoShape 9">
              <a:extLst>
                <a:ext uri="{FF2B5EF4-FFF2-40B4-BE49-F238E27FC236}">
                  <a16:creationId xmlns:a16="http://schemas.microsoft.com/office/drawing/2014/main" id="{90719CDC-9983-D045-BD79-EE16374B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C005C5E-9C9A-F34D-8942-D43D54E6B3C1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0D76066-BE0D-481C-A83C-786CAC0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 2    n = 3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 * potencia (2,2)</a:t>
              </a:r>
            </a:p>
          </p:txBody>
        </p:sp>
        <p:sp>
          <p:nvSpPr>
            <p:cNvPr id="27681" name="CuadroTexto 2">
              <a:extLst>
                <a:ext uri="{FF2B5EF4-FFF2-40B4-BE49-F238E27FC236}">
                  <a16:creationId xmlns:a16="http://schemas.microsoft.com/office/drawing/2014/main" id="{F5FD9272-0196-854D-953F-DB6C2824E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560" y="1469207"/>
              <a:ext cx="1181425" cy="33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Potencia(2,3)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1143350-1D20-5A42-9CCC-54AD4446F39C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2781300"/>
            <a:ext cx="4013200" cy="1204913"/>
            <a:chOff x="5030788" y="2781808"/>
            <a:chExt cx="4013200" cy="12044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0C986-A96C-482C-8CBA-943F79240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3154714"/>
              <a:ext cx="4013200" cy="8314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n = 2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 * potencia(2,1)</a:t>
              </a:r>
            </a:p>
          </p:txBody>
        </p:sp>
        <p:sp>
          <p:nvSpPr>
            <p:cNvPr id="27678" name="AutoShape 8">
              <a:extLst>
                <a:ext uri="{FF2B5EF4-FFF2-40B4-BE49-F238E27FC236}">
                  <a16:creationId xmlns:a16="http://schemas.microsoft.com/office/drawing/2014/main" id="{5E1F40DD-D483-1342-80BC-0FD6EECC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  <p:sp>
          <p:nvSpPr>
            <p:cNvPr id="27679" name="CuadroTexto 19">
              <a:extLst>
                <a:ext uri="{FF2B5EF4-FFF2-40B4-BE49-F238E27FC236}">
                  <a16:creationId xmlns:a16="http://schemas.microsoft.com/office/drawing/2014/main" id="{C2DB1ED6-871D-904D-9606-8F773B5ED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2795483"/>
              <a:ext cx="1181734" cy="33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Potencia(2,2)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BFCDF1E-30BB-584E-8207-2DF38BA3A1B4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4021138"/>
            <a:ext cx="4013200" cy="1279525"/>
            <a:chOff x="5030788" y="4021488"/>
            <a:chExt cx="4013199" cy="12797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262F89-20FE-40CC-ADAF-062D4239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4469231"/>
              <a:ext cx="4013199" cy="8319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n = 1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2*potencia (2,0)</a:t>
              </a:r>
              <a:endParaRPr lang="es-ES" sz="2400" b="1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27675" name="AutoShape 7">
              <a:extLst>
                <a:ext uri="{FF2B5EF4-FFF2-40B4-BE49-F238E27FC236}">
                  <a16:creationId xmlns:a16="http://schemas.microsoft.com/office/drawing/2014/main" id="{78ADD159-DE6F-A746-BE1D-78841CAB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  <p:sp>
          <p:nvSpPr>
            <p:cNvPr id="27676" name="CuadroTexto 20">
              <a:extLst>
                <a:ext uri="{FF2B5EF4-FFF2-40B4-BE49-F238E27FC236}">
                  <a16:creationId xmlns:a16="http://schemas.microsoft.com/office/drawing/2014/main" id="{B6555AEE-C01C-E049-B6AB-5C0FADA3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162" y="4136417"/>
              <a:ext cx="116249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potencia(2,1)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2614B98-77CA-6742-9EF5-3890D91A660C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5300663"/>
            <a:ext cx="4013200" cy="1189037"/>
            <a:chOff x="5030788" y="5301010"/>
            <a:chExt cx="4013199" cy="1188330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F8FF1B87-6E85-4950-A4E6-5E4F970E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5657985"/>
              <a:ext cx="3989387" cy="8313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60A8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x=2     n = 0</a:t>
              </a:r>
              <a:b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</a:br>
              <a:r>
                <a:rPr lang="es-ES" sz="2400" dirty="0">
                  <a:solidFill>
                    <a:schemeClr val="accent4">
                      <a:lumMod val="50000"/>
                    </a:schemeClr>
                  </a:solidFill>
                  <a:latin typeface="Arial Narrow" panose="020B0606020202030204" pitchFamily="34" charset="0"/>
                  <a:ea typeface="ＭＳ Ｐゴシック" charset="0"/>
                  <a:cs typeface="Times New Roman" charset="0"/>
                </a:rPr>
                <a:t>potencia = 1</a:t>
              </a:r>
            </a:p>
          </p:txBody>
        </p:sp>
        <p:sp>
          <p:nvSpPr>
            <p:cNvPr id="27672" name="CuadroTexto 23">
              <a:extLst>
                <a:ext uri="{FF2B5EF4-FFF2-40B4-BE49-F238E27FC236}">
                  <a16:creationId xmlns:a16="http://schemas.microsoft.com/office/drawing/2014/main" id="{FADFA17C-FF5A-AA43-999C-24FFC2510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5373216"/>
              <a:ext cx="1162498" cy="338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ES" altLang="es-ES" sz="1600">
                  <a:solidFill>
                    <a:srgbClr val="FF0000"/>
                  </a:solidFill>
                  <a:latin typeface="Arial Narrow" panose="020B0606020202030204" pitchFamily="34" charset="0"/>
                </a:rPr>
                <a:t>potencia(2,0)</a:t>
              </a:r>
            </a:p>
          </p:txBody>
        </p:sp>
        <p:sp>
          <p:nvSpPr>
            <p:cNvPr id="27673" name="AutoShape 7">
              <a:extLst>
                <a:ext uri="{FF2B5EF4-FFF2-40B4-BE49-F238E27FC236}">
                  <a16:creationId xmlns:a16="http://schemas.microsoft.com/office/drawing/2014/main" id="{734FEDC8-8C4E-7544-8EEA-EAF555F8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84E0EB18-DFD2-4B44-84C1-F8437E24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246313"/>
            <a:ext cx="865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D6C15E5-74A9-8546-A08C-D68F3C50F1B3}"/>
              </a:ext>
            </a:extLst>
          </p:cNvPr>
          <p:cNvGrpSpPr>
            <a:grpSpLocks/>
          </p:cNvGrpSpPr>
          <p:nvPr/>
        </p:nvGrpSpPr>
        <p:grpSpPr bwMode="auto">
          <a:xfrm>
            <a:off x="6668878" y="2205038"/>
            <a:ext cx="1971574" cy="1187450"/>
            <a:chOff x="6668518" y="2204497"/>
            <a:chExt cx="1972428" cy="1188499"/>
          </a:xfrm>
        </p:grpSpPr>
        <p:sp>
          <p:nvSpPr>
            <p:cNvPr id="27669" name="AutoShape 9">
              <a:extLst>
                <a:ext uri="{FF2B5EF4-FFF2-40B4-BE49-F238E27FC236}">
                  <a16:creationId xmlns:a16="http://schemas.microsoft.com/office/drawing/2014/main" id="{8737E26A-5C6B-9243-8034-BB8BAEE43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EC20BCF-27C6-43BC-A152-D905E5AE32F3}"/>
                </a:ext>
              </a:extLst>
            </p:cNvPr>
            <p:cNvSpPr/>
            <p:nvPr/>
          </p:nvSpPr>
          <p:spPr>
            <a:xfrm>
              <a:off x="6668518" y="2204497"/>
              <a:ext cx="1972428" cy="443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4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EA9635-969E-1A4C-AEE7-E5451BB9F612}"/>
              </a:ext>
            </a:extLst>
          </p:cNvPr>
          <p:cNvGrpSpPr>
            <a:grpSpLocks/>
          </p:cNvGrpSpPr>
          <p:nvPr/>
        </p:nvGrpSpPr>
        <p:grpSpPr bwMode="auto">
          <a:xfrm>
            <a:off x="6732242" y="3500438"/>
            <a:ext cx="1860898" cy="1089025"/>
            <a:chOff x="6732778" y="3501008"/>
            <a:chExt cx="1859986" cy="108812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3575818-67C4-4752-BF12-389BE908AC24}"/>
                </a:ext>
              </a:extLst>
            </p:cNvPr>
            <p:cNvSpPr/>
            <p:nvPr/>
          </p:nvSpPr>
          <p:spPr>
            <a:xfrm>
              <a:off x="6732778" y="3501008"/>
              <a:ext cx="1859986" cy="442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2</a:t>
              </a:r>
            </a:p>
          </p:txBody>
        </p:sp>
        <p:sp>
          <p:nvSpPr>
            <p:cNvPr id="27668" name="AutoShape 9">
              <a:extLst>
                <a:ext uri="{FF2B5EF4-FFF2-40B4-BE49-F238E27FC236}">
                  <a16:creationId xmlns:a16="http://schemas.microsoft.com/office/drawing/2014/main" id="{C84F1E9F-58AE-684A-8381-5D3A310E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5A3DB7A-81D3-9549-A4F6-461F9022D574}"/>
              </a:ext>
            </a:extLst>
          </p:cNvPr>
          <p:cNvGrpSpPr>
            <a:grpSpLocks/>
          </p:cNvGrpSpPr>
          <p:nvPr/>
        </p:nvGrpSpPr>
        <p:grpSpPr bwMode="auto">
          <a:xfrm>
            <a:off x="6588226" y="4797152"/>
            <a:ext cx="1971576" cy="1133475"/>
            <a:chOff x="6587829" y="4780595"/>
            <a:chExt cx="1972431" cy="113268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1BDD75-7E27-48F9-8851-D1B8227E427C}"/>
                </a:ext>
              </a:extLst>
            </p:cNvPr>
            <p:cNvSpPr/>
            <p:nvPr/>
          </p:nvSpPr>
          <p:spPr>
            <a:xfrm>
              <a:off x="6587829" y="4780595"/>
              <a:ext cx="1972431" cy="442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/>
                <a:t> </a:t>
              </a:r>
              <a:r>
                <a:rPr lang="es-AR" b="1" dirty="0"/>
                <a:t>1</a:t>
              </a:r>
            </a:p>
          </p:txBody>
        </p:sp>
        <p:sp>
          <p:nvSpPr>
            <p:cNvPr id="27666" name="AutoShape 9">
              <a:extLst>
                <a:ext uri="{FF2B5EF4-FFF2-40B4-BE49-F238E27FC236}">
                  <a16:creationId xmlns:a16="http://schemas.microsoft.com/office/drawing/2014/main" id="{78622B1C-6289-5344-B44F-C455C4F2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b="1">
                <a:latin typeface="Tahoma" panose="020B060403050404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DB2EB1-9602-DA44-BB5A-5671182C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3500438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C5D86D5-AD7F-DC46-AAF1-86AD9AE8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833938"/>
            <a:ext cx="86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=</a:t>
            </a:r>
            <a:r>
              <a:rPr lang="es-ES" altLang="es-E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E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4" y="559593"/>
            <a:ext cx="6861362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Potencia de un número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pie de página">
            <a:extLst>
              <a:ext uri="{FF2B5EF4-FFF2-40B4-BE49-F238E27FC236}">
                <a16:creationId xmlns:a16="http://schemas.microsoft.com/office/drawing/2014/main" id="{D2EBDBB6-9D44-834E-9AF4-697660E5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CuadroTexto 2">
            <a:extLst>
              <a:ext uri="{FF2B5EF4-FFF2-40B4-BE49-F238E27FC236}">
                <a16:creationId xmlns:a16="http://schemas.microsoft.com/office/drawing/2014/main" id="{03340559-FC48-4BBD-A239-240D1FB4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81150"/>
            <a:ext cx="8712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/>
              <a:t>ACTIVIDAD 2</a:t>
            </a:r>
            <a:endParaRPr lang="es-ES" altLang="es-ES" sz="2000" dirty="0"/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2000" dirty="0"/>
              <a:t> </a:t>
            </a:r>
            <a:r>
              <a:rPr lang="es-AR" altLang="es-ES" sz="1600" dirty="0"/>
              <a:t>Implementar 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CalculoDePotencia</a:t>
            </a:r>
            <a:r>
              <a:rPr lang="es-AR" altLang="es-ES" sz="1600" dirty="0"/>
              <a:t>, la </a:t>
            </a:r>
            <a:r>
              <a:rPr lang="es-ES" sz="1600" dirty="0"/>
              <a:t>función</a:t>
            </a:r>
            <a:r>
              <a:rPr lang="es-ES" sz="1600" spc="-120" dirty="0">
                <a:solidFill>
                  <a:srgbClr val="336699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s-ES" sz="1600" b="1" spc="-120" dirty="0">
                <a:latin typeface="Courier"/>
                <a:cs typeface="Times New Roman" panose="02020603050405020304" pitchFamily="18" charset="0"/>
              </a:rPr>
              <a:t>potencia1</a:t>
            </a:r>
            <a:r>
              <a:rPr lang="es-ES" sz="1600" b="1" spc="-120" dirty="0">
                <a:solidFill>
                  <a:srgbClr val="C00000"/>
                </a:solidFill>
                <a:latin typeface="Courier"/>
                <a:cs typeface="Times New Roman" panose="02020603050405020304" pitchFamily="18" charset="0"/>
              </a:rPr>
              <a:t> </a:t>
            </a:r>
            <a:r>
              <a:rPr lang="es-ES" sz="1600" dirty="0"/>
              <a:t>siguiente</a:t>
            </a:r>
            <a:r>
              <a:rPr lang="es-ES" sz="1600" b="1" spc="-120" dirty="0">
                <a:solidFill>
                  <a:srgbClr val="C00000"/>
                </a:solidFill>
                <a:latin typeface="Courier"/>
                <a:cs typeface="Times New Roman" panose="02020603050405020304" pitchFamily="18" charset="0"/>
              </a:rPr>
              <a:t> </a:t>
            </a: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Invocar a la </a:t>
            </a:r>
            <a:r>
              <a:rPr lang="es-ES" sz="1600" dirty="0"/>
              <a:t>función </a:t>
            </a:r>
            <a:r>
              <a:rPr lang="es-ES" sz="1600" b="1" spc="-120" dirty="0">
                <a:latin typeface="Courier"/>
                <a:cs typeface="Times New Roman" panose="02020603050405020304" pitchFamily="18" charset="0"/>
              </a:rPr>
              <a:t>potencia1</a:t>
            </a:r>
            <a:r>
              <a:rPr lang="es-ES" sz="1600" spc="-120" dirty="0">
                <a:latin typeface="Courier"/>
                <a:cs typeface="Times New Roman" panose="02020603050405020304" pitchFamily="18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para calcular </a:t>
            </a:r>
            <a:r>
              <a:rPr lang="es-ES" altLang="es-ES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s-ES" altLang="es-ES" sz="1600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  <a:r>
              <a:rPr lang="es-ES_tradnl" altLang="es-ES" sz="1600" dirty="0">
                <a:cs typeface="Courier New" panose="02070309020205020404" pitchFamily="49" charset="0"/>
              </a:rPr>
              <a:t> . </a:t>
            </a: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endParaRPr lang="es-ES_tradnl" altLang="es-ES" sz="1600" dirty="0">
              <a:cs typeface="Courier New" panose="02070309020205020404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AR" altLang="es-ES" sz="1600" dirty="0">
                <a:solidFill>
                  <a:srgbClr val="C00000"/>
                </a:solidFill>
              </a:rPr>
              <a:t>c) </a:t>
            </a:r>
            <a:r>
              <a:rPr lang="es-AR" altLang="es-ES" sz="1600" dirty="0"/>
              <a:t>Compilar y ejecutar. ¿Qué ocurre? ¿Por qué?</a:t>
            </a:r>
            <a:endParaRPr lang="es-ES" altLang="es-ES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DE3C5F-2B77-44BD-8C8B-93100A1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60688"/>
            <a:ext cx="4105275" cy="1081087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potencia1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4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potencia1 := x *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potencia1(x,n-1);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2">
            <a:extLst>
              <a:ext uri="{FF2B5EF4-FFF2-40B4-BE49-F238E27FC236}">
                <a16:creationId xmlns:a16="http://schemas.microsoft.com/office/drawing/2014/main" id="{B25164B4-E5EE-48B4-B448-D8DE65AB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92263"/>
            <a:ext cx="8712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latin typeface="+mn-lt"/>
                <a:cs typeface="Consolas" pitchFamily="49" charset="0"/>
              </a:rPr>
              <a:t>ACTIVIDAD 3</a:t>
            </a:r>
            <a:endParaRPr lang="es-ES" altLang="es-ES" sz="2000" dirty="0">
              <a:latin typeface="+mn-lt"/>
              <a:cs typeface="Consolas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s-ES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ES" sz="1600" dirty="0">
                <a:latin typeface="+mn-lt"/>
                <a:cs typeface="Consolas" pitchFamily="49" charset="0"/>
              </a:rPr>
              <a:t>a) </a:t>
            </a:r>
            <a:r>
              <a:rPr lang="es-AR" altLang="es-ES" sz="1600" dirty="0">
                <a:latin typeface="+mn-lt"/>
                <a:cs typeface="Consolas" pitchFamily="49" charset="0"/>
              </a:rPr>
              <a:t>Implementar en el programa </a:t>
            </a:r>
            <a:r>
              <a:rPr lang="es-ES_tradnl" altLang="es-ES" sz="1600" b="1" dirty="0" err="1">
                <a:latin typeface="+mn-lt"/>
                <a:cs typeface="Consolas" pitchFamily="49" charset="0"/>
              </a:rPr>
              <a:t>CalculoDePotencia</a:t>
            </a:r>
            <a:r>
              <a:rPr lang="es-AR" altLang="es-ES" sz="1600" dirty="0">
                <a:latin typeface="+mn-lt"/>
                <a:cs typeface="Consolas" pitchFamily="49" charset="0"/>
              </a:rPr>
              <a:t>, la </a:t>
            </a:r>
            <a:r>
              <a:rPr lang="es-ES" sz="1600" dirty="0">
                <a:latin typeface="+mn-lt"/>
                <a:cs typeface="Consolas" pitchFamily="49" charset="0"/>
              </a:rPr>
              <a:t>función </a:t>
            </a:r>
            <a:r>
              <a:rPr lang="es-ES" sz="1600" b="1" spc="-120" dirty="0">
                <a:latin typeface="+mn-lt"/>
                <a:cs typeface="Consolas" pitchFamily="49" charset="0"/>
              </a:rPr>
              <a:t>potencia2 </a:t>
            </a:r>
            <a:endParaRPr lang="es-ES_tradnl" altLang="es-ES" sz="1600" dirty="0">
              <a:latin typeface="+mn-lt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ES_tradnl" altLang="es-ES" sz="1400" dirty="0">
              <a:latin typeface="Consolas" pitchFamily="49" charset="0"/>
              <a:cs typeface="Consolas" pitchFamily="49" charset="0"/>
            </a:endParaRP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1400" dirty="0">
                <a:latin typeface="Consolas" pitchFamily="49" charset="0"/>
                <a:cs typeface="Consolas" pitchFamily="49" charset="0"/>
              </a:rPr>
              <a:t>b)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Invocar a la </a:t>
            </a:r>
            <a:r>
              <a:rPr lang="es-ES" sz="1600" dirty="0">
                <a:latin typeface="+mn-lt"/>
                <a:cs typeface="Consolas" pitchFamily="49" charset="0"/>
              </a:rPr>
              <a:t>función </a:t>
            </a:r>
            <a:r>
              <a:rPr lang="es-ES" sz="1600" b="1" spc="-120" dirty="0">
                <a:latin typeface="+mn-lt"/>
                <a:cs typeface="Consolas" pitchFamily="49" charset="0"/>
              </a:rPr>
              <a:t>potencia2</a:t>
            </a:r>
            <a:r>
              <a:rPr lang="es-ES" sz="1600" spc="-120" dirty="0">
                <a:latin typeface="+mn-lt"/>
                <a:cs typeface="Consolas" pitchFamily="49" charset="0"/>
              </a:rPr>
              <a:t>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para calcular </a:t>
            </a:r>
            <a:r>
              <a:rPr lang="es-ES" altLang="es-ES" sz="1600" dirty="0">
                <a:latin typeface="+mn-lt"/>
                <a:cs typeface="Consolas" pitchFamily="49" charset="0"/>
              </a:rPr>
              <a:t>5</a:t>
            </a:r>
            <a:r>
              <a:rPr lang="es-ES" altLang="es-ES" sz="1600" baseline="30000" dirty="0">
                <a:latin typeface="+mn-lt"/>
                <a:cs typeface="Consolas" pitchFamily="49" charset="0"/>
              </a:rPr>
              <a:t>3 </a:t>
            </a:r>
            <a:r>
              <a:rPr lang="es-ES_tradnl" altLang="es-ES" sz="1600" dirty="0">
                <a:latin typeface="+mn-lt"/>
                <a:cs typeface="Consolas" pitchFamily="49" charset="0"/>
              </a:rPr>
              <a:t>. </a:t>
            </a:r>
          </a:p>
          <a:p>
            <a:pPr marL="0" indent="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AR" altLang="es-ES" sz="1600" dirty="0">
                <a:latin typeface="+mn-lt"/>
                <a:cs typeface="Consolas" pitchFamily="49" charset="0"/>
              </a:rPr>
              <a:t>c)  Compilar y ejecutar. ¿Qué ocurre? ¿Por qué?</a:t>
            </a:r>
            <a:endParaRPr lang="es-ES" altLang="es-ES" sz="1600" dirty="0">
              <a:latin typeface="+mn-lt"/>
              <a:cs typeface="Consolas" pitchFamily="49" charset="0"/>
            </a:endParaRPr>
          </a:p>
        </p:txBody>
      </p:sp>
      <p:sp>
        <p:nvSpPr>
          <p:cNvPr id="29699" name="3 Marcador de pie de página">
            <a:extLst>
              <a:ext uri="{FF2B5EF4-FFF2-40B4-BE49-F238E27FC236}">
                <a16:creationId xmlns:a16="http://schemas.microsoft.com/office/drawing/2014/main" id="{4342D2AB-72F7-F147-A7BD-90EFD0AF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BD5EB12-70FA-43AB-8406-E315D742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925763"/>
            <a:ext cx="4067175" cy="1763712"/>
          </a:xfrm>
          <a:prstGeom prst="rect">
            <a:avLst/>
          </a:prstGeom>
          <a:solidFill>
            <a:srgbClr val="FFFFFF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80000" tIns="72000" rIns="180000" bIns="72000"/>
          <a:lstStyle/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Function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potencia2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: 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integer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): real;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begin</a:t>
            </a:r>
            <a:endParaRPr lang="es-ES" sz="1400" b="1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(n = 0)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then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potencia2:= 1</a:t>
            </a: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es-ES" sz="1400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endParaRPr lang="es-ES" sz="1400" spc="-12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     potencia2 := x * 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potencia2(</a:t>
            </a: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x,n</a:t>
            </a:r>
            <a:r>
              <a:rPr lang="es-ES" sz="1400" b="1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s-ES" sz="1400" b="1" spc="-120" dirty="0" err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end</a:t>
            </a:r>
            <a:r>
              <a:rPr lang="es-ES" sz="1400" spc="-12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ie de página 3">
            <a:extLst>
              <a:ext uri="{FF2B5EF4-FFF2-40B4-BE49-F238E27FC236}">
                <a16:creationId xmlns:a16="http://schemas.microsoft.com/office/drawing/2014/main" id="{8CF4CE5E-5274-B643-AF22-27C64E0B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6AF293B-9409-4F79-B023-B165F537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8" y="944563"/>
            <a:ext cx="6613525" cy="4752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E775503-579D-4ACF-AC34-ACA98BE93A3D}"/>
              </a:ext>
            </a:extLst>
          </p:cNvPr>
          <p:cNvSpPr txBox="1"/>
          <p:nvPr/>
        </p:nvSpPr>
        <p:spPr>
          <a:xfrm>
            <a:off x="107950" y="115888"/>
            <a:ext cx="89281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Recordemos el cálculo del dígito máximo de un número entero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ADD047-72E5-4EB5-9BD0-9BFE2C74FB9C}"/>
              </a:ext>
            </a:extLst>
          </p:cNvPr>
          <p:cNvSpPr txBox="1"/>
          <p:nvPr/>
        </p:nvSpPr>
        <p:spPr>
          <a:xfrm>
            <a:off x="2303463" y="5832475"/>
            <a:ext cx="54006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Pensemos una solución recursiva….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ie de página 3">
            <a:extLst>
              <a:ext uri="{FF2B5EF4-FFF2-40B4-BE49-F238E27FC236}">
                <a16:creationId xmlns:a16="http://schemas.microsoft.com/office/drawing/2014/main" id="{E1610AA5-E998-EB45-85C2-721CC71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 dirty="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 dirty="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1BC6CA-B4A3-4803-81E3-88D04E4AC82E}"/>
              </a:ext>
            </a:extLst>
          </p:cNvPr>
          <p:cNvSpPr txBox="1"/>
          <p:nvPr/>
        </p:nvSpPr>
        <p:spPr>
          <a:xfrm>
            <a:off x="215900" y="333375"/>
            <a:ext cx="50403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2400" dirty="0">
                <a:latin typeface="+mj-lt"/>
              </a:rPr>
              <a:t>Cálculo del dígito máximo de un número entero (Sol. Recursiva)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7256E6-6702-4047-B2EB-E92ED50B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77963"/>
            <a:ext cx="5553075" cy="4614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B34C0BF-B50B-41E5-850D-C115F2D6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8" y="80963"/>
            <a:ext cx="3743325" cy="2689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2B44124F-348A-D942-9F4B-D73C9555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3375"/>
            <a:ext cx="7886700" cy="1042988"/>
          </a:xfrm>
        </p:spPr>
        <p:txBody>
          <a:bodyPr/>
          <a:lstStyle/>
          <a:p>
            <a:r>
              <a:rPr lang="es-ES" altLang="es-ES"/>
              <a:t>¿Cómo funciona?</a:t>
            </a:r>
          </a:p>
        </p:txBody>
      </p:sp>
      <p:sp>
        <p:nvSpPr>
          <p:cNvPr id="32771" name="Marcador de pie de página 3">
            <a:extLst>
              <a:ext uri="{FF2B5EF4-FFF2-40B4-BE49-F238E27FC236}">
                <a16:creationId xmlns:a16="http://schemas.microsoft.com/office/drawing/2014/main" id="{551AF824-479D-F440-8D05-52F9AACC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9909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9332B8-2731-478C-9EE2-2D2983D1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68500"/>
            <a:ext cx="2411413" cy="1077913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 = -1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digitoMaximo(132, max)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32773" name="CuadroTexto 1">
            <a:extLst>
              <a:ext uri="{FF2B5EF4-FFF2-40B4-BE49-F238E27FC236}">
                <a16:creationId xmlns:a16="http://schemas.microsoft.com/office/drawing/2014/main" id="{E6796FC5-AFAC-1345-92BD-328087B53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600"/>
              <a:t>Prog. ppal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496A12-164E-4B5B-8525-2316267B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1933575"/>
            <a:ext cx="1866900" cy="1689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132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2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05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D1C436-CE24-7E4A-84B1-5AE9EC68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digitoMaximo(132, max)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6D32C9E-0C86-4CDC-B593-B72DE314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1933575"/>
            <a:ext cx="1695450" cy="1689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3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05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C386D0-FF46-1A44-955F-375000C52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digitoMaximo(13, max)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A97775-284B-4AA6-8A21-F4E7BAF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1935163"/>
            <a:ext cx="1697037" cy="1816100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i="1" dirty="0" err="1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dig</a:t>
            </a:r>
            <a:r>
              <a:rPr lang="es-ES" sz="1600" i="1" dirty="0">
                <a:solidFill>
                  <a:schemeClr val="tx1"/>
                </a:solidFill>
                <a:latin typeface="+mn-lt"/>
                <a:ea typeface="ＭＳ Ｐゴシック" charset="0"/>
                <a:cs typeface="Times New Roman" charset="0"/>
              </a:rPr>
              <a:t> = 1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4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44906E-FB9B-FE45-8F59-32B31631D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digitoMaximo(1, max)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AAC0846-467F-414F-B3B2-4EC505784A96}"/>
              </a:ext>
            </a:extLst>
          </p:cNvPr>
          <p:cNvCxnSpPr/>
          <p:nvPr/>
        </p:nvCxnSpPr>
        <p:spPr>
          <a:xfrm flipH="1">
            <a:off x="5543550" y="2473325"/>
            <a:ext cx="1404938" cy="0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31C71D3-2838-4209-B59A-7A28A94E7F40}"/>
              </a:ext>
            </a:extLst>
          </p:cNvPr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CDF8148-3FD7-45C1-9DFE-646028DEF675}"/>
              </a:ext>
            </a:extLst>
          </p:cNvPr>
          <p:cNvCxnSpPr>
            <a:endCxn id="26" idx="3"/>
          </p:cNvCxnSpPr>
          <p:nvPr/>
        </p:nvCxnSpPr>
        <p:spPr>
          <a:xfrm flipH="1" flipV="1">
            <a:off x="1223963" y="2197100"/>
            <a:ext cx="1835150" cy="246063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839CBBA-F235-564A-BE77-48A1A75C0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A46344-2942-9D43-BE95-893888C9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3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C838FE9-2A80-4BB8-BF4D-E423507DC50D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981325" y="2778125"/>
            <a:ext cx="1866900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44B711E-5507-4717-B1CD-26BC1709643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5019675" y="2778125"/>
            <a:ext cx="1695450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4EBB27D-20D3-BF43-8EB3-992343F9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D9EB24-F7CC-4F46-B0EE-B69A814F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9873A60-8839-3146-847C-CB70FACB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D450585-8E4A-4F6B-957A-6AB0FBBF5B40}"/>
              </a:ext>
            </a:extLst>
          </p:cNvPr>
          <p:cNvSpPr/>
          <p:nvPr/>
        </p:nvSpPr>
        <p:spPr>
          <a:xfrm>
            <a:off x="2843213" y="1374775"/>
            <a:ext cx="212407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3FA390D-604A-456A-B9A7-6779A77AC7D9}"/>
              </a:ext>
            </a:extLst>
          </p:cNvPr>
          <p:cNvSpPr/>
          <p:nvPr/>
        </p:nvSpPr>
        <p:spPr>
          <a:xfrm>
            <a:off x="4859338" y="1374775"/>
            <a:ext cx="2098675" cy="24495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1D3F06F-2317-4805-A38D-C7F57CC8703F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6875463" y="2843213"/>
            <a:ext cx="1697037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06616BD-1DB1-4B3A-A727-BF0026FB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124325"/>
            <a:ext cx="5286375" cy="2449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id="{E46A6D8E-8196-4E78-971E-DDE51D06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492625"/>
            <a:ext cx="1697037" cy="1401763"/>
          </a:xfrm>
          <a:prstGeom prst="rect">
            <a:avLst/>
          </a:prstGeom>
          <a:solidFill>
            <a:schemeClr val="bg1"/>
          </a:solidFill>
          <a:ln w="12700">
            <a:solidFill>
              <a:srgbClr val="0060A8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n =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sz="1600" dirty="0">
                <a:solidFill>
                  <a:schemeClr val="accent4">
                    <a:lumMod val="50000"/>
                  </a:schemeClr>
                </a:solidFill>
                <a:latin typeface="+mn-lt"/>
                <a:ea typeface="ＭＳ Ｐゴシック" charset="0"/>
                <a:cs typeface="Times New Roman" charset="0"/>
              </a:rPr>
              <a:t>Max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sz="1600" i="1" dirty="0">
              <a:solidFill>
                <a:schemeClr val="tx1"/>
              </a:solidFill>
              <a:latin typeface="+mn-lt"/>
              <a:ea typeface="ＭＳ Ｐゴシック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" sz="1400" dirty="0">
              <a:solidFill>
                <a:schemeClr val="accent4">
                  <a:lumMod val="50000"/>
                </a:schemeClr>
              </a:solidFill>
              <a:latin typeface="+mn-lt"/>
              <a:ea typeface="ＭＳ Ｐゴシック" charset="0"/>
              <a:cs typeface="Times New Roman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376559-DEB9-894E-A08C-12451E579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4094163"/>
            <a:ext cx="1789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400"/>
              <a:t>digitoMaximo(0, max)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CCB0740-0F53-40A5-890D-0297F0C99EBD}"/>
              </a:ext>
            </a:extLst>
          </p:cNvPr>
          <p:cNvCxnSpPr>
            <a:cxnSpLocks/>
          </p:cNvCxnSpPr>
          <p:nvPr/>
        </p:nvCxnSpPr>
        <p:spPr>
          <a:xfrm flipV="1">
            <a:off x="6969125" y="2638425"/>
            <a:ext cx="117475" cy="2336800"/>
          </a:xfrm>
          <a:prstGeom prst="straightConnector1">
            <a:avLst/>
          </a:prstGeom>
          <a:ln>
            <a:solidFill>
              <a:srgbClr val="8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2E2F3D-2C63-42B1-8EF3-B18F78303813}"/>
              </a:ext>
            </a:extLst>
          </p:cNvPr>
          <p:cNvSpPr/>
          <p:nvPr/>
        </p:nvSpPr>
        <p:spPr>
          <a:xfrm>
            <a:off x="6804025" y="1416050"/>
            <a:ext cx="2016125" cy="23987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B509608-F04B-4A8B-89BD-65A00C419E51}"/>
              </a:ext>
            </a:extLst>
          </p:cNvPr>
          <p:cNvSpPr/>
          <p:nvPr/>
        </p:nvSpPr>
        <p:spPr>
          <a:xfrm>
            <a:off x="6840538" y="3933825"/>
            <a:ext cx="2016125" cy="23987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/>
      <p:bldP spid="9" grpId="0" animBg="1" autoUpdateAnimBg="0"/>
      <p:bldP spid="10" grpId="0"/>
      <p:bldP spid="11" grpId="0" animBg="1" autoUpdateAnimBg="0"/>
      <p:bldP spid="13" grpId="0"/>
      <p:bldP spid="26" grpId="0" animBg="1"/>
      <p:bldP spid="35" grpId="0" animBg="1"/>
      <p:bldP spid="30" grpId="0" animBg="1"/>
      <p:bldP spid="31" grpId="0" animBg="1"/>
      <p:bldP spid="32" grpId="0" animBg="1"/>
      <p:bldP spid="29" grpId="0" animBg="1"/>
      <p:bldP spid="28" grpId="0" animBg="1"/>
      <p:bldP spid="33" grpId="0" animBg="1" autoUpdateAnimBg="0"/>
      <p:bldP spid="34" grpId="0"/>
      <p:bldP spid="2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ángulo 6">
            <a:extLst>
              <a:ext uri="{FF2B5EF4-FFF2-40B4-BE49-F238E27FC236}">
                <a16:creationId xmlns:a16="http://schemas.microsoft.com/office/drawing/2014/main" id="{8924FF4E-96D7-4AA1-9819-369D3C97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16597"/>
            <a:ext cx="7381875" cy="397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Recursión. Concepto. Motivación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Ejemplo de recursión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¿Cómo funciona la recursión? 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/>
              <a:t>Características de un algoritmo recursivo</a:t>
            </a:r>
            <a:endParaRPr lang="es-ES" altLang="es-ES" sz="2400" dirty="0">
              <a:latin typeface="+mn-lt"/>
            </a:endParaRP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Ejercitación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400" dirty="0">
                <a:latin typeface="+mn-lt"/>
              </a:rPr>
              <a:t>Caso de uso en árbol binario ordenado</a:t>
            </a:r>
          </a:p>
        </p:txBody>
      </p:sp>
      <p:sp>
        <p:nvSpPr>
          <p:cNvPr id="5124" name="Marcador de pie de página 3">
            <a:extLst>
              <a:ext uri="{FF2B5EF4-FFF2-40B4-BE49-F238E27FC236}">
                <a16:creationId xmlns:a16="http://schemas.microsoft.com/office/drawing/2014/main" id="{7D51264E-00B9-D74D-81EE-819721F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5533D48B-9AA5-A44F-8826-281D0F2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909638"/>
            <a:ext cx="7886700" cy="1325562"/>
          </a:xfrm>
        </p:spPr>
        <p:txBody>
          <a:bodyPr/>
          <a:lstStyle/>
          <a:p>
            <a:pPr eaLnBrk="1" hangingPunct="1"/>
            <a:r>
              <a:rPr lang="es-ES" altLang="es-ES" dirty="0">
                <a:latin typeface="Arial Narrow" panose="020B0604020202020204" pitchFamily="34" charset="0"/>
              </a:rPr>
              <a:t>Temas de la clase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pie de página">
            <a:extLst>
              <a:ext uri="{FF2B5EF4-FFF2-40B4-BE49-F238E27FC236}">
                <a16:creationId xmlns:a16="http://schemas.microsoft.com/office/drawing/2014/main" id="{A8F9B08A-32AA-1048-9BF5-CBCFD99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CuadroTexto 2">
            <a:extLst>
              <a:ext uri="{FF2B5EF4-FFF2-40B4-BE49-F238E27FC236}">
                <a16:creationId xmlns:a16="http://schemas.microsoft.com/office/drawing/2014/main" id="{4C96F2CC-84BC-4CA1-A385-126B88DD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20850"/>
            <a:ext cx="82089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1343025" indent="-244475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4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" altLang="es-ES" sz="2000" dirty="0">
              <a:cs typeface="Courier New" panose="020703090202050204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_tradnl" altLang="es-ES" sz="1600" b="1" dirty="0"/>
              <a:t>Crear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Escribir el procedimiento </a:t>
            </a:r>
            <a:r>
              <a:rPr lang="es-AR" altLang="es-E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s-AR" altLang="es-ES" sz="1600" dirty="0"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 En el cuerpo del programa, leer un número, invocar al procedimiento y mostrar el resultado.</a:t>
            </a:r>
            <a:endParaRPr lang="es-ES_tradnl" altLang="es-ES" sz="1600" dirty="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pie de página">
            <a:extLst>
              <a:ext uri="{FF2B5EF4-FFF2-40B4-BE49-F238E27FC236}">
                <a16:creationId xmlns:a16="http://schemas.microsoft.com/office/drawing/2014/main" id="{B7195705-E49E-9E4E-9FF7-343B11A8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CuadroTexto 2">
            <a:extLst>
              <a:ext uri="{FF2B5EF4-FFF2-40B4-BE49-F238E27FC236}">
                <a16:creationId xmlns:a16="http://schemas.microsoft.com/office/drawing/2014/main" id="{EED939B0-3143-0F45-BB45-F1E7C6C5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49388"/>
            <a:ext cx="82089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2000"/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5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endParaRPr lang="es-AR" altLang="es-ES" sz="20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Utilizando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 </a:t>
            </a:r>
            <a:r>
              <a:rPr lang="es-ES_tradnl" altLang="es-ES" sz="1600">
                <a:cs typeface="Courier New" panose="02070309020205020404" pitchFamily="49" charset="0"/>
              </a:rPr>
              <a:t>realice las siguientes actividades: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Modificar el procedimiento digitoMaximo. Debe colocarse la instrucción </a:t>
            </a:r>
            <a:r>
              <a:rPr lang="es-AR" altLang="es-ES" sz="16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writeln ('max: ', max); </a:t>
            </a:r>
            <a:r>
              <a:rPr lang="es-AR" altLang="es-ES" sz="1600">
                <a:cs typeface="Courier New" panose="02070309020205020404" pitchFamily="49" charset="0"/>
              </a:rPr>
              <a:t>después de la invocación al procedimiento.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Responder: 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antes de finalizar cada instancia recursiva?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en el programa principal?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ES" altLang="es-ES" sz="20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pie de página">
            <a:extLst>
              <a:ext uri="{FF2B5EF4-FFF2-40B4-BE49-F238E27FC236}">
                <a16:creationId xmlns:a16="http://schemas.microsoft.com/office/drawing/2014/main" id="{559953A3-5153-AB45-A0B7-7148E408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CuadroTexto 2">
            <a:extLst>
              <a:ext uri="{FF2B5EF4-FFF2-40B4-BE49-F238E27FC236}">
                <a16:creationId xmlns:a16="http://schemas.microsoft.com/office/drawing/2014/main" id="{FFE4AD67-4DD6-0642-9D94-A60D8EB5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638300"/>
            <a:ext cx="878522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6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Utilizando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 </a:t>
            </a:r>
            <a:r>
              <a:rPr lang="es-ES_tradnl" altLang="es-ES" sz="1600">
                <a:cs typeface="Courier New" panose="02070309020205020404" pitchFamily="49" charset="0"/>
              </a:rPr>
              <a:t>realice las siguientes actividades: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Modificar el procedimiento digitoMaximo.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   Debe colocarse la instrucción </a:t>
            </a:r>
            <a:r>
              <a:rPr lang="es-AR" altLang="es-ES" sz="1600" b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writeln ('max: ', max); </a:t>
            </a:r>
            <a:r>
              <a:rPr lang="es-AR" altLang="es-ES" sz="1600">
                <a:cs typeface="Courier New" panose="02070309020205020404" pitchFamily="49" charset="0"/>
              </a:rPr>
              <a:t>antes de la invocación al procedimiento.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 Responder: 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 se muestra antes de finalizar cada instancia recursiva? ¿Por qué?</a:t>
            </a:r>
          </a:p>
          <a:p>
            <a:pPr lvl="1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</a:pPr>
            <a:r>
              <a:rPr lang="es-AR" altLang="es-ES" sz="1600"/>
              <a:t>¿Qué valores se imprimen si el parámetro max es pasado por valor?</a:t>
            </a: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pie de página">
            <a:extLst>
              <a:ext uri="{FF2B5EF4-FFF2-40B4-BE49-F238E27FC236}">
                <a16:creationId xmlns:a16="http://schemas.microsoft.com/office/drawing/2014/main" id="{FE2CB27F-0A1C-9341-90E8-90E215C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CuadroTexto 2">
            <a:extLst>
              <a:ext uri="{FF2B5EF4-FFF2-40B4-BE49-F238E27FC236}">
                <a16:creationId xmlns:a16="http://schemas.microsoft.com/office/drawing/2014/main" id="{E8D1F01B-3927-4072-9057-8CA6C1BFC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1825"/>
            <a:ext cx="8208963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7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endParaRPr lang="es-AR" altLang="es-ES" sz="2000" b="1" dirty="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  <a:defRPr/>
            </a:pPr>
            <a:r>
              <a:rPr lang="es-ES_tradnl" altLang="es-ES" sz="2000" dirty="0"/>
              <a:t> </a:t>
            </a:r>
            <a:r>
              <a:rPr lang="es-ES_tradnl" altLang="es-ES" sz="1600" dirty="0"/>
              <a:t>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Recursion.pas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</a:t>
            </a:r>
            <a:r>
              <a:rPr lang="es-AR" altLang="es-ES" sz="1600" dirty="0" err="1">
                <a:cs typeface="Courier New" panose="02070309020205020404" pitchFamily="49" charset="0"/>
              </a:rPr>
              <a:t>mplementar</a:t>
            </a:r>
            <a:r>
              <a:rPr lang="es-AR" altLang="es-ES" sz="1600" dirty="0">
                <a:cs typeface="Courier New" panose="02070309020205020404" pitchFamily="49" charset="0"/>
              </a:rPr>
              <a:t> el procedimiento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ImprimirDigitos1</a:t>
            </a:r>
            <a:r>
              <a:rPr lang="es-AR" altLang="es-ES" sz="1600" dirty="0">
                <a:cs typeface="Courier New" panose="02070309020205020404" pitchFamily="49" charset="0"/>
              </a:rPr>
              <a:t> que imprime los dígitos de un número dado, empezando por la unidad (utilizar el procedimiento </a:t>
            </a:r>
            <a:r>
              <a:rPr lang="es-AR" altLang="es-ES" sz="1600" dirty="0" err="1"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cs typeface="Courier New" panose="02070309020205020404" pitchFamily="49" charset="0"/>
              </a:rPr>
              <a:t>)</a:t>
            </a: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endParaRPr lang="es-AR" altLang="es-ES" sz="1600" dirty="0"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I</a:t>
            </a:r>
            <a:r>
              <a:rPr lang="es-AR" altLang="es-ES" sz="1600" dirty="0" err="1">
                <a:cs typeface="Courier New" panose="02070309020205020404" pitchFamily="49" charset="0"/>
              </a:rPr>
              <a:t>mplementar</a:t>
            </a:r>
            <a:r>
              <a:rPr lang="es-AR" altLang="es-ES" sz="1600" dirty="0">
                <a:cs typeface="Courier New" panose="02070309020205020404" pitchFamily="49" charset="0"/>
              </a:rPr>
              <a:t> el procedimiento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ImprimirDigitos2</a:t>
            </a:r>
            <a:r>
              <a:rPr lang="es-AR" altLang="es-ES" sz="1600" dirty="0">
                <a:cs typeface="Courier New" panose="02070309020205020404" pitchFamily="49" charset="0"/>
              </a:rPr>
              <a:t> que imprime los dígitos de un número dado, finalizando con la unidad (utilizar el procedimiento </a:t>
            </a:r>
            <a:r>
              <a:rPr lang="es-AR" altLang="es-ES" sz="1600" dirty="0" err="1">
                <a:cs typeface="Courier New" panose="02070309020205020404" pitchFamily="49" charset="0"/>
              </a:rPr>
              <a:t>digitoMaximo</a:t>
            </a:r>
            <a:r>
              <a:rPr lang="es-AR" altLang="es-ES" sz="1600" dirty="0">
                <a:cs typeface="Courier New" panose="02070309020205020404" pitchFamily="49" charset="0"/>
              </a:rPr>
              <a:t>)</a:t>
            </a:r>
            <a:endParaRPr lang="es-ES" altLang="es-ES" sz="1600" dirty="0">
              <a:cs typeface="Courier New" panose="02070309020205020404" pitchFamily="49" charset="0"/>
            </a:endParaRPr>
          </a:p>
          <a:p>
            <a:pPr marL="457200" indent="-4572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eriod"/>
              <a:defRPr/>
            </a:pPr>
            <a:endParaRPr lang="es-ES" altLang="es-ES" sz="2000" dirty="0">
              <a:cs typeface="Courier New" panose="02070309020205020404" pitchFamily="49" charset="0"/>
            </a:endParaRPr>
          </a:p>
        </p:txBody>
      </p:sp>
      <p:sp>
        <p:nvSpPr>
          <p:cNvPr id="36870" name="CuadroTexto 1">
            <a:extLst>
              <a:ext uri="{FF2B5EF4-FFF2-40B4-BE49-F238E27FC236}">
                <a16:creationId xmlns:a16="http://schemas.microsoft.com/office/drawing/2014/main" id="{4D069D0C-FD87-4150-B18E-E03EB067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147763"/>
            <a:ext cx="1763713" cy="15700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Si el </a:t>
            </a:r>
            <a:r>
              <a:rPr lang="es-AR" altLang="es-AR" sz="1600" dirty="0" err="1">
                <a:solidFill>
                  <a:schemeClr val="tx2"/>
                </a:solidFill>
                <a:cs typeface="Calibri" pitchFamily="34" charset="0"/>
              </a:rPr>
              <a:t>nro</a:t>
            </a: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 es: 5236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ImprimirDigitos1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3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5</a:t>
            </a:r>
          </a:p>
        </p:txBody>
      </p:sp>
      <p:sp>
        <p:nvSpPr>
          <p:cNvPr id="36871" name="CuadroTexto 6">
            <a:extLst>
              <a:ext uri="{FF2B5EF4-FFF2-40B4-BE49-F238E27FC236}">
                <a16:creationId xmlns:a16="http://schemas.microsoft.com/office/drawing/2014/main" id="{FCEA9F36-2B55-485A-8E21-4E0F6909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147763"/>
            <a:ext cx="1763712" cy="15700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Si el </a:t>
            </a:r>
            <a:r>
              <a:rPr lang="es-AR" altLang="es-AR" sz="1600" dirty="0" err="1">
                <a:solidFill>
                  <a:schemeClr val="tx2"/>
                </a:solidFill>
                <a:cs typeface="Calibri" pitchFamily="34" charset="0"/>
              </a:rPr>
              <a:t>nro</a:t>
            </a: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 es: 5236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ImprimirDigitos2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5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2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3</a:t>
            </a:r>
          </a:p>
          <a:p>
            <a:pPr>
              <a:defRPr/>
            </a:pPr>
            <a:r>
              <a:rPr lang="es-AR" altLang="es-AR" sz="1600" dirty="0">
                <a:solidFill>
                  <a:schemeClr val="tx2"/>
                </a:solidFill>
                <a:cs typeface="Calibri" pitchFamily="34" charset="0"/>
              </a:rPr>
              <a:t>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pie de página">
            <a:extLst>
              <a:ext uri="{FF2B5EF4-FFF2-40B4-BE49-F238E27FC236}">
                <a16:creationId xmlns:a16="http://schemas.microsoft.com/office/drawing/2014/main" id="{2074BD9F-9AC6-204F-BAEC-B4F1BC7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CuadroTexto 2">
            <a:extLst>
              <a:ext uri="{FF2B5EF4-FFF2-40B4-BE49-F238E27FC236}">
                <a16:creationId xmlns:a16="http://schemas.microsoft.com/office/drawing/2014/main" id="{96DC0D56-1CFD-4940-B06E-0F22BB95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8389937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8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Crear el programa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ListaConRecursion.pas </a:t>
            </a:r>
            <a:r>
              <a:rPr lang="es-ES_tradnl" altLang="es-ES" sz="1600">
                <a:cs typeface="Courier New" panose="02070309020205020404" pitchFamily="49" charset="0"/>
              </a:rPr>
              <a:t>que: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ES_tradnl" altLang="es-ES" sz="1600">
                <a:cs typeface="Courier New" panose="02070309020205020404" pitchFamily="49" charset="0"/>
              </a:rPr>
              <a:t>Genere una lista de números enteros y muestre los valores guardados (utilizar los módulos del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programaLista.pas </a:t>
            </a:r>
            <a:r>
              <a:rPr lang="es-ES_tradnl" altLang="es-ES" sz="1600">
                <a:cs typeface="Courier New" panose="02070309020205020404" pitchFamily="49" charset="0"/>
              </a:rPr>
              <a:t>ya visto) </a:t>
            </a: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Invoque a un módulo recursivo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ImprimirEnOrden </a:t>
            </a:r>
            <a:r>
              <a:rPr lang="es-AR" altLang="es-ES" sz="1600">
                <a:cs typeface="Courier New" panose="02070309020205020404" pitchFamily="49" charset="0"/>
              </a:rPr>
              <a:t>que imprima los valores contenidos en la lista en el orden en que se guardaron.</a:t>
            </a: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r>
              <a:rPr lang="es-AR" altLang="es-ES" sz="1600">
                <a:cs typeface="Courier New" panose="02070309020205020404" pitchFamily="49" charset="0"/>
              </a:rPr>
              <a:t>Invoque a un módulo recursivo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ImprimirOrdenInverso </a:t>
            </a:r>
            <a:r>
              <a:rPr lang="es-AR" altLang="es-ES" sz="1600">
                <a:cs typeface="Courier New" panose="02070309020205020404" pitchFamily="49" charset="0"/>
              </a:rPr>
              <a:t>que imprima los valores contenidos en la lista desde el último dato al primero.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>
            <a:extLst>
              <a:ext uri="{FF2B5EF4-FFF2-40B4-BE49-F238E27FC236}">
                <a16:creationId xmlns:a16="http://schemas.microsoft.com/office/drawing/2014/main" id="{F30D4684-946D-440C-973F-2CC1A4E7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2122488"/>
            <a:ext cx="8515350" cy="7747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Implementar un programa que informe si una lista de caracteres representa una palabra </a:t>
            </a:r>
            <a:r>
              <a:rPr lang="es-ES" altLang="es-AR" sz="1600" dirty="0" err="1"/>
              <a:t>palíndrome</a:t>
            </a:r>
            <a:endParaRPr lang="es-ES" altLang="es-AR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(</a:t>
            </a:r>
            <a:r>
              <a:rPr lang="es-ES" altLang="es-AR" sz="1600" dirty="0" err="1"/>
              <a:t>Palindrome</a:t>
            </a:r>
            <a:r>
              <a:rPr lang="es-ES" altLang="es-AR" sz="1600" dirty="0"/>
              <a:t>: que se lee igual de izquierda a derecha que de derecha a izquierda)</a:t>
            </a:r>
          </a:p>
          <a:p>
            <a:pPr marL="457200" indent="-457200">
              <a:buFont typeface="Arial" panose="020B0604020202020204" pitchFamily="34" charset="0"/>
              <a:buAutoNum type="alphaLcPeriod"/>
              <a:defRPr/>
            </a:pPr>
            <a:endParaRPr lang="es-ES" altLang="es-AR" sz="1600" dirty="0"/>
          </a:p>
          <a:p>
            <a:pPr marL="457200" indent="-457200">
              <a:buFont typeface="Arial" panose="020B0604020202020204" pitchFamily="34" charset="0"/>
              <a:buAutoNum type="alphaLcPeriod"/>
              <a:defRPr/>
            </a:pPr>
            <a:endParaRPr lang="es-ES" altLang="es-AR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1600" dirty="0">
              <a:cs typeface="Courier New" panose="02070309020205020404" pitchFamily="49" charset="0"/>
            </a:endParaRPr>
          </a:p>
        </p:txBody>
      </p:sp>
      <p:sp>
        <p:nvSpPr>
          <p:cNvPr id="38915" name="Marcador de pie de página 3">
            <a:extLst>
              <a:ext uri="{FF2B5EF4-FFF2-40B4-BE49-F238E27FC236}">
                <a16:creationId xmlns:a16="http://schemas.microsoft.com/office/drawing/2014/main" id="{227FE263-8699-3044-A06A-C2BF95E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38916" name="Grupo 9">
            <a:extLst>
              <a:ext uri="{FF2B5EF4-FFF2-40B4-BE49-F238E27FC236}">
                <a16:creationId xmlns:a16="http://schemas.microsoft.com/office/drawing/2014/main" id="{DB6E2AFB-37A8-E24A-8945-94AFD915675E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749675"/>
            <a:ext cx="612775" cy="400050"/>
            <a:chOff x="1115616" y="3645024"/>
            <a:chExt cx="612068" cy="40011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8E5CADD-AB7A-414D-8099-8E3E744A2EFD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N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1CAC86D-7795-47AE-BE37-92F35F02D5C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7" name="Grupo 10">
            <a:extLst>
              <a:ext uri="{FF2B5EF4-FFF2-40B4-BE49-F238E27FC236}">
                <a16:creationId xmlns:a16="http://schemas.microsoft.com/office/drawing/2014/main" id="{0D75C227-CEE6-ED4B-8131-691BF8C99265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3741738"/>
            <a:ext cx="612775" cy="400050"/>
            <a:chOff x="1115616" y="3645024"/>
            <a:chExt cx="612068" cy="400110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EC5A623-AF9B-436A-B4E2-CD54D81C864A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E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90C3704-C5E5-4843-A7CD-E56D764E76FE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8" name="Grupo 13">
            <a:extLst>
              <a:ext uri="{FF2B5EF4-FFF2-40B4-BE49-F238E27FC236}">
                <a16:creationId xmlns:a16="http://schemas.microsoft.com/office/drawing/2014/main" id="{1392E084-6A2B-634E-9FF1-05AA9D10FBC9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3749675"/>
            <a:ext cx="611188" cy="400050"/>
            <a:chOff x="1115616" y="3645024"/>
            <a:chExt cx="612068" cy="400110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78A3F2A-ADF5-4366-AD3F-2156560FABD4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U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439630A-6EA6-44ED-A506-495173E8AFB2}"/>
                </a:ext>
              </a:extLst>
            </p:cNvPr>
            <p:cNvCxnSpPr/>
            <p:nvPr/>
          </p:nvCxnSpPr>
          <p:spPr>
            <a:xfrm>
              <a:off x="154803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19" name="Grupo 16">
            <a:extLst>
              <a:ext uri="{FF2B5EF4-FFF2-40B4-BE49-F238E27FC236}">
                <a16:creationId xmlns:a16="http://schemas.microsoft.com/office/drawing/2014/main" id="{D2F7E903-3C34-FE4B-85A2-305ABEE5F4BB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3729038"/>
            <a:ext cx="612775" cy="400050"/>
            <a:chOff x="1115616" y="3645024"/>
            <a:chExt cx="612068" cy="400110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039E156-144D-4181-A305-5C5426F8FA4A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Q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E182246-DA98-4604-9672-29B605DC682C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0191931-88CC-4D46-BC3B-FADF77E8C2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1711325" y="3941763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3CFD79C-2D80-42DD-B9CC-B6EC53FDE11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755900" y="3941763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753DD60-6EEA-4472-A37F-518BF31D6E9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798888" y="3929063"/>
            <a:ext cx="492125" cy="2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3" name="CuadroTexto 27">
            <a:extLst>
              <a:ext uri="{FF2B5EF4-FFF2-40B4-BE49-F238E27FC236}">
                <a16:creationId xmlns:a16="http://schemas.microsoft.com/office/drawing/2014/main" id="{539AD908-933A-304E-8D6B-56A4CA36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752850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2000">
                <a:solidFill>
                  <a:schemeClr val="tx2"/>
                </a:solidFill>
                <a:latin typeface="Comic Sans MS" panose="030F0902030302020204" pitchFamily="66" charset="0"/>
              </a:rPr>
              <a:t>L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17308AA-2206-4BA6-8BE6-CBB38B7B846E}"/>
              </a:ext>
            </a:extLst>
          </p:cNvPr>
          <p:cNvCxnSpPr>
            <a:cxnSpLocks/>
          </p:cNvCxnSpPr>
          <p:nvPr/>
        </p:nvCxnSpPr>
        <p:spPr>
          <a:xfrm>
            <a:off x="720725" y="3919538"/>
            <a:ext cx="246063" cy="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25" name="Grupo 9">
            <a:extLst>
              <a:ext uri="{FF2B5EF4-FFF2-40B4-BE49-F238E27FC236}">
                <a16:creationId xmlns:a16="http://schemas.microsoft.com/office/drawing/2014/main" id="{9DA2D4C2-1656-7142-B4CB-55328F7341B1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3749675"/>
            <a:ext cx="612775" cy="400050"/>
            <a:chOff x="1115616" y="3645024"/>
            <a:chExt cx="612068" cy="400110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60B5086-D7D9-4327-B51C-EACDDAB4ABC6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U</a:t>
              </a: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8B9459F-F758-47C4-9B37-9F74396CF1E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6" name="Grupo 10">
            <a:extLst>
              <a:ext uri="{FF2B5EF4-FFF2-40B4-BE49-F238E27FC236}">
                <a16:creationId xmlns:a16="http://schemas.microsoft.com/office/drawing/2014/main" id="{E35A9FA4-6023-D94D-93A4-49329DCEC4A1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3741738"/>
            <a:ext cx="612775" cy="400050"/>
            <a:chOff x="1115616" y="3645024"/>
            <a:chExt cx="612068" cy="40011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6A35917-1E2C-48C5-9FC8-E4E70A10DBCD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E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F89E0098-2AB7-4D9A-A929-970484764052}"/>
                </a:ext>
              </a:extLst>
            </p:cNvPr>
            <p:cNvCxnSpPr/>
            <p:nvPr/>
          </p:nvCxnSpPr>
          <p:spPr>
            <a:xfrm>
              <a:off x="154691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Grupo 13">
            <a:extLst>
              <a:ext uri="{FF2B5EF4-FFF2-40B4-BE49-F238E27FC236}">
                <a16:creationId xmlns:a16="http://schemas.microsoft.com/office/drawing/2014/main" id="{11B4E6E8-83BE-AB44-BF60-9E4D323C8CA1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3749675"/>
            <a:ext cx="611187" cy="400050"/>
            <a:chOff x="1115616" y="3645024"/>
            <a:chExt cx="612068" cy="400110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A2F8002C-9381-4C6F-B31F-C25F36303C0F}"/>
                </a:ext>
              </a:extLst>
            </p:cNvPr>
            <p:cNvSpPr txBox="1"/>
            <p:nvPr/>
          </p:nvSpPr>
          <p:spPr>
            <a:xfrm>
              <a:off x="1115616" y="3645024"/>
              <a:ext cx="612068" cy="4001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dirty="0">
                  <a:latin typeface="+mj-lt"/>
                </a:rPr>
                <a:t>N</a:t>
              </a: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7F803E1-4401-4EFE-BE58-4BAB9C5730A2}"/>
                </a:ext>
              </a:extLst>
            </p:cNvPr>
            <p:cNvCxnSpPr/>
            <p:nvPr/>
          </p:nvCxnSpPr>
          <p:spPr>
            <a:xfrm>
              <a:off x="1548038" y="3645024"/>
              <a:ext cx="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BA8E8B6-5DC4-4889-9121-4C7DF18BB9AB}"/>
              </a:ext>
            </a:extLst>
          </p:cNvPr>
          <p:cNvCxnSpPr/>
          <p:nvPr/>
        </p:nvCxnSpPr>
        <p:spPr>
          <a:xfrm>
            <a:off x="4879975" y="3911600"/>
            <a:ext cx="43180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BB08C41-D907-431F-BC65-50B51D3F1730}"/>
              </a:ext>
            </a:extLst>
          </p:cNvPr>
          <p:cNvCxnSpPr/>
          <p:nvPr/>
        </p:nvCxnSpPr>
        <p:spPr>
          <a:xfrm>
            <a:off x="5872163" y="3944938"/>
            <a:ext cx="4318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C5EC989-63EE-47F4-87D1-D4126049A412}"/>
              </a:ext>
            </a:extLst>
          </p:cNvPr>
          <p:cNvCxnSpPr/>
          <p:nvPr/>
        </p:nvCxnSpPr>
        <p:spPr>
          <a:xfrm>
            <a:off x="6923088" y="3930650"/>
            <a:ext cx="43180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3" name="Rectángulo 1">
            <a:extLst>
              <a:ext uri="{FF2B5EF4-FFF2-40B4-BE49-F238E27FC236}">
                <a16:creationId xmlns:a16="http://schemas.microsoft.com/office/drawing/2014/main" id="{A3F5E6CA-894D-8B4D-B2B6-23B9E7F1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627188"/>
            <a:ext cx="1550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Tx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9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01F655-8EBC-4BAD-8391-6864436A0BAC}"/>
              </a:ext>
            </a:extLst>
          </p:cNvPr>
          <p:cNvSpPr txBox="1"/>
          <p:nvPr/>
        </p:nvSpPr>
        <p:spPr>
          <a:xfrm>
            <a:off x="336550" y="4762500"/>
            <a:ext cx="831691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altLang="es-ES" sz="1600" dirty="0">
                <a:solidFill>
                  <a:schemeClr val="tx1"/>
                </a:solidFill>
                <a:latin typeface="+mn-lt"/>
              </a:rPr>
              <a:t>Sugerencia: revisar el módulo recursivo </a:t>
            </a:r>
            <a:r>
              <a:rPr lang="es-AR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ImprimirOrdenInverso</a:t>
            </a:r>
            <a:endParaRPr lang="es-ES" altLang="es-AR" sz="1600" dirty="0">
              <a:latin typeface="Comic Sans MS" panose="030F0702030302020204" pitchFamily="66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39" name="Picture 6" descr="Concepto de diseÃ±o web vector gratu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Marcador de pie de página">
            <a:extLst>
              <a:ext uri="{FF2B5EF4-FFF2-40B4-BE49-F238E27FC236}">
                <a16:creationId xmlns:a16="http://schemas.microsoft.com/office/drawing/2014/main" id="{BFACB832-575C-A349-A4D8-481BFF5A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0808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solidFill>
                <a:srgbClr val="80808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id="{B1B5A38E-F0CB-43DE-BA44-E58BDA4C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31988"/>
            <a:ext cx="83899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10</a:t>
            </a:r>
            <a:endParaRPr lang="es-ES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ListaConRecursion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 la lista.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 la lista.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 dirty="0">
                <a:cs typeface="Courier New" panose="02070309020205020404" pitchFamily="49" charset="0"/>
              </a:rPr>
              <a:t> que devuelva verdadero si un valor determinado se encuentra en la lista o falso en caso contrario.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Marcador de pie de página">
            <a:extLst>
              <a:ext uri="{FF2B5EF4-FFF2-40B4-BE49-F238E27FC236}">
                <a16:creationId xmlns:a16="http://schemas.microsoft.com/office/drawing/2014/main" id="{6078884C-000E-D141-9CE0-46F6C66B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id="{BA984CFC-255E-4E73-8B8F-0BCA6EA0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465263"/>
            <a:ext cx="8389937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1800" b="1" dirty="0">
                <a:cs typeface="Courier New" panose="02070309020205020404" pitchFamily="49" charset="0"/>
              </a:rPr>
              <a:t>ACTIVIDAD 11 </a:t>
            </a:r>
            <a:endParaRPr lang="es-ES" altLang="es-ES" sz="1800" b="1" dirty="0">
              <a:cs typeface="Courier New" panose="02070309020205020404" pitchFamily="49" charset="0"/>
            </a:endParaRPr>
          </a:p>
          <a:p>
            <a:pPr marL="457200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AutoNum type="alphaLcPeriod"/>
              <a:defRPr/>
            </a:pPr>
            <a:r>
              <a:rPr lang="es-AR" altLang="es-AR" sz="1600" dirty="0"/>
              <a:t>Implementar el módulo </a:t>
            </a:r>
            <a:r>
              <a:rPr lang="es-AR" altLang="es-AR" sz="1600" b="1" dirty="0" err="1">
                <a:cs typeface="Calibri" panose="020F0502020204030204" pitchFamily="34" charset="0"/>
              </a:rPr>
              <a:t>BusquedaDicotomica</a:t>
            </a:r>
            <a:r>
              <a:rPr lang="es-AR" altLang="es-AR" sz="1600" dirty="0"/>
              <a:t> </a:t>
            </a:r>
            <a:r>
              <a:rPr lang="es-ES_tradnl" altLang="es-AR" sz="1600" dirty="0"/>
              <a:t>u</a:t>
            </a:r>
            <a:r>
              <a:rPr lang="es-AR" altLang="es-AR" sz="1600" dirty="0" err="1"/>
              <a:t>tilizando</a:t>
            </a:r>
            <a:r>
              <a:rPr lang="es-AR" altLang="es-AR" sz="1600" dirty="0"/>
              <a:t> el pseudocódigo ya analizado</a:t>
            </a:r>
            <a:r>
              <a:rPr lang="es-ES" altLang="es-AR" sz="1600" dirty="0"/>
              <a:t>.  Utilice el siguiente encabezado:</a:t>
            </a:r>
          </a:p>
          <a:p>
            <a:pPr marL="0" indent="0" algn="ctr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1600" b="1" dirty="0">
                <a:latin typeface="Arial Narrow" panose="020B0606020202030204" pitchFamily="34" charset="0"/>
                <a:cs typeface="Courier New" panose="02070309020205020404" pitchFamily="49" charset="0"/>
              </a:rPr>
              <a:t>   </a:t>
            </a:r>
            <a:r>
              <a:rPr lang="es-AR" altLang="es-ES" sz="1600" b="1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Procedure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busquedaDicotomica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( v: vector;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ini,fin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: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indice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dato:integer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;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var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pos: </a:t>
            </a:r>
            <a:r>
              <a:rPr lang="es-AR" altLang="es-ES" sz="16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indice</a:t>
            </a:r>
            <a:r>
              <a:rPr lang="es-AR" altLang="es-E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); </a:t>
            </a:r>
          </a:p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endParaRPr lang="es-AR" altLang="es-ES" sz="16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457200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Wingdings" panose="05000000000000000000" pitchFamily="2" charset="2"/>
              <a:buAutoNum type="alphaLcPeriod" startAt="2"/>
              <a:defRPr/>
            </a:pPr>
            <a:r>
              <a:rPr lang="es-ES" altLang="es-AR" sz="1600" dirty="0"/>
              <a:t>En el </a:t>
            </a:r>
            <a:r>
              <a:rPr lang="es-ES" altLang="es-A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ProgramaVector.pas</a:t>
            </a:r>
            <a:r>
              <a:rPr lang="es-ES" altLang="es-AR" sz="1600" dirty="0"/>
              <a:t>  </a:t>
            </a:r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Incorporar el módulo </a:t>
            </a:r>
            <a:r>
              <a:rPr lang="es-ES" altLang="es-AR" sz="1600" dirty="0" err="1"/>
              <a:t>BusquedaDicotomica</a:t>
            </a:r>
            <a:endParaRPr lang="es-ES" altLang="es-AR" sz="1600" dirty="0"/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ES" altLang="es-AR" sz="1600" dirty="0"/>
              <a:t>Leer un valor e invocar al módulo </a:t>
            </a:r>
            <a:r>
              <a:rPr lang="es-ES" altLang="es-AR" sz="1600" dirty="0" err="1"/>
              <a:t>BusquedaDicotomica</a:t>
            </a:r>
            <a:r>
              <a:rPr lang="es-ES" altLang="es-AR" sz="1600" dirty="0"/>
              <a:t> (considere los dos casos)</a:t>
            </a:r>
          </a:p>
          <a:p>
            <a:pPr marL="614362" lvl="1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AR" sz="1600" dirty="0"/>
              <a:t>Informar el resultado de la búsqueda</a:t>
            </a:r>
            <a:endParaRPr lang="es-ES" altLang="es-AR" sz="1600" dirty="0"/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endParaRPr lang="es-AR" altLang="es-ES" sz="1800" dirty="0">
              <a:cs typeface="Courier New" panose="020703090202050204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5"/>
          <p:cNvSpPr txBox="1"/>
          <p:nvPr/>
        </p:nvSpPr>
        <p:spPr>
          <a:xfrm>
            <a:off x="463549" y="6038850"/>
            <a:ext cx="83026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AR" dirty="0"/>
              <a:t>Enviar a través de la Mensajería de Ideas, </a:t>
            </a:r>
            <a:r>
              <a:rPr lang="es-AR" dirty="0" err="1">
                <a:solidFill>
                  <a:srgbClr val="FF0000"/>
                </a:solidFill>
              </a:rPr>
              <a:t>programaVector.pas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ES" dirty="0"/>
              <a:t>al docente asignado al grupo.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pie de página">
            <a:extLst>
              <a:ext uri="{FF2B5EF4-FFF2-40B4-BE49-F238E27FC236}">
                <a16:creationId xmlns:a16="http://schemas.microsoft.com/office/drawing/2014/main" id="{9606C2F5-A76B-7745-9439-7E14BA7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232025" y="6381750"/>
            <a:ext cx="417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latin typeface="Tahoma" panose="020B0604030504040204" pitchFamily="34" charset="0"/>
                <a:cs typeface="Arial" panose="020B0604020202020204" pitchFamily="34" charset="0"/>
              </a:rPr>
              <a:t>Taller de Programación - Imperativo - 2019</a:t>
            </a:r>
            <a:endParaRPr lang="es-ES" altLang="es-E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CuadroTexto 2">
            <a:extLst>
              <a:ext uri="{FF2B5EF4-FFF2-40B4-BE49-F238E27FC236}">
                <a16:creationId xmlns:a16="http://schemas.microsoft.com/office/drawing/2014/main" id="{494C2493-F6B2-4B25-A6D4-229B20C4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55788"/>
            <a:ext cx="838993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12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Crear el programa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VectorConRecursion.pas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que:</a:t>
            </a:r>
            <a:endParaRPr lang="es-ES_tradnl" altLang="es-E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ts val="6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Genere un vector de números enteros y muestre los valores guardados (utilizar los módulos del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programaVector.pas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ya visto)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Máximo</a:t>
            </a:r>
            <a:r>
              <a:rPr lang="es-AR" altLang="es-ES" sz="1600" dirty="0">
                <a:cs typeface="Courier New" panose="02070309020205020404" pitchFamily="49" charset="0"/>
              </a:rPr>
              <a:t> que devuelva el máximo valor del vector.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Implementar un módulo recursivo </a:t>
            </a:r>
            <a:r>
              <a:rPr lang="es-AR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AR" altLang="es-ES" sz="1600" dirty="0">
                <a:cs typeface="Courier New" panose="02070309020205020404" pitchFamily="49" charset="0"/>
              </a:rPr>
              <a:t> que devuelva la suma de los valores contenidos en el vector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Invocar los módulos implementados e informar el valor máximo y la suma de los valores del vector.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arcador de pie de página 3">
            <a:extLst>
              <a:ext uri="{FF2B5EF4-FFF2-40B4-BE49-F238E27FC236}">
                <a16:creationId xmlns:a16="http://schemas.microsoft.com/office/drawing/2014/main" id="{BD3F824F-C0B6-4448-ABF8-2F35C1D8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35DC508F-5452-D344-A735-50C0614E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03350"/>
            <a:ext cx="4968875" cy="2182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>
            <a:extLst>
              <a:ext uri="{FF2B5EF4-FFF2-40B4-BE49-F238E27FC236}">
                <a16:creationId xmlns:a16="http://schemas.microsoft.com/office/drawing/2014/main" id="{30B0FD05-0E0B-44B4-B25C-1CD50E5B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2850" y="2332038"/>
            <a:ext cx="3930650" cy="1770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</p:pic>
      <p:pic>
        <p:nvPicPr>
          <p:cNvPr id="55303" name="Picture 7">
            <a:extLst>
              <a:ext uri="{FF2B5EF4-FFF2-40B4-BE49-F238E27FC236}">
                <a16:creationId xmlns:a16="http://schemas.microsoft.com/office/drawing/2014/main" id="{B42E3488-BB45-1A4F-BF32-A0808EE7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305300"/>
            <a:ext cx="2894012" cy="2201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8">
            <a:extLst>
              <a:ext uri="{FF2B5EF4-FFF2-40B4-BE49-F238E27FC236}">
                <a16:creationId xmlns:a16="http://schemas.microsoft.com/office/drawing/2014/main" id="{98CF8CFA-2763-E947-86A6-3EF18C445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240088"/>
            <a:ext cx="3381375" cy="1789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5" name="Picture 9">
            <a:extLst>
              <a:ext uri="{FF2B5EF4-FFF2-40B4-BE49-F238E27FC236}">
                <a16:creationId xmlns:a16="http://schemas.microsoft.com/office/drawing/2014/main" id="{9A2411CC-4E5C-ED4F-BC9C-8E69690F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4891088"/>
            <a:ext cx="2343150" cy="1501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ítulo 1">
            <a:extLst>
              <a:ext uri="{FF2B5EF4-FFF2-40B4-BE49-F238E27FC236}">
                <a16:creationId xmlns:a16="http://schemas.microsoft.com/office/drawing/2014/main" id="{5BF05EB3-6909-485B-A84A-D23450F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3" y="-242888"/>
            <a:ext cx="8904287" cy="1042988"/>
          </a:xfrm>
        </p:spPr>
        <p:txBody>
          <a:bodyPr/>
          <a:lstStyle/>
          <a:p>
            <a:pPr>
              <a:defRPr/>
            </a:pPr>
            <a:r>
              <a:rPr lang="es-ES" altLang="es-ES" sz="2800">
                <a:latin typeface="+mn-lt"/>
              </a:rPr>
              <a:t>Caso de uso – Árbol Binario de Búsqueda (ABB)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D75A1D6-27E6-45E6-B0E7-4E8F9B216441}"/>
              </a:ext>
            </a:extLst>
          </p:cNvPr>
          <p:cNvSpPr/>
          <p:nvPr/>
        </p:nvSpPr>
        <p:spPr>
          <a:xfrm>
            <a:off x="3108325" y="4621213"/>
            <a:ext cx="2343150" cy="203041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E8E613-8E26-3541-BE6F-0E8ED7318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60"/>
          <a:stretch/>
        </p:blipFill>
        <p:spPr>
          <a:xfrm>
            <a:off x="4749800" y="836711"/>
            <a:ext cx="4000850" cy="5011091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D65A848E-FB4A-A44F-A73A-9281A5C2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9012FE-CFA4-4E9A-95EB-6D815514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1891654"/>
            <a:ext cx="4533281" cy="32146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44000" tIns="144000" rIns="144000" bIns="144000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 recursión es una metodología para resolver problemas.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Permite resolver un problema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por resolución de instancias más pequeñas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… </a:t>
            </a:r>
            <a:r>
              <a:rPr lang="es-ES" alt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del mismo problema.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 problema </a:t>
            </a:r>
            <a:r>
              <a:rPr lang="es-ES" alt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s-ES" altLang="es-ES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s-ES" altLang="es-ES" baseline="-25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es de la misma naturaleza que el problema original, pero en algún sentido es más simple. </a:t>
            </a:r>
          </a:p>
        </p:txBody>
      </p:sp>
      <p:sp>
        <p:nvSpPr>
          <p:cNvPr id="7172" name="Marcador de pie de página 3">
            <a:extLst>
              <a:ext uri="{FF2B5EF4-FFF2-40B4-BE49-F238E27FC236}">
                <a16:creationId xmlns:a16="http://schemas.microsoft.com/office/drawing/2014/main" id="{F8C3CDA4-E695-774D-BEC0-4576AD09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</a:endParaRP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862957F2-A66B-4A48-B3D6-6EB8DB2E3B9B}"/>
              </a:ext>
            </a:extLst>
          </p:cNvPr>
          <p:cNvSpPr txBox="1"/>
          <p:nvPr/>
        </p:nvSpPr>
        <p:spPr>
          <a:xfrm>
            <a:off x="4211960" y="5756570"/>
            <a:ext cx="4213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s-AR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Veamos un ejemplo 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5">
            <a:extLst>
              <a:ext uri="{FF2B5EF4-FFF2-40B4-BE49-F238E27FC236}">
                <a16:creationId xmlns:a16="http://schemas.microsoft.com/office/drawing/2014/main" id="{3839133A-8BE9-854B-B667-A1427C8C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455738"/>
            <a:ext cx="84883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261938" indent="-2619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Homogénea: </a:t>
            </a:r>
            <a:r>
              <a:rPr lang="es-AR" altLang="es-ES" sz="2000">
                <a:solidFill>
                  <a:srgbClr val="002060"/>
                </a:solidFill>
              </a:rPr>
              <a:t>todos los elementos son del mismo tipo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Dinámica: </a:t>
            </a:r>
            <a:r>
              <a:rPr lang="es-AR" altLang="es-ES" sz="2000">
                <a:solidFill>
                  <a:srgbClr val="002060"/>
                </a:solidFill>
              </a:rPr>
              <a:t>puede aumentar o disminuir su tamaño durante la ejecución del programa</a:t>
            </a:r>
            <a:endParaRPr lang="es-ES" altLang="es-ES" sz="200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No lineal: </a:t>
            </a:r>
            <a:r>
              <a:rPr lang="es-AR" altLang="es-ES" sz="2000">
                <a:solidFill>
                  <a:srgbClr val="002060"/>
                </a:solidFill>
              </a:rPr>
              <a:t>cada elemento puede tener 0, 1, o 2 sucesores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endParaRPr lang="es-AR" altLang="es-ES" sz="200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Calibri Light" panose="020F0302020204030204" pitchFamily="34" charset="0"/>
              <a:buAutoNum type="arabicPeriod"/>
            </a:pPr>
            <a:r>
              <a:rPr lang="es-AR" altLang="es-ES" sz="2000">
                <a:solidFill>
                  <a:srgbClr val="C00000"/>
                </a:solidFill>
              </a:rPr>
              <a:t>Acceso Secuencial</a:t>
            </a:r>
            <a:endParaRPr lang="es-ES" altLang="es-ES" sz="2000">
              <a:solidFill>
                <a:srgbClr val="C00000"/>
              </a:solidFill>
            </a:endParaRPr>
          </a:p>
        </p:txBody>
      </p:sp>
      <p:sp>
        <p:nvSpPr>
          <p:cNvPr id="44035" name="Marcador de pie de página 3">
            <a:extLst>
              <a:ext uri="{FF2B5EF4-FFF2-40B4-BE49-F238E27FC236}">
                <a16:creationId xmlns:a16="http://schemas.microsoft.com/office/drawing/2014/main" id="{DFC77A20-988F-484E-891A-C4E0EAC9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411913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44037" name="Título 1">
            <a:extLst>
              <a:ext uri="{FF2B5EF4-FFF2-40B4-BE49-F238E27FC236}">
                <a16:creationId xmlns:a16="http://schemas.microsoft.com/office/drawing/2014/main" id="{327E48DD-1E08-449D-82D5-6F6F89F57C90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s-ES" altLang="es-ES">
                <a:latin typeface="+mn-lt"/>
              </a:rPr>
              <a:t>Caso de uso - ABB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370573E-2495-1643-A154-2A0204077988}"/>
              </a:ext>
            </a:extLst>
          </p:cNvPr>
          <p:cNvSpPr txBox="1">
            <a:spLocks/>
          </p:cNvSpPr>
          <p:nvPr/>
        </p:nvSpPr>
        <p:spPr bwMode="auto">
          <a:xfrm>
            <a:off x="273050" y="711200"/>
            <a:ext cx="83169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algn="just">
              <a:lnSpc>
                <a:spcPct val="135000"/>
              </a:lnSpc>
              <a:buClr>
                <a:srgbClr val="FFCC66"/>
              </a:buClr>
              <a:buSzPct val="80000"/>
              <a:buFontTx/>
              <a:buNone/>
            </a:pPr>
            <a:r>
              <a:rPr lang="es-ES_tradnl" altLang="es-ES" sz="2200">
                <a:solidFill>
                  <a:srgbClr val="002060"/>
                </a:solidFill>
              </a:rPr>
              <a:t>Un árbol es una estructura de datos con las siguientes características:</a:t>
            </a:r>
          </a:p>
        </p:txBody>
      </p:sp>
      <p:grpSp>
        <p:nvGrpSpPr>
          <p:cNvPr id="44038" name="18 Grupo">
            <a:extLst>
              <a:ext uri="{FF2B5EF4-FFF2-40B4-BE49-F238E27FC236}">
                <a16:creationId xmlns:a16="http://schemas.microsoft.com/office/drawing/2014/main" id="{EEC07A65-A1D7-3D43-88EB-95ED9FF96872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821113"/>
            <a:ext cx="3754438" cy="2381250"/>
            <a:chOff x="244297" y="2605773"/>
            <a:chExt cx="4808894" cy="3350783"/>
          </a:xfrm>
        </p:grpSpPr>
        <p:grpSp>
          <p:nvGrpSpPr>
            <p:cNvPr id="44039" name="19 Grupo">
              <a:extLst>
                <a:ext uri="{FF2B5EF4-FFF2-40B4-BE49-F238E27FC236}">
                  <a16:creationId xmlns:a16="http://schemas.microsoft.com/office/drawing/2014/main" id="{772E6AEF-EF6B-8B4A-BC60-E083D743D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97" y="2605773"/>
              <a:ext cx="4808894" cy="2324759"/>
              <a:chOff x="244297" y="2965491"/>
              <a:chExt cx="4808894" cy="2324759"/>
            </a:xfrm>
          </p:grpSpPr>
          <p:sp>
            <p:nvSpPr>
              <p:cNvPr id="44048" name="Line 3">
                <a:extLst>
                  <a:ext uri="{FF2B5EF4-FFF2-40B4-BE49-F238E27FC236}">
                    <a16:creationId xmlns:a16="http://schemas.microsoft.com/office/drawing/2014/main" id="{535D8F35-FDF7-004B-A434-8D89C8AFC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9088" y="3440113"/>
                <a:ext cx="9906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2" name="Oval 4">
                <a:extLst>
                  <a:ext uri="{FF2B5EF4-FFF2-40B4-BE49-F238E27FC236}">
                    <a16:creationId xmlns:a16="http://schemas.microsoft.com/office/drawing/2014/main" id="{D7B49CE0-60AC-48C3-B80F-220944AB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758" y="2965491"/>
                <a:ext cx="760476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">
                <a:extLst>
                  <a:ext uri="{FF2B5EF4-FFF2-40B4-BE49-F238E27FC236}">
                    <a16:creationId xmlns:a16="http://schemas.microsoft.com/office/drawing/2014/main" id="{0E3763E9-F355-4D9D-BFAA-8A2A45C9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541" y="3646816"/>
                <a:ext cx="762510" cy="65452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1E8D32FD-EE91-4B9D-81AF-63A474F89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807" y="3666922"/>
                <a:ext cx="762509" cy="6522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7">
                <a:extLst>
                  <a:ext uri="{FF2B5EF4-FFF2-40B4-BE49-F238E27FC236}">
                    <a16:creationId xmlns:a16="http://schemas.microsoft.com/office/drawing/2014/main" id="{5B1E3521-5002-4A6D-B614-3E702D569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97" y="4582802"/>
                <a:ext cx="762510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19245527-8DE8-43CD-ABD0-F7A23E6C6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15" y="4582802"/>
                <a:ext cx="760476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9">
                <a:extLst>
                  <a:ext uri="{FF2B5EF4-FFF2-40B4-BE49-F238E27FC236}">
                    <a16:creationId xmlns:a16="http://schemas.microsoft.com/office/drawing/2014/main" id="{C731E787-E03E-40B4-95EB-546DB8DD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769" y="4640883"/>
                <a:ext cx="762509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10">
                <a:extLst>
                  <a:ext uri="{FF2B5EF4-FFF2-40B4-BE49-F238E27FC236}">
                    <a16:creationId xmlns:a16="http://schemas.microsoft.com/office/drawing/2014/main" id="{DF6ECBC6-2CCD-4913-9B86-2A79A4E5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81" y="4640883"/>
                <a:ext cx="762510" cy="65005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56" name="Line 11">
                <a:extLst>
                  <a:ext uri="{FF2B5EF4-FFF2-40B4-BE49-F238E27FC236}">
                    <a16:creationId xmlns:a16="http://schemas.microsoft.com/office/drawing/2014/main" id="{985007AC-904D-2947-BAB4-94CEF0A9B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75" y="4221163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7" name="Line 12">
                <a:extLst>
                  <a:ext uri="{FF2B5EF4-FFF2-40B4-BE49-F238E27FC236}">
                    <a16:creationId xmlns:a16="http://schemas.microsoft.com/office/drawing/2014/main" id="{77883877-1691-DE49-8D7D-2C7433327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175" y="4221163"/>
                <a:ext cx="228600" cy="4572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8" name="Line 13">
                <a:extLst>
                  <a:ext uri="{FF2B5EF4-FFF2-40B4-BE49-F238E27FC236}">
                    <a16:creationId xmlns:a16="http://schemas.microsoft.com/office/drawing/2014/main" id="{CEF8F7F8-FE06-2F41-81B3-EEB2F07DB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025" y="4202113"/>
                <a:ext cx="304800" cy="5334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59" name="Line 14">
                <a:extLst>
                  <a:ext uri="{FF2B5EF4-FFF2-40B4-BE49-F238E27FC236}">
                    <a16:creationId xmlns:a16="http://schemas.microsoft.com/office/drawing/2014/main" id="{411BBCF0-5D1C-BC4A-95E2-DBEAA6C17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913" y="4202113"/>
                <a:ext cx="392112" cy="534987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4060" name="Line 15">
                <a:extLst>
                  <a:ext uri="{FF2B5EF4-FFF2-40B4-BE49-F238E27FC236}">
                    <a16:creationId xmlns:a16="http://schemas.microsoft.com/office/drawing/2014/main" id="{24100D27-B2CC-FF41-AA59-818AF3AB0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025" y="3440113"/>
                <a:ext cx="9144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025C3F9D-CD13-4230-863B-1BBF379B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5" y="5230552"/>
              <a:ext cx="762510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1" name="Line 11">
              <a:extLst>
                <a:ext uri="{FF2B5EF4-FFF2-40B4-BE49-F238E27FC236}">
                  <a16:creationId xmlns:a16="http://schemas.microsoft.com/office/drawing/2014/main" id="{1906A75B-1E48-8946-83C1-87E38D391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2" y="4797152"/>
              <a:ext cx="190872" cy="45300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5911612-30B6-470D-B3D7-A8AC6FF8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96" y="5306503"/>
              <a:ext cx="762509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7BF01B9B-3DD3-497F-AC47-E67983237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408" y="5306503"/>
              <a:ext cx="762510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4" name="Line 13">
              <a:extLst>
                <a:ext uri="{FF2B5EF4-FFF2-40B4-BE49-F238E27FC236}">
                  <a16:creationId xmlns:a16="http://schemas.microsoft.com/office/drawing/2014/main" id="{705FBA1F-9742-DC4F-BAFB-D2E2B4323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646" y="4869160"/>
              <a:ext cx="304800" cy="5334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045" name="Line 14">
              <a:extLst>
                <a:ext uri="{FF2B5EF4-FFF2-40B4-BE49-F238E27FC236}">
                  <a16:creationId xmlns:a16="http://schemas.microsoft.com/office/drawing/2014/main" id="{939C5E42-5183-FE4C-B405-55529FCCC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534" y="4869160"/>
              <a:ext cx="392112" cy="53498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31366D57-9255-49E6-B357-27A5F149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679" y="5199278"/>
              <a:ext cx="762509" cy="650053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s-ES_tradnl" altLang="es-ES" sz="1800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7" name="Line 13">
              <a:extLst>
                <a:ext uri="{FF2B5EF4-FFF2-40B4-BE49-F238E27FC236}">
                  <a16:creationId xmlns:a16="http://schemas.microsoft.com/office/drawing/2014/main" id="{8D36F37A-7C6A-8648-90DC-2E4073FF8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611" y="4797151"/>
              <a:ext cx="44436" cy="40059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>
            <a:extLst>
              <a:ext uri="{FF2B5EF4-FFF2-40B4-BE49-F238E27FC236}">
                <a16:creationId xmlns:a16="http://schemas.microsoft.com/office/drawing/2014/main" id="{FB11496F-F57F-EE48-8301-8EC167B1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549275"/>
            <a:ext cx="873125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Cada elemento del árbol se relaciona con cero, 1 o 2 elementos (hijos).</a:t>
            </a:r>
          </a:p>
        </p:txBody>
      </p:sp>
      <p:sp>
        <p:nvSpPr>
          <p:cNvPr id="46083" name="Text Box 5">
            <a:extLst>
              <a:ext uri="{FF2B5EF4-FFF2-40B4-BE49-F238E27FC236}">
                <a16:creationId xmlns:a16="http://schemas.microsoft.com/office/drawing/2014/main" id="{1C8F9C98-567B-0244-BF0A-026283770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089025"/>
            <a:ext cx="8775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Si el árbol no está vacío, hay un único elemento (raíz) y que no tiene padre (predecesor).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B0492D1C-A439-A545-B1A2-22BB42BF7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484313"/>
            <a:ext cx="867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/>
              <a:t> Todo otro elemento del árbol posee un único padre y es un descendiente de la raíz.</a:t>
            </a:r>
            <a:endParaRPr lang="es-ES" altLang="es-ES" sz="1600"/>
          </a:p>
        </p:txBody>
      </p:sp>
      <p:sp>
        <p:nvSpPr>
          <p:cNvPr id="46085" name="Marcador de pie de página 3">
            <a:extLst>
              <a:ext uri="{FF2B5EF4-FFF2-40B4-BE49-F238E27FC236}">
                <a16:creationId xmlns:a16="http://schemas.microsoft.com/office/drawing/2014/main" id="{A09F2A30-8A3B-0E46-824E-C1C35C8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46086" name="Título 1">
            <a:extLst>
              <a:ext uri="{FF2B5EF4-FFF2-40B4-BE49-F238E27FC236}">
                <a16:creationId xmlns:a16="http://schemas.microsoft.com/office/drawing/2014/main" id="{2A1D975B-C776-6C4F-AAB5-EB878F8B9321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>
                <a:latin typeface="Calibri Light" panose="020F0302020204030204" pitchFamily="34" charset="0"/>
              </a:rPr>
              <a:t>Caso de uso - ABB</a:t>
            </a:r>
          </a:p>
        </p:txBody>
      </p:sp>
      <p:sp>
        <p:nvSpPr>
          <p:cNvPr id="46087" name="Text Box 30">
            <a:extLst>
              <a:ext uri="{FF2B5EF4-FFF2-40B4-BE49-F238E27FC236}">
                <a16:creationId xmlns:a16="http://schemas.microsoft.com/office/drawing/2014/main" id="{43039F2D-D1B2-DD41-8D0D-735F68B0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3213"/>
            <a:ext cx="687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Hoja</a:t>
            </a:r>
          </a:p>
        </p:txBody>
      </p:sp>
      <p:sp>
        <p:nvSpPr>
          <p:cNvPr id="46088" name="Text Box 30">
            <a:extLst>
              <a:ext uri="{FF2B5EF4-FFF2-40B4-BE49-F238E27FC236}">
                <a16:creationId xmlns:a16="http://schemas.microsoft.com/office/drawing/2014/main" id="{DC7D7E42-832A-BD4B-9991-494AC52AF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070100"/>
            <a:ext cx="590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Raiz</a:t>
            </a:r>
          </a:p>
        </p:txBody>
      </p:sp>
      <p:sp>
        <p:nvSpPr>
          <p:cNvPr id="46089" name="Text Box 30">
            <a:extLst>
              <a:ext uri="{FF2B5EF4-FFF2-40B4-BE49-F238E27FC236}">
                <a16:creationId xmlns:a16="http://schemas.microsoft.com/office/drawing/2014/main" id="{B89364FD-BD75-784A-B538-5D456A59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3332163"/>
            <a:ext cx="61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s-ES_tradnl" altLang="es-ES" sz="1200">
                <a:solidFill>
                  <a:srgbClr val="C00000"/>
                </a:solidFill>
                <a:latin typeface="Comic Sans MS" panose="030F0902030302020204" pitchFamily="66" charset="0"/>
              </a:rPr>
              <a:t>Nodo</a:t>
            </a:r>
          </a:p>
        </p:txBody>
      </p:sp>
      <p:grpSp>
        <p:nvGrpSpPr>
          <p:cNvPr id="46090" name="14 Grupo">
            <a:extLst>
              <a:ext uri="{FF2B5EF4-FFF2-40B4-BE49-F238E27FC236}">
                <a16:creationId xmlns:a16="http://schemas.microsoft.com/office/drawing/2014/main" id="{103451BD-3F1C-F94E-8473-9A418FA38145}"/>
              </a:ext>
            </a:extLst>
          </p:cNvPr>
          <p:cNvGrpSpPr>
            <a:grpSpLocks/>
          </p:cNvGrpSpPr>
          <p:nvPr/>
        </p:nvGrpSpPr>
        <p:grpSpPr bwMode="auto">
          <a:xfrm>
            <a:off x="3851920" y="2684463"/>
            <a:ext cx="2503487" cy="2489200"/>
            <a:chOff x="11994627" y="2832075"/>
            <a:chExt cx="3997325" cy="4928809"/>
          </a:xfrm>
        </p:grpSpPr>
        <p:sp>
          <p:nvSpPr>
            <p:cNvPr id="46116" name="Text Box 30">
              <a:extLst>
                <a:ext uri="{FF2B5EF4-FFF2-40B4-BE49-F238E27FC236}">
                  <a16:creationId xmlns:a16="http://schemas.microsoft.com/office/drawing/2014/main" id="{8A288938-A93A-0F45-B0E0-51D25E319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9029" y="7212418"/>
              <a:ext cx="1729074" cy="548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s-ES_tradnl" altLang="es-ES" sz="1200">
                  <a:solidFill>
                    <a:srgbClr val="C00000"/>
                  </a:solidFill>
                  <a:latin typeface="Comic Sans MS" panose="030F0902030302020204" pitchFamily="66" charset="0"/>
                </a:rPr>
                <a:t>Subárbol</a:t>
              </a:r>
            </a:p>
          </p:txBody>
        </p:sp>
        <p:sp>
          <p:nvSpPr>
            <p:cNvPr id="46117" name="Oval 28">
              <a:extLst>
                <a:ext uri="{FF2B5EF4-FFF2-40B4-BE49-F238E27FC236}">
                  <a16:creationId xmlns:a16="http://schemas.microsoft.com/office/drawing/2014/main" id="{23E3C0D6-2145-3B47-9722-97B274053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4627" y="2832075"/>
              <a:ext cx="3997325" cy="42592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AR" altLang="es-ES" sz="12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46091" name="1 CuadroTexto">
            <a:extLst>
              <a:ext uri="{FF2B5EF4-FFF2-40B4-BE49-F238E27FC236}">
                <a16:creationId xmlns:a16="http://schemas.microsoft.com/office/drawing/2014/main" id="{F2AB019E-25D0-1C4D-91C9-13DCB092E0B5}"/>
              </a:ext>
            </a:extLst>
          </p:cNvPr>
          <p:cNvSpPr txBox="1">
            <a:spLocks noChangeArrowheads="1"/>
          </p:cNvSpPr>
          <p:nvPr/>
        </p:nvSpPr>
        <p:spPr bwMode="auto">
          <a:xfrm rot="-1202470">
            <a:off x="6851650" y="2620963"/>
            <a:ext cx="138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1400">
                <a:solidFill>
                  <a:srgbClr val="C00000"/>
                </a:solidFill>
                <a:latin typeface="Comic Sans MS" panose="030F0902030302020204" pitchFamily="66" charset="0"/>
              </a:rPr>
              <a:t>Pensemos en la recursión!!</a:t>
            </a:r>
          </a:p>
        </p:txBody>
      </p:sp>
      <p:grpSp>
        <p:nvGrpSpPr>
          <p:cNvPr id="46092" name="18 Grupo">
            <a:extLst>
              <a:ext uri="{FF2B5EF4-FFF2-40B4-BE49-F238E27FC236}">
                <a16:creationId xmlns:a16="http://schemas.microsoft.com/office/drawing/2014/main" id="{FC3E5B6F-FB74-5C4D-8734-4889342A6C5B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2138363"/>
            <a:ext cx="3754437" cy="2379662"/>
            <a:chOff x="244297" y="2605773"/>
            <a:chExt cx="4808894" cy="3350783"/>
          </a:xfrm>
        </p:grpSpPr>
        <p:grpSp>
          <p:nvGrpSpPr>
            <p:cNvPr id="46094" name="19 Grupo">
              <a:extLst>
                <a:ext uri="{FF2B5EF4-FFF2-40B4-BE49-F238E27FC236}">
                  <a16:creationId xmlns:a16="http://schemas.microsoft.com/office/drawing/2014/main" id="{6F672447-13B8-4441-B0DF-9122A25E8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97" y="2605773"/>
              <a:ext cx="4808894" cy="2324021"/>
              <a:chOff x="244297" y="2965491"/>
              <a:chExt cx="4808894" cy="2324021"/>
            </a:xfrm>
          </p:grpSpPr>
          <p:sp>
            <p:nvSpPr>
              <p:cNvPr id="46103" name="Line 3">
                <a:extLst>
                  <a:ext uri="{FF2B5EF4-FFF2-40B4-BE49-F238E27FC236}">
                    <a16:creationId xmlns:a16="http://schemas.microsoft.com/office/drawing/2014/main" id="{71461D02-23AC-4D43-9F2C-840B6F3F9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9088" y="3440113"/>
                <a:ext cx="9906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64" name="Oval 4">
                <a:extLst>
                  <a:ext uri="{FF2B5EF4-FFF2-40B4-BE49-F238E27FC236}">
                    <a16:creationId xmlns:a16="http://schemas.microsoft.com/office/drawing/2014/main" id="{EC11285E-3D5A-42DB-8E3B-F41184DC8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757" y="2965491"/>
                <a:ext cx="760476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37</a:t>
                </a:r>
              </a:p>
            </p:txBody>
          </p:sp>
          <p:sp>
            <p:nvSpPr>
              <p:cNvPr id="165" name="Oval 5">
                <a:extLst>
                  <a:ext uri="{FF2B5EF4-FFF2-40B4-BE49-F238E27FC236}">
                    <a16:creationId xmlns:a16="http://schemas.microsoft.com/office/drawing/2014/main" id="{8F58FAAC-D5A0-457E-8D11-40F377AA7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542" y="3647271"/>
                <a:ext cx="762509" cy="65272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166" name="Oval 6">
                <a:extLst>
                  <a:ext uri="{FF2B5EF4-FFF2-40B4-BE49-F238E27FC236}">
                    <a16:creationId xmlns:a16="http://schemas.microsoft.com/office/drawing/2014/main" id="{D1DB8AFB-22D5-44EE-B151-FAA9F952D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806" y="3667390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67" name="Oval 7">
                <a:extLst>
                  <a:ext uri="{FF2B5EF4-FFF2-40B4-BE49-F238E27FC236}">
                    <a16:creationId xmlns:a16="http://schemas.microsoft.com/office/drawing/2014/main" id="{CA483C06-447E-4F27-8D8F-067AF8B8E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97" y="4581646"/>
                <a:ext cx="762509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13</a:t>
                </a:r>
              </a:p>
            </p:txBody>
          </p:sp>
          <p:sp>
            <p:nvSpPr>
              <p:cNvPr id="168" name="Oval 8">
                <a:extLst>
                  <a:ext uri="{FF2B5EF4-FFF2-40B4-BE49-F238E27FC236}">
                    <a16:creationId xmlns:a16="http://schemas.microsoft.com/office/drawing/2014/main" id="{CDFD96BE-25AC-4186-8590-07812F39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14" y="4581646"/>
                <a:ext cx="760476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27</a:t>
                </a:r>
              </a:p>
            </p:txBody>
          </p:sp>
          <p:sp>
            <p:nvSpPr>
              <p:cNvPr id="169" name="Oval 9">
                <a:extLst>
                  <a:ext uri="{FF2B5EF4-FFF2-40B4-BE49-F238E27FC236}">
                    <a16:creationId xmlns:a16="http://schemas.microsoft.com/office/drawing/2014/main" id="{B1307AF4-02B0-4FF8-93C2-2EB0CF563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768" y="4639765"/>
                <a:ext cx="762510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170" name="Oval 10">
                <a:extLst>
                  <a:ext uri="{FF2B5EF4-FFF2-40B4-BE49-F238E27FC236}">
                    <a16:creationId xmlns:a16="http://schemas.microsoft.com/office/drawing/2014/main" id="{9E520960-1AD3-4A27-863B-A7276D7E4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82" y="4639765"/>
                <a:ext cx="762509" cy="65048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84</a:t>
                </a:r>
              </a:p>
            </p:txBody>
          </p:sp>
          <p:sp>
            <p:nvSpPr>
              <p:cNvPr id="46111" name="Line 11">
                <a:extLst>
                  <a:ext uri="{FF2B5EF4-FFF2-40B4-BE49-F238E27FC236}">
                    <a16:creationId xmlns:a16="http://schemas.microsoft.com/office/drawing/2014/main" id="{62E6E56A-837C-EF4C-9073-DB664FFE8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75" y="4221163"/>
                <a:ext cx="4572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2" name="Line 12">
                <a:extLst>
                  <a:ext uri="{FF2B5EF4-FFF2-40B4-BE49-F238E27FC236}">
                    <a16:creationId xmlns:a16="http://schemas.microsoft.com/office/drawing/2014/main" id="{727E6F3B-87E9-DB42-B19D-0B99700AD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175" y="4221163"/>
                <a:ext cx="228600" cy="4572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3" name="Line 13">
                <a:extLst>
                  <a:ext uri="{FF2B5EF4-FFF2-40B4-BE49-F238E27FC236}">
                    <a16:creationId xmlns:a16="http://schemas.microsoft.com/office/drawing/2014/main" id="{12B67993-D929-B842-8B3E-DEBB30AF1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025" y="4202113"/>
                <a:ext cx="304800" cy="5334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4" name="Line 14">
                <a:extLst>
                  <a:ext uri="{FF2B5EF4-FFF2-40B4-BE49-F238E27FC236}">
                    <a16:creationId xmlns:a16="http://schemas.microsoft.com/office/drawing/2014/main" id="{1234F95D-58E1-464B-804F-6A6B67399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913" y="4202113"/>
                <a:ext cx="392112" cy="534987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6115" name="Line 15">
                <a:extLst>
                  <a:ext uri="{FF2B5EF4-FFF2-40B4-BE49-F238E27FC236}">
                    <a16:creationId xmlns:a16="http://schemas.microsoft.com/office/drawing/2014/main" id="{0764D87E-3549-8B41-911B-09F06BFD1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025" y="3440113"/>
                <a:ext cx="914400" cy="381000"/>
              </a:xfrm>
              <a:prstGeom prst="line">
                <a:avLst/>
              </a:prstGeom>
              <a:noFill/>
              <a:ln w="12700">
                <a:solidFill>
                  <a:srgbClr val="00206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155" name="Oval 7">
              <a:extLst>
                <a:ext uri="{FF2B5EF4-FFF2-40B4-BE49-F238E27FC236}">
                  <a16:creationId xmlns:a16="http://schemas.microsoft.com/office/drawing/2014/main" id="{A89EA4BA-8E2B-481C-8F7F-065A7C65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5" y="5230069"/>
              <a:ext cx="762509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id="{67BB51B7-B97B-3D40-86EB-37A875FFD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2" y="4797152"/>
              <a:ext cx="190872" cy="45300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99903E7-C09C-4E82-8920-F05DD0AC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95" y="5306071"/>
              <a:ext cx="762510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21362A69-6EA5-4567-81DB-56480F9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409" y="5306071"/>
              <a:ext cx="762509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46099" name="Line 13">
              <a:extLst>
                <a:ext uri="{FF2B5EF4-FFF2-40B4-BE49-F238E27FC236}">
                  <a16:creationId xmlns:a16="http://schemas.microsoft.com/office/drawing/2014/main" id="{B6E1F03F-29E0-574B-B180-FF8F114B3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646" y="4869160"/>
              <a:ext cx="304800" cy="53340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100" name="Line 14">
              <a:extLst>
                <a:ext uri="{FF2B5EF4-FFF2-40B4-BE49-F238E27FC236}">
                  <a16:creationId xmlns:a16="http://schemas.microsoft.com/office/drawing/2014/main" id="{A62F9079-8030-6B46-9715-C28C846A5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534" y="4869160"/>
              <a:ext cx="392112" cy="53498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1" name="Oval 9">
              <a:extLst>
                <a:ext uri="{FF2B5EF4-FFF2-40B4-BE49-F238E27FC236}">
                  <a16:creationId xmlns:a16="http://schemas.microsoft.com/office/drawing/2014/main" id="{AF200DD4-98DF-470B-AB14-A099A2D2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678" y="5198774"/>
              <a:ext cx="762510" cy="65048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46102" name="Line 13">
              <a:extLst>
                <a:ext uri="{FF2B5EF4-FFF2-40B4-BE49-F238E27FC236}">
                  <a16:creationId xmlns:a16="http://schemas.microsoft.com/office/drawing/2014/main" id="{A2D0D2D3-41D0-1745-9ADC-4ED822FB5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611" y="4797151"/>
              <a:ext cx="44436" cy="40059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6093" name="Rectangle 2">
            <a:extLst>
              <a:ext uri="{FF2B5EF4-FFF2-40B4-BE49-F238E27FC236}">
                <a16:creationId xmlns:a16="http://schemas.microsoft.com/office/drawing/2014/main" id="{08D3CAEE-5E28-4F4F-9054-1B2FB137BA54}"/>
              </a:ext>
            </a:extLst>
          </p:cNvPr>
          <p:cNvSpPr txBox="1">
            <a:spLocks/>
          </p:cNvSpPr>
          <p:nvPr/>
        </p:nvSpPr>
        <p:spPr bwMode="auto">
          <a:xfrm>
            <a:off x="412750" y="5059363"/>
            <a:ext cx="62833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5000"/>
              </a:lnSpc>
              <a:buClr>
                <a:srgbClr val="FFCC66"/>
              </a:buClr>
              <a:buFont typeface="Wingdings" pitchFamily="2" charset="2"/>
              <a:buNone/>
            </a:pPr>
            <a:r>
              <a:rPr lang="es-ES_tradnl" altLang="es-ES" sz="1600" b="1">
                <a:cs typeface="Times New Roman" panose="02020603050405020304" pitchFamily="18" charset="0"/>
              </a:rPr>
              <a:t>Cada nodo tiene un valor que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>
                <a:cs typeface="Times New Roman" panose="02020603050405020304" pitchFamily="18" charset="0"/>
              </a:rPr>
              <a:t>Es más grande que el valor de todos los nodos del subárbol izquierdo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s-ES_tradnl" altLang="es-ES" sz="1600">
                <a:cs typeface="Times New Roman" panose="02020603050405020304" pitchFamily="18" charset="0"/>
              </a:rPr>
              <a:t>Es menor que el valor de todos los nodos del subárbol derecho	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rgbClr val="FFCC66"/>
              </a:buClr>
              <a:buFont typeface="Wingdings" pitchFamily="2" charset="2"/>
              <a:buNone/>
            </a:pPr>
            <a:r>
              <a:rPr lang="es-ES_tradnl" altLang="es-ES" sz="1600" b="1">
                <a:cs typeface="Times New Roman" panose="02020603050405020304" pitchFamily="18" charset="0"/>
              </a:rPr>
              <a:t>Utilidad más importante </a:t>
            </a:r>
            <a:r>
              <a:rPr lang="es-ES_tradnl" altLang="es-ES" sz="1600">
                <a:cs typeface="Times New Roman" panose="02020603050405020304" pitchFamily="18" charset="0"/>
                <a:sym typeface="Wingdings" pitchFamily="2" charset="2"/>
              </a:rPr>
              <a:t> Búsquedas  el tiempo medio es O(log n))</a:t>
            </a:r>
            <a:endParaRPr lang="es-ES_tradnl" altLang="es-ES" sz="1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>
            <a:extLst>
              <a:ext uri="{FF2B5EF4-FFF2-40B4-BE49-F238E27FC236}">
                <a16:creationId xmlns:a16="http://schemas.microsoft.com/office/drawing/2014/main" id="{81C182DD-F307-4CF7-B8E9-D50EC12C5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22275"/>
            <a:ext cx="7789862" cy="700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s-ES_tradnl" sz="3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Representación ABB</a:t>
            </a:r>
          </a:p>
        </p:txBody>
      </p:sp>
      <p:grpSp>
        <p:nvGrpSpPr>
          <p:cNvPr id="48131" name="91 Grupo">
            <a:extLst>
              <a:ext uri="{FF2B5EF4-FFF2-40B4-BE49-F238E27FC236}">
                <a16:creationId xmlns:a16="http://schemas.microsoft.com/office/drawing/2014/main" id="{F4A68B7F-D5DE-AF47-8B40-B776074ECA9C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995488"/>
            <a:ext cx="4229100" cy="2867025"/>
            <a:chOff x="3897637" y="2367205"/>
            <a:chExt cx="4231295" cy="2865223"/>
          </a:xfrm>
        </p:grpSpPr>
        <p:grpSp>
          <p:nvGrpSpPr>
            <p:cNvPr id="48134" name="58 Grupo">
              <a:extLst>
                <a:ext uri="{FF2B5EF4-FFF2-40B4-BE49-F238E27FC236}">
                  <a16:creationId xmlns:a16="http://schemas.microsoft.com/office/drawing/2014/main" id="{29411923-0FD7-8C41-A78C-EDF26D106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0797" y="2367205"/>
              <a:ext cx="1101550" cy="449971"/>
              <a:chOff x="5764565" y="2367205"/>
              <a:chExt cx="2180127" cy="449971"/>
            </a:xfrm>
          </p:grpSpPr>
          <p:sp>
            <p:nvSpPr>
              <p:cNvPr id="20518" name="Rectangle 16">
                <a:extLst>
                  <a:ext uri="{FF2B5EF4-FFF2-40B4-BE49-F238E27FC236}">
                    <a16:creationId xmlns:a16="http://schemas.microsoft.com/office/drawing/2014/main" id="{64603DBE-8714-4CCA-8908-DF7D030F0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832" y="2367205"/>
                <a:ext cx="933627" cy="450567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8166" name="Rectangle 16">
                <a:extLst>
                  <a:ext uri="{FF2B5EF4-FFF2-40B4-BE49-F238E27FC236}">
                    <a16:creationId xmlns:a16="http://schemas.microsoft.com/office/drawing/2014/main" id="{92D2F5B5-7C9B-824C-9DBA-184CCAED1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7010" y="2367205"/>
                <a:ext cx="56768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48167" name="Rectangle 16">
                <a:extLst>
                  <a:ext uri="{FF2B5EF4-FFF2-40B4-BE49-F238E27FC236}">
                    <a16:creationId xmlns:a16="http://schemas.microsoft.com/office/drawing/2014/main" id="{BA1F9965-2EB0-B942-8B87-7D77E951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565" y="2367205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5" name="60 Grupo">
              <a:extLst>
                <a:ext uri="{FF2B5EF4-FFF2-40B4-BE49-F238E27FC236}">
                  <a16:creationId xmlns:a16="http://schemas.microsoft.com/office/drawing/2014/main" id="{5917D65E-73A4-064C-ACBC-65B41D222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0315" y="3140260"/>
              <a:ext cx="1150274" cy="450816"/>
              <a:chOff x="5914243" y="2060140"/>
              <a:chExt cx="2276553" cy="450816"/>
            </a:xfrm>
          </p:grpSpPr>
          <p:sp>
            <p:nvSpPr>
              <p:cNvPr id="20515" name="Rectangle 16">
                <a:extLst>
                  <a:ext uri="{FF2B5EF4-FFF2-40B4-BE49-F238E27FC236}">
                    <a16:creationId xmlns:a16="http://schemas.microsoft.com/office/drawing/2014/main" id="{C9DCDF0D-7486-402E-9BCA-F61A2BC0D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631" y="2059711"/>
                <a:ext cx="92733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516" name="Rectangle 16">
                <a:extLst>
                  <a:ext uri="{FF2B5EF4-FFF2-40B4-BE49-F238E27FC236}">
                    <a16:creationId xmlns:a16="http://schemas.microsoft.com/office/drawing/2014/main" id="{02951C29-8822-4FC6-8709-FB37EACF5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710" y="2059711"/>
                <a:ext cx="568975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64" name="Rectangle 16">
                <a:extLst>
                  <a:ext uri="{FF2B5EF4-FFF2-40B4-BE49-F238E27FC236}">
                    <a16:creationId xmlns:a16="http://schemas.microsoft.com/office/drawing/2014/main" id="{4833E6F1-1C4E-2547-9A43-FFAF0E328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4243" y="2060848"/>
                <a:ext cx="567680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6" name="64 Grupo">
              <a:extLst>
                <a:ext uri="{FF2B5EF4-FFF2-40B4-BE49-F238E27FC236}">
                  <a16:creationId xmlns:a16="http://schemas.microsoft.com/office/drawing/2014/main" id="{B474FA02-A168-7347-B8E2-BD08093BE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0050" y="3162483"/>
              <a:ext cx="1037035" cy="450816"/>
              <a:chOff x="4808865" y="2046359"/>
              <a:chExt cx="2052442" cy="450816"/>
            </a:xfrm>
          </p:grpSpPr>
          <p:sp>
            <p:nvSpPr>
              <p:cNvPr id="20512" name="Rectangle 16">
                <a:extLst>
                  <a:ext uri="{FF2B5EF4-FFF2-40B4-BE49-F238E27FC236}">
                    <a16:creationId xmlns:a16="http://schemas.microsoft.com/office/drawing/2014/main" id="{101F37CE-C315-48F8-AF19-799B56CB4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544" y="2045918"/>
                <a:ext cx="88961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160" name="Rectangle 16">
                <a:extLst>
                  <a:ext uri="{FF2B5EF4-FFF2-40B4-BE49-F238E27FC236}">
                    <a16:creationId xmlns:a16="http://schemas.microsoft.com/office/drawing/2014/main" id="{F38262D4-E0D0-C841-87C3-3CB99C339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523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48161" name="Rectangle 16">
                <a:extLst>
                  <a:ext uri="{FF2B5EF4-FFF2-40B4-BE49-F238E27FC236}">
                    <a16:creationId xmlns:a16="http://schemas.microsoft.com/office/drawing/2014/main" id="{FB3BEC1C-BC98-0C4C-AE51-7BC2387F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86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37" name="68 Grupo">
              <a:extLst>
                <a:ext uri="{FF2B5EF4-FFF2-40B4-BE49-F238E27FC236}">
                  <a16:creationId xmlns:a16="http://schemas.microsoft.com/office/drawing/2014/main" id="{1EF0ED29-738C-5746-BC06-41DBB652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7637" y="3943475"/>
              <a:ext cx="1128741" cy="449228"/>
              <a:chOff x="5810123" y="1945174"/>
              <a:chExt cx="2233942" cy="449228"/>
            </a:xfrm>
          </p:grpSpPr>
          <p:sp>
            <p:nvSpPr>
              <p:cNvPr id="20509" name="Rectangle 16">
                <a:extLst>
                  <a:ext uri="{FF2B5EF4-FFF2-40B4-BE49-F238E27FC236}">
                    <a16:creationId xmlns:a16="http://schemas.microsoft.com/office/drawing/2014/main" id="{9ADD6D98-5E3D-4A6B-AC6D-3F8C47E66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693" y="1945888"/>
                <a:ext cx="927341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510" name="Rectangle 16">
                <a:extLst>
                  <a:ext uri="{FF2B5EF4-FFF2-40B4-BE49-F238E27FC236}">
                    <a16:creationId xmlns:a16="http://schemas.microsoft.com/office/drawing/2014/main" id="{6BD38382-DFA5-4176-92BC-6012761C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6191" y="1945888"/>
                <a:ext cx="568977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1" name="Rectangle 16">
                <a:extLst>
                  <a:ext uri="{FF2B5EF4-FFF2-40B4-BE49-F238E27FC236}">
                    <a16:creationId xmlns:a16="http://schemas.microsoft.com/office/drawing/2014/main" id="{C0ED8483-55B9-4938-9CCF-BBC9CA0AC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123" y="1945888"/>
                <a:ext cx="568977" cy="448979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6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38" name="72 Grupo">
              <a:extLst>
                <a:ext uri="{FF2B5EF4-FFF2-40B4-BE49-F238E27FC236}">
                  <a16:creationId xmlns:a16="http://schemas.microsoft.com/office/drawing/2014/main" id="{C0AF77BA-C0ED-4347-9A10-7AEF8D82B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1935" y="4033957"/>
              <a:ext cx="1135094" cy="449228"/>
              <a:chOff x="5093015" y="2017733"/>
              <a:chExt cx="2246513" cy="449228"/>
            </a:xfrm>
          </p:grpSpPr>
          <p:sp>
            <p:nvSpPr>
              <p:cNvPr id="20506" name="Rectangle 16">
                <a:extLst>
                  <a:ext uri="{FF2B5EF4-FFF2-40B4-BE49-F238E27FC236}">
                    <a16:creationId xmlns:a16="http://schemas.microsoft.com/office/drawing/2014/main" id="{0AF71A8A-8987-47DA-B2D2-FFB08EB5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168" y="2018395"/>
                <a:ext cx="927337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507" name="Rectangle 16">
                <a:extLst>
                  <a:ext uri="{FF2B5EF4-FFF2-40B4-BE49-F238E27FC236}">
                    <a16:creationId xmlns:a16="http://schemas.microsoft.com/office/drawing/2014/main" id="{D8A267F3-C27B-4448-BA35-24E49A911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1956" y="2018395"/>
                <a:ext cx="568976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8" name="Rectangle 16">
                <a:extLst>
                  <a:ext uri="{FF2B5EF4-FFF2-40B4-BE49-F238E27FC236}">
                    <a16:creationId xmlns:a16="http://schemas.microsoft.com/office/drawing/2014/main" id="{F003A73A-B653-409A-ABC0-DBE4D25C9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316" y="2018395"/>
                <a:ext cx="568976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39" name="76 Grupo">
              <a:extLst>
                <a:ext uri="{FF2B5EF4-FFF2-40B4-BE49-F238E27FC236}">
                  <a16:creationId xmlns:a16="http://schemas.microsoft.com/office/drawing/2014/main" id="{06D1B5D5-EBDD-3344-AA09-3C126EF3D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5957" y="4026018"/>
              <a:ext cx="1122975" cy="465103"/>
              <a:chOff x="4320826" y="1973790"/>
              <a:chExt cx="2222528" cy="465103"/>
            </a:xfrm>
          </p:grpSpPr>
          <p:sp>
            <p:nvSpPr>
              <p:cNvPr id="20503" name="Rectangle 16">
                <a:extLst>
                  <a:ext uri="{FF2B5EF4-FFF2-40B4-BE49-F238E27FC236}">
                    <a16:creationId xmlns:a16="http://schemas.microsoft.com/office/drawing/2014/main" id="{61FC04EF-820D-4061-A9D6-BDC355710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7880" y="1974459"/>
                <a:ext cx="92733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504" name="Rectangle 16">
                <a:extLst>
                  <a:ext uri="{FF2B5EF4-FFF2-40B4-BE49-F238E27FC236}">
                    <a16:creationId xmlns:a16="http://schemas.microsoft.com/office/drawing/2014/main" id="{FB885614-B0F4-4D1B-90DF-BDD0E4D4F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4376" y="1988737"/>
                <a:ext cx="568978" cy="450566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52" name="Rectangle 16">
                <a:extLst>
                  <a:ext uri="{FF2B5EF4-FFF2-40B4-BE49-F238E27FC236}">
                    <a16:creationId xmlns:a16="http://schemas.microsoft.com/office/drawing/2014/main" id="{D0EA3A8E-BDF8-5041-8DD7-FDA318BD2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826" y="1973996"/>
                <a:ext cx="567677" cy="449971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_tradnl" altLang="es-ES" sz="2000">
                  <a:solidFill>
                    <a:srgbClr val="FFFFFF"/>
                  </a:solidFill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48140" name="80 Grupo">
              <a:extLst>
                <a:ext uri="{FF2B5EF4-FFF2-40B4-BE49-F238E27FC236}">
                  <a16:creationId xmlns:a16="http://schemas.microsoft.com/office/drawing/2014/main" id="{AB129254-BCE6-3845-9F4C-1F945901F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1434" y="4783200"/>
              <a:ext cx="1149384" cy="449228"/>
              <a:chOff x="4731613" y="1686856"/>
              <a:chExt cx="2274795" cy="449228"/>
            </a:xfrm>
          </p:grpSpPr>
          <p:sp>
            <p:nvSpPr>
              <p:cNvPr id="20500" name="Rectangle 16">
                <a:extLst>
                  <a:ext uri="{FF2B5EF4-FFF2-40B4-BE49-F238E27FC236}">
                    <a16:creationId xmlns:a16="http://schemas.microsoft.com/office/drawing/2014/main" id="{E60E88D2-9A46-4F5C-9B50-56EF8C32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419" y="1687104"/>
                <a:ext cx="930482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20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501" name="Rectangle 16">
                <a:extLst>
                  <a:ext uri="{FF2B5EF4-FFF2-40B4-BE49-F238E27FC236}">
                    <a16:creationId xmlns:a16="http://schemas.microsoft.com/office/drawing/2014/main" id="{6BD50F10-5AE3-4399-9376-2474E9F07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5497" y="1687104"/>
                <a:ext cx="572120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2" name="Rectangle 16">
                <a:extLst>
                  <a:ext uri="{FF2B5EF4-FFF2-40B4-BE49-F238E27FC236}">
                    <a16:creationId xmlns:a16="http://schemas.microsoft.com/office/drawing/2014/main" id="{397D94AF-E874-4BCF-BB0F-4B6A9AE9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1710" y="1687104"/>
                <a:ext cx="568978" cy="44898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200" dirty="0" err="1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Nil</a:t>
                </a:r>
                <a:endParaRPr lang="es-ES_tradnl" altLang="es-ES" sz="1200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41" name="Line 10">
              <a:extLst>
                <a:ext uri="{FF2B5EF4-FFF2-40B4-BE49-F238E27FC236}">
                  <a16:creationId xmlns:a16="http://schemas.microsoft.com/office/drawing/2014/main" id="{E94D477F-9A60-CD4E-89F9-4F4D21332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133" y="2671329"/>
              <a:ext cx="449751" cy="46964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2" name="Line 10">
              <a:extLst>
                <a:ext uri="{FF2B5EF4-FFF2-40B4-BE49-F238E27FC236}">
                  <a16:creationId xmlns:a16="http://schemas.microsoft.com/office/drawing/2014/main" id="{9F6E8CDF-8F9F-814B-8493-763B8C16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6021" y="2756797"/>
              <a:ext cx="504056" cy="42119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3" name="Line 10">
              <a:extLst>
                <a:ext uri="{FF2B5EF4-FFF2-40B4-BE49-F238E27FC236}">
                  <a16:creationId xmlns:a16="http://schemas.microsoft.com/office/drawing/2014/main" id="{0B55F0B7-A3BE-5A41-8E3B-F4CDE9B9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2541" y="3613154"/>
              <a:ext cx="150407" cy="390122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4" name="Line 10">
              <a:extLst>
                <a:ext uri="{FF2B5EF4-FFF2-40B4-BE49-F238E27FC236}">
                  <a16:creationId xmlns:a16="http://schemas.microsoft.com/office/drawing/2014/main" id="{831C63E4-45D8-5E46-AE28-39F1E6A1F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4526" y="3562366"/>
              <a:ext cx="252028" cy="396044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5" name="Line 10">
              <a:extLst>
                <a:ext uri="{FF2B5EF4-FFF2-40B4-BE49-F238E27FC236}">
                  <a16:creationId xmlns:a16="http://schemas.microsoft.com/office/drawing/2014/main" id="{7158A047-CC44-BB45-BF0D-5CB6FD8DC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4717" y="3576652"/>
              <a:ext cx="253229" cy="41412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146" name="Line 10">
              <a:extLst>
                <a:ext uri="{FF2B5EF4-FFF2-40B4-BE49-F238E27FC236}">
                  <a16:creationId xmlns:a16="http://schemas.microsoft.com/office/drawing/2014/main" id="{C20C08B2-83A9-6044-90A3-F445FB4DE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6799" y="4415453"/>
              <a:ext cx="281372" cy="3240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54" name="Text Box 17">
            <a:extLst>
              <a:ext uri="{FF2B5EF4-FFF2-40B4-BE49-F238E27FC236}">
                <a16:creationId xmlns:a16="http://schemas.microsoft.com/office/drawing/2014/main" id="{5C655555-3AE8-4FC4-92E8-2A132E85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44675"/>
            <a:ext cx="3530600" cy="266065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Type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elemento = </a:t>
            </a:r>
            <a:r>
              <a:rPr lang="es-ES_tradnl" altLang="es-ES" sz="1400" i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tipoElemento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^nodo;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nodo = </a:t>
            </a:r>
            <a:r>
              <a:rPr lang="es-ES_tradnl" altLang="es-E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elemento;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hijoIzq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hijoDer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lang="es-ES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48133" name="Marcador de pie de página 3">
            <a:extLst>
              <a:ext uri="{FF2B5EF4-FFF2-40B4-BE49-F238E27FC236}">
                <a16:creationId xmlns:a16="http://schemas.microsoft.com/office/drawing/2014/main" id="{DA98323F-2812-6840-88EF-6100F1D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B97EC372-CF98-47CF-9416-6DF4883A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altLang="es-ES" dirty="0">
                <a:latin typeface="+mn-lt"/>
                <a:ea typeface="+mj-ea"/>
                <a:cs typeface="+mj-cs"/>
              </a:rPr>
              <a:t>Insertar</a:t>
            </a:r>
            <a:r>
              <a:rPr lang="es-ES" altLang="es-ES" dirty="0">
                <a:ea typeface="+mj-ea"/>
                <a:cs typeface="+mj-cs"/>
              </a:rPr>
              <a:t> </a:t>
            </a:r>
            <a:r>
              <a:rPr lang="es-ES" altLang="es-ES" dirty="0">
                <a:latin typeface="+mn-lt"/>
                <a:ea typeface="+mj-ea"/>
                <a:cs typeface="+mj-cs"/>
              </a:rPr>
              <a:t>un</a:t>
            </a:r>
            <a:r>
              <a:rPr lang="es-ES" altLang="es-ES" dirty="0">
                <a:ea typeface="+mj-ea"/>
                <a:cs typeface="+mj-cs"/>
              </a:rPr>
              <a:t> </a:t>
            </a:r>
            <a:r>
              <a:rPr lang="es-ES" altLang="es-ES" dirty="0">
                <a:latin typeface="+mn-lt"/>
                <a:ea typeface="+mj-ea"/>
                <a:cs typeface="+mj-cs"/>
              </a:rPr>
              <a:t>dato (agregar código)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6013BDC3-1171-4BDF-8090-FDD6EF96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28775"/>
            <a:ext cx="7886700" cy="435133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 (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, dato)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si 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 es </a:t>
            </a:r>
            <a:r>
              <a:rPr lang="es-ES" altLang="es-ES" sz="2000" dirty="0" err="1">
                <a:latin typeface="Consolas" panose="020B0609020204030204" pitchFamily="49" charset="0"/>
              </a:rPr>
              <a:t>nil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creo </a:t>
            </a:r>
            <a:r>
              <a:rPr lang="es-ES" altLang="es-ES" sz="2000" dirty="0" err="1">
                <a:latin typeface="Consolas" panose="020B0609020204030204" pitchFamily="49" charset="0"/>
              </a:rPr>
              <a:t>nodo_nuevo</a:t>
            </a:r>
            <a:r>
              <a:rPr lang="es-ES" altLang="es-ES" sz="2000" dirty="0">
                <a:latin typeface="Consolas" panose="020B0609020204030204" pitchFamily="49" charset="0"/>
              </a:rPr>
              <a:t> y pongo el dato y los hijos en </a:t>
            </a:r>
            <a:r>
              <a:rPr lang="es-ES" altLang="es-ES" sz="2000" dirty="0" err="1">
                <a:latin typeface="Consolas" panose="020B0609020204030204" pitchFamily="49" charset="0"/>
              </a:rPr>
              <a:t>nil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</a:t>
            </a:r>
            <a:r>
              <a:rPr lang="es-ES" altLang="es-ES" sz="2000" dirty="0" err="1">
                <a:latin typeface="Consolas" panose="020B0609020204030204" pitchFamily="49" charset="0"/>
              </a:rPr>
              <a:t>arbol</a:t>
            </a:r>
            <a:r>
              <a:rPr lang="es-ES" altLang="es-ES" sz="2000" dirty="0">
                <a:latin typeface="Consolas" panose="020B0609020204030204" pitchFamily="49" charset="0"/>
              </a:rPr>
              <a:t> := </a:t>
            </a:r>
            <a:r>
              <a:rPr lang="es-ES" altLang="es-ES" sz="2000" dirty="0" err="1">
                <a:latin typeface="Consolas" panose="020B0609020204030204" pitchFamily="49" charset="0"/>
              </a:rPr>
              <a:t>nodo_nuevo</a:t>
            </a: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sino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si el dato en árbol es &gt; dato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</a:t>
            </a:r>
            <a:r>
              <a:rPr lang="es-ES" alt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(</a:t>
            </a:r>
            <a:r>
              <a:rPr lang="es-ES" altLang="es-ES" sz="2000" dirty="0" err="1">
                <a:latin typeface="Consolas" panose="020B0609020204030204" pitchFamily="49" charset="0"/>
              </a:rPr>
              <a:t>hijo_izquierdo_del_árbol</a:t>
            </a:r>
            <a:r>
              <a:rPr lang="es-ES" altLang="es-ES" sz="2000" dirty="0">
                <a:latin typeface="Consolas" panose="020B0609020204030204" pitchFamily="49" charset="0"/>
              </a:rPr>
              <a:t>, dato);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sino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</a:t>
            </a:r>
            <a:r>
              <a:rPr lang="es-ES" altLang="es-ES" sz="2000" dirty="0">
                <a:solidFill>
                  <a:srgbClr val="C00000"/>
                </a:solidFill>
                <a:latin typeface="Consolas" panose="020B0609020204030204" pitchFamily="49" charset="0"/>
              </a:rPr>
              <a:t>insertar</a:t>
            </a:r>
            <a:r>
              <a:rPr lang="es-ES" altLang="es-ES" sz="2000" dirty="0">
                <a:latin typeface="Consolas" panose="020B0609020204030204" pitchFamily="49" charset="0"/>
              </a:rPr>
              <a:t>(</a:t>
            </a:r>
            <a:r>
              <a:rPr lang="es-ES" altLang="es-ES" sz="2000" dirty="0" err="1">
                <a:latin typeface="Consolas" panose="020B0609020204030204" pitchFamily="49" charset="0"/>
              </a:rPr>
              <a:t>hijo_derecho_del_árbol</a:t>
            </a:r>
            <a:r>
              <a:rPr lang="es-ES" altLang="es-ES" sz="2000" dirty="0">
                <a:latin typeface="Consolas" panose="020B0609020204030204" pitchFamily="49" charset="0"/>
              </a:rPr>
              <a:t>, dato);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altLang="es-ES" sz="20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altLang="es-ES" sz="2000" dirty="0">
              <a:latin typeface="Consolas" panose="020B0609020204030204" pitchFamily="49" charset="0"/>
            </a:endParaRPr>
          </a:p>
        </p:txBody>
      </p:sp>
      <p:sp>
        <p:nvSpPr>
          <p:cNvPr id="50180" name="Marcador de pie de página 3">
            <a:extLst>
              <a:ext uri="{FF2B5EF4-FFF2-40B4-BE49-F238E27FC236}">
                <a16:creationId xmlns:a16="http://schemas.microsoft.com/office/drawing/2014/main" id="{A8429117-8C2E-E84A-A6CB-EA4AA2F2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EAB64F-A71E-4E94-9DD7-28FAAFBB0550}"/>
              </a:ext>
            </a:extLst>
          </p:cNvPr>
          <p:cNvSpPr>
            <a:spLocks noChangeArrowheads="1"/>
          </p:cNvSpPr>
          <p:nvPr/>
        </p:nvSpPr>
        <p:spPr bwMode="auto">
          <a:xfrm rot="21354917">
            <a:off x="903288" y="5810250"/>
            <a:ext cx="825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SzPct val="88000"/>
              <a:buFontTx/>
              <a:buNone/>
              <a:defRPr/>
            </a:pPr>
            <a:r>
              <a:rPr lang="es-AR" altLang="es-ES" sz="20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¿Qué pasa si los valores a insertar estuvieran repetidos?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uadroTexto 2">
            <a:extLst>
              <a:ext uri="{FF2B5EF4-FFF2-40B4-BE49-F238E27FC236}">
                <a16:creationId xmlns:a16="http://schemas.microsoft.com/office/drawing/2014/main" id="{10645198-33F5-4FF8-9C7D-80CF6FF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619250"/>
            <a:ext cx="820896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ES" sz="2000" b="1" dirty="0">
                <a:cs typeface="Courier New" panose="02070309020205020404" pitchFamily="49" charset="0"/>
              </a:rPr>
              <a:t>ACTIVIDAD 13</a:t>
            </a: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endParaRPr lang="es-ES_tradnl" altLang="es-ES" sz="2000" dirty="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s-ES_tradnl" altLang="es-ES" sz="1600" dirty="0">
                <a:cs typeface="Courier New" panose="02070309020205020404" pitchFamily="49" charset="0"/>
              </a:rPr>
              <a:t>Crear el </a:t>
            </a:r>
            <a:r>
              <a:rPr lang="es-ES_tradnl" alt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</a:t>
            </a:r>
            <a:r>
              <a:rPr lang="es-ES_tradnl" alt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altLang="es-ES" sz="1600" dirty="0">
                <a:cs typeface="Courier New" panose="02070309020205020404" pitchFamily="49" charset="0"/>
              </a:rPr>
              <a:t>y realizar las siguientes tareas:</a:t>
            </a:r>
            <a:endParaRPr lang="es-ES" altLang="es-ES" sz="1600" dirty="0">
              <a:cs typeface="Courier New" panose="02070309020205020404" pitchFamily="49" charset="0"/>
            </a:endParaRPr>
          </a:p>
          <a:p>
            <a:pPr marL="342900" indent="-342900"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AutoNum type="alphaLcParenR"/>
              <a:defRPr/>
            </a:pPr>
            <a:r>
              <a:rPr lang="es-AR" altLang="es-ES" sz="1600" dirty="0">
                <a:cs typeface="Courier New" panose="02070309020205020404" pitchFamily="49" charset="0"/>
              </a:rPr>
              <a:t>Incorporar las siguientes declaraciones de tipos de datos: </a:t>
            </a:r>
          </a:p>
        </p:txBody>
      </p:sp>
      <p:sp>
        <p:nvSpPr>
          <p:cNvPr id="51205" name="Marcador de pie de página 3">
            <a:extLst>
              <a:ext uri="{FF2B5EF4-FFF2-40B4-BE49-F238E27FC236}">
                <a16:creationId xmlns:a16="http://schemas.microsoft.com/office/drawing/2014/main" id="{E78D942A-698B-644C-BB50-EEDAC44D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01F3FE3B-C4B0-4D10-A1B7-F0B8C1C1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000375"/>
            <a:ext cx="3530600" cy="3306763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lIns="144000" tIns="144000" rIns="144000" b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Type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^nodo;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nodo = </a:t>
            </a:r>
            <a:r>
              <a:rPr lang="es-ES_tradnl" altLang="es-ES" sz="1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integer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lang="es-ES_tradnl" altLang="es-ES" sz="1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hijoIzq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hijoDer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arbol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</a:t>
            </a:r>
            <a:r>
              <a:rPr lang="es-ES_tradnl" altLang="es-ES" sz="1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listaNivel</a:t>
            </a: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 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nodoL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nodoL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endParaRPr lang="es-ES_tradnl" alt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datos: árbol;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sig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listaNivel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s-ES_tradnl" alt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_tradnl" alt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endParaRPr lang="es-ES_tradnl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s-ES" altLang="es-ES" sz="1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10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uadroTexto 2">
            <a:extLst>
              <a:ext uri="{FF2B5EF4-FFF2-40B4-BE49-F238E27FC236}">
                <a16:creationId xmlns:a16="http://schemas.microsoft.com/office/drawing/2014/main" id="{4E4E9C0D-F157-DE47-9A37-54438C42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93863"/>
            <a:ext cx="82089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Incorporar el módulo </a:t>
            </a:r>
            <a:r>
              <a:rPr lang="es-AR" altLang="es-ES" sz="1600" b="1"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lang="es-AR" altLang="es-ES" sz="1600">
                <a:cs typeface="Courier New" panose="02070309020205020404" pitchFamily="49" charset="0"/>
              </a:rPr>
              <a:t>  en un ABB que se presenta a continuación: </a:t>
            </a: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52229" name="Marcador de pie de página 3">
            <a:extLst>
              <a:ext uri="{FF2B5EF4-FFF2-40B4-BE49-F238E27FC236}">
                <a16:creationId xmlns:a16="http://schemas.microsoft.com/office/drawing/2014/main" id="{981E67EE-7E64-BF42-8EDA-6C11ED1F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7A4B770E-4BAE-46AB-9F10-6CCE6E62794E}"/>
              </a:ext>
            </a:extLst>
          </p:cNvPr>
          <p:cNvSpPr/>
          <p:nvPr/>
        </p:nvSpPr>
        <p:spPr>
          <a:xfrm>
            <a:off x="2286000" y="2708275"/>
            <a:ext cx="4572000" cy="28622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Insertar(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a:arbol;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num:integer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new(a);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a^.dato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a^.HI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a^.HD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a^.dato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insertar(a^.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HI,num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s-A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insertar(a^.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HD,num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Marcador de pie de página 3">
            <a:extLst>
              <a:ext uri="{FF2B5EF4-FFF2-40B4-BE49-F238E27FC236}">
                <a16:creationId xmlns:a16="http://schemas.microsoft.com/office/drawing/2014/main" id="{39FE36D8-55D3-7A4F-8608-8830FEDA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096076E2-687B-40E1-AD58-C80D27B2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700213"/>
            <a:ext cx="28082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185738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defTabSz="185738"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defTabSz="185738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defTabSz="185738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defTabSz="185738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indent="0" algn="just">
              <a:buClr>
                <a:srgbClr val="466221"/>
              </a:buClr>
              <a:buSzPct val="90000"/>
              <a:buFont typeface="Wingdings" pitchFamily="2" charset="2"/>
              <a:buNone/>
              <a:defRPr/>
            </a:pPr>
            <a:endParaRPr lang="es-ES_tradnl" altLang="es-ES" sz="1600" dirty="0">
              <a:latin typeface="+mn-lt"/>
              <a:cs typeface="Courier New" pitchFamily="49" charset="0"/>
            </a:endParaRPr>
          </a:p>
          <a:p>
            <a:pPr marL="0" indent="0" algn="just">
              <a:buClr>
                <a:srgbClr val="466221"/>
              </a:buClr>
              <a:buSzPct val="90000"/>
              <a:buFont typeface="Wingdings" pitchFamily="2" charset="2"/>
              <a:buNone/>
              <a:defRPr/>
            </a:pPr>
            <a:r>
              <a:rPr lang="es-AR" altLang="es-ES" sz="1600" dirty="0">
                <a:latin typeface="+mn-lt"/>
                <a:cs typeface="Courier New" pitchFamily="49" charset="0"/>
              </a:rPr>
              <a:t>c) Incorporar el módulo </a:t>
            </a:r>
            <a:r>
              <a:rPr lang="es-AR" altLang="es-ES" sz="1600" b="1" dirty="0" err="1">
                <a:latin typeface="+mn-lt"/>
                <a:cs typeface="Courier New" pitchFamily="49" charset="0"/>
              </a:rPr>
              <a:t>imprimirpornivel</a:t>
            </a:r>
            <a:r>
              <a:rPr lang="es-AR" altLang="es-ES" sz="1600" dirty="0">
                <a:latin typeface="+mn-lt"/>
                <a:cs typeface="Courier New" pitchFamily="49" charset="0"/>
              </a:rPr>
              <a:t>  que muestra los elementos del ABB. Utilizar el código que se presenta a la derecha. </a:t>
            </a:r>
            <a:endParaRPr lang="es-ES" altLang="es-ES" sz="1600" dirty="0">
              <a:latin typeface="+mn-lt"/>
              <a:cs typeface="Courier New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>
            <a:extLst>
              <a:ext uri="{FF2B5EF4-FFF2-40B4-BE49-F238E27FC236}">
                <a16:creationId xmlns:a16="http://schemas.microsoft.com/office/drawing/2014/main" id="{DFB86A91-5EA6-4CB6-93B6-C00DD1AAEA0E}"/>
              </a:ext>
            </a:extLst>
          </p:cNvPr>
          <p:cNvSpPr/>
          <p:nvPr/>
        </p:nvSpPr>
        <p:spPr>
          <a:xfrm>
            <a:off x="3203575" y="7938"/>
            <a:ext cx="5653088" cy="6602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c:= 0;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c:= c+1;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l:= l^.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:= c;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a:arbol);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nue:listaNivel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new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^.datos := a;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imprimirpornivel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arbol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listaNivel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nivel,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i: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l:=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(a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nivel:= 0;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l,ult,a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nivel := nivel + 1;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contarElementos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(l);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('Nivel ', nivel, ': ');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i:= 1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cant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do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es-AR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(l^.datos^.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' - ');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l^.datos^.HI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l,ult,l^.datos^.HI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l^.datos^.HD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&lt;&gt;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agregarAtras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l,ult,l^.datos^.HD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:= l;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l:= l^.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sig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aux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writeln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s-AR" sz="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s-AR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CuadroTexto 2">
            <a:extLst>
              <a:ext uri="{FF2B5EF4-FFF2-40B4-BE49-F238E27FC236}">
                <a16:creationId xmlns:a16="http://schemas.microsoft.com/office/drawing/2014/main" id="{8FACB2B8-A657-7D46-9426-F249FF2B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412875"/>
            <a:ext cx="8208962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1600">
                <a:cs typeface="Courier New" panose="02070309020205020404" pitchFamily="49" charset="0"/>
              </a:rPr>
              <a:t>d) Implementar el módulo </a:t>
            </a:r>
            <a:r>
              <a:rPr lang="es-AR" altLang="es-ES" sz="1600" b="1">
                <a:cs typeface="Courier New" panose="02070309020205020404" pitchFamily="49" charset="0"/>
              </a:rPr>
              <a:t>CrearABB</a:t>
            </a:r>
            <a:r>
              <a:rPr lang="es-AR" altLang="es-ES" sz="1600">
                <a:cs typeface="Courier New" panose="02070309020205020404" pitchFamily="49" charset="0"/>
              </a:rPr>
              <a:t> que lee un conjunto de valores enteros que se ingresa por teclado (finaliza con -1) y los guarde en un árbol binario de búsqueda. Utilizar el módulo insertar presentado</a:t>
            </a:r>
            <a:r>
              <a:rPr lang="es-AR" alt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AR" altLang="es-E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e) Invocar al módulo CrearABB  implementado en c).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f) Invocar al módulo imprimirpornivel con el árbol resultante.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g) Ejecutar el programa con los valores: 50, 70, 30, 20, 85, 75, 78, 25, -1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AR" altLang="es-ES" sz="16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h) Graficar en papel el ABB y comprobar que los datos que muestra el programa se corresponden con la estructura graficada.</a:t>
            </a:r>
          </a:p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endParaRPr lang="es-ES" altLang="es-ES" sz="1600">
              <a:cs typeface="Courier New" panose="02070309020205020404" pitchFamily="49" charset="0"/>
            </a:endParaRPr>
          </a:p>
        </p:txBody>
      </p:sp>
      <p:sp>
        <p:nvSpPr>
          <p:cNvPr id="54277" name="Marcador de pie de página 3">
            <a:extLst>
              <a:ext uri="{FF2B5EF4-FFF2-40B4-BE49-F238E27FC236}">
                <a16:creationId xmlns:a16="http://schemas.microsoft.com/office/drawing/2014/main" id="{0F96BD4B-2046-2340-965E-968ED44A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Marcador de pie de página 3">
            <a:extLst>
              <a:ext uri="{FF2B5EF4-FFF2-40B4-BE49-F238E27FC236}">
                <a16:creationId xmlns:a16="http://schemas.microsoft.com/office/drawing/2014/main" id="{9EA7C87A-FF9B-834A-9B70-41968CF2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A9358C-66C3-475B-BE98-05FDA72E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73150"/>
            <a:ext cx="8424863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_tradnl" altLang="es-AR" sz="1600" dirty="0"/>
              <a:t>Los distintos recorridos permiten desplazarse a través de todos los nodos del árbol de tal forma que cada nodo sea visitado una y solo una vez. Existen varios métodos que se diferencian en el orden que se visitan los nodos: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_tradnl" altLang="es-AR" sz="1600" dirty="0"/>
          </a:p>
          <a:p>
            <a:pPr>
              <a:defRPr/>
            </a:pPr>
            <a:r>
              <a:rPr lang="es-ES_tradnl" altLang="es-AR" sz="1600" b="1" dirty="0"/>
              <a:t>Recorrido En – Orden </a:t>
            </a:r>
            <a:r>
              <a:rPr lang="es-ES_tradnl" altLang="es-AR" sz="1600" dirty="0"/>
              <a:t>(subárbol izquierdo – raíz – subárbol derecho)</a:t>
            </a:r>
          </a:p>
          <a:p>
            <a:pPr>
              <a:defRPr/>
            </a:pPr>
            <a:endParaRPr lang="es-ES_tradnl" altLang="es-AR" sz="1600" b="1" dirty="0"/>
          </a:p>
          <a:p>
            <a:pPr>
              <a:defRPr/>
            </a:pPr>
            <a:r>
              <a:rPr lang="es-ES_tradnl" altLang="es-AR" sz="1600" b="1" dirty="0"/>
              <a:t>Recorrido Pre – Orden </a:t>
            </a:r>
            <a:r>
              <a:rPr lang="es-ES_tradnl" altLang="es-AR" sz="1600" dirty="0"/>
              <a:t>(raíz - subárbol izquierdo – subárbol derecho)</a:t>
            </a:r>
            <a:endParaRPr lang="es-ES_tradnl" altLang="es-AR" sz="1600" b="1" dirty="0"/>
          </a:p>
          <a:p>
            <a:pPr>
              <a:defRPr/>
            </a:pPr>
            <a:endParaRPr lang="es-ES_tradnl" altLang="es-AR" sz="1600" b="1" dirty="0"/>
          </a:p>
          <a:p>
            <a:pPr>
              <a:defRPr/>
            </a:pPr>
            <a:r>
              <a:rPr lang="es-ES_tradnl" altLang="es-AR" sz="1600" b="1" dirty="0"/>
              <a:t>Recorrido Post – Orden </a:t>
            </a:r>
            <a:r>
              <a:rPr lang="es-ES_tradnl" altLang="es-AR" sz="1600" dirty="0"/>
              <a:t>(subárbol izquierdo – subárbol derecho - raíz)</a:t>
            </a:r>
            <a:endParaRPr lang="es-ES_tradnl" altLang="es-AR" sz="1600" b="1" dirty="0"/>
          </a:p>
        </p:txBody>
      </p:sp>
      <p:sp>
        <p:nvSpPr>
          <p:cNvPr id="55300" name="Título 1">
            <a:extLst>
              <a:ext uri="{FF2B5EF4-FFF2-40B4-BE49-F238E27FC236}">
                <a16:creationId xmlns:a16="http://schemas.microsoft.com/office/drawing/2014/main" id="{9E601C54-E442-1F42-9063-F4CE5891E832}"/>
              </a:ext>
            </a:extLst>
          </p:cNvPr>
          <p:cNvSpPr txBox="1">
            <a:spLocks/>
          </p:cNvSpPr>
          <p:nvPr/>
        </p:nvSpPr>
        <p:spPr bwMode="auto">
          <a:xfrm>
            <a:off x="49213" y="-134938"/>
            <a:ext cx="78867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>
                <a:latin typeface="Calibri Light" panose="020F0302020204030204" pitchFamily="34" charset="0"/>
              </a:rPr>
              <a:t>Caso de uso – ABB (Recorridos)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uadroTexto 2">
            <a:extLst>
              <a:ext uri="{FF2B5EF4-FFF2-40B4-BE49-F238E27FC236}">
                <a16:creationId xmlns:a16="http://schemas.microsoft.com/office/drawing/2014/main" id="{0735AB15-04C3-FD46-9F3C-F840572F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449388"/>
            <a:ext cx="849788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14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  <a:endParaRPr lang="es-ES_tradnl" altLang="es-ES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Char char="§"/>
            </a:pPr>
            <a:endParaRPr lang="es-AR" altLang="es-ES" sz="1600" b="1"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a)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postOrden</a:t>
            </a:r>
            <a:r>
              <a:rPr lang="es-AR" altLang="es-ES" sz="1600">
                <a:cs typeface="Courier New" panose="02070309020205020404" pitchFamily="49" charset="0"/>
              </a:rPr>
              <a:t> que imprima los valores del ABB ya generado.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d) Invocar cada uno de los módulos anteriores y comparar los resultados obtenidos.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56325" name="Marcador de pie de página 3">
            <a:extLst>
              <a:ext uri="{FF2B5EF4-FFF2-40B4-BE49-F238E27FC236}">
                <a16:creationId xmlns:a16="http://schemas.microsoft.com/office/drawing/2014/main" id="{990EDA14-E761-B840-B892-14F6B58F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Marcador de pie de página 3">
            <a:extLst>
              <a:ext uri="{FF2B5EF4-FFF2-40B4-BE49-F238E27FC236}">
                <a16:creationId xmlns:a16="http://schemas.microsoft.com/office/drawing/2014/main" id="{8D813F40-F553-474A-8704-EBE397C7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 dirty="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 dirty="0">
              <a:solidFill>
                <a:srgbClr val="898989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FD194-C264-41EB-BC2C-021A53E8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15" y="5530554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24B25C44-3A77-8C4C-8CC5-530C999BC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4330"/>
              </p:ext>
            </p:extLst>
          </p:nvPr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CuadroTexto 3">
            <a:extLst>
              <a:ext uri="{FF2B5EF4-FFF2-40B4-BE49-F238E27FC236}">
                <a16:creationId xmlns:a16="http://schemas.microsoft.com/office/drawing/2014/main" id="{001B9BB1-8027-B243-8461-63B68835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628" y="5225194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DE922F-17E9-3E46-AF45-CF79E236AB87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687428" y="4648932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id="{11B5105D-7B7B-B34A-B327-73A0E939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46" y="1245128"/>
            <a:ext cx="7886700" cy="950913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</a:p>
        </p:txBody>
      </p:sp>
      <p:sp>
        <p:nvSpPr>
          <p:cNvPr id="24" name="CuadroTexto 2">
            <a:extLst>
              <a:ext uri="{FF2B5EF4-FFF2-40B4-BE49-F238E27FC236}">
                <a16:creationId xmlns:a16="http://schemas.microsoft.com/office/drawing/2014/main" id="{CD8E1B41-33F5-AF4C-A369-2573DFA7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47A94CC-D418-7A43-9EAE-C069187E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26" name="CuadroTexto 3">
            <a:extLst>
              <a:ext uri="{FF2B5EF4-FFF2-40B4-BE49-F238E27FC236}">
                <a16:creationId xmlns:a16="http://schemas.microsoft.com/office/drawing/2014/main" id="{D6A23C40-5956-B948-922E-D446DEC6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27" name="10 Rectángulo">
            <a:extLst>
              <a:ext uri="{FF2B5EF4-FFF2-40B4-BE49-F238E27FC236}">
                <a16:creationId xmlns:a16="http://schemas.microsoft.com/office/drawing/2014/main" id="{3C023AFC-896D-4A4E-84DA-77C86350D4A6}"/>
              </a:ext>
            </a:extLst>
          </p:cNvPr>
          <p:cNvSpPr/>
          <p:nvPr/>
        </p:nvSpPr>
        <p:spPr>
          <a:xfrm>
            <a:off x="256714" y="6083145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CuadroTexto 2">
            <a:extLst>
              <a:ext uri="{FF2B5EF4-FFF2-40B4-BE49-F238E27FC236}">
                <a16:creationId xmlns:a16="http://schemas.microsoft.com/office/drawing/2014/main" id="{D5C8185C-9BD1-7E48-8DE7-0F3E69312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771650"/>
            <a:ext cx="8208962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ACTIVIDAD 1</a:t>
            </a:r>
            <a:r>
              <a:rPr lang="es-ES" altLang="es-ES" sz="2000" b="1">
                <a:cs typeface="Courier New" panose="02070309020205020404" pitchFamily="49" charset="0"/>
              </a:rPr>
              <a:t>5</a:t>
            </a:r>
            <a:endParaRPr lang="es-ES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2000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ES_tradnl" altLang="es-ES" sz="16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a)</a:t>
            </a:r>
            <a:r>
              <a:rPr lang="es-ES_tradnl" altLang="es-ES" sz="1600" b="1"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ABB y un valor y devuelva un puntero al nodo donde se encuentra dicho valor. En caso de no encontrarlo, debe retornar nil.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Invocar al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con un valor que se ingresa de teclado. </a:t>
            </a: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Tx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Informar si el valor buscado se encontró en el árbol o no.</a:t>
            </a:r>
          </a:p>
        </p:txBody>
      </p:sp>
      <p:sp>
        <p:nvSpPr>
          <p:cNvPr id="57349" name="Marcador de pie de página 3">
            <a:extLst>
              <a:ext uri="{FF2B5EF4-FFF2-40B4-BE49-F238E27FC236}">
                <a16:creationId xmlns:a16="http://schemas.microsoft.com/office/drawing/2014/main" id="{60FE32A0-4A81-C441-A5CA-D481C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CuadroTexto 2">
            <a:extLst>
              <a:ext uri="{FF2B5EF4-FFF2-40B4-BE49-F238E27FC236}">
                <a16:creationId xmlns:a16="http://schemas.microsoft.com/office/drawing/2014/main" id="{4AADD6A1-2C45-1844-9A64-7C35EE9B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771650"/>
            <a:ext cx="82089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 ACTIVIDAD 16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endParaRPr lang="es-AR" altLang="es-ES" sz="2000" b="1"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ES_tradnl" altLang="es-ES" sz="1600">
                <a:cs typeface="Courier New" panose="02070309020205020404" pitchFamily="49" charset="0"/>
              </a:rPr>
              <a:t>En el programa </a:t>
            </a:r>
            <a:r>
              <a:rPr lang="es-ES_tradnl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ProgramaArbol.pas </a:t>
            </a:r>
            <a:r>
              <a:rPr lang="es-ES_tradnl" altLang="es-ES" sz="1600">
                <a:cs typeface="Courier New" panose="02070309020205020404" pitchFamily="49" charset="0"/>
              </a:rPr>
              <a:t>realizar las siguientes tareas: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Char char="§"/>
            </a:pPr>
            <a:endParaRPr lang="es-AR" altLang="es-ES" sz="1600" b="1">
              <a:cs typeface="Courier New" panose="02070309020205020404" pitchFamily="49" charset="0"/>
            </a:endParaRP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a)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verMin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árbol y devuelva el valor mínimo. En caso de recibir un árbol vacío, retornar -1.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b) Implementar el módulo </a:t>
            </a:r>
            <a:r>
              <a:rPr lang="es-AR" altLang="es-E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verMax</a:t>
            </a:r>
            <a:r>
              <a:rPr lang="es-AR" altLang="es-ES" sz="160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s-AR" altLang="es-ES" sz="1600">
                <a:cs typeface="Courier New" panose="02070309020205020404" pitchFamily="49" charset="0"/>
              </a:rPr>
              <a:t>que reciba un árbol y devuelva el valor máximo. En caso de recibir un árbol vacío, retornar -1.</a:t>
            </a:r>
          </a:p>
          <a:p>
            <a:pPr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466221"/>
              </a:buClr>
              <a:buSzPct val="90000"/>
              <a:buFont typeface="Arial" panose="020B0604020202020204" pitchFamily="34" charset="0"/>
              <a:buNone/>
            </a:pPr>
            <a:r>
              <a:rPr lang="es-AR" altLang="es-ES" sz="1600">
                <a:cs typeface="Courier New" panose="02070309020205020404" pitchFamily="49" charset="0"/>
              </a:rPr>
              <a:t>c) Invocar a los módulos generados en a) y b). Informar los resultados obtenidos.</a:t>
            </a:r>
            <a:endParaRPr lang="es-ES" altLang="es-ES" sz="1600"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35000"/>
              </a:lnSpc>
              <a:spcBef>
                <a:spcPct val="20000"/>
              </a:spcBef>
              <a:buClr>
                <a:srgbClr val="C00000"/>
              </a:buClr>
              <a:buSzPct val="88000"/>
              <a:buFont typeface="Calibri Light" panose="020F0302020204030204" pitchFamily="34" charset="0"/>
              <a:buAutoNum type="alphaLcParenR"/>
            </a:pPr>
            <a:endParaRPr lang="es-AR" altLang="es-ES" sz="2000">
              <a:cs typeface="Courier New" panose="02070309020205020404" pitchFamily="49" charset="0"/>
            </a:endParaRPr>
          </a:p>
        </p:txBody>
      </p:sp>
      <p:sp>
        <p:nvSpPr>
          <p:cNvPr id="58373" name="Marcador de pie de página 3">
            <a:extLst>
              <a:ext uri="{FF2B5EF4-FFF2-40B4-BE49-F238E27FC236}">
                <a16:creationId xmlns:a16="http://schemas.microsoft.com/office/drawing/2014/main" id="{DF8137DB-5CE8-9245-B840-845A6C6F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8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F4A3F50C-3E28-4CC2-B84B-6A66189A8F7F}"/>
              </a:ext>
            </a:extLst>
          </p:cNvPr>
          <p:cNvSpPr txBox="1"/>
          <p:nvPr/>
        </p:nvSpPr>
        <p:spPr>
          <a:xfrm>
            <a:off x="463549" y="6038850"/>
            <a:ext cx="830262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AR" dirty="0"/>
              <a:t>Enviar a través de la Mensajería de Ideas, </a:t>
            </a:r>
            <a:r>
              <a:rPr lang="es-AR" dirty="0" err="1">
                <a:solidFill>
                  <a:srgbClr val="FF0000"/>
                </a:solidFill>
              </a:rPr>
              <a:t>programaArbol.pas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ES" dirty="0"/>
              <a:t>al docente asignado al grupo.</a:t>
            </a:r>
            <a:endParaRPr lang="es-A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CuadroTexto 2">
            <a:extLst>
              <a:ext uri="{FF2B5EF4-FFF2-40B4-BE49-F238E27FC236}">
                <a16:creationId xmlns:a16="http://schemas.microsoft.com/office/drawing/2014/main" id="{199BD9DA-3283-C647-AA11-C3597633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95413"/>
            <a:ext cx="820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466221"/>
              </a:buClr>
              <a:buSzPct val="90000"/>
              <a:buFont typeface="Wingdings" pitchFamily="2" charset="2"/>
              <a:buNone/>
            </a:pPr>
            <a:r>
              <a:rPr lang="es-AR" altLang="es-ES" sz="2000" b="1">
                <a:cs typeface="Courier New" panose="02070309020205020404" pitchFamily="49" charset="0"/>
              </a:rPr>
              <a:t> ACTIVIDAD 17</a:t>
            </a:r>
          </a:p>
        </p:txBody>
      </p:sp>
      <p:sp>
        <p:nvSpPr>
          <p:cNvPr id="59397" name="Marcador de pie de página 3">
            <a:extLst>
              <a:ext uri="{FF2B5EF4-FFF2-40B4-BE49-F238E27FC236}">
                <a16:creationId xmlns:a16="http://schemas.microsoft.com/office/drawing/2014/main" id="{C8D91E28-3CD8-114C-8E33-F4992EB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376488" y="648970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id="{2FEA5FF6-6F12-4D6F-8AEB-F4CA2381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835150"/>
            <a:ext cx="84804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Implementar un programa que procese la información de los participantes a un concurso de preguntas y respuestas. De cada participante se lee el código de participante, código de ciudad de origen y edad. El ingreso de los participantes finaliza cuando se lee el código -1.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Implementar un programa que: 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Genere un ABB a partir de la información leída ordenado por código de participante.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Contenga un módulo que reciba el árbol generado en a) y un código de ciudad y retorne una lista con los parcipantes de esa ciudad. 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Invoque al módulo de b) y luego muestre el contenido de la lista resultante utilizando un módulo recursivo.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Muestre la cantidad de participantes cuyos códigos están comprendidos entre dos valores determinados. Para ello implementar un módulo que reciba el árbol generado en a) y dos valores y devuelva la cantidad pedida.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arenR"/>
              <a:defRPr/>
            </a:pPr>
            <a:r>
              <a:rPr lang="es-AR" altLang="es-AR" sz="1800" noProof="1">
                <a:solidFill>
                  <a:srgbClr val="000000"/>
                </a:solidFill>
              </a:rPr>
              <a:t>Informe la edad promedio de los participantes del concurso.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81F60C-6169-43A3-A6D8-729A4A817A0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Actividades en Máquina</a:t>
            </a:r>
          </a:p>
        </p:txBody>
      </p:sp>
      <p:pic>
        <p:nvPicPr>
          <p:cNvPr id="9" name="Picture 6" descr="Concepto de diseÃ±o web vector grat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1AF922E-835F-6B4B-8792-C68249A7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36091"/>
              </p:ext>
            </p:extLst>
          </p:nvPr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uadroTexto 3">
            <a:extLst>
              <a:ext uri="{FF2B5EF4-FFF2-40B4-BE49-F238E27FC236}">
                <a16:creationId xmlns:a16="http://schemas.microsoft.com/office/drawing/2014/main" id="{4783EBF5-0DA7-0342-B602-49B1914B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5225194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73CD38-5247-0F4A-86C6-07B8C1A10DF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051472" y="4648932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DEECA8-19A8-4198-8FA9-C384B055545D}"/>
              </a:ext>
            </a:extLst>
          </p:cNvPr>
          <p:cNvSpPr/>
          <p:nvPr/>
        </p:nvSpPr>
        <p:spPr>
          <a:xfrm>
            <a:off x="4283562" y="3897052"/>
            <a:ext cx="4320886" cy="9149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C2BA86-89F8-3640-81A2-D3A890B7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15" y="5553236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C7BE6893-BD67-C349-8786-8C45AF94C066}"/>
              </a:ext>
            </a:extLst>
          </p:cNvPr>
          <p:cNvSpPr/>
          <p:nvPr/>
        </p:nvSpPr>
        <p:spPr>
          <a:xfrm>
            <a:off x="256714" y="6381006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1AF922E-835F-6B4B-8792-C68249A79575}"/>
              </a:ext>
            </a:extLst>
          </p:cNvPr>
          <p:cNvGraphicFramePr>
            <a:graphicFrameLocks noGrp="1"/>
          </p:cNvGraphicFramePr>
          <p:nvPr/>
        </p:nvGraphicFramePr>
        <p:xfrm>
          <a:off x="763128" y="3891694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uadroTexto 3">
            <a:extLst>
              <a:ext uri="{FF2B5EF4-FFF2-40B4-BE49-F238E27FC236}">
                <a16:creationId xmlns:a16="http://schemas.microsoft.com/office/drawing/2014/main" id="{4783EBF5-0DA7-0342-B602-49B1914B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915" y="5121188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3039343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79" y="420029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DEECA8-19A8-4198-8FA9-C384B055545D}"/>
              </a:ext>
            </a:extLst>
          </p:cNvPr>
          <p:cNvSpPr/>
          <p:nvPr/>
        </p:nvSpPr>
        <p:spPr>
          <a:xfrm>
            <a:off x="4247963" y="3825044"/>
            <a:ext cx="4532237" cy="10064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C2BA86-89F8-3640-81A2-D3A890B7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7" y="5613047"/>
            <a:ext cx="3600000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marL="0" indent="0"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¿Cómo es 56 con respecto a </a:t>
            </a:r>
            <a:r>
              <a:rPr lang="es-ES" alt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v[medio]</a:t>
            </a: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? 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=  terminé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&lt; busco en la mitad inferior</a:t>
            </a:r>
          </a:p>
          <a:p>
            <a:pPr indent="-266700">
              <a:buFont typeface="Calibri Light" pitchFamily="34" charset="0"/>
              <a:buAutoNum type="arabicPeriod"/>
              <a:defRPr/>
            </a:pPr>
            <a:r>
              <a:rPr lang="es-ES" altLang="es-ES" sz="18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Si es &gt; busco en la mitad superior</a:t>
            </a: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C7BE6893-BD67-C349-8786-8C45AF94C066}"/>
              </a:ext>
            </a:extLst>
          </p:cNvPr>
          <p:cNvSpPr/>
          <p:nvPr/>
        </p:nvSpPr>
        <p:spPr>
          <a:xfrm>
            <a:off x="215516" y="5901079"/>
            <a:ext cx="3600000" cy="36036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0B86D-3730-9A44-948E-0A7B77A91773}"/>
              </a:ext>
            </a:extLst>
          </p:cNvPr>
          <p:cNvSpPr/>
          <p:nvPr/>
        </p:nvSpPr>
        <p:spPr>
          <a:xfrm>
            <a:off x="760521" y="3734676"/>
            <a:ext cx="1759251" cy="1098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73CD38-5247-0F4A-86C6-07B8C1A10DF2}"/>
              </a:ext>
            </a:extLst>
          </p:cNvPr>
          <p:cNvCxnSpPr>
            <a:cxnSpLocks/>
          </p:cNvCxnSpPr>
          <p:nvPr/>
        </p:nvCxnSpPr>
        <p:spPr>
          <a:xfrm flipH="1" flipV="1">
            <a:off x="2977715" y="4652938"/>
            <a:ext cx="5179" cy="576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pie de página 3">
            <a:extLst>
              <a:ext uri="{FF2B5EF4-FFF2-40B4-BE49-F238E27FC236}">
                <a16:creationId xmlns:a16="http://schemas.microsoft.com/office/drawing/2014/main" id="{9F7BE321-4B06-8F40-8339-45295CF6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59000" y="6345238"/>
            <a:ext cx="4819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8007082-D0C5-6B4D-9621-813A87200F8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BD7BD238-9F4A-4741-9BD8-D08F489B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61" y="2204864"/>
            <a:ext cx="5170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Caso: Se busca en el vector V el valor el 56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DE6A73E-BA4E-304F-8148-E068BD81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20A7776D-085F-7445-8D9D-66155E32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37" y="3130857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DEECA8-19A8-4198-8FA9-C384B055545D}"/>
              </a:ext>
            </a:extLst>
          </p:cNvPr>
          <p:cNvSpPr/>
          <p:nvPr/>
        </p:nvSpPr>
        <p:spPr>
          <a:xfrm>
            <a:off x="4283562" y="3062573"/>
            <a:ext cx="4320886" cy="9149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0B86D-3730-9A44-948E-0A7B77A91773}"/>
              </a:ext>
            </a:extLst>
          </p:cNvPr>
          <p:cNvSpPr/>
          <p:nvPr/>
        </p:nvSpPr>
        <p:spPr>
          <a:xfrm>
            <a:off x="760521" y="2900197"/>
            <a:ext cx="1759251" cy="10984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7" name="Marcador de pie de página 3">
            <a:extLst>
              <a:ext uri="{FF2B5EF4-FFF2-40B4-BE49-F238E27FC236}">
                <a16:creationId xmlns:a16="http://schemas.microsoft.com/office/drawing/2014/main" id="{F49E921C-C89D-1A48-8499-27261E2DB992}"/>
              </a:ext>
            </a:extLst>
          </p:cNvPr>
          <p:cNvSpPr txBox="1">
            <a:spLocks/>
          </p:cNvSpPr>
          <p:nvPr/>
        </p:nvSpPr>
        <p:spPr bwMode="auto">
          <a:xfrm>
            <a:off x="2159000" y="7096323"/>
            <a:ext cx="48196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67809512-C856-0147-9B4A-6002ACF9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3768"/>
              </p:ext>
            </p:extLst>
          </p:nvPr>
        </p:nvGraphicFramePr>
        <p:xfrm>
          <a:off x="719138" y="2811660"/>
          <a:ext cx="7861302" cy="95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56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123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234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265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397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400</a:t>
                      </a:r>
                    </a:p>
                  </a:txBody>
                  <a:tcPr marL="91453" marR="91453" marT="45754" marB="45754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800" b="0" dirty="0"/>
                        <a:t>405</a:t>
                      </a:r>
                      <a:endParaRPr lang="es-ES" sz="1800" b="0" dirty="0"/>
                    </a:p>
                  </a:txBody>
                  <a:tcPr marL="91453" marR="91453" marT="45754" marB="45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uadroTexto 4">
            <a:extLst>
              <a:ext uri="{FF2B5EF4-FFF2-40B4-BE49-F238E27FC236}">
                <a16:creationId xmlns:a16="http://schemas.microsoft.com/office/drawing/2014/main" id="{34FAB0B7-6F0F-AE4F-87B6-01276CA63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108648"/>
            <a:ext cx="79613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Observemos que 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AR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1. La primera vez se trabaja con el vector completo para determinar el punto medio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CC95E722-225D-8048-818D-4AA5DB8A9D0C}"/>
              </a:ext>
            </a:extLst>
          </p:cNvPr>
          <p:cNvGrpSpPr>
            <a:grpSpLocks/>
          </p:cNvGrpSpPr>
          <p:nvPr/>
        </p:nvGrpSpPr>
        <p:grpSpPr bwMode="auto">
          <a:xfrm>
            <a:off x="643136" y="2675353"/>
            <a:ext cx="8321477" cy="2845946"/>
            <a:chOff x="643162" y="2534490"/>
            <a:chExt cx="8321451" cy="2341384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DEDF3F2-5A7E-BE41-AE91-4E71BA0A3A41}"/>
                </a:ext>
              </a:extLst>
            </p:cNvPr>
            <p:cNvSpPr/>
            <p:nvPr/>
          </p:nvSpPr>
          <p:spPr>
            <a:xfrm>
              <a:off x="4211653" y="2534490"/>
              <a:ext cx="4752960" cy="96672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" name="CuadroTexto 23">
              <a:extLst>
                <a:ext uri="{FF2B5EF4-FFF2-40B4-BE49-F238E27FC236}">
                  <a16:creationId xmlns:a16="http://schemas.microsoft.com/office/drawing/2014/main" id="{CD900E9A-870F-984C-AAC6-B15E670AC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62" y="4546700"/>
              <a:ext cx="7961287" cy="329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AR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2. La siguiente vez, el vector se reduce a la mitad 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378295B-16CA-7E41-9EF2-4C49BA541463}"/>
              </a:ext>
            </a:extLst>
          </p:cNvPr>
          <p:cNvGrpSpPr>
            <a:grpSpLocks/>
          </p:cNvGrpSpPr>
          <p:nvPr/>
        </p:nvGrpSpPr>
        <p:grpSpPr bwMode="auto">
          <a:xfrm>
            <a:off x="647564" y="2712167"/>
            <a:ext cx="7961312" cy="3277123"/>
            <a:chOff x="648171" y="1960745"/>
            <a:chExt cx="7960903" cy="3278606"/>
          </a:xfrm>
        </p:grpSpPr>
        <p:sp>
          <p:nvSpPr>
            <p:cNvPr id="34" name="CuadroTexto 24">
              <a:extLst>
                <a:ext uri="{FF2B5EF4-FFF2-40B4-BE49-F238E27FC236}">
                  <a16:creationId xmlns:a16="http://schemas.microsoft.com/office/drawing/2014/main" id="{1041E49F-93B1-D246-B20C-9ED1FE49E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71" y="4839120"/>
              <a:ext cx="7960903" cy="400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AR" altLang="es-AR" sz="2000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3. La siguiente vez, el vector se reduce a la mitad de la mitad 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08245E5-A821-2240-AF77-B7F1873F5EC0}"/>
                </a:ext>
              </a:extLst>
            </p:cNvPr>
            <p:cNvSpPr/>
            <p:nvPr/>
          </p:nvSpPr>
          <p:spPr>
            <a:xfrm>
              <a:off x="672659" y="1960745"/>
              <a:ext cx="1812292" cy="111581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0FFF261-CB9C-0745-BD1B-50E7CEB8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387" y="5693556"/>
            <a:ext cx="2949117" cy="363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el medio?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D0A143D-2BD9-034D-9FF5-B75FEB86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694" y="6081882"/>
            <a:ext cx="3643276" cy="363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la primera mitad?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6E7AC44-49C0-BC41-B944-6B305D52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694" y="6457890"/>
            <a:ext cx="3643276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buFontTx/>
              <a:buNone/>
              <a:defRPr i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s-AR" dirty="0"/>
              <a:t>¿Cómo se calcula la segunda mitad?</a:t>
            </a:r>
          </a:p>
        </p:txBody>
      </p:sp>
    </p:spTree>
    <p:extLst>
      <p:ext uri="{BB962C8B-B14F-4D97-AF65-F5344CB8AC3E}">
        <p14:creationId xmlns:p14="http://schemas.microsoft.com/office/powerpoint/2010/main" val="15456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67F981-0CD8-476C-80A4-8982012FA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4174" y="2278199"/>
            <a:ext cx="6191250" cy="3936673"/>
          </a:xfr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92075" tIns="72000" rIns="92075" bIns="72000"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b="1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  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el vector “no tiene elementos”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No lo encontré y termino la búsqueda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Determinar el punto medio del vector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Comparar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con el contenido del punto medio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coincide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“Lo encontré”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&lt; contenido del punto medio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(1era mitad del 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latin typeface="Consolas" pitchFamily="49" charset="0"/>
                <a:cs typeface="Consolas" pitchFamily="49" charset="0"/>
              </a:rPr>
              <a:t>	      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4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(2da mitad del vector, </a:t>
            </a:r>
            <a:r>
              <a:rPr lang="es-ES" altLang="es-ES" sz="14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4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7" name="Marcador de pie de página 1">
            <a:extLst>
              <a:ext uri="{FF2B5EF4-FFF2-40B4-BE49-F238E27FC236}">
                <a16:creationId xmlns:a16="http://schemas.microsoft.com/office/drawing/2014/main" id="{DC5C2306-115D-024A-85CC-E2DBDFFB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0"/>
            <a:ext cx="34512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ES" sz="1200">
                <a:solidFill>
                  <a:srgbClr val="898989"/>
                </a:solidFill>
                <a:latin typeface="Comic Sans MS" panose="030F0902030302020204" pitchFamily="66" charset="0"/>
              </a:rPr>
              <a:t>Taller de Programación - Imperativo - 2019</a:t>
            </a:r>
            <a:endParaRPr lang="es-ES" altLang="es-ES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8768A76-E6A5-9646-B218-B4058251C849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B11365-FD1D-F44B-99D4-3D1A0921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Marcador de pie de página 3">
            <a:extLst>
              <a:ext uri="{FF2B5EF4-FFF2-40B4-BE49-F238E27FC236}">
                <a16:creationId xmlns:a16="http://schemas.microsoft.com/office/drawing/2014/main" id="{8EBC9CB5-9729-444D-91A9-9B509397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AR" altLang="es-AR" sz="1200" dirty="0">
                <a:solidFill>
                  <a:srgbClr val="898989"/>
                </a:solidFill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E65C366-1957-154F-9934-98FAFAC9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876" y="2297605"/>
            <a:ext cx="6810272" cy="41562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2075" tIns="72000" rIns="92075" bIns="7200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b="1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  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el vector “no tiene elementos”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entonces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No lo encontré y termino la búsqueda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Determinar el punto medio del vector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Comparar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con el contenido del punto medio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coincide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		“Lo encontré”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&lt; contenido del punto medio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entonces</a:t>
            </a: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(1era mitad del 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latin typeface="Consolas" pitchFamily="49" charset="0"/>
                <a:cs typeface="Consolas" pitchFamily="49" charset="0"/>
              </a:rPr>
              <a:t>	        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sino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s-ES" altLang="es-ES" sz="15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Buscar</a:t>
            </a:r>
            <a:r>
              <a:rPr lang="es-ES" altLang="es-ES" sz="1500" dirty="0">
                <a:solidFill>
                  <a:srgbClr val="3366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(2da mitad del vector, </a:t>
            </a:r>
            <a:r>
              <a:rPr lang="es-ES" altLang="es-ES" sz="1500" b="1" dirty="0" err="1">
                <a:latin typeface="Consolas" pitchFamily="49" charset="0"/>
                <a:cs typeface="Consolas" pitchFamily="49" charset="0"/>
              </a:rPr>
              <a:t>datoABuscar</a:t>
            </a:r>
            <a:r>
              <a:rPr lang="es-ES" altLang="es-ES" sz="15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71FF7B6-587B-1042-876F-6992C9926460}"/>
              </a:ext>
            </a:extLst>
          </p:cNvPr>
          <p:cNvSpPr txBox="1">
            <a:spLocks/>
          </p:cNvSpPr>
          <p:nvPr/>
        </p:nvSpPr>
        <p:spPr bwMode="auto">
          <a:xfrm>
            <a:off x="577746" y="1245128"/>
            <a:ext cx="7886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defRPr/>
            </a:pPr>
            <a:r>
              <a:rPr lang="es-ES" altLang="es-ES" sz="2800">
                <a:latin typeface="Arial Narrow" panose="020B0604020202020204" pitchFamily="34" charset="0"/>
                <a:cs typeface="Arial Narrow" panose="020B0604020202020204" pitchFamily="34" charset="0"/>
              </a:rPr>
              <a:t>Ejemplo: Búsqueda dicotómica en un vector</a:t>
            </a:r>
            <a:endParaRPr lang="es-ES" altLang="es-ES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34FBCDF-C5AD-B545-98C8-E284DA5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" y="559593"/>
            <a:ext cx="8316913" cy="766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spcBef>
                <a:spcPct val="300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s-ES" altLang="es-E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Recursión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6F1CC31-5455-0A4C-AADF-6B6912DE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904" y="4145912"/>
            <a:ext cx="2294814" cy="9239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73050" indent="-273050">
              <a:lnSpc>
                <a:spcPct val="100000"/>
              </a:lnSpc>
              <a:spcBef>
                <a:spcPct val="0"/>
              </a:spcBef>
              <a:buFont typeface="+mj-lt"/>
              <a:buAutoNum type="arabicParenR" startAt="2"/>
              <a:defRPr/>
            </a:pPr>
            <a:r>
              <a:rPr lang="es-ES" altLang="es-E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En cada llamada, el tamaño del vector se reduce a la mitad.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9897D0E-E919-0049-880F-A7A82353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325652"/>
            <a:ext cx="3764152" cy="1200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73050" indent="-273050">
              <a:lnSpc>
                <a:spcPct val="100000"/>
              </a:lnSpc>
              <a:spcBef>
                <a:spcPct val="0"/>
              </a:spcBef>
              <a:buFont typeface="+mj-lt"/>
              <a:buAutoNum type="arabicParenR" startAt="3"/>
              <a:defRPr/>
            </a:pPr>
            <a:r>
              <a:rPr lang="es-ES" altLang="es-E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Existen 2 casos que se resuelven de manera directa (casos base):</a:t>
            </a:r>
          </a:p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a) Cuando el vector “no contiene elementos”</a:t>
            </a:r>
          </a:p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	b) Cuando encuentro el </a:t>
            </a:r>
            <a:r>
              <a:rPr lang="es-ES" altLang="es-ES" sz="1600" dirty="0" err="1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datoABuscar</a:t>
            </a:r>
            <a:r>
              <a:rPr lang="es-ES" altLang="es-ES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7E4E90C-0A8F-0A42-8558-60DBAA6F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" y="5944316"/>
            <a:ext cx="2675555" cy="646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31775" indent="-231775">
              <a:lnSpc>
                <a:spcPct val="100000"/>
              </a:lnSpc>
              <a:spcBef>
                <a:spcPct val="0"/>
              </a:spcBef>
              <a:buFont typeface="+mj-lt"/>
              <a:buAutoNum type="arabicParenR"/>
              <a:defRPr/>
            </a:pPr>
            <a:r>
              <a:rPr lang="es-ES" altLang="es-ES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E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El módulo realiza invocaciones a si mismo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H="1">
            <a:off x="6240553" y="5053603"/>
            <a:ext cx="589455" cy="3864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152191" y="5053603"/>
            <a:ext cx="677817" cy="997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3"/>
          </p:cNvCxnSpPr>
          <p:nvPr/>
        </p:nvCxnSpPr>
        <p:spPr>
          <a:xfrm flipV="1">
            <a:off x="2747055" y="5553236"/>
            <a:ext cx="685941" cy="714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3" idx="3"/>
          </p:cNvCxnSpPr>
          <p:nvPr/>
        </p:nvCxnSpPr>
        <p:spPr>
          <a:xfrm flipV="1">
            <a:off x="2747055" y="6173871"/>
            <a:ext cx="652638" cy="939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1799692" y="2613247"/>
            <a:ext cx="4577716" cy="63345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redondeado 24"/>
          <p:cNvSpPr/>
          <p:nvPr/>
        </p:nvSpPr>
        <p:spPr>
          <a:xfrm>
            <a:off x="2300421" y="4158975"/>
            <a:ext cx="2265150" cy="63345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 recto de flecha 25"/>
          <p:cNvCxnSpPr>
            <a:stCxn id="12" idx="2"/>
          </p:cNvCxnSpPr>
          <p:nvPr/>
        </p:nvCxnSpPr>
        <p:spPr>
          <a:xfrm flipH="1">
            <a:off x="6384831" y="2526623"/>
            <a:ext cx="789325" cy="3890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2" idx="2"/>
          </p:cNvCxnSpPr>
          <p:nvPr/>
        </p:nvCxnSpPr>
        <p:spPr>
          <a:xfrm flipH="1">
            <a:off x="4596882" y="2526623"/>
            <a:ext cx="2577274" cy="1934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</TotalTime>
  <Words>3602</Words>
  <Application>Microsoft Office PowerPoint</Application>
  <PresentationFormat>Presentación en pantalla (4:3)</PresentationFormat>
  <Paragraphs>630</Paragraphs>
  <Slides>42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5" baseType="lpstr">
      <vt:lpstr>Arial</vt:lpstr>
      <vt:lpstr>Arial Narrow</vt:lpstr>
      <vt:lpstr>Calibri</vt:lpstr>
      <vt:lpstr>Calibri Light</vt:lpstr>
      <vt:lpstr>Cambria</vt:lpstr>
      <vt:lpstr>Comic Sans MS</vt:lpstr>
      <vt:lpstr>Consolas</vt:lpstr>
      <vt:lpstr>Courier</vt:lpstr>
      <vt:lpstr>Courier New</vt:lpstr>
      <vt:lpstr>Tahoma</vt:lpstr>
      <vt:lpstr>Times New Roman</vt:lpstr>
      <vt:lpstr>Wingdings</vt:lpstr>
      <vt:lpstr>Office Theme</vt:lpstr>
      <vt:lpstr>Presentación de PowerPoint</vt:lpstr>
      <vt:lpstr>Temas de la clase</vt:lpstr>
      <vt:lpstr>Presentación de PowerPoint</vt:lpstr>
      <vt:lpstr>Ejemplo: Búsqueda dicotómica en un vector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de uso – Árbol Binario de Búsqueda (ABB)</vt:lpstr>
      <vt:lpstr>Presentación de PowerPoint</vt:lpstr>
      <vt:lpstr>Presentación de PowerPoint</vt:lpstr>
      <vt:lpstr>Presentación de PowerPoint</vt:lpstr>
      <vt:lpstr>Insertar un dato (agregar código)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 Gorga</dc:creator>
  <cp:lastModifiedBy>Gladys Gorga</cp:lastModifiedBy>
  <cp:revision>415</cp:revision>
  <cp:lastPrinted>1601-01-01T00:00:00Z</cp:lastPrinted>
  <dcterms:created xsi:type="dcterms:W3CDTF">1601-01-01T00:00:00Z</dcterms:created>
  <dcterms:modified xsi:type="dcterms:W3CDTF">2019-09-04T14:14:00Z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