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357" r:id="rId3"/>
    <p:sldId id="476" r:id="rId4"/>
    <p:sldId id="315" r:id="rId5"/>
    <p:sldId id="478" r:id="rId6"/>
    <p:sldId id="477" r:id="rId7"/>
    <p:sldId id="261" r:id="rId8"/>
    <p:sldId id="400" r:id="rId9"/>
    <p:sldId id="439" r:id="rId10"/>
    <p:sldId id="442" r:id="rId11"/>
    <p:sldId id="449" r:id="rId12"/>
    <p:sldId id="450" r:id="rId13"/>
    <p:sldId id="458" r:id="rId14"/>
    <p:sldId id="474" r:id="rId15"/>
    <p:sldId id="47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456C"/>
    <a:srgbClr val="A52E3B"/>
    <a:srgbClr val="FFFFFF"/>
    <a:srgbClr val="000099"/>
    <a:srgbClr val="FF0066"/>
    <a:srgbClr val="4B0000"/>
    <a:srgbClr val="0E452D"/>
    <a:srgbClr val="4E8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5" d="100"/>
          <a:sy n="115"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E5087D-2E33-C648-9198-A6D57B1E0255}" type="datetimeFigureOut">
              <a:rPr lang="es-ES" smtClean="0"/>
              <a:t>11/09/2019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B4CFCB-1C38-F644-A5A8-EFFDA890A2CE}" type="slidenum">
              <a:rPr lang="es-ES" smtClean="0"/>
              <a:t>‹Nº›</a:t>
            </a:fld>
            <a:endParaRPr lang="es-ES"/>
          </a:p>
        </p:txBody>
      </p:sp>
    </p:spTree>
    <p:extLst>
      <p:ext uri="{BB962C8B-B14F-4D97-AF65-F5344CB8AC3E}">
        <p14:creationId xmlns:p14="http://schemas.microsoft.com/office/powerpoint/2010/main" val="1931888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C7A16-3D1C-114D-8203-3291C5F34E9C}" type="datetimeFigureOut">
              <a:rPr lang="es-ES" smtClean="0"/>
              <a:t>11/09/2019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AF8EEC-1B8B-9D49-80A9-A1AAD609B9E3}" type="slidenum">
              <a:rPr lang="es-ES" smtClean="0"/>
              <a:t>‹Nº›</a:t>
            </a:fld>
            <a:endParaRPr lang="es-ES"/>
          </a:p>
        </p:txBody>
      </p:sp>
    </p:spTree>
    <p:extLst>
      <p:ext uri="{BB962C8B-B14F-4D97-AF65-F5344CB8AC3E}">
        <p14:creationId xmlns:p14="http://schemas.microsoft.com/office/powerpoint/2010/main" val="32034043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F503670A-7F1C-41D2-81DA-B713421DC940}" type="datetime1">
              <a:rPr lang="es-ES" smtClean="0"/>
              <a:t>11/09/2019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410161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43BC853-5DEC-4BEF-8DEC-DF28C636F659}" type="datetime1">
              <a:rPr lang="es-ES" smtClean="0"/>
              <a:t>11/09/2019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99510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EEA64F6-F88E-4C1A-9397-0FAEA6459A21}" type="datetime1">
              <a:rPr lang="es-ES" smtClean="0"/>
              <a:t>11/09/2019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216314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1186CC5-6CAF-4946-AF7A-F5B3B566E1EF}" type="datetime1">
              <a:rPr lang="es-ES" smtClean="0"/>
              <a:t>11/09/2019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92307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5028D3C-C7B6-439C-BF65-DFEDA8F5179B}" type="datetime1">
              <a:rPr lang="es-ES" smtClean="0"/>
              <a:t>11/09/2019</a:t>
            </a:fld>
            <a:endParaRPr lang="es-ES"/>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Marcador de número de diapositiva 5"/>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284687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3B31E9D-43B5-4687-824A-BBEA8234DD6E}" type="datetime1">
              <a:rPr lang="es-ES" smtClean="0"/>
              <a:t>11/09/2019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8509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3AFB1956-6180-4A5A-B23F-7C988B066E51}" type="datetime1">
              <a:rPr lang="es-ES" smtClean="0"/>
              <a:t>11/09/2019</a:t>
            </a:fld>
            <a:endParaRPr lang="es-ES"/>
          </a:p>
        </p:txBody>
      </p:sp>
      <p:sp>
        <p:nvSpPr>
          <p:cNvPr id="8" name="Marcador de pie de página 7"/>
          <p:cNvSpPr>
            <a:spLocks noGrp="1"/>
          </p:cNvSpPr>
          <p:nvPr>
            <p:ph type="ftr" sz="quarter" idx="11"/>
          </p:nvPr>
        </p:nvSpPr>
        <p:spPr/>
        <p:txBody>
          <a:bodyPr/>
          <a:lstStyle/>
          <a:p>
            <a:r>
              <a:rPr lang="es-AR"/>
              <a:t>Taller de Programación -  Imperativo - 2019</a:t>
            </a:r>
            <a:endParaRPr lang="es-ES"/>
          </a:p>
        </p:txBody>
      </p:sp>
      <p:sp>
        <p:nvSpPr>
          <p:cNvPr id="9" name="Marcador de número de diapositiva 8"/>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57141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FBA9AD4C-0E12-488E-AB0F-E4415C616253}" type="datetime1">
              <a:rPr lang="es-ES" smtClean="0"/>
              <a:t>11/09/2019</a:t>
            </a:fld>
            <a:endParaRPr lang="es-ES"/>
          </a:p>
        </p:txBody>
      </p:sp>
      <p:sp>
        <p:nvSpPr>
          <p:cNvPr id="4" name="Marcador de pie de página 3"/>
          <p:cNvSpPr>
            <a:spLocks noGrp="1"/>
          </p:cNvSpPr>
          <p:nvPr>
            <p:ph type="ftr" sz="quarter" idx="11"/>
          </p:nvPr>
        </p:nvSpPr>
        <p:spPr/>
        <p:txBody>
          <a:bodyPr/>
          <a:lstStyle/>
          <a:p>
            <a:r>
              <a:rPr lang="es-AR"/>
              <a:t>Taller de Programación -  Imperativo - 2019</a:t>
            </a:r>
            <a:endParaRPr lang="es-ES"/>
          </a:p>
        </p:txBody>
      </p:sp>
      <p:sp>
        <p:nvSpPr>
          <p:cNvPr id="5" name="Marcador de número de diapositiva 4"/>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30146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487447-DA1D-48CC-B329-7C0975E7E394}" type="datetime1">
              <a:rPr lang="es-ES" smtClean="0"/>
              <a:t>11/09/2019</a:t>
            </a:fld>
            <a:endParaRPr lang="es-ES"/>
          </a:p>
        </p:txBody>
      </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
        <p:nvSpPr>
          <p:cNvPr id="4" name="Marcador de número de diapositiva 3"/>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72509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822B12E-EF8A-4BC1-AD19-27BFE57C54C8}" type="datetime1">
              <a:rPr lang="es-ES" smtClean="0"/>
              <a:t>11/09/2019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381936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EBC0757-11F6-4918-81DD-02528AF20CE5}" type="datetime1">
              <a:rPr lang="es-ES" smtClean="0"/>
              <a:t>11/09/2019</a:t>
            </a:fld>
            <a:endParaRPr lang="es-ES"/>
          </a:p>
        </p:txBody>
      </p:sp>
      <p:sp>
        <p:nvSpPr>
          <p:cNvPr id="6" name="Marcador de pie de página 5"/>
          <p:cNvSpPr>
            <a:spLocks noGrp="1"/>
          </p:cNvSpPr>
          <p:nvPr>
            <p:ph type="ftr" sz="quarter" idx="11"/>
          </p:nvPr>
        </p:nvSpPr>
        <p:spPr/>
        <p:txBody>
          <a:bodyPr/>
          <a:lstStyle/>
          <a:p>
            <a:r>
              <a:rPr lang="es-AR"/>
              <a:t>Taller de Programación -  Imperativo - 2019</a:t>
            </a:r>
            <a:endParaRPr lang="es-ES"/>
          </a:p>
        </p:txBody>
      </p:sp>
      <p:sp>
        <p:nvSpPr>
          <p:cNvPr id="7" name="Marcador de número de diapositiva 6"/>
          <p:cNvSpPr>
            <a:spLocks noGrp="1"/>
          </p:cNvSpPr>
          <p:nvPr>
            <p:ph type="sldNum" sz="quarter" idx="12"/>
          </p:nvPr>
        </p:nvSpPr>
        <p:spPr/>
        <p:txBody>
          <a:bodyPr/>
          <a:lstStyle/>
          <a:p>
            <a:fld id="{32DF7311-D946-479C-97D6-E0BFDC7C937D}" type="slidenum">
              <a:rPr lang="es-ES" smtClean="0"/>
              <a:t>‹Nº›</a:t>
            </a:fld>
            <a:endParaRPr lang="es-ES"/>
          </a:p>
        </p:txBody>
      </p:sp>
    </p:spTree>
    <p:extLst>
      <p:ext uri="{BB962C8B-B14F-4D97-AF65-F5344CB8AC3E}">
        <p14:creationId xmlns:p14="http://schemas.microsoft.com/office/powerpoint/2010/main" val="139935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AF661-F1B7-43F4-AE47-A5C7316204A9}" type="datetime1">
              <a:rPr lang="es-ES" smtClean="0"/>
              <a:t>11/09/2019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Taller de Programación -  Imperativo - 2019</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F7311-D946-479C-97D6-E0BFDC7C937D}" type="slidenum">
              <a:rPr lang="es-ES" smtClean="0"/>
              <a:t>‹Nº›</a:t>
            </a:fld>
            <a:endParaRPr lang="es-ES"/>
          </a:p>
        </p:txBody>
      </p:sp>
    </p:spTree>
    <p:extLst>
      <p:ext uri="{BB962C8B-B14F-4D97-AF65-F5344CB8AC3E}">
        <p14:creationId xmlns:p14="http://schemas.microsoft.com/office/powerpoint/2010/main" val="253362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55480-O86KUM.eps"/>
          <p:cNvPicPr>
            <a:picLocks noChangeAspect="1"/>
          </p:cNvPicPr>
          <p:nvPr/>
        </p:nvPicPr>
        <p:blipFill rotWithShape="1">
          <a:blip r:embed="rId2">
            <a:extLst>
              <a:ext uri="{28A0092B-C50C-407E-A947-70E740481C1C}">
                <a14:useLocalDpi xmlns:a14="http://schemas.microsoft.com/office/drawing/2010/main" val="0"/>
              </a:ext>
            </a:extLst>
          </a:blip>
          <a:srcRect l="7536" t="39115" r="52097" b="32796"/>
          <a:stretch/>
        </p:blipFill>
        <p:spPr>
          <a:xfrm>
            <a:off x="3324928" y="1532958"/>
            <a:ext cx="5650952" cy="3932043"/>
          </a:xfrm>
          <a:prstGeom prst="rect">
            <a:avLst/>
          </a:prstGeom>
        </p:spPr>
      </p:pic>
      <p:sp>
        <p:nvSpPr>
          <p:cNvPr id="2" name="Título 1"/>
          <p:cNvSpPr>
            <a:spLocks noGrp="1"/>
          </p:cNvSpPr>
          <p:nvPr>
            <p:ph type="ctrTitle"/>
          </p:nvPr>
        </p:nvSpPr>
        <p:spPr/>
        <p:txBody>
          <a:bodyPr/>
          <a:lstStyle/>
          <a:p>
            <a:r>
              <a:rPr lang="es-ES" sz="8000" kern="1400" spc="-800" dirty="0" err="1">
                <a:solidFill>
                  <a:schemeClr val="bg1"/>
                </a:solidFill>
                <a:latin typeface="Silom"/>
                <a:cs typeface="Silom"/>
              </a:rPr>
              <a:t>Merge</a:t>
            </a:r>
            <a:endParaRPr lang="es-ES" kern="1400" spc="-800" dirty="0">
              <a:solidFill>
                <a:schemeClr val="bg1"/>
              </a:solidFill>
              <a:latin typeface="Silom"/>
              <a:cs typeface="Silom"/>
            </a:endParaRPr>
          </a:p>
        </p:txBody>
      </p:sp>
      <p:sp>
        <p:nvSpPr>
          <p:cNvPr id="3" name="Subtítulo 2"/>
          <p:cNvSpPr>
            <a:spLocks noGrp="1"/>
          </p:cNvSpPr>
          <p:nvPr>
            <p:ph type="subTitle" idx="1"/>
          </p:nvPr>
        </p:nvSpPr>
        <p:spPr>
          <a:xfrm>
            <a:off x="4666316" y="3402274"/>
            <a:ext cx="2868286" cy="507410"/>
          </a:xfrm>
        </p:spPr>
        <p:txBody>
          <a:bodyPr>
            <a:normAutofit/>
          </a:bodyPr>
          <a:lstStyle/>
          <a:p>
            <a:r>
              <a:rPr lang="es-ES" dirty="0">
                <a:solidFill>
                  <a:schemeClr val="bg1"/>
                </a:solidFill>
              </a:rPr>
              <a:t>Un caso ESPECIAL</a:t>
            </a:r>
          </a:p>
        </p:txBody>
      </p:sp>
      <p:pic>
        <p:nvPicPr>
          <p:cNvPr id="4" name="Imagen 3" descr="Captura de pantalla 2017-03-30 a las 12.06.17.png"/>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173175" y="5811619"/>
            <a:ext cx="3368524" cy="880850"/>
          </a:xfrm>
          <a:prstGeom prst="rect">
            <a:avLst/>
          </a:prstGeom>
        </p:spPr>
      </p:pic>
    </p:spTree>
    <p:extLst>
      <p:ext uri="{BB962C8B-B14F-4D97-AF65-F5344CB8AC3E}">
        <p14:creationId xmlns:p14="http://schemas.microsoft.com/office/powerpoint/2010/main" val="3659891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1825625"/>
            <a:ext cx="10515600" cy="3660775"/>
          </a:xfrm>
        </p:spPr>
        <p:txBody>
          <a:bodyPr>
            <a:normAutofit/>
          </a:bodyPr>
          <a:lstStyle/>
          <a:p>
            <a:pPr marL="914400" lvl="1" indent="-457200">
              <a:buAutoNum type="alphaLcParenR"/>
            </a:pPr>
            <a:r>
              <a:rPr lang="es-ES" dirty="0"/>
              <a:t>Crear el programa </a:t>
            </a:r>
            <a:r>
              <a:rPr lang="es-ES" dirty="0" err="1">
                <a:solidFill>
                  <a:srgbClr val="000099"/>
                </a:solidFill>
                <a:latin typeface="Consolas" panose="020B0609020204030204" pitchFamily="49" charset="0"/>
                <a:cs typeface="Consolas" panose="020B0609020204030204" pitchFamily="49" charset="0"/>
              </a:rPr>
              <a:t>ProgramaAcumulador.pas</a:t>
            </a:r>
            <a:endParaRPr lang="es-ES" dirty="0">
              <a:solidFill>
                <a:srgbClr val="000099"/>
              </a:solidFill>
              <a:latin typeface="Consolas" panose="020B0609020204030204" pitchFamily="49" charset="0"/>
              <a:cs typeface="Consolas" panose="020B0609020204030204" pitchFamily="49" charset="0"/>
            </a:endParaRPr>
          </a:p>
          <a:p>
            <a:pPr marL="914400" lvl="1" indent="-457200">
              <a:buAutoNum type="alphaLcParenR"/>
            </a:pPr>
            <a:endParaRPr lang="es-ES" dirty="0">
              <a:solidFill>
                <a:srgbClr val="000099"/>
              </a:solidFill>
              <a:latin typeface="Consolas" panose="020B0609020204030204" pitchFamily="49" charset="0"/>
              <a:cs typeface="Consolas" panose="020B0609020204030204" pitchFamily="49" charset="0"/>
            </a:endParaRPr>
          </a:p>
          <a:p>
            <a:pPr marL="914400" lvl="1" indent="-457200">
              <a:buAutoNum type="alphaLcParenR"/>
            </a:pPr>
            <a:r>
              <a:rPr lang="es-ES" dirty="0"/>
              <a:t>Generar las cuatro listas que contienen los gastos ordenados por tipo de consumo. De cada consumo se conoce el tipo de consumo, la  fecha y el monto del gasto.</a:t>
            </a:r>
          </a:p>
          <a:p>
            <a:pPr marL="914400" lvl="1" indent="-457200">
              <a:buAutoNum type="alphaLcParenR"/>
            </a:pPr>
            <a:endParaRPr lang="es-ES" dirty="0"/>
          </a:p>
          <a:p>
            <a:pPr marL="914400" lvl="1" indent="-457200">
              <a:buAutoNum type="alphaLcParenR"/>
            </a:pPr>
            <a:r>
              <a:rPr lang="es-ES" dirty="0"/>
              <a:t>Mostrar las listas generadas.</a:t>
            </a:r>
          </a:p>
          <a:p>
            <a:pPr marL="914400" lvl="1" indent="-457200">
              <a:buAutoNum type="alphaLcParenR"/>
            </a:pPr>
            <a:endParaRPr lang="es-ES" sz="2000" dirty="0"/>
          </a:p>
          <a:p>
            <a:pPr marL="914400" lvl="1" indent="-457200">
              <a:buAutoNum type="alphaLcParenR"/>
            </a:pPr>
            <a:endParaRPr lang="es-ES_tradnl" altLang="es-ES" sz="2400" dirty="0">
              <a:latin typeface="Calibri" panose="020F0502020204030204" pitchFamily="34" charset="0"/>
              <a:cs typeface="Courier New" panose="02070309020205020404" pitchFamily="49" charset="0"/>
            </a:endParaRPr>
          </a:p>
          <a:p>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4" name="CuadroTexto 3">
            <a:extLst>
              <a:ext uri="{FF2B5EF4-FFF2-40B4-BE49-F238E27FC236}">
                <a16:creationId xmlns:a16="http://schemas.microsoft.com/office/drawing/2014/main" xmlns="" id="{3C24DFA9-CA64-4B9E-8939-208E45C6D662}"/>
              </a:ext>
            </a:extLst>
          </p:cNvPr>
          <p:cNvSpPr txBox="1"/>
          <p:nvPr/>
        </p:nvSpPr>
        <p:spPr>
          <a:xfrm>
            <a:off x="616520" y="5775100"/>
            <a:ext cx="11049000" cy="400110"/>
          </a:xfrm>
          <a:prstGeom prst="rect">
            <a:avLst/>
          </a:prstGeom>
          <a:solidFill>
            <a:schemeClr val="accent3">
              <a:lumMod val="20000"/>
              <a:lumOff val="80000"/>
            </a:schemeClr>
          </a:solidFill>
        </p:spPr>
        <p:txBody>
          <a:bodyPr wrap="square" rtlCol="0">
            <a:spAutoFit/>
          </a:bodyPr>
          <a:lstStyle/>
          <a:p>
            <a:pPr lvl="1"/>
            <a:r>
              <a:rPr lang="es-ES" sz="2000" dirty="0"/>
              <a:t>IMPORTANTE: Para realizar esta tarea deben reutilizar los módulos implementados anteriormente.</a:t>
            </a:r>
            <a:endParaRPr lang="es-AR" dirty="0"/>
          </a:p>
        </p:txBody>
      </p:sp>
    </p:spTree>
    <p:extLst>
      <p:ext uri="{BB962C8B-B14F-4D97-AF65-F5344CB8AC3E}">
        <p14:creationId xmlns:p14="http://schemas.microsoft.com/office/powerpoint/2010/main" val="132171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1825625"/>
            <a:ext cx="10515600" cy="4351338"/>
          </a:xfrm>
        </p:spPr>
        <p:txBody>
          <a:bodyPr>
            <a:normAutofit/>
          </a:bodyPr>
          <a:lstStyle/>
          <a:p>
            <a:pPr marL="0" indent="0">
              <a:buNone/>
            </a:pPr>
            <a:r>
              <a:rPr lang="es-ES" b="1" dirty="0"/>
              <a:t>Tareas</a:t>
            </a:r>
            <a:r>
              <a:rPr lang="es-ES" dirty="0"/>
              <a:t>:</a:t>
            </a:r>
          </a:p>
          <a:p>
            <a:endParaRPr lang="es-ES" dirty="0"/>
          </a:p>
          <a:p>
            <a:pPr marL="914400" lvl="2" indent="0">
              <a:buNone/>
            </a:pPr>
            <a:r>
              <a:rPr lang="es-ES_tradnl" altLang="es-ES" sz="2400" dirty="0">
                <a:latin typeface="Calibri" panose="020F0502020204030204" pitchFamily="34" charset="0"/>
                <a:cs typeface="Courier New" panose="02070309020205020404" pitchFamily="49" charset="0"/>
              </a:rPr>
              <a:t>d) Adaptar los tipos de datos utilizados por el </a:t>
            </a:r>
            <a:r>
              <a:rPr lang="es-ES_tradnl" altLang="es-ES" sz="2400" b="1" dirty="0" err="1">
                <a:solidFill>
                  <a:srgbClr val="C00000"/>
                </a:solidFill>
                <a:latin typeface="Consolas" panose="020B0609020204030204" pitchFamily="49" charset="0"/>
              </a:rPr>
              <a:t>procedure</a:t>
            </a:r>
            <a:r>
              <a:rPr lang="es-ES_tradnl" altLang="es-ES" sz="2400" b="1" dirty="0">
                <a:solidFill>
                  <a:srgbClr val="C00000"/>
                </a:solidFill>
                <a:latin typeface="Consolas" panose="020B0609020204030204" pitchFamily="49" charset="0"/>
              </a:rPr>
              <a:t> </a:t>
            </a:r>
            <a:r>
              <a:rPr lang="es-ES_tradnl" altLang="es-ES" sz="2400" b="1" dirty="0" err="1">
                <a:solidFill>
                  <a:srgbClr val="C00000"/>
                </a:solidFill>
                <a:latin typeface="Consolas" panose="020B0609020204030204" pitchFamily="49" charset="0"/>
              </a:rPr>
              <a:t>agregarAlFinal</a:t>
            </a:r>
            <a:r>
              <a:rPr lang="es-ES_tradnl" altLang="es-ES" sz="2400" b="1" dirty="0">
                <a:solidFill>
                  <a:srgbClr val="C00000"/>
                </a:solidFill>
                <a:latin typeface="Consolas" panose="020B0609020204030204" pitchFamily="49" charset="0"/>
              </a:rPr>
              <a:t> </a:t>
            </a:r>
            <a:r>
              <a:rPr lang="es-ES_tradnl" altLang="es-ES" sz="2400" dirty="0">
                <a:latin typeface="Calibri" panose="020F0502020204030204" pitchFamily="34" charset="0"/>
                <a:cs typeface="Courier New" panose="02070309020205020404" pitchFamily="49" charset="0"/>
              </a:rPr>
              <a:t>ya trabajado. </a:t>
            </a:r>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6"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187" t="14917" r="69017" b="45166"/>
          <a:stretch/>
        </p:blipFill>
        <p:spPr>
          <a:xfrm>
            <a:off x="597599" y="5121088"/>
            <a:ext cx="1035424" cy="1736912"/>
          </a:xfrm>
          <a:prstGeom prst="rect">
            <a:avLst/>
          </a:prstGeom>
        </p:spPr>
      </p:pic>
    </p:spTree>
    <p:extLst>
      <p:ext uri="{BB962C8B-B14F-4D97-AF65-F5344CB8AC3E}">
        <p14:creationId xmlns:p14="http://schemas.microsoft.com/office/powerpoint/2010/main" val="192621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616523" y="1811770"/>
            <a:ext cx="11132127" cy="4351338"/>
          </a:xfrm>
        </p:spPr>
        <p:txBody>
          <a:bodyPr>
            <a:normAutofit/>
          </a:bodyPr>
          <a:lstStyle/>
          <a:p>
            <a:pPr marL="0" indent="0">
              <a:buNone/>
            </a:pPr>
            <a:r>
              <a:rPr lang="es-ES" b="1" dirty="0"/>
              <a:t>Tareas</a:t>
            </a:r>
            <a:r>
              <a:rPr lang="es-ES" dirty="0"/>
              <a:t>:</a:t>
            </a:r>
          </a:p>
          <a:p>
            <a:endParaRPr lang="es-ES" dirty="0"/>
          </a:p>
          <a:p>
            <a:pPr marL="914400" lvl="2" indent="0">
              <a:buNone/>
            </a:pPr>
            <a:r>
              <a:rPr lang="es-ES_tradnl" altLang="es-ES" sz="2400" dirty="0">
                <a:latin typeface="Calibri" panose="020F0502020204030204" pitchFamily="34" charset="0"/>
                <a:cs typeface="Courier New" panose="02070309020205020404" pitchFamily="49" charset="0"/>
              </a:rPr>
              <a:t>e) Adaptar los tipos de datos utilizados en el </a:t>
            </a:r>
            <a:r>
              <a:rPr lang="es-ES_tradnl" altLang="es-ES" sz="2400" b="1" dirty="0" err="1">
                <a:solidFill>
                  <a:srgbClr val="C00000"/>
                </a:solidFill>
                <a:latin typeface="Consolas" panose="020B0609020204030204" pitchFamily="49" charset="0"/>
              </a:rPr>
              <a:t>procedure</a:t>
            </a:r>
            <a:r>
              <a:rPr lang="es-ES_tradnl" altLang="es-ES" sz="2400" dirty="0">
                <a:latin typeface="Calibri" panose="020F0502020204030204" pitchFamily="34" charset="0"/>
                <a:cs typeface="Courier New" panose="02070309020205020404" pitchFamily="49" charset="0"/>
              </a:rPr>
              <a:t> </a:t>
            </a:r>
            <a:r>
              <a:rPr lang="es-AR" sz="2400" b="1" dirty="0" err="1">
                <a:solidFill>
                  <a:srgbClr val="C00000"/>
                </a:solidFill>
                <a:latin typeface="Consolas" panose="020B0609020204030204" pitchFamily="49" charset="0"/>
                <a:cs typeface="Consolas" panose="020B0609020204030204" pitchFamily="49" charset="0"/>
              </a:rPr>
              <a:t>Determinar_minimo</a:t>
            </a:r>
            <a:r>
              <a:rPr lang="es-AR" sz="2400" b="1" dirty="0">
                <a:solidFill>
                  <a:srgbClr val="C00000"/>
                </a:solidFill>
                <a:latin typeface="Consolas" panose="020B0609020204030204" pitchFamily="49" charset="0"/>
                <a:cs typeface="Consolas" panose="020B0609020204030204" pitchFamily="49" charset="0"/>
              </a:rPr>
              <a:t> </a:t>
            </a:r>
            <a:r>
              <a:rPr lang="es-ES_tradnl" altLang="es-ES" sz="2400" dirty="0">
                <a:latin typeface="Calibri" panose="020F0502020204030204" pitchFamily="34" charset="0"/>
                <a:cs typeface="Courier New" panose="02070309020205020404" pitchFamily="49" charset="0"/>
              </a:rPr>
              <a:t>ya visto.</a:t>
            </a:r>
          </a:p>
          <a:p>
            <a:pPr marL="914400" lvl="2" indent="0">
              <a:buNone/>
            </a:pPr>
            <a:endParaRPr lang="es-ES_tradnl" altLang="es-ES" sz="2400" dirty="0">
              <a:latin typeface="Calibri" panose="020F0502020204030204" pitchFamily="34" charset="0"/>
              <a:cs typeface="Courier New" panose="02070309020205020404" pitchFamily="49" charset="0"/>
            </a:endParaRPr>
          </a:p>
          <a:p>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6"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2972" t="16761" r="3233" b="53011"/>
          <a:stretch/>
        </p:blipFill>
        <p:spPr>
          <a:xfrm>
            <a:off x="632817" y="5484476"/>
            <a:ext cx="1081221" cy="1373524"/>
          </a:xfrm>
          <a:prstGeom prst="rect">
            <a:avLst/>
          </a:prstGeom>
        </p:spPr>
      </p:pic>
    </p:spTree>
    <p:extLst>
      <p:ext uri="{BB962C8B-B14F-4D97-AF65-F5344CB8AC3E}">
        <p14:creationId xmlns:p14="http://schemas.microsoft.com/office/powerpoint/2010/main" val="191652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1825625"/>
            <a:ext cx="10515600" cy="4351338"/>
          </a:xfrm>
        </p:spPr>
        <p:txBody>
          <a:bodyPr>
            <a:normAutofit/>
          </a:bodyPr>
          <a:lstStyle/>
          <a:p>
            <a:pPr marL="0" indent="0">
              <a:buNone/>
            </a:pPr>
            <a:r>
              <a:rPr lang="es-ES" b="1" dirty="0"/>
              <a:t>Tareas</a:t>
            </a:r>
            <a:r>
              <a:rPr lang="es-ES" dirty="0"/>
              <a:t>:</a:t>
            </a:r>
          </a:p>
          <a:p>
            <a:endParaRPr lang="es-ES" dirty="0"/>
          </a:p>
          <a:p>
            <a:pPr marL="914400" lvl="2" indent="0">
              <a:buNone/>
            </a:pPr>
            <a:r>
              <a:rPr lang="es-ES_tradnl" altLang="es-ES" sz="2400" dirty="0">
                <a:latin typeface="Calibri" panose="020F0502020204030204" pitchFamily="34" charset="0"/>
                <a:cs typeface="Courier New" panose="02070309020205020404" pitchFamily="49" charset="0"/>
              </a:rPr>
              <a:t>f) Realizar un módulo que haga un </a:t>
            </a:r>
            <a:r>
              <a:rPr lang="es-ES_tradnl" altLang="es-ES" sz="2400" b="1" dirty="0" err="1">
                <a:latin typeface="Calibri" panose="020F0502020204030204" pitchFamily="34" charset="0"/>
                <a:cs typeface="Courier New" panose="02070309020205020404" pitchFamily="49" charset="0"/>
              </a:rPr>
              <a:t>merge</a:t>
            </a:r>
            <a:r>
              <a:rPr lang="es-ES_tradnl" altLang="es-ES" sz="2400" b="1" dirty="0">
                <a:latin typeface="Calibri" panose="020F0502020204030204" pitchFamily="34" charset="0"/>
                <a:cs typeface="Courier New" panose="02070309020205020404" pitchFamily="49" charset="0"/>
              </a:rPr>
              <a:t>  </a:t>
            </a:r>
            <a:r>
              <a:rPr lang="es-ES_tradnl" altLang="es-ES" sz="2400" dirty="0">
                <a:latin typeface="Calibri" panose="020F0502020204030204" pitchFamily="34" charset="0"/>
                <a:cs typeface="Courier New" panose="02070309020205020404" pitchFamily="49" charset="0"/>
              </a:rPr>
              <a:t>entre las 4 listas de consumos, acumulando el monto total de cada consumo. Utilizar los módulos implementados en d) y e).</a:t>
            </a:r>
          </a:p>
          <a:p>
            <a:pPr marL="914400" lvl="2" indent="0">
              <a:buNone/>
            </a:pPr>
            <a:endParaRPr lang="es-ES_tradnl" altLang="es-ES" sz="2400" dirty="0">
              <a:latin typeface="Calibri" panose="020F0502020204030204" pitchFamily="34" charset="0"/>
              <a:cs typeface="Courier New" panose="02070309020205020404" pitchFamily="49" charset="0"/>
            </a:endParaRPr>
          </a:p>
          <a:p>
            <a:pPr lvl="3"/>
            <a:r>
              <a:rPr lang="es-AR" sz="2400" dirty="0">
                <a:latin typeface="Calibri" panose="020F0502020204030204" pitchFamily="34" charset="0"/>
                <a:cs typeface="Courier New" panose="02070309020205020404" pitchFamily="49" charset="0"/>
              </a:rPr>
              <a:t>El módulo se llamará </a:t>
            </a:r>
            <a:r>
              <a:rPr lang="es-AR" sz="2200" b="1" dirty="0" err="1">
                <a:solidFill>
                  <a:srgbClr val="C00000"/>
                </a:solidFill>
                <a:latin typeface="Consolas" panose="020B0609020204030204" pitchFamily="49" charset="0"/>
                <a:cs typeface="Consolas" panose="020B0609020204030204" pitchFamily="49" charset="0"/>
              </a:rPr>
              <a:t>mergeAcumulador</a:t>
            </a:r>
            <a:endParaRPr lang="es-AR" sz="2200" b="1" dirty="0">
              <a:solidFill>
                <a:srgbClr val="C00000"/>
              </a:solidFill>
              <a:latin typeface="Consolas" panose="020B0609020204030204" pitchFamily="49" charset="0"/>
              <a:cs typeface="Consolas" panose="020B0609020204030204" pitchFamily="49" charset="0"/>
            </a:endParaRPr>
          </a:p>
          <a:p>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pic>
        <p:nvPicPr>
          <p:cNvPr id="8"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187" t="14917" r="69017" b="53542"/>
          <a:stretch/>
        </p:blipFill>
        <p:spPr>
          <a:xfrm>
            <a:off x="173175" y="5454210"/>
            <a:ext cx="1059086" cy="1403790"/>
          </a:xfrm>
          <a:prstGeom prst="rect">
            <a:avLst/>
          </a:prstGeom>
        </p:spPr>
      </p:pic>
      <p:pic>
        <p:nvPicPr>
          <p:cNvPr id="9"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1344759" y="5510861"/>
            <a:ext cx="1060450" cy="1347139"/>
          </a:xfrm>
          <a:prstGeom prst="rect">
            <a:avLst/>
          </a:prstGeom>
        </p:spPr>
      </p:pic>
    </p:spTree>
    <p:extLst>
      <p:ext uri="{BB962C8B-B14F-4D97-AF65-F5344CB8AC3E}">
        <p14:creationId xmlns:p14="http://schemas.microsoft.com/office/powerpoint/2010/main" val="162914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7"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187" t="14917" r="69017" b="53542"/>
          <a:stretch/>
        </p:blipFill>
        <p:spPr>
          <a:xfrm>
            <a:off x="173175" y="5454210"/>
            <a:ext cx="1059086" cy="1403790"/>
          </a:xfrm>
          <a:prstGeom prst="rect">
            <a:avLst/>
          </a:prstGeom>
        </p:spPr>
      </p:pic>
      <p:pic>
        <p:nvPicPr>
          <p:cNvPr id="18"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1344759" y="5510861"/>
            <a:ext cx="1060450" cy="1347139"/>
          </a:xfrm>
          <a:prstGeom prst="rect">
            <a:avLst/>
          </a:prstGeom>
        </p:spPr>
      </p:pic>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1825625"/>
            <a:ext cx="10515600" cy="4351338"/>
          </a:xfrm>
        </p:spPr>
        <p:txBody>
          <a:bodyPr>
            <a:normAutofit/>
          </a:bodyPr>
          <a:lstStyle/>
          <a:p>
            <a:pPr marL="0" indent="0">
              <a:buNone/>
            </a:pPr>
            <a:r>
              <a:rPr lang="es-ES" b="1" dirty="0"/>
              <a:t>Tareas</a:t>
            </a:r>
            <a:r>
              <a:rPr lang="es-ES" dirty="0"/>
              <a:t>:</a:t>
            </a:r>
          </a:p>
          <a:p>
            <a:endParaRPr lang="es-ES" dirty="0"/>
          </a:p>
          <a:p>
            <a:pPr marL="914400" lvl="2" indent="0">
              <a:buNone/>
            </a:pPr>
            <a:r>
              <a:rPr lang="es-ES_tradnl" altLang="es-ES" sz="2400" dirty="0">
                <a:latin typeface="Calibri" panose="020F0502020204030204" pitchFamily="34" charset="0"/>
                <a:cs typeface="Courier New" panose="02070309020205020404" pitchFamily="49" charset="0"/>
              </a:rPr>
              <a:t>e) En el programa principal invocar al módulo </a:t>
            </a:r>
            <a:r>
              <a:rPr lang="es-ES_tradnl" altLang="es-ES" sz="2400" b="1" dirty="0" err="1">
                <a:latin typeface="Calibri" panose="020F0502020204030204" pitchFamily="34" charset="0"/>
                <a:cs typeface="Courier New" panose="02070309020205020404" pitchFamily="49" charset="0"/>
              </a:rPr>
              <a:t>mergeAcumulador</a:t>
            </a:r>
            <a:r>
              <a:rPr lang="es-ES_tradnl" altLang="es-ES" sz="2400" dirty="0">
                <a:latin typeface="Calibri" panose="020F0502020204030204" pitchFamily="34" charset="0"/>
                <a:cs typeface="Courier New" panose="02070309020205020404" pitchFamily="49" charset="0"/>
              </a:rPr>
              <a:t> enviándole las 4 listas creadas previamente. Imprimir en pantalla cada tipo de consumo y su monto total gastado.</a:t>
            </a:r>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4" name="CuadroTexto 3">
            <a:extLst>
              <a:ext uri="{FF2B5EF4-FFF2-40B4-BE49-F238E27FC236}">
                <a16:creationId xmlns:a16="http://schemas.microsoft.com/office/drawing/2014/main" xmlns="" id="{C817B317-B6B9-4616-BD67-653AE4371307}"/>
              </a:ext>
            </a:extLst>
          </p:cNvPr>
          <p:cNvSpPr txBox="1"/>
          <p:nvPr/>
        </p:nvSpPr>
        <p:spPr>
          <a:xfrm>
            <a:off x="457200" y="4560570"/>
            <a:ext cx="11395710" cy="830997"/>
          </a:xfrm>
          <a:prstGeom prst="rect">
            <a:avLst/>
          </a:prstGeom>
          <a:solidFill>
            <a:schemeClr val="accent3">
              <a:lumMod val="40000"/>
              <a:lumOff val="60000"/>
            </a:schemeClr>
          </a:solidFill>
        </p:spPr>
        <p:txBody>
          <a:bodyPr wrap="square" rtlCol="0">
            <a:spAutoFit/>
          </a:bodyPr>
          <a:lstStyle/>
          <a:p>
            <a:r>
              <a:rPr lang="es-AR" sz="2400" dirty="0"/>
              <a:t>Enviar a través de la Mensajería de Ideas, el archivo </a:t>
            </a:r>
            <a:r>
              <a:rPr lang="es-ES" dirty="0" err="1">
                <a:solidFill>
                  <a:srgbClr val="000099"/>
                </a:solidFill>
                <a:latin typeface="Consolas" panose="020B0609020204030204" pitchFamily="49" charset="0"/>
                <a:cs typeface="Consolas" panose="020B0609020204030204" pitchFamily="49" charset="0"/>
              </a:rPr>
              <a:t>ProgramaAcumulador.pas</a:t>
            </a:r>
            <a:r>
              <a:rPr lang="es-ES" dirty="0">
                <a:solidFill>
                  <a:srgbClr val="000099"/>
                </a:solidFill>
                <a:latin typeface="Consolas" panose="020B0609020204030204" pitchFamily="49" charset="0"/>
                <a:cs typeface="Consolas" panose="020B0609020204030204" pitchFamily="49" charset="0"/>
              </a:rPr>
              <a:t> </a:t>
            </a:r>
            <a:r>
              <a:rPr lang="es-ES" sz="2400" dirty="0"/>
              <a:t>al docente asignado al grupo.</a:t>
            </a:r>
            <a:endParaRPr lang="es-AR" sz="2400" dirty="0"/>
          </a:p>
        </p:txBody>
      </p:sp>
    </p:spTree>
    <p:extLst>
      <p:ext uri="{BB962C8B-B14F-4D97-AF65-F5344CB8AC3E}">
        <p14:creationId xmlns:p14="http://schemas.microsoft.com/office/powerpoint/2010/main" val="12476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7" name="Marcador de contenido 3"/>
          <p:cNvPicPr>
            <a:picLocks noChangeAspect="1"/>
          </p:cNvPicPr>
          <p:nvPr/>
        </p:nvPicPr>
        <p:blipFill rotWithShape="1">
          <a:blip r:embed="rId2">
            <a:extLst>
              <a:ext uri="{28A0092B-C50C-407E-A947-70E740481C1C}">
                <a14:useLocalDpi xmlns:a14="http://schemas.microsoft.com/office/drawing/2010/main" val="0"/>
              </a:ext>
            </a:extLst>
          </a:blip>
          <a:srcRect l="7187" t="14917" r="69017" b="53542"/>
          <a:stretch/>
        </p:blipFill>
        <p:spPr>
          <a:xfrm>
            <a:off x="173175" y="5454210"/>
            <a:ext cx="1059086" cy="1403790"/>
          </a:xfrm>
          <a:prstGeom prst="rect">
            <a:avLst/>
          </a:prstGeom>
        </p:spPr>
      </p:pic>
      <p:pic>
        <p:nvPicPr>
          <p:cNvPr id="18"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1344759" y="5510861"/>
            <a:ext cx="1060450" cy="1347139"/>
          </a:xfrm>
          <a:prstGeom prst="rect">
            <a:avLst/>
          </a:prstGeom>
        </p:spPr>
      </p:pic>
      <p:sp>
        <p:nvSpPr>
          <p:cNvPr id="2" name="Título 1"/>
          <p:cNvSpPr>
            <a:spLocks noGrp="1"/>
          </p:cNvSpPr>
          <p:nvPr>
            <p:ph type="title"/>
          </p:nvPr>
        </p:nvSpPr>
        <p:spPr/>
        <p:txBody>
          <a:bodyPr/>
          <a:lstStyle/>
          <a:p>
            <a:r>
              <a:rPr lang="es-ES" dirty="0"/>
              <a:t>Actividad en máquina</a:t>
            </a:r>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
        <p:nvSpPr>
          <p:cNvPr id="6" name="5 Marcador de contenido"/>
          <p:cNvSpPr>
            <a:spLocks noGrp="1"/>
          </p:cNvSpPr>
          <p:nvPr>
            <p:ph idx="1"/>
          </p:nvPr>
        </p:nvSpPr>
        <p:spPr>
          <a:xfrm>
            <a:off x="630382" y="1609494"/>
            <a:ext cx="10515600" cy="4351338"/>
          </a:xfrm>
        </p:spPr>
        <p:txBody>
          <a:bodyPr>
            <a:normAutofit/>
          </a:bodyPr>
          <a:lstStyle/>
          <a:p>
            <a:pPr marL="0" indent="0">
              <a:buNone/>
            </a:pPr>
            <a:r>
              <a:rPr lang="es-ES" sz="2000" b="1" dirty="0"/>
              <a:t>ACTIVIDAD 2</a:t>
            </a:r>
          </a:p>
          <a:p>
            <a:pPr marL="0" indent="0">
              <a:buNone/>
            </a:pPr>
            <a:r>
              <a:rPr lang="es-ES" sz="2000" dirty="0"/>
              <a:t>Retomar la ACTIVIDAD 2 de la clase anterior para:</a:t>
            </a:r>
            <a:endParaRPr lang="es-AR" sz="2000" dirty="0"/>
          </a:p>
          <a:p>
            <a:pPr marL="0" indent="0">
              <a:buNone/>
            </a:pPr>
            <a:r>
              <a:rPr lang="es-ES" sz="2000" dirty="0"/>
              <a:t>a) Generar una nueva lista que totalice para cada producto, la cantidad total vendida. Esta lista debe estar ordenada por código de producto de forma ascendente. Deben utilizarse las cinco listas ya creadas de esa actividad.</a:t>
            </a:r>
            <a:endParaRPr lang="es-AR" sz="2000" dirty="0"/>
          </a:p>
          <a:p>
            <a:pPr marL="0" indent="0">
              <a:buNone/>
            </a:pPr>
            <a:r>
              <a:rPr lang="es-ES" sz="2000" dirty="0"/>
              <a:t>b) Incorporar un módulo recursivo que devuelva el código de producto con menor cantidad vendida, a partir de la lista generada en a).</a:t>
            </a:r>
          </a:p>
          <a:p>
            <a:pPr marL="0" indent="0">
              <a:buNone/>
            </a:pPr>
            <a:endParaRPr lang="es-AR" sz="2000" dirty="0"/>
          </a:p>
          <a:p>
            <a:endParaRPr lang="es-AR" sz="2000" dirty="0"/>
          </a:p>
        </p:txBody>
      </p:sp>
    </p:spTree>
    <p:extLst>
      <p:ext uri="{BB962C8B-B14F-4D97-AF65-F5344CB8AC3E}">
        <p14:creationId xmlns:p14="http://schemas.microsoft.com/office/powerpoint/2010/main" val="197943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n 81" descr="55480-O86KUM.eps"/>
          <p:cNvPicPr>
            <a:picLocks noChangeAspect="1"/>
          </p:cNvPicPr>
          <p:nvPr/>
        </p:nvPicPr>
        <p:blipFill rotWithShape="1">
          <a:blip r:embed="rId2">
            <a:extLst>
              <a:ext uri="{28A0092B-C50C-407E-A947-70E740481C1C}">
                <a14:useLocalDpi xmlns:a14="http://schemas.microsoft.com/office/drawing/2010/main" val="0"/>
              </a:ext>
            </a:extLst>
          </a:blip>
          <a:srcRect l="7534" t="9778" r="54803" b="61718"/>
          <a:stretch/>
        </p:blipFill>
        <p:spPr>
          <a:xfrm>
            <a:off x="0" y="485144"/>
            <a:ext cx="4977240" cy="3766994"/>
          </a:xfrm>
          <a:prstGeom prst="rect">
            <a:avLst/>
          </a:prstGeom>
        </p:spPr>
      </p:pic>
      <p:sp>
        <p:nvSpPr>
          <p:cNvPr id="33" name="Título 1"/>
          <p:cNvSpPr txBox="1">
            <a:spLocks/>
          </p:cNvSpPr>
          <p:nvPr/>
        </p:nvSpPr>
        <p:spPr>
          <a:xfrm>
            <a:off x="809312" y="729613"/>
            <a:ext cx="3757854" cy="19548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b="1" dirty="0">
                <a:solidFill>
                  <a:srgbClr val="4B0000"/>
                </a:solidFill>
                <a:cs typeface="Kohinoor Devanagari Book"/>
              </a:rPr>
              <a:t>Supongamos que Pepe y Moni mantienen sus gastos ordenados por tipo de consumo (Supermercado, Ropa, Impuestos, </a:t>
            </a:r>
            <a:r>
              <a:rPr lang="es-ES" sz="2000" b="1" dirty="0" err="1">
                <a:solidFill>
                  <a:srgbClr val="4B0000"/>
                </a:solidFill>
                <a:cs typeface="Kohinoor Devanagari Book"/>
              </a:rPr>
              <a:t>etc</a:t>
            </a:r>
            <a:r>
              <a:rPr lang="es-ES" sz="2000" b="1" dirty="0">
                <a:solidFill>
                  <a:srgbClr val="4B0000"/>
                </a:solidFill>
                <a:cs typeface="Kohinoor Devanagari Book"/>
              </a:rPr>
              <a:t>)</a:t>
            </a:r>
          </a:p>
        </p:txBody>
      </p:sp>
      <p:sp>
        <p:nvSpPr>
          <p:cNvPr id="34" name="CuadroTexto 33"/>
          <p:cNvSpPr txBox="1"/>
          <p:nvPr/>
        </p:nvSpPr>
        <p:spPr>
          <a:xfrm>
            <a:off x="7117386" y="2879606"/>
            <a:ext cx="1651414" cy="369332"/>
          </a:xfrm>
          <a:prstGeom prst="rect">
            <a:avLst/>
          </a:prstGeom>
          <a:noFill/>
        </p:spPr>
        <p:txBody>
          <a:bodyPr wrap="none" rtlCol="0">
            <a:spAutoFit/>
          </a:bodyPr>
          <a:lstStyle/>
          <a:p>
            <a:pPr algn="ctr"/>
            <a:r>
              <a:rPr lang="es-ES" dirty="0"/>
              <a:t>Gastos de Moni</a:t>
            </a:r>
          </a:p>
        </p:txBody>
      </p:sp>
      <p:sp>
        <p:nvSpPr>
          <p:cNvPr id="35" name="CuadroTexto 34"/>
          <p:cNvSpPr txBox="1"/>
          <p:nvPr/>
        </p:nvSpPr>
        <p:spPr>
          <a:xfrm>
            <a:off x="7126345" y="4915504"/>
            <a:ext cx="1624355" cy="369332"/>
          </a:xfrm>
          <a:prstGeom prst="rect">
            <a:avLst/>
          </a:prstGeom>
          <a:noFill/>
        </p:spPr>
        <p:txBody>
          <a:bodyPr wrap="none" rtlCol="0">
            <a:spAutoFit/>
          </a:bodyPr>
          <a:lstStyle/>
          <a:p>
            <a:pPr algn="ctr"/>
            <a:r>
              <a:rPr lang="es-ES" dirty="0"/>
              <a:t>Gastos de Pepe</a:t>
            </a:r>
          </a:p>
        </p:txBody>
      </p:sp>
      <p:pic>
        <p:nvPicPr>
          <p:cNvPr id="36"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5911622" y="2216642"/>
            <a:ext cx="1035423" cy="2971800"/>
          </a:xfrm>
          <a:prstGeom prst="rect">
            <a:avLst/>
          </a:prstGeom>
        </p:spPr>
      </p:pic>
      <p:grpSp>
        <p:nvGrpSpPr>
          <p:cNvPr id="58" name="Agrupar 57"/>
          <p:cNvGrpSpPr/>
          <p:nvPr/>
        </p:nvGrpSpPr>
        <p:grpSpPr>
          <a:xfrm rot="16200000">
            <a:off x="9015564" y="2538642"/>
            <a:ext cx="1583990" cy="539999"/>
            <a:chOff x="2480412" y="0"/>
            <a:chExt cx="1399894" cy="656610"/>
          </a:xfrm>
          <a:solidFill>
            <a:srgbClr val="92456C"/>
          </a:solidFill>
          <a:effectLst>
            <a:reflection stA="41000" endPos="23000" dist="38100" dir="5400000" sy="-100000" algn="bl" rotWithShape="0"/>
          </a:effectLst>
        </p:grpSpPr>
        <p:sp>
          <p:nvSpPr>
            <p:cNvPr id="59" name="Rectángulo redondeado 58"/>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0" name="Rectángulo 59"/>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Peluqruería</a:t>
              </a:r>
              <a:r>
                <a:rPr lang="es-ES_tradnl" sz="1600" kern="1200" dirty="0"/>
                <a:t>  40</a:t>
              </a:r>
            </a:p>
          </p:txBody>
        </p:sp>
      </p:grpSp>
      <p:grpSp>
        <p:nvGrpSpPr>
          <p:cNvPr id="61" name="Agrupar 60"/>
          <p:cNvGrpSpPr/>
          <p:nvPr/>
        </p:nvGrpSpPr>
        <p:grpSpPr>
          <a:xfrm rot="16200000">
            <a:off x="9596975" y="2540440"/>
            <a:ext cx="1583990" cy="539999"/>
            <a:chOff x="2858" y="505119"/>
            <a:chExt cx="1374951" cy="673493"/>
          </a:xfrm>
          <a:solidFill>
            <a:srgbClr val="92456C"/>
          </a:solidFill>
          <a:effectLst>
            <a:reflection blurRad="6350" stA="44000" endA="300" endPos="28000" dist="38100" dir="5400000" sy="-100000" algn="bl" rotWithShape="0"/>
          </a:effectLst>
        </p:grpSpPr>
        <p:sp>
          <p:nvSpPr>
            <p:cNvPr id="62" name="Rectángulo redondeado 61"/>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ángulo 62"/>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Peluquería 200</a:t>
              </a:r>
            </a:p>
          </p:txBody>
        </p:sp>
      </p:grpSp>
      <p:grpSp>
        <p:nvGrpSpPr>
          <p:cNvPr id="64" name="Agrupar 63"/>
          <p:cNvGrpSpPr/>
          <p:nvPr/>
        </p:nvGrpSpPr>
        <p:grpSpPr>
          <a:xfrm rot="16200000">
            <a:off x="10186904" y="2554709"/>
            <a:ext cx="1583990" cy="539999"/>
            <a:chOff x="2890257" y="505119"/>
            <a:chExt cx="1374951" cy="673493"/>
          </a:xfrm>
          <a:solidFill>
            <a:schemeClr val="accent6"/>
          </a:solidFill>
          <a:effectLst>
            <a:reflection blurRad="6350" stA="44000" endA="300" endPos="28000" dist="38100" dir="5400000" sy="-100000" algn="bl" rotWithShape="0"/>
          </a:effectLst>
        </p:grpSpPr>
        <p:sp>
          <p:nvSpPr>
            <p:cNvPr id="65" name="Rectángulo redondeado 64"/>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ángulo 65"/>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Ropa  700</a:t>
              </a:r>
            </a:p>
          </p:txBody>
        </p:sp>
      </p:grpSp>
      <p:sp>
        <p:nvSpPr>
          <p:cNvPr id="67" name="Rectángulo 66"/>
          <p:cNvSpPr/>
          <p:nvPr/>
        </p:nvSpPr>
        <p:spPr>
          <a:xfrm>
            <a:off x="8882788" y="392124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68" name="Agrupar 67"/>
          <p:cNvGrpSpPr/>
          <p:nvPr/>
        </p:nvGrpSpPr>
        <p:grpSpPr>
          <a:xfrm rot="16200000">
            <a:off x="8998969" y="4776514"/>
            <a:ext cx="1583990" cy="539999"/>
            <a:chOff x="1005328" y="0"/>
            <a:chExt cx="1399894" cy="656610"/>
          </a:xfrm>
          <a:solidFill>
            <a:srgbClr val="92456C"/>
          </a:solidFill>
          <a:effectLst>
            <a:reflection stA="41000" endPos="23000" dist="38100" dir="5400000" sy="-100000" algn="bl" rotWithShape="0"/>
          </a:effectLst>
        </p:grpSpPr>
        <p:sp>
          <p:nvSpPr>
            <p:cNvPr id="69" name="Rectángulo redondeado 68"/>
            <p:cNvSpPr/>
            <p:nvPr/>
          </p:nvSpPr>
          <p:spPr>
            <a:xfrm>
              <a:off x="1005328"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ectángulo 69"/>
            <p:cNvSpPr/>
            <p:nvPr/>
          </p:nvSpPr>
          <p:spPr>
            <a:xfrm>
              <a:off x="1037381"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Peluqería</a:t>
              </a:r>
              <a:r>
                <a:rPr lang="es-ES_tradnl" sz="1600" kern="1200" dirty="0"/>
                <a:t>  50</a:t>
              </a:r>
            </a:p>
          </p:txBody>
        </p:sp>
      </p:grpSp>
      <p:grpSp>
        <p:nvGrpSpPr>
          <p:cNvPr id="71" name="Agrupar 70"/>
          <p:cNvGrpSpPr/>
          <p:nvPr/>
        </p:nvGrpSpPr>
        <p:grpSpPr>
          <a:xfrm rot="16200000">
            <a:off x="9602353" y="4778312"/>
            <a:ext cx="1583990" cy="539999"/>
            <a:chOff x="1446557" y="505119"/>
            <a:chExt cx="1374951" cy="673493"/>
          </a:xfrm>
          <a:solidFill>
            <a:schemeClr val="accent4"/>
          </a:solidFill>
          <a:effectLst>
            <a:reflection blurRad="6350" stA="44000" endA="300" endPos="28000" dist="38100" dir="5400000" sy="-100000" algn="bl" rotWithShape="0"/>
          </a:effectLst>
        </p:grpSpPr>
        <p:sp>
          <p:nvSpPr>
            <p:cNvPr id="72" name="Rectángulo redondeado 71"/>
            <p:cNvSpPr/>
            <p:nvPr/>
          </p:nvSpPr>
          <p:spPr>
            <a:xfrm>
              <a:off x="14465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3" name="Rectángulo 72"/>
            <p:cNvSpPr/>
            <p:nvPr/>
          </p:nvSpPr>
          <p:spPr>
            <a:xfrm>
              <a:off x="14794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AR" sz="1700" kern="1200" dirty="0"/>
                <a:t>Salidas 300</a:t>
              </a:r>
              <a:endParaRPr lang="hu-HU" sz="1700" kern="1200" dirty="0"/>
            </a:p>
          </p:txBody>
        </p:sp>
      </p:grpSp>
      <p:grpSp>
        <p:nvGrpSpPr>
          <p:cNvPr id="74" name="Agrupar 73"/>
          <p:cNvGrpSpPr/>
          <p:nvPr/>
        </p:nvGrpSpPr>
        <p:grpSpPr>
          <a:xfrm rot="16200000">
            <a:off x="10192282" y="4792581"/>
            <a:ext cx="1583990" cy="539999"/>
            <a:chOff x="4333956" y="505119"/>
            <a:chExt cx="1374951" cy="673493"/>
          </a:xfrm>
          <a:solidFill>
            <a:schemeClr val="accent4"/>
          </a:solidFill>
          <a:effectLst>
            <a:reflection blurRad="6350" stA="44000" endA="300" endPos="28000" dist="38100" dir="5400000" sy="-100000" algn="bl" rotWithShape="0"/>
          </a:effectLst>
        </p:grpSpPr>
        <p:sp>
          <p:nvSpPr>
            <p:cNvPr id="75" name="Rectángulo redondeado 74"/>
            <p:cNvSpPr/>
            <p:nvPr/>
          </p:nvSpPr>
          <p:spPr>
            <a:xfrm>
              <a:off x="4333956"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Rectángulo 75"/>
            <p:cNvSpPr/>
            <p:nvPr/>
          </p:nvSpPr>
          <p:spPr>
            <a:xfrm>
              <a:off x="4366833"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Salidas 200</a:t>
              </a:r>
            </a:p>
          </p:txBody>
        </p:sp>
      </p:grpSp>
      <p:sp>
        <p:nvSpPr>
          <p:cNvPr id="77" name="Rectángulo 76"/>
          <p:cNvSpPr/>
          <p:nvPr/>
        </p:nvSpPr>
        <p:spPr>
          <a:xfrm>
            <a:off x="8897059" y="5876085"/>
            <a:ext cx="3095982"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8" name="Agrupar 77"/>
          <p:cNvGrpSpPr/>
          <p:nvPr/>
        </p:nvGrpSpPr>
        <p:grpSpPr>
          <a:xfrm rot="16200000">
            <a:off x="8407468" y="4776514"/>
            <a:ext cx="1583990" cy="539999"/>
            <a:chOff x="0" y="0"/>
            <a:chExt cx="1399894" cy="656610"/>
          </a:xfrm>
          <a:solidFill>
            <a:srgbClr val="2E75B6"/>
          </a:solidFill>
          <a:effectLst>
            <a:reflection stA="41000" endPos="23000" dist="38100" dir="5400000" sy="-100000" algn="bl" rotWithShape="0"/>
          </a:effectLst>
        </p:grpSpPr>
        <p:sp>
          <p:nvSpPr>
            <p:cNvPr id="79" name="Rectángulo redondeado 78"/>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Rectángulo 79"/>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300</a:t>
              </a:r>
            </a:p>
          </p:txBody>
        </p:sp>
      </p:grpSp>
      <p:grpSp>
        <p:nvGrpSpPr>
          <p:cNvPr id="83" name="Agrupar 82"/>
          <p:cNvGrpSpPr/>
          <p:nvPr/>
        </p:nvGrpSpPr>
        <p:grpSpPr>
          <a:xfrm>
            <a:off x="8918800" y="-114152"/>
            <a:ext cx="3244660" cy="1812153"/>
            <a:chOff x="8947340" y="0"/>
            <a:chExt cx="3244660" cy="1812153"/>
          </a:xfrm>
        </p:grpSpPr>
        <p:sp>
          <p:nvSpPr>
            <p:cNvPr id="84"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5" name="Subtítulo 2"/>
            <p:cNvSpPr txBox="1">
              <a:spLocks/>
            </p:cNvSpPr>
            <p:nvPr/>
          </p:nvSpPr>
          <p:spPr>
            <a:xfrm>
              <a:off x="9147123" y="1395238"/>
              <a:ext cx="2711314" cy="4169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ESPECIAL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pic>
        <p:nvPicPr>
          <p:cNvPr id="37" name="Marcador de contenido 3">
            <a:extLst>
              <a:ext uri="{FF2B5EF4-FFF2-40B4-BE49-F238E27FC236}">
                <a16:creationId xmlns:a16="http://schemas.microsoft.com/office/drawing/2014/main" xmlns="" id="{AF2F6B23-E67B-4502-89D2-BC431E3AAA8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4810202" y="2216642"/>
            <a:ext cx="1018421" cy="2988713"/>
          </a:xfrm>
        </p:spPr>
      </p:pic>
      <p:grpSp>
        <p:nvGrpSpPr>
          <p:cNvPr id="38" name="Agrupar 77"/>
          <p:cNvGrpSpPr/>
          <p:nvPr/>
        </p:nvGrpSpPr>
        <p:grpSpPr>
          <a:xfrm rot="16200000">
            <a:off x="8415888" y="2554384"/>
            <a:ext cx="1583990" cy="539999"/>
            <a:chOff x="0" y="0"/>
            <a:chExt cx="1399894" cy="656610"/>
          </a:xfrm>
          <a:solidFill>
            <a:srgbClr val="2E75B6"/>
          </a:solidFill>
          <a:effectLst>
            <a:reflection stA="41000" endPos="23000" dist="38100" dir="5400000" sy="-100000" algn="bl" rotWithShape="0"/>
          </a:effectLst>
        </p:grpSpPr>
        <p:sp>
          <p:nvSpPr>
            <p:cNvPr id="39" name="Rectángulo redondeado 78"/>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0" name="Rectángulo 79"/>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500</a:t>
              </a:r>
            </a:p>
          </p:txBody>
        </p:sp>
      </p:grpSp>
    </p:spTree>
    <p:extLst>
      <p:ext uri="{BB962C8B-B14F-4D97-AF65-F5344CB8AC3E}">
        <p14:creationId xmlns:p14="http://schemas.microsoft.com/office/powerpoint/2010/main" val="1735815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n 38" descr="55480-O86KUM.eps">
            <a:extLst>
              <a:ext uri="{FF2B5EF4-FFF2-40B4-BE49-F238E27FC236}">
                <a16:creationId xmlns:a16="http://schemas.microsoft.com/office/drawing/2014/main" xmlns="" id="{A402C3A5-9793-4BB1-A965-C8EA7030C71B}"/>
              </a:ext>
            </a:extLst>
          </p:cNvPr>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37600" y="16842"/>
            <a:ext cx="5413631" cy="3126892"/>
          </a:xfrm>
          <a:prstGeom prst="rect">
            <a:avLst/>
          </a:prstGeom>
        </p:spPr>
      </p:pic>
      <p:sp>
        <p:nvSpPr>
          <p:cNvPr id="33" name="Título 1"/>
          <p:cNvSpPr txBox="1">
            <a:spLocks/>
          </p:cNvSpPr>
          <p:nvPr/>
        </p:nvSpPr>
        <p:spPr>
          <a:xfrm>
            <a:off x="1133149" y="214960"/>
            <a:ext cx="3421279" cy="16696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solidFill>
                  <a:srgbClr val="4B0000"/>
                </a:solidFill>
                <a:latin typeface="Kohinoor Devanagari Book"/>
                <a:cs typeface="Kohinoor Devanagari Book"/>
              </a:rPr>
              <a:t>Si quisieran conocer cuánto dinero han gastado, en total, en cada tipo de consumo</a:t>
            </a:r>
          </a:p>
        </p:txBody>
      </p:sp>
      <p:grpSp>
        <p:nvGrpSpPr>
          <p:cNvPr id="83" name="Agrupar 82"/>
          <p:cNvGrpSpPr/>
          <p:nvPr/>
        </p:nvGrpSpPr>
        <p:grpSpPr>
          <a:xfrm>
            <a:off x="8918800" y="-114152"/>
            <a:ext cx="3244660" cy="1812153"/>
            <a:chOff x="8947340" y="0"/>
            <a:chExt cx="3244660" cy="1812153"/>
          </a:xfrm>
        </p:grpSpPr>
        <p:sp>
          <p:nvSpPr>
            <p:cNvPr id="84"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85" name="Subtítulo 2"/>
            <p:cNvSpPr txBox="1">
              <a:spLocks/>
            </p:cNvSpPr>
            <p:nvPr/>
          </p:nvSpPr>
          <p:spPr>
            <a:xfrm>
              <a:off x="9147123" y="1395238"/>
              <a:ext cx="2711314" cy="4169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ESPECIAL</a:t>
              </a:r>
            </a:p>
          </p:txBody>
        </p:sp>
      </p:grpSp>
      <p:sp>
        <p:nvSpPr>
          <p:cNvPr id="2" name="Marcador de pie de página 1"/>
          <p:cNvSpPr>
            <a:spLocks noGrp="1"/>
          </p:cNvSpPr>
          <p:nvPr>
            <p:ph type="ftr" sz="quarter" idx="11"/>
          </p:nvPr>
        </p:nvSpPr>
        <p:spPr/>
        <p:txBody>
          <a:bodyPr/>
          <a:lstStyle/>
          <a:p>
            <a:r>
              <a:rPr lang="es-AR"/>
              <a:t>Taller de Programación -  Imperativo - 2019</a:t>
            </a:r>
            <a:endParaRPr lang="es-ES"/>
          </a:p>
        </p:txBody>
      </p:sp>
      <p:pic>
        <p:nvPicPr>
          <p:cNvPr id="37" name="Marcador de contenido 3">
            <a:extLst>
              <a:ext uri="{FF2B5EF4-FFF2-40B4-BE49-F238E27FC236}">
                <a16:creationId xmlns:a16="http://schemas.microsoft.com/office/drawing/2014/main" xmlns="" id="{E8B686B9-BAED-4E67-980B-20914635B40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5456397" y="45783"/>
            <a:ext cx="952231" cy="2893792"/>
          </a:xfrm>
        </p:spPr>
      </p:pic>
      <p:grpSp>
        <p:nvGrpSpPr>
          <p:cNvPr id="3" name="Grupo 2">
            <a:extLst>
              <a:ext uri="{FF2B5EF4-FFF2-40B4-BE49-F238E27FC236}">
                <a16:creationId xmlns:a16="http://schemas.microsoft.com/office/drawing/2014/main" xmlns="" id="{D8BEF999-A7AA-4E52-A26C-B6E2D7B0530C}"/>
              </a:ext>
            </a:extLst>
          </p:cNvPr>
          <p:cNvGrpSpPr/>
          <p:nvPr/>
        </p:nvGrpSpPr>
        <p:grpSpPr>
          <a:xfrm>
            <a:off x="1985886" y="3772544"/>
            <a:ext cx="3095983" cy="1758058"/>
            <a:chOff x="396180" y="3721208"/>
            <a:chExt cx="3095983" cy="1758058"/>
          </a:xfrm>
        </p:grpSpPr>
        <p:sp>
          <p:nvSpPr>
            <p:cNvPr id="38" name="Rectángulo 37">
              <a:extLst>
                <a:ext uri="{FF2B5EF4-FFF2-40B4-BE49-F238E27FC236}">
                  <a16:creationId xmlns:a16="http://schemas.microsoft.com/office/drawing/2014/main" xmlns="" id="{9DB59338-42F4-4EA2-9202-F0F00D536B04}"/>
                </a:ext>
              </a:extLst>
            </p:cNvPr>
            <p:cNvSpPr/>
            <p:nvPr/>
          </p:nvSpPr>
          <p:spPr>
            <a:xfrm>
              <a:off x="396180" y="5393654"/>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40" name="Agrupar 57">
              <a:extLst>
                <a:ext uri="{FF2B5EF4-FFF2-40B4-BE49-F238E27FC236}">
                  <a16:creationId xmlns:a16="http://schemas.microsoft.com/office/drawing/2014/main" xmlns="" id="{5E9D4AAA-386F-4752-AF4B-785C9B44D3A5}"/>
                </a:ext>
              </a:extLst>
            </p:cNvPr>
            <p:cNvGrpSpPr/>
            <p:nvPr/>
          </p:nvGrpSpPr>
          <p:grpSpPr>
            <a:xfrm rot="16200000">
              <a:off x="516334" y="4252513"/>
              <a:ext cx="1583990" cy="539999"/>
              <a:chOff x="2480412" y="0"/>
              <a:chExt cx="1399894" cy="656610"/>
            </a:xfrm>
            <a:solidFill>
              <a:srgbClr val="92456C"/>
            </a:solidFill>
            <a:effectLst>
              <a:reflection stA="41000" endPos="23000" dist="38100" dir="5400000" sy="-100000" algn="bl" rotWithShape="0"/>
            </a:effectLst>
          </p:grpSpPr>
          <p:sp>
            <p:nvSpPr>
              <p:cNvPr id="41" name="Rectángulo redondeado 58">
                <a:extLst>
                  <a:ext uri="{FF2B5EF4-FFF2-40B4-BE49-F238E27FC236}">
                    <a16:creationId xmlns:a16="http://schemas.microsoft.com/office/drawing/2014/main" xmlns="" id="{B9E9B51A-C4F1-4BF4-AF1B-61D75F5631D9}"/>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2" name="Rectángulo 41">
                <a:extLst>
                  <a:ext uri="{FF2B5EF4-FFF2-40B4-BE49-F238E27FC236}">
                    <a16:creationId xmlns:a16="http://schemas.microsoft.com/office/drawing/2014/main" xmlns="" id="{6859244B-CBB4-438B-8665-CB4719F8BBEE}"/>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Peluquería 90</a:t>
                </a:r>
              </a:p>
            </p:txBody>
          </p:sp>
        </p:grpSp>
        <p:grpSp>
          <p:nvGrpSpPr>
            <p:cNvPr id="43" name="Agrupar 63">
              <a:extLst>
                <a:ext uri="{FF2B5EF4-FFF2-40B4-BE49-F238E27FC236}">
                  <a16:creationId xmlns:a16="http://schemas.microsoft.com/office/drawing/2014/main" xmlns="" id="{6AC79A26-2323-4A40-9EF4-022A5E438F9E}"/>
                </a:ext>
              </a:extLst>
            </p:cNvPr>
            <p:cNvGrpSpPr/>
            <p:nvPr/>
          </p:nvGrpSpPr>
          <p:grpSpPr>
            <a:xfrm rot="16200000">
              <a:off x="1149461" y="4247859"/>
              <a:ext cx="1593302" cy="539999"/>
              <a:chOff x="2893006" y="-447112"/>
              <a:chExt cx="1383035" cy="673493"/>
            </a:xfrm>
            <a:solidFill>
              <a:schemeClr val="accent6"/>
            </a:solidFill>
            <a:effectLst>
              <a:reflection blurRad="6350" stA="44000" endA="300" endPos="28000" dist="38100" dir="5400000" sy="-100000" algn="bl" rotWithShape="0"/>
            </a:effectLst>
          </p:grpSpPr>
          <p:sp>
            <p:nvSpPr>
              <p:cNvPr id="44" name="Rectángulo redondeado 64">
                <a:extLst>
                  <a:ext uri="{FF2B5EF4-FFF2-40B4-BE49-F238E27FC236}">
                    <a16:creationId xmlns:a16="http://schemas.microsoft.com/office/drawing/2014/main" xmlns="" id="{0BC4976F-9FA9-408F-AA64-A9D762746687}"/>
                  </a:ext>
                </a:extLst>
              </p:cNvPr>
              <p:cNvSpPr/>
              <p:nvPr/>
            </p:nvSpPr>
            <p:spPr>
              <a:xfrm>
                <a:off x="2901090" y="-447112"/>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5" name="Rectángulo 44">
                <a:extLst>
                  <a:ext uri="{FF2B5EF4-FFF2-40B4-BE49-F238E27FC236}">
                    <a16:creationId xmlns:a16="http://schemas.microsoft.com/office/drawing/2014/main" xmlns="" id="{277FB86E-5937-496E-B72C-3CAEDD76C713}"/>
                  </a:ext>
                </a:extLst>
              </p:cNvPr>
              <p:cNvSpPr/>
              <p:nvPr/>
            </p:nvSpPr>
            <p:spPr>
              <a:xfrm>
                <a:off x="2893006" y="-446279"/>
                <a:ext cx="1309197" cy="6077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Ropa 700</a:t>
                </a:r>
              </a:p>
            </p:txBody>
          </p:sp>
        </p:grpSp>
        <p:grpSp>
          <p:nvGrpSpPr>
            <p:cNvPr id="46" name="Agrupar 70">
              <a:extLst>
                <a:ext uri="{FF2B5EF4-FFF2-40B4-BE49-F238E27FC236}">
                  <a16:creationId xmlns:a16="http://schemas.microsoft.com/office/drawing/2014/main" xmlns="" id="{99917502-7C86-4350-8918-CB04A94B75B7}"/>
                </a:ext>
              </a:extLst>
            </p:cNvPr>
            <p:cNvGrpSpPr/>
            <p:nvPr/>
          </p:nvGrpSpPr>
          <p:grpSpPr>
            <a:xfrm rot="16200000">
              <a:off x="1825133" y="4255627"/>
              <a:ext cx="1583990" cy="540000"/>
              <a:chOff x="1437112" y="1250417"/>
              <a:chExt cx="1374951" cy="673494"/>
            </a:xfrm>
            <a:solidFill>
              <a:schemeClr val="accent4"/>
            </a:solidFill>
            <a:effectLst>
              <a:reflection blurRad="6350" stA="44000" endA="300" endPos="28000" dist="38100" dir="5400000" sy="-100000" algn="bl" rotWithShape="0"/>
            </a:effectLst>
          </p:grpSpPr>
          <p:sp>
            <p:nvSpPr>
              <p:cNvPr id="47" name="Rectángulo redondeado 71">
                <a:extLst>
                  <a:ext uri="{FF2B5EF4-FFF2-40B4-BE49-F238E27FC236}">
                    <a16:creationId xmlns:a16="http://schemas.microsoft.com/office/drawing/2014/main" xmlns="" id="{43AA1EA7-8932-4EBD-AE5D-19BB30B86B57}"/>
                  </a:ext>
                </a:extLst>
              </p:cNvPr>
              <p:cNvSpPr/>
              <p:nvPr/>
            </p:nvSpPr>
            <p:spPr>
              <a:xfrm>
                <a:off x="1437112" y="1250417"/>
                <a:ext cx="1374951" cy="673494"/>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8" name="Rectángulo 47">
                <a:extLst>
                  <a:ext uri="{FF2B5EF4-FFF2-40B4-BE49-F238E27FC236}">
                    <a16:creationId xmlns:a16="http://schemas.microsoft.com/office/drawing/2014/main" xmlns="" id="{1319A0D9-0BA3-46B6-8C8E-E0D18311EB65}"/>
                  </a:ext>
                </a:extLst>
              </p:cNvPr>
              <p:cNvSpPr/>
              <p:nvPr/>
            </p:nvSpPr>
            <p:spPr>
              <a:xfrm>
                <a:off x="1476104" y="1279484"/>
                <a:ext cx="1145066"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AR" sz="1700" kern="1200" dirty="0"/>
                  <a:t>Salidas 500</a:t>
                </a:r>
                <a:endParaRPr lang="hu-HU" sz="1700" kern="1200" dirty="0"/>
              </a:p>
            </p:txBody>
          </p:sp>
        </p:grpSp>
        <p:grpSp>
          <p:nvGrpSpPr>
            <p:cNvPr id="49" name="Agrupar 77">
              <a:extLst>
                <a:ext uri="{FF2B5EF4-FFF2-40B4-BE49-F238E27FC236}">
                  <a16:creationId xmlns:a16="http://schemas.microsoft.com/office/drawing/2014/main" xmlns="" id="{1A757768-6EEA-42B4-B8C3-F8B524071E4C}"/>
                </a:ext>
              </a:extLst>
            </p:cNvPr>
            <p:cNvGrpSpPr/>
            <p:nvPr/>
          </p:nvGrpSpPr>
          <p:grpSpPr>
            <a:xfrm rot="16200000">
              <a:off x="-137001" y="4255922"/>
              <a:ext cx="1606362" cy="539999"/>
              <a:chOff x="0" y="0"/>
              <a:chExt cx="1399894" cy="656610"/>
            </a:xfrm>
            <a:solidFill>
              <a:srgbClr val="2E75B6"/>
            </a:solidFill>
            <a:effectLst>
              <a:reflection stA="41000" endPos="23000" dist="38100" dir="5400000" sy="-100000" algn="bl" rotWithShape="0"/>
            </a:effectLst>
          </p:grpSpPr>
          <p:sp>
            <p:nvSpPr>
              <p:cNvPr id="50" name="Rectángulo redondeado 78">
                <a:extLst>
                  <a:ext uri="{FF2B5EF4-FFF2-40B4-BE49-F238E27FC236}">
                    <a16:creationId xmlns:a16="http://schemas.microsoft.com/office/drawing/2014/main" xmlns="" id="{B58C5AF3-1420-40C8-9520-36BBF0CEAE85}"/>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1" name="Rectángulo 50">
                <a:extLst>
                  <a:ext uri="{FF2B5EF4-FFF2-40B4-BE49-F238E27FC236}">
                    <a16:creationId xmlns:a16="http://schemas.microsoft.com/office/drawing/2014/main" xmlns="" id="{3F6B9F78-A47E-4F0F-86F9-CA28DB9315C1}"/>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800</a:t>
                </a:r>
              </a:p>
            </p:txBody>
          </p:sp>
        </p:grpSp>
      </p:grpSp>
      <p:sp>
        <p:nvSpPr>
          <p:cNvPr id="52" name="CuadroTexto 51">
            <a:extLst>
              <a:ext uri="{FF2B5EF4-FFF2-40B4-BE49-F238E27FC236}">
                <a16:creationId xmlns:a16="http://schemas.microsoft.com/office/drawing/2014/main" xmlns="" id="{B49C28F1-9700-47D8-B43D-F36ADC3148DF}"/>
              </a:ext>
            </a:extLst>
          </p:cNvPr>
          <p:cNvSpPr txBox="1"/>
          <p:nvPr/>
        </p:nvSpPr>
        <p:spPr>
          <a:xfrm>
            <a:off x="116222" y="4704517"/>
            <a:ext cx="1638176" cy="646331"/>
          </a:xfrm>
          <a:prstGeom prst="rect">
            <a:avLst/>
          </a:prstGeom>
          <a:noFill/>
        </p:spPr>
        <p:txBody>
          <a:bodyPr wrap="square" rtlCol="0">
            <a:spAutoFit/>
          </a:bodyPr>
          <a:lstStyle/>
          <a:p>
            <a:pPr algn="ctr"/>
            <a:r>
              <a:rPr lang="es-ES" dirty="0"/>
              <a:t>Totales por Consumo</a:t>
            </a:r>
          </a:p>
        </p:txBody>
      </p:sp>
      <p:pic>
        <p:nvPicPr>
          <p:cNvPr id="55" name="Marcador de contenido 3">
            <a:extLst>
              <a:ext uri="{FF2B5EF4-FFF2-40B4-BE49-F238E27FC236}">
                <a16:creationId xmlns:a16="http://schemas.microsoft.com/office/drawing/2014/main" xmlns="" id="{3D28CAFB-16C7-4E9C-9871-7EB6C172AA7E}"/>
              </a:ext>
            </a:extLst>
          </p:cNvPr>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444813" y="62696"/>
            <a:ext cx="1035423" cy="2876879"/>
          </a:xfrm>
          <a:prstGeom prst="rect">
            <a:avLst/>
          </a:prstGeom>
        </p:spPr>
      </p:pic>
      <p:sp>
        <p:nvSpPr>
          <p:cNvPr id="87" name="CuadroTexto 86">
            <a:extLst>
              <a:ext uri="{FF2B5EF4-FFF2-40B4-BE49-F238E27FC236}">
                <a16:creationId xmlns:a16="http://schemas.microsoft.com/office/drawing/2014/main" xmlns="" id="{00A93122-AC46-48C4-BCDD-86899E235C00}"/>
              </a:ext>
            </a:extLst>
          </p:cNvPr>
          <p:cNvSpPr txBox="1"/>
          <p:nvPr/>
        </p:nvSpPr>
        <p:spPr>
          <a:xfrm>
            <a:off x="7117386" y="2879606"/>
            <a:ext cx="1651414" cy="369332"/>
          </a:xfrm>
          <a:prstGeom prst="rect">
            <a:avLst/>
          </a:prstGeom>
          <a:noFill/>
        </p:spPr>
        <p:txBody>
          <a:bodyPr wrap="none" rtlCol="0">
            <a:spAutoFit/>
          </a:bodyPr>
          <a:lstStyle/>
          <a:p>
            <a:pPr algn="ctr"/>
            <a:r>
              <a:rPr lang="es-ES" dirty="0"/>
              <a:t>Gastos de Moni</a:t>
            </a:r>
          </a:p>
        </p:txBody>
      </p:sp>
      <p:sp>
        <p:nvSpPr>
          <p:cNvPr id="88" name="CuadroTexto 87">
            <a:extLst>
              <a:ext uri="{FF2B5EF4-FFF2-40B4-BE49-F238E27FC236}">
                <a16:creationId xmlns:a16="http://schemas.microsoft.com/office/drawing/2014/main" xmlns="" id="{A2EB5E45-FC00-42D9-9190-2756C7CC635E}"/>
              </a:ext>
            </a:extLst>
          </p:cNvPr>
          <p:cNvSpPr txBox="1"/>
          <p:nvPr/>
        </p:nvSpPr>
        <p:spPr>
          <a:xfrm>
            <a:off x="7126345" y="4915504"/>
            <a:ext cx="1624355" cy="369332"/>
          </a:xfrm>
          <a:prstGeom prst="rect">
            <a:avLst/>
          </a:prstGeom>
          <a:noFill/>
        </p:spPr>
        <p:txBody>
          <a:bodyPr wrap="none" rtlCol="0">
            <a:spAutoFit/>
          </a:bodyPr>
          <a:lstStyle/>
          <a:p>
            <a:pPr algn="ctr"/>
            <a:r>
              <a:rPr lang="es-ES" dirty="0"/>
              <a:t>Gastos de Pepe</a:t>
            </a:r>
          </a:p>
        </p:txBody>
      </p:sp>
      <p:grpSp>
        <p:nvGrpSpPr>
          <p:cNvPr id="89" name="Agrupar 57">
            <a:extLst>
              <a:ext uri="{FF2B5EF4-FFF2-40B4-BE49-F238E27FC236}">
                <a16:creationId xmlns:a16="http://schemas.microsoft.com/office/drawing/2014/main" xmlns="" id="{BACF86CA-A1A9-4BF1-B4A0-371C263D2012}"/>
              </a:ext>
            </a:extLst>
          </p:cNvPr>
          <p:cNvGrpSpPr/>
          <p:nvPr/>
        </p:nvGrpSpPr>
        <p:grpSpPr>
          <a:xfrm rot="16200000">
            <a:off x="9015564" y="2538642"/>
            <a:ext cx="1583990" cy="539999"/>
            <a:chOff x="2480412" y="0"/>
            <a:chExt cx="1399894" cy="656610"/>
          </a:xfrm>
          <a:solidFill>
            <a:srgbClr val="92456C"/>
          </a:solidFill>
          <a:effectLst>
            <a:reflection stA="41000" endPos="23000" dist="38100" dir="5400000" sy="-100000" algn="bl" rotWithShape="0"/>
          </a:effectLst>
        </p:grpSpPr>
        <p:sp>
          <p:nvSpPr>
            <p:cNvPr id="90" name="Rectángulo redondeado 58">
              <a:extLst>
                <a:ext uri="{FF2B5EF4-FFF2-40B4-BE49-F238E27FC236}">
                  <a16:creationId xmlns:a16="http://schemas.microsoft.com/office/drawing/2014/main" xmlns="" id="{8AC09720-9DE5-45A0-9A21-30B674E3BF10}"/>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1" name="Rectángulo 90">
              <a:extLst>
                <a:ext uri="{FF2B5EF4-FFF2-40B4-BE49-F238E27FC236}">
                  <a16:creationId xmlns:a16="http://schemas.microsoft.com/office/drawing/2014/main" xmlns="" id="{741BA2FA-3D10-4FA9-A460-017BC46CDB5B}"/>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Peluqruería</a:t>
              </a:r>
              <a:r>
                <a:rPr lang="es-ES_tradnl" sz="1600" kern="1200" dirty="0"/>
                <a:t>  40</a:t>
              </a:r>
            </a:p>
          </p:txBody>
        </p:sp>
      </p:grpSp>
      <p:grpSp>
        <p:nvGrpSpPr>
          <p:cNvPr id="92" name="Agrupar 60">
            <a:extLst>
              <a:ext uri="{FF2B5EF4-FFF2-40B4-BE49-F238E27FC236}">
                <a16:creationId xmlns:a16="http://schemas.microsoft.com/office/drawing/2014/main" xmlns="" id="{0EC91FD3-1969-4E32-9862-8EEA950E0E0E}"/>
              </a:ext>
            </a:extLst>
          </p:cNvPr>
          <p:cNvGrpSpPr/>
          <p:nvPr/>
        </p:nvGrpSpPr>
        <p:grpSpPr>
          <a:xfrm rot="16200000">
            <a:off x="9596975" y="2540440"/>
            <a:ext cx="1583990" cy="539999"/>
            <a:chOff x="2858" y="505119"/>
            <a:chExt cx="1374951" cy="673493"/>
          </a:xfrm>
          <a:solidFill>
            <a:srgbClr val="92456C"/>
          </a:solidFill>
          <a:effectLst>
            <a:reflection blurRad="6350" stA="44000" endA="300" endPos="28000" dist="38100" dir="5400000" sy="-100000" algn="bl" rotWithShape="0"/>
          </a:effectLst>
        </p:grpSpPr>
        <p:sp>
          <p:nvSpPr>
            <p:cNvPr id="93" name="Rectángulo redondeado 61">
              <a:extLst>
                <a:ext uri="{FF2B5EF4-FFF2-40B4-BE49-F238E27FC236}">
                  <a16:creationId xmlns:a16="http://schemas.microsoft.com/office/drawing/2014/main" xmlns="" id="{A6E29857-6FA8-4EFE-87FE-BCFC8ACF9466}"/>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Rectángulo 93">
              <a:extLst>
                <a:ext uri="{FF2B5EF4-FFF2-40B4-BE49-F238E27FC236}">
                  <a16:creationId xmlns:a16="http://schemas.microsoft.com/office/drawing/2014/main" xmlns="" id="{FC9FE9DA-7097-4B73-A5A0-AB9315974C57}"/>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Peluquería 200</a:t>
              </a:r>
            </a:p>
          </p:txBody>
        </p:sp>
      </p:grpSp>
      <p:grpSp>
        <p:nvGrpSpPr>
          <p:cNvPr id="95" name="Agrupar 63">
            <a:extLst>
              <a:ext uri="{FF2B5EF4-FFF2-40B4-BE49-F238E27FC236}">
                <a16:creationId xmlns:a16="http://schemas.microsoft.com/office/drawing/2014/main" xmlns="" id="{FE0FEEB6-10D0-44AA-B92D-2483567EF3AE}"/>
              </a:ext>
            </a:extLst>
          </p:cNvPr>
          <p:cNvGrpSpPr/>
          <p:nvPr/>
        </p:nvGrpSpPr>
        <p:grpSpPr>
          <a:xfrm rot="16200000">
            <a:off x="10186904" y="2554709"/>
            <a:ext cx="1583990" cy="539999"/>
            <a:chOff x="2890257" y="505119"/>
            <a:chExt cx="1374951" cy="673493"/>
          </a:xfrm>
          <a:solidFill>
            <a:schemeClr val="accent6"/>
          </a:solidFill>
          <a:effectLst>
            <a:reflection blurRad="6350" stA="44000" endA="300" endPos="28000" dist="38100" dir="5400000" sy="-100000" algn="bl" rotWithShape="0"/>
          </a:effectLst>
        </p:grpSpPr>
        <p:sp>
          <p:nvSpPr>
            <p:cNvPr id="96" name="Rectángulo redondeado 64">
              <a:extLst>
                <a:ext uri="{FF2B5EF4-FFF2-40B4-BE49-F238E27FC236}">
                  <a16:creationId xmlns:a16="http://schemas.microsoft.com/office/drawing/2014/main" xmlns="" id="{E7024B4A-A901-4C36-9CDB-FC6869EBAB47}"/>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Rectángulo 96">
              <a:extLst>
                <a:ext uri="{FF2B5EF4-FFF2-40B4-BE49-F238E27FC236}">
                  <a16:creationId xmlns:a16="http://schemas.microsoft.com/office/drawing/2014/main" xmlns="" id="{363DA551-5C58-4F58-9691-F40008D0401B}"/>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Ropa  700</a:t>
              </a:r>
            </a:p>
          </p:txBody>
        </p:sp>
      </p:grpSp>
      <p:sp>
        <p:nvSpPr>
          <p:cNvPr id="98" name="Rectángulo 97">
            <a:extLst>
              <a:ext uri="{FF2B5EF4-FFF2-40B4-BE49-F238E27FC236}">
                <a16:creationId xmlns:a16="http://schemas.microsoft.com/office/drawing/2014/main" xmlns="" id="{E461810D-3251-4908-851F-33F92DB74977}"/>
              </a:ext>
            </a:extLst>
          </p:cNvPr>
          <p:cNvSpPr/>
          <p:nvPr/>
        </p:nvSpPr>
        <p:spPr>
          <a:xfrm>
            <a:off x="8882788" y="392124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99" name="Agrupar 67">
            <a:extLst>
              <a:ext uri="{FF2B5EF4-FFF2-40B4-BE49-F238E27FC236}">
                <a16:creationId xmlns:a16="http://schemas.microsoft.com/office/drawing/2014/main" xmlns="" id="{ACCFB0E1-BFD6-48A5-9CF1-4CFEB7A80929}"/>
              </a:ext>
            </a:extLst>
          </p:cNvPr>
          <p:cNvGrpSpPr/>
          <p:nvPr/>
        </p:nvGrpSpPr>
        <p:grpSpPr>
          <a:xfrm rot="16200000">
            <a:off x="8998969" y="4776514"/>
            <a:ext cx="1583990" cy="539999"/>
            <a:chOff x="1005328" y="0"/>
            <a:chExt cx="1399894" cy="656610"/>
          </a:xfrm>
          <a:solidFill>
            <a:srgbClr val="92456C"/>
          </a:solidFill>
          <a:effectLst>
            <a:reflection stA="41000" endPos="23000" dist="38100" dir="5400000" sy="-100000" algn="bl" rotWithShape="0"/>
          </a:effectLst>
        </p:grpSpPr>
        <p:sp>
          <p:nvSpPr>
            <p:cNvPr id="100" name="Rectángulo redondeado 68">
              <a:extLst>
                <a:ext uri="{FF2B5EF4-FFF2-40B4-BE49-F238E27FC236}">
                  <a16:creationId xmlns:a16="http://schemas.microsoft.com/office/drawing/2014/main" xmlns="" id="{B7C7D5AB-D7BB-4EF6-B7DE-8A72A69659D2}"/>
                </a:ext>
              </a:extLst>
            </p:cNvPr>
            <p:cNvSpPr/>
            <p:nvPr/>
          </p:nvSpPr>
          <p:spPr>
            <a:xfrm>
              <a:off x="1005328"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1" name="Rectángulo 100">
              <a:extLst>
                <a:ext uri="{FF2B5EF4-FFF2-40B4-BE49-F238E27FC236}">
                  <a16:creationId xmlns:a16="http://schemas.microsoft.com/office/drawing/2014/main" xmlns="" id="{72B57A54-CD9C-4FF2-A973-DA9AA293CA12}"/>
                </a:ext>
              </a:extLst>
            </p:cNvPr>
            <p:cNvSpPr/>
            <p:nvPr/>
          </p:nvSpPr>
          <p:spPr>
            <a:xfrm>
              <a:off x="1037381"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Peluqería</a:t>
              </a:r>
              <a:r>
                <a:rPr lang="es-ES_tradnl" sz="1600" kern="1200" dirty="0"/>
                <a:t>  50</a:t>
              </a:r>
            </a:p>
          </p:txBody>
        </p:sp>
      </p:grpSp>
      <p:grpSp>
        <p:nvGrpSpPr>
          <p:cNvPr id="102" name="Agrupar 70">
            <a:extLst>
              <a:ext uri="{FF2B5EF4-FFF2-40B4-BE49-F238E27FC236}">
                <a16:creationId xmlns:a16="http://schemas.microsoft.com/office/drawing/2014/main" xmlns="" id="{AD037817-4E25-40F4-B802-189358401A7C}"/>
              </a:ext>
            </a:extLst>
          </p:cNvPr>
          <p:cNvGrpSpPr/>
          <p:nvPr/>
        </p:nvGrpSpPr>
        <p:grpSpPr>
          <a:xfrm rot="16200000">
            <a:off x="9602353" y="4778312"/>
            <a:ext cx="1583990" cy="539999"/>
            <a:chOff x="1446557" y="505119"/>
            <a:chExt cx="1374951" cy="673493"/>
          </a:xfrm>
          <a:solidFill>
            <a:schemeClr val="accent4"/>
          </a:solidFill>
          <a:effectLst>
            <a:reflection blurRad="6350" stA="44000" endA="300" endPos="28000" dist="38100" dir="5400000" sy="-100000" algn="bl" rotWithShape="0"/>
          </a:effectLst>
        </p:grpSpPr>
        <p:sp>
          <p:nvSpPr>
            <p:cNvPr id="103" name="Rectángulo redondeado 71">
              <a:extLst>
                <a:ext uri="{FF2B5EF4-FFF2-40B4-BE49-F238E27FC236}">
                  <a16:creationId xmlns:a16="http://schemas.microsoft.com/office/drawing/2014/main" xmlns="" id="{09EBCFCD-F1B6-43AA-8251-6DE83F9A7C1F}"/>
                </a:ext>
              </a:extLst>
            </p:cNvPr>
            <p:cNvSpPr/>
            <p:nvPr/>
          </p:nvSpPr>
          <p:spPr>
            <a:xfrm>
              <a:off x="14465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4" name="Rectángulo 103">
              <a:extLst>
                <a:ext uri="{FF2B5EF4-FFF2-40B4-BE49-F238E27FC236}">
                  <a16:creationId xmlns:a16="http://schemas.microsoft.com/office/drawing/2014/main" xmlns="" id="{176C8148-EC60-40DC-BB54-D1BE3E03374D}"/>
                </a:ext>
              </a:extLst>
            </p:cNvPr>
            <p:cNvSpPr/>
            <p:nvPr/>
          </p:nvSpPr>
          <p:spPr>
            <a:xfrm>
              <a:off x="14794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AR" sz="1700" kern="1200" dirty="0"/>
                <a:t>Salidas 300</a:t>
              </a:r>
              <a:endParaRPr lang="hu-HU" sz="1700" kern="1200" dirty="0"/>
            </a:p>
          </p:txBody>
        </p:sp>
      </p:grpSp>
      <p:grpSp>
        <p:nvGrpSpPr>
          <p:cNvPr id="105" name="Agrupar 73">
            <a:extLst>
              <a:ext uri="{FF2B5EF4-FFF2-40B4-BE49-F238E27FC236}">
                <a16:creationId xmlns:a16="http://schemas.microsoft.com/office/drawing/2014/main" xmlns="" id="{2CDD39B0-AEDB-4796-A101-D83D37B87522}"/>
              </a:ext>
            </a:extLst>
          </p:cNvPr>
          <p:cNvGrpSpPr/>
          <p:nvPr/>
        </p:nvGrpSpPr>
        <p:grpSpPr>
          <a:xfrm rot="16200000">
            <a:off x="10192282" y="4792581"/>
            <a:ext cx="1583990" cy="539999"/>
            <a:chOff x="4333956" y="505119"/>
            <a:chExt cx="1374951" cy="673493"/>
          </a:xfrm>
          <a:solidFill>
            <a:schemeClr val="accent4"/>
          </a:solidFill>
          <a:effectLst>
            <a:reflection blurRad="6350" stA="44000" endA="300" endPos="28000" dist="38100" dir="5400000" sy="-100000" algn="bl" rotWithShape="0"/>
          </a:effectLst>
        </p:grpSpPr>
        <p:sp>
          <p:nvSpPr>
            <p:cNvPr id="106" name="Rectángulo redondeado 74">
              <a:extLst>
                <a:ext uri="{FF2B5EF4-FFF2-40B4-BE49-F238E27FC236}">
                  <a16:creationId xmlns:a16="http://schemas.microsoft.com/office/drawing/2014/main" xmlns="" id="{6A93B8D4-6F28-4C88-BC3A-5E249E87EF6B}"/>
                </a:ext>
              </a:extLst>
            </p:cNvPr>
            <p:cNvSpPr/>
            <p:nvPr/>
          </p:nvSpPr>
          <p:spPr>
            <a:xfrm>
              <a:off x="4333956"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7" name="Rectángulo 106">
              <a:extLst>
                <a:ext uri="{FF2B5EF4-FFF2-40B4-BE49-F238E27FC236}">
                  <a16:creationId xmlns:a16="http://schemas.microsoft.com/office/drawing/2014/main" xmlns="" id="{2ECCB59A-D6AA-4449-88AA-8EDDE049C439}"/>
                </a:ext>
              </a:extLst>
            </p:cNvPr>
            <p:cNvSpPr/>
            <p:nvPr/>
          </p:nvSpPr>
          <p:spPr>
            <a:xfrm>
              <a:off x="4366833"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Salidas 200</a:t>
              </a:r>
            </a:p>
          </p:txBody>
        </p:sp>
      </p:grpSp>
      <p:sp>
        <p:nvSpPr>
          <p:cNvPr id="108" name="Rectángulo 107">
            <a:extLst>
              <a:ext uri="{FF2B5EF4-FFF2-40B4-BE49-F238E27FC236}">
                <a16:creationId xmlns:a16="http://schemas.microsoft.com/office/drawing/2014/main" xmlns="" id="{D4623365-BCD0-4F14-AC4B-E09A3C3AFA25}"/>
              </a:ext>
            </a:extLst>
          </p:cNvPr>
          <p:cNvSpPr/>
          <p:nvPr/>
        </p:nvSpPr>
        <p:spPr>
          <a:xfrm>
            <a:off x="8897059" y="5876085"/>
            <a:ext cx="3095982"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9" name="Agrupar 77">
            <a:extLst>
              <a:ext uri="{FF2B5EF4-FFF2-40B4-BE49-F238E27FC236}">
                <a16:creationId xmlns:a16="http://schemas.microsoft.com/office/drawing/2014/main" xmlns="" id="{9A161321-24DE-4ED5-A9FA-DB5A32E367A9}"/>
              </a:ext>
            </a:extLst>
          </p:cNvPr>
          <p:cNvGrpSpPr/>
          <p:nvPr/>
        </p:nvGrpSpPr>
        <p:grpSpPr>
          <a:xfrm rot="16200000">
            <a:off x="8407468" y="4776514"/>
            <a:ext cx="1583990" cy="539999"/>
            <a:chOff x="0" y="0"/>
            <a:chExt cx="1399894" cy="656610"/>
          </a:xfrm>
          <a:solidFill>
            <a:srgbClr val="2E75B6"/>
          </a:solidFill>
          <a:effectLst>
            <a:reflection stA="41000" endPos="23000" dist="38100" dir="5400000" sy="-100000" algn="bl" rotWithShape="0"/>
          </a:effectLst>
        </p:grpSpPr>
        <p:sp>
          <p:nvSpPr>
            <p:cNvPr id="110" name="Rectángulo redondeado 78">
              <a:extLst>
                <a:ext uri="{FF2B5EF4-FFF2-40B4-BE49-F238E27FC236}">
                  <a16:creationId xmlns:a16="http://schemas.microsoft.com/office/drawing/2014/main" xmlns="" id="{3CAF9446-5C3D-4F6E-8A19-9A94FE3B9B7B}"/>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1" name="Rectángulo 110">
              <a:extLst>
                <a:ext uri="{FF2B5EF4-FFF2-40B4-BE49-F238E27FC236}">
                  <a16:creationId xmlns:a16="http://schemas.microsoft.com/office/drawing/2014/main" xmlns="" id="{0C485DCF-7654-4ED2-85BA-C9976F8321A5}"/>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300</a:t>
              </a:r>
            </a:p>
          </p:txBody>
        </p:sp>
      </p:grpSp>
      <p:grpSp>
        <p:nvGrpSpPr>
          <p:cNvPr id="112" name="Agrupar 77">
            <a:extLst>
              <a:ext uri="{FF2B5EF4-FFF2-40B4-BE49-F238E27FC236}">
                <a16:creationId xmlns:a16="http://schemas.microsoft.com/office/drawing/2014/main" xmlns="" id="{04C8575E-B5A7-48E2-9FB9-DED0A8F1813A}"/>
              </a:ext>
            </a:extLst>
          </p:cNvPr>
          <p:cNvGrpSpPr/>
          <p:nvPr/>
        </p:nvGrpSpPr>
        <p:grpSpPr>
          <a:xfrm rot="16200000">
            <a:off x="8415888" y="2554384"/>
            <a:ext cx="1583990" cy="539999"/>
            <a:chOff x="0" y="0"/>
            <a:chExt cx="1399894" cy="656610"/>
          </a:xfrm>
          <a:solidFill>
            <a:srgbClr val="2E75B6"/>
          </a:solidFill>
          <a:effectLst>
            <a:reflection stA="41000" endPos="23000" dist="38100" dir="5400000" sy="-100000" algn="bl" rotWithShape="0"/>
          </a:effectLst>
        </p:grpSpPr>
        <p:sp>
          <p:nvSpPr>
            <p:cNvPr id="113" name="Rectángulo redondeado 78">
              <a:extLst>
                <a:ext uri="{FF2B5EF4-FFF2-40B4-BE49-F238E27FC236}">
                  <a16:creationId xmlns:a16="http://schemas.microsoft.com/office/drawing/2014/main" xmlns="" id="{D8A7D01F-D59E-49ED-A913-1EFBF2801AD8}"/>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ectángulo 79">
              <a:extLst>
                <a:ext uri="{FF2B5EF4-FFF2-40B4-BE49-F238E27FC236}">
                  <a16:creationId xmlns:a16="http://schemas.microsoft.com/office/drawing/2014/main" xmlns="" id="{911704DF-A09C-4717-8132-EAC71C1B7720}"/>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500</a:t>
              </a:r>
            </a:p>
          </p:txBody>
        </p:sp>
      </p:grpSp>
    </p:spTree>
    <p:extLst>
      <p:ext uri="{BB962C8B-B14F-4D97-AF65-F5344CB8AC3E}">
        <p14:creationId xmlns:p14="http://schemas.microsoft.com/office/powerpoint/2010/main" val="424906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Imagen 120"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456641" y="385261"/>
            <a:ext cx="4395185" cy="1850453"/>
          </a:xfrm>
          <a:prstGeom prst="rect">
            <a:avLst/>
          </a:prstGeom>
        </p:spPr>
      </p:pic>
      <p:sp>
        <p:nvSpPr>
          <p:cNvPr id="2" name="Título 1"/>
          <p:cNvSpPr>
            <a:spLocks noGrp="1"/>
          </p:cNvSpPr>
          <p:nvPr>
            <p:ph type="title"/>
          </p:nvPr>
        </p:nvSpPr>
        <p:spPr>
          <a:xfrm>
            <a:off x="956094" y="757556"/>
            <a:ext cx="3910003" cy="712143"/>
          </a:xfrm>
        </p:spPr>
        <p:txBody>
          <a:bodyPr>
            <a:normAutofit/>
          </a:bodyPr>
          <a:lstStyle/>
          <a:p>
            <a:r>
              <a:rPr lang="es-ES" sz="2400" dirty="0">
                <a:solidFill>
                  <a:srgbClr val="FFFFFF"/>
                </a:solidFill>
                <a:latin typeface="Kohinoor Devanagari Book"/>
                <a:cs typeface="Kohinoor Devanagari Book"/>
              </a:rPr>
              <a:t>Comenzamos a trabajar…</a:t>
            </a:r>
          </a:p>
        </p:txBody>
      </p:sp>
      <p:pic>
        <p:nvPicPr>
          <p:cNvPr id="4"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4672770" y="2120378"/>
            <a:ext cx="1035424" cy="3146612"/>
          </a:xfr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074533" y="2238111"/>
            <a:ext cx="1035423" cy="2971800"/>
          </a:xfrm>
          <a:prstGeom prst="rect">
            <a:avLst/>
          </a:prstGeom>
        </p:spPr>
      </p:pic>
      <p:grpSp>
        <p:nvGrpSpPr>
          <p:cNvPr id="122" name="Agrupar 121"/>
          <p:cNvGrpSpPr/>
          <p:nvPr/>
        </p:nvGrpSpPr>
        <p:grpSpPr>
          <a:xfrm>
            <a:off x="8918800" y="-114152"/>
            <a:ext cx="3244660" cy="1812153"/>
            <a:chOff x="8947340" y="0"/>
            <a:chExt cx="3244660" cy="1812153"/>
          </a:xfrm>
        </p:grpSpPr>
        <p:sp>
          <p:nvSpPr>
            <p:cNvPr id="123"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124" name="Subtítulo 2"/>
            <p:cNvSpPr txBox="1">
              <a:spLocks/>
            </p:cNvSpPr>
            <p:nvPr/>
          </p:nvSpPr>
          <p:spPr>
            <a:xfrm>
              <a:off x="9147123" y="1395238"/>
              <a:ext cx="2711314" cy="4169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ESPECIAL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
        <p:nvSpPr>
          <p:cNvPr id="99" name="CuadroTexto 98">
            <a:extLst>
              <a:ext uri="{FF2B5EF4-FFF2-40B4-BE49-F238E27FC236}">
                <a16:creationId xmlns:a16="http://schemas.microsoft.com/office/drawing/2014/main" xmlns="" id="{2276FAAD-5606-4D6C-B201-3F59EE71D004}"/>
              </a:ext>
            </a:extLst>
          </p:cNvPr>
          <p:cNvSpPr txBox="1"/>
          <p:nvPr/>
        </p:nvSpPr>
        <p:spPr>
          <a:xfrm>
            <a:off x="17385" y="4241938"/>
            <a:ext cx="1638176" cy="646331"/>
          </a:xfrm>
          <a:prstGeom prst="rect">
            <a:avLst/>
          </a:prstGeom>
          <a:noFill/>
        </p:spPr>
        <p:txBody>
          <a:bodyPr wrap="square" rtlCol="0">
            <a:spAutoFit/>
          </a:bodyPr>
          <a:lstStyle/>
          <a:p>
            <a:pPr algn="ctr"/>
            <a:r>
              <a:rPr lang="es-ES" dirty="0"/>
              <a:t>Totales por Consumo</a:t>
            </a:r>
          </a:p>
        </p:txBody>
      </p:sp>
      <p:sp>
        <p:nvSpPr>
          <p:cNvPr id="100" name="Rectángulo 99">
            <a:extLst>
              <a:ext uri="{FF2B5EF4-FFF2-40B4-BE49-F238E27FC236}">
                <a16:creationId xmlns:a16="http://schemas.microsoft.com/office/drawing/2014/main" xmlns="" id="{72D87CDB-5838-4A6B-A372-9500987C22F3}"/>
              </a:ext>
            </a:extLst>
          </p:cNvPr>
          <p:cNvSpPr/>
          <p:nvPr/>
        </p:nvSpPr>
        <p:spPr>
          <a:xfrm>
            <a:off x="1396989" y="4670626"/>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1" name="Llamada de nube 1">
            <a:extLst>
              <a:ext uri="{FF2B5EF4-FFF2-40B4-BE49-F238E27FC236}">
                <a16:creationId xmlns:a16="http://schemas.microsoft.com/office/drawing/2014/main" xmlns="" id="{628D3BC1-4316-4745-91E5-0F043F2E8854}"/>
              </a:ext>
            </a:extLst>
          </p:cNvPr>
          <p:cNvSpPr/>
          <p:nvPr/>
        </p:nvSpPr>
        <p:spPr>
          <a:xfrm>
            <a:off x="7654090" y="185351"/>
            <a:ext cx="3249231" cy="1482235"/>
          </a:xfrm>
          <a:prstGeom prst="cloudCallout">
            <a:avLst>
              <a:gd name="adj1" fmla="val -43882"/>
              <a:gd name="adj2" fmla="val 83477"/>
            </a:avLst>
          </a:prstGeom>
          <a:solidFill>
            <a:srgbClr val="FFFFFF"/>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5" name="Llamada ovalada 36">
            <a:extLst>
              <a:ext uri="{FF2B5EF4-FFF2-40B4-BE49-F238E27FC236}">
                <a16:creationId xmlns:a16="http://schemas.microsoft.com/office/drawing/2014/main" xmlns="" id="{8ECE8F72-5701-4700-AA8D-27C0834730B1}"/>
              </a:ext>
            </a:extLst>
          </p:cNvPr>
          <p:cNvSpPr/>
          <p:nvPr/>
        </p:nvSpPr>
        <p:spPr>
          <a:xfrm>
            <a:off x="4642796" y="400557"/>
            <a:ext cx="3053798" cy="1184321"/>
          </a:xfrm>
          <a:prstGeom prst="wedgeEllipseCallout">
            <a:avLst>
              <a:gd name="adj1" fmla="val -37707"/>
              <a:gd name="adj2" fmla="val 106128"/>
            </a:avLst>
          </a:prstGeom>
          <a:solidFill>
            <a:schemeClr val="bg1"/>
          </a:solidFill>
          <a:ln>
            <a:solidFill>
              <a:schemeClr val="bg1">
                <a:lumMod val="50000"/>
              </a:schemeClr>
            </a:solidFill>
          </a:ln>
          <a:effectLst>
            <a:outerShdw blurRad="152400" dist="50800" dir="2700000" sx="104000" sy="104000" algn="tl" rotWithShape="0">
              <a:prstClr val="black">
                <a:alpha val="1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effectLst>
                <a:outerShdw blurRad="60007" dist="200025" dir="15000000" sy="30000" kx="-1800000" algn="bl" rotWithShape="0">
                  <a:prstClr val="black">
                    <a:alpha val="32000"/>
                  </a:prstClr>
                </a:outerShdw>
              </a:effectLst>
            </a:endParaRPr>
          </a:p>
        </p:txBody>
      </p:sp>
      <p:sp>
        <p:nvSpPr>
          <p:cNvPr id="106" name="CuadroTexto 105">
            <a:extLst>
              <a:ext uri="{FF2B5EF4-FFF2-40B4-BE49-F238E27FC236}">
                <a16:creationId xmlns:a16="http://schemas.microsoft.com/office/drawing/2014/main" xmlns="" id="{62921F34-A25B-415F-A0DD-7C854A08B3BA}"/>
              </a:ext>
            </a:extLst>
          </p:cNvPr>
          <p:cNvSpPr txBox="1"/>
          <p:nvPr/>
        </p:nvSpPr>
        <p:spPr>
          <a:xfrm>
            <a:off x="5079752" y="563226"/>
            <a:ext cx="2628398" cy="923330"/>
          </a:xfrm>
          <a:prstGeom prst="rect">
            <a:avLst/>
          </a:prstGeom>
          <a:noFill/>
        </p:spPr>
        <p:txBody>
          <a:bodyPr wrap="square" rtlCol="0">
            <a:spAutoFit/>
          </a:bodyPr>
          <a:lstStyle/>
          <a:p>
            <a:r>
              <a:rPr lang="es-ES" dirty="0">
                <a:solidFill>
                  <a:srgbClr val="7F7F7F"/>
                </a:solidFill>
              </a:rPr>
              <a:t>Dame el monto total gastado de un tipo de consumo</a:t>
            </a:r>
          </a:p>
        </p:txBody>
      </p:sp>
      <p:sp>
        <p:nvSpPr>
          <p:cNvPr id="107" name="CuadroTexto 106">
            <a:extLst>
              <a:ext uri="{FF2B5EF4-FFF2-40B4-BE49-F238E27FC236}">
                <a16:creationId xmlns:a16="http://schemas.microsoft.com/office/drawing/2014/main" xmlns="" id="{6FE8A692-4FF8-4D2F-9699-4D1CF9860965}"/>
              </a:ext>
            </a:extLst>
          </p:cNvPr>
          <p:cNvSpPr txBox="1"/>
          <p:nvPr/>
        </p:nvSpPr>
        <p:spPr>
          <a:xfrm>
            <a:off x="8090390" y="416407"/>
            <a:ext cx="2655960" cy="923330"/>
          </a:xfrm>
          <a:prstGeom prst="rect">
            <a:avLst/>
          </a:prstGeom>
          <a:noFill/>
        </p:spPr>
        <p:txBody>
          <a:bodyPr wrap="square" rtlCol="0">
            <a:spAutoFit/>
          </a:bodyPr>
          <a:lstStyle/>
          <a:p>
            <a:r>
              <a:rPr lang="es-ES" dirty="0">
                <a:solidFill>
                  <a:srgbClr val="7F7F7F"/>
                </a:solidFill>
              </a:rPr>
              <a:t>Antes de darle el total debo sumar los montos de un mismo consumo!!!</a:t>
            </a:r>
          </a:p>
        </p:txBody>
      </p:sp>
      <p:sp>
        <p:nvSpPr>
          <p:cNvPr id="54" name="CuadroTexto 53">
            <a:extLst>
              <a:ext uri="{FF2B5EF4-FFF2-40B4-BE49-F238E27FC236}">
                <a16:creationId xmlns:a16="http://schemas.microsoft.com/office/drawing/2014/main" xmlns="" id="{4D4C2B8C-B6EA-421D-8A1F-990E5F3C0BF4}"/>
              </a:ext>
            </a:extLst>
          </p:cNvPr>
          <p:cNvSpPr txBox="1"/>
          <p:nvPr/>
        </p:nvSpPr>
        <p:spPr>
          <a:xfrm>
            <a:off x="7117386" y="2879606"/>
            <a:ext cx="1651414" cy="369332"/>
          </a:xfrm>
          <a:prstGeom prst="rect">
            <a:avLst/>
          </a:prstGeom>
          <a:noFill/>
        </p:spPr>
        <p:txBody>
          <a:bodyPr wrap="none" rtlCol="0">
            <a:spAutoFit/>
          </a:bodyPr>
          <a:lstStyle/>
          <a:p>
            <a:pPr algn="ctr"/>
            <a:r>
              <a:rPr lang="es-ES" dirty="0"/>
              <a:t>Gastos de Moni</a:t>
            </a:r>
          </a:p>
        </p:txBody>
      </p:sp>
      <p:sp>
        <p:nvSpPr>
          <p:cNvPr id="55" name="CuadroTexto 54">
            <a:extLst>
              <a:ext uri="{FF2B5EF4-FFF2-40B4-BE49-F238E27FC236}">
                <a16:creationId xmlns:a16="http://schemas.microsoft.com/office/drawing/2014/main" xmlns="" id="{97B609A9-B8FD-4E08-97E3-8F5EFD9C371C}"/>
              </a:ext>
            </a:extLst>
          </p:cNvPr>
          <p:cNvSpPr txBox="1"/>
          <p:nvPr/>
        </p:nvSpPr>
        <p:spPr>
          <a:xfrm>
            <a:off x="7126345" y="4915504"/>
            <a:ext cx="1624355" cy="369332"/>
          </a:xfrm>
          <a:prstGeom prst="rect">
            <a:avLst/>
          </a:prstGeom>
          <a:noFill/>
        </p:spPr>
        <p:txBody>
          <a:bodyPr wrap="none" rtlCol="0">
            <a:spAutoFit/>
          </a:bodyPr>
          <a:lstStyle/>
          <a:p>
            <a:pPr algn="ctr"/>
            <a:r>
              <a:rPr lang="es-ES" dirty="0"/>
              <a:t>Gastos de Pepe</a:t>
            </a:r>
          </a:p>
        </p:txBody>
      </p:sp>
      <p:grpSp>
        <p:nvGrpSpPr>
          <p:cNvPr id="56" name="Agrupar 57">
            <a:extLst>
              <a:ext uri="{FF2B5EF4-FFF2-40B4-BE49-F238E27FC236}">
                <a16:creationId xmlns:a16="http://schemas.microsoft.com/office/drawing/2014/main" xmlns="" id="{2DAF09DD-2287-4978-9F5D-4FE5FFD3E05D}"/>
              </a:ext>
            </a:extLst>
          </p:cNvPr>
          <p:cNvGrpSpPr/>
          <p:nvPr/>
        </p:nvGrpSpPr>
        <p:grpSpPr>
          <a:xfrm rot="16200000">
            <a:off x="9015564" y="2538642"/>
            <a:ext cx="1583990" cy="539999"/>
            <a:chOff x="2480412" y="0"/>
            <a:chExt cx="1399894" cy="656610"/>
          </a:xfrm>
          <a:solidFill>
            <a:srgbClr val="92456C"/>
          </a:solidFill>
          <a:effectLst>
            <a:reflection stA="41000" endPos="23000" dist="38100" dir="5400000" sy="-100000" algn="bl" rotWithShape="0"/>
          </a:effectLst>
        </p:grpSpPr>
        <p:sp>
          <p:nvSpPr>
            <p:cNvPr id="57" name="Rectángulo redondeado 58">
              <a:extLst>
                <a:ext uri="{FF2B5EF4-FFF2-40B4-BE49-F238E27FC236}">
                  <a16:creationId xmlns:a16="http://schemas.microsoft.com/office/drawing/2014/main" xmlns="" id="{40FD3212-3F56-4671-A473-293A765F49A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ángulo 60">
              <a:extLst>
                <a:ext uri="{FF2B5EF4-FFF2-40B4-BE49-F238E27FC236}">
                  <a16:creationId xmlns:a16="http://schemas.microsoft.com/office/drawing/2014/main" xmlns="" id="{AACD4AAC-9077-4536-A641-863F95CD21E2}"/>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Peluqruería</a:t>
              </a:r>
              <a:r>
                <a:rPr lang="es-ES_tradnl" sz="1600" kern="1200" dirty="0"/>
                <a:t>  40</a:t>
              </a:r>
            </a:p>
          </p:txBody>
        </p:sp>
      </p:grpSp>
      <p:grpSp>
        <p:nvGrpSpPr>
          <p:cNvPr id="62" name="Agrupar 60">
            <a:extLst>
              <a:ext uri="{FF2B5EF4-FFF2-40B4-BE49-F238E27FC236}">
                <a16:creationId xmlns:a16="http://schemas.microsoft.com/office/drawing/2014/main" xmlns="" id="{89016A1E-8618-4E2A-AAB2-AB74B8EAF622}"/>
              </a:ext>
            </a:extLst>
          </p:cNvPr>
          <p:cNvGrpSpPr/>
          <p:nvPr/>
        </p:nvGrpSpPr>
        <p:grpSpPr>
          <a:xfrm rot="16200000">
            <a:off x="9596975" y="2540440"/>
            <a:ext cx="1583990" cy="539999"/>
            <a:chOff x="2858" y="505119"/>
            <a:chExt cx="1374951" cy="673493"/>
          </a:xfrm>
          <a:solidFill>
            <a:srgbClr val="92456C"/>
          </a:solidFill>
          <a:effectLst>
            <a:reflection blurRad="6350" stA="44000" endA="300" endPos="28000" dist="38100" dir="5400000" sy="-100000" algn="bl" rotWithShape="0"/>
          </a:effectLst>
        </p:grpSpPr>
        <p:sp>
          <p:nvSpPr>
            <p:cNvPr id="63" name="Rectángulo redondeado 61">
              <a:extLst>
                <a:ext uri="{FF2B5EF4-FFF2-40B4-BE49-F238E27FC236}">
                  <a16:creationId xmlns:a16="http://schemas.microsoft.com/office/drawing/2014/main" xmlns="" id="{81EF9FAF-556F-4167-A006-A353511D5FA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8" name="Rectángulo 67">
              <a:extLst>
                <a:ext uri="{FF2B5EF4-FFF2-40B4-BE49-F238E27FC236}">
                  <a16:creationId xmlns:a16="http://schemas.microsoft.com/office/drawing/2014/main" xmlns="" id="{06AF6080-35C3-49BC-9F4B-D81F70F5EB2F}"/>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Peluquería 200</a:t>
              </a:r>
            </a:p>
          </p:txBody>
        </p:sp>
      </p:grpSp>
      <p:grpSp>
        <p:nvGrpSpPr>
          <p:cNvPr id="72" name="Agrupar 63">
            <a:extLst>
              <a:ext uri="{FF2B5EF4-FFF2-40B4-BE49-F238E27FC236}">
                <a16:creationId xmlns:a16="http://schemas.microsoft.com/office/drawing/2014/main" xmlns="" id="{0EE7EE3B-016C-4463-BBF4-390B303200F3}"/>
              </a:ext>
            </a:extLst>
          </p:cNvPr>
          <p:cNvGrpSpPr/>
          <p:nvPr/>
        </p:nvGrpSpPr>
        <p:grpSpPr>
          <a:xfrm rot="16200000">
            <a:off x="10186904" y="2554709"/>
            <a:ext cx="1583990" cy="539999"/>
            <a:chOff x="2890257" y="505119"/>
            <a:chExt cx="1374951" cy="673493"/>
          </a:xfrm>
          <a:solidFill>
            <a:schemeClr val="accent6"/>
          </a:solidFill>
          <a:effectLst>
            <a:reflection blurRad="6350" stA="44000" endA="300" endPos="28000" dist="38100" dir="5400000" sy="-100000" algn="bl" rotWithShape="0"/>
          </a:effectLst>
        </p:grpSpPr>
        <p:sp>
          <p:nvSpPr>
            <p:cNvPr id="73" name="Rectángulo redondeado 64">
              <a:extLst>
                <a:ext uri="{FF2B5EF4-FFF2-40B4-BE49-F238E27FC236}">
                  <a16:creationId xmlns:a16="http://schemas.microsoft.com/office/drawing/2014/main" xmlns="" id="{21BD6039-6BD6-4EAB-B9A9-81C6E96A661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4" name="Rectángulo 73">
              <a:extLst>
                <a:ext uri="{FF2B5EF4-FFF2-40B4-BE49-F238E27FC236}">
                  <a16:creationId xmlns:a16="http://schemas.microsoft.com/office/drawing/2014/main" xmlns="" id="{CF264DC5-5B85-4702-AE70-EA435464BB4C}"/>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Ropa  700</a:t>
              </a:r>
            </a:p>
          </p:txBody>
        </p:sp>
      </p:grpSp>
      <p:sp>
        <p:nvSpPr>
          <p:cNvPr id="75" name="Rectángulo 74">
            <a:extLst>
              <a:ext uri="{FF2B5EF4-FFF2-40B4-BE49-F238E27FC236}">
                <a16:creationId xmlns:a16="http://schemas.microsoft.com/office/drawing/2014/main" xmlns="" id="{A2A65355-03BE-4D21-BDAC-BB9C3ED3272B}"/>
              </a:ext>
            </a:extLst>
          </p:cNvPr>
          <p:cNvSpPr/>
          <p:nvPr/>
        </p:nvSpPr>
        <p:spPr>
          <a:xfrm>
            <a:off x="8882788" y="392124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6" name="Agrupar 67">
            <a:extLst>
              <a:ext uri="{FF2B5EF4-FFF2-40B4-BE49-F238E27FC236}">
                <a16:creationId xmlns:a16="http://schemas.microsoft.com/office/drawing/2014/main" xmlns="" id="{8A1B9051-C46D-441E-B8BC-90DFD8A78778}"/>
              </a:ext>
            </a:extLst>
          </p:cNvPr>
          <p:cNvGrpSpPr/>
          <p:nvPr/>
        </p:nvGrpSpPr>
        <p:grpSpPr>
          <a:xfrm rot="16200000">
            <a:off x="8998969" y="4776514"/>
            <a:ext cx="1583990" cy="539999"/>
            <a:chOff x="1005328" y="0"/>
            <a:chExt cx="1399894" cy="656610"/>
          </a:xfrm>
          <a:solidFill>
            <a:srgbClr val="92456C"/>
          </a:solidFill>
          <a:effectLst>
            <a:reflection stA="41000" endPos="23000" dist="38100" dir="5400000" sy="-100000" algn="bl" rotWithShape="0"/>
          </a:effectLst>
        </p:grpSpPr>
        <p:sp>
          <p:nvSpPr>
            <p:cNvPr id="77" name="Rectángulo redondeado 68">
              <a:extLst>
                <a:ext uri="{FF2B5EF4-FFF2-40B4-BE49-F238E27FC236}">
                  <a16:creationId xmlns:a16="http://schemas.microsoft.com/office/drawing/2014/main" xmlns="" id="{F59C5EEC-5010-442D-B4AB-54B094DC3585}"/>
                </a:ext>
              </a:extLst>
            </p:cNvPr>
            <p:cNvSpPr/>
            <p:nvPr/>
          </p:nvSpPr>
          <p:spPr>
            <a:xfrm>
              <a:off x="1005328"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Rectángulo 77">
              <a:extLst>
                <a:ext uri="{FF2B5EF4-FFF2-40B4-BE49-F238E27FC236}">
                  <a16:creationId xmlns:a16="http://schemas.microsoft.com/office/drawing/2014/main" xmlns="" id="{D63EDC45-9559-4E65-AFC9-9410347A19BF}"/>
                </a:ext>
              </a:extLst>
            </p:cNvPr>
            <p:cNvSpPr/>
            <p:nvPr/>
          </p:nvSpPr>
          <p:spPr>
            <a:xfrm>
              <a:off x="1037381"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Peluqería</a:t>
              </a:r>
              <a:r>
                <a:rPr lang="es-ES_tradnl" sz="1600" kern="1200" dirty="0"/>
                <a:t>  50</a:t>
              </a:r>
            </a:p>
          </p:txBody>
        </p:sp>
      </p:grpSp>
      <p:grpSp>
        <p:nvGrpSpPr>
          <p:cNvPr id="79" name="Agrupar 70">
            <a:extLst>
              <a:ext uri="{FF2B5EF4-FFF2-40B4-BE49-F238E27FC236}">
                <a16:creationId xmlns:a16="http://schemas.microsoft.com/office/drawing/2014/main" xmlns="" id="{3BBA92A6-A3B0-48AB-842E-EC448398DD29}"/>
              </a:ext>
            </a:extLst>
          </p:cNvPr>
          <p:cNvGrpSpPr/>
          <p:nvPr/>
        </p:nvGrpSpPr>
        <p:grpSpPr>
          <a:xfrm rot="16200000">
            <a:off x="9602353" y="4778312"/>
            <a:ext cx="1583990" cy="539999"/>
            <a:chOff x="1446557" y="505119"/>
            <a:chExt cx="1374951" cy="673493"/>
          </a:xfrm>
          <a:solidFill>
            <a:schemeClr val="accent4"/>
          </a:solidFill>
          <a:effectLst>
            <a:reflection blurRad="6350" stA="44000" endA="300" endPos="28000" dist="38100" dir="5400000" sy="-100000" algn="bl" rotWithShape="0"/>
          </a:effectLst>
        </p:grpSpPr>
        <p:sp>
          <p:nvSpPr>
            <p:cNvPr id="80" name="Rectángulo redondeado 71">
              <a:extLst>
                <a:ext uri="{FF2B5EF4-FFF2-40B4-BE49-F238E27FC236}">
                  <a16:creationId xmlns:a16="http://schemas.microsoft.com/office/drawing/2014/main" xmlns="" id="{68B2B5CB-DD91-4557-9CA2-D04375A490B9}"/>
                </a:ext>
              </a:extLst>
            </p:cNvPr>
            <p:cNvSpPr/>
            <p:nvPr/>
          </p:nvSpPr>
          <p:spPr>
            <a:xfrm>
              <a:off x="14465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1" name="Rectángulo 80">
              <a:extLst>
                <a:ext uri="{FF2B5EF4-FFF2-40B4-BE49-F238E27FC236}">
                  <a16:creationId xmlns:a16="http://schemas.microsoft.com/office/drawing/2014/main" xmlns="" id="{25F105BB-8BAC-4A47-8CC6-7535FCBA055E}"/>
                </a:ext>
              </a:extLst>
            </p:cNvPr>
            <p:cNvSpPr/>
            <p:nvPr/>
          </p:nvSpPr>
          <p:spPr>
            <a:xfrm>
              <a:off x="14794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AR" sz="1700" kern="1200" dirty="0"/>
                <a:t>Salidas 300</a:t>
              </a:r>
              <a:endParaRPr lang="hu-HU" sz="1700" kern="1200" dirty="0"/>
            </a:p>
          </p:txBody>
        </p:sp>
      </p:grpSp>
      <p:grpSp>
        <p:nvGrpSpPr>
          <p:cNvPr id="82" name="Agrupar 73">
            <a:extLst>
              <a:ext uri="{FF2B5EF4-FFF2-40B4-BE49-F238E27FC236}">
                <a16:creationId xmlns:a16="http://schemas.microsoft.com/office/drawing/2014/main" xmlns="" id="{0E130509-1CA3-44D0-8FE9-4667702CAE61}"/>
              </a:ext>
            </a:extLst>
          </p:cNvPr>
          <p:cNvGrpSpPr/>
          <p:nvPr/>
        </p:nvGrpSpPr>
        <p:grpSpPr>
          <a:xfrm rot="16200000">
            <a:off x="10192282" y="4792581"/>
            <a:ext cx="1583990" cy="539999"/>
            <a:chOff x="4333956" y="505119"/>
            <a:chExt cx="1374951" cy="673493"/>
          </a:xfrm>
          <a:solidFill>
            <a:schemeClr val="accent4"/>
          </a:solidFill>
          <a:effectLst>
            <a:reflection blurRad="6350" stA="44000" endA="300" endPos="28000" dist="38100" dir="5400000" sy="-100000" algn="bl" rotWithShape="0"/>
          </a:effectLst>
        </p:grpSpPr>
        <p:sp>
          <p:nvSpPr>
            <p:cNvPr id="83" name="Rectángulo redondeado 74">
              <a:extLst>
                <a:ext uri="{FF2B5EF4-FFF2-40B4-BE49-F238E27FC236}">
                  <a16:creationId xmlns:a16="http://schemas.microsoft.com/office/drawing/2014/main" xmlns="" id="{F1849C3F-2A85-49F6-94D1-FC2421DB3D1B}"/>
                </a:ext>
              </a:extLst>
            </p:cNvPr>
            <p:cNvSpPr/>
            <p:nvPr/>
          </p:nvSpPr>
          <p:spPr>
            <a:xfrm>
              <a:off x="4333956"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Rectángulo 83">
              <a:extLst>
                <a:ext uri="{FF2B5EF4-FFF2-40B4-BE49-F238E27FC236}">
                  <a16:creationId xmlns:a16="http://schemas.microsoft.com/office/drawing/2014/main" xmlns="" id="{A29BF60C-992E-4FC3-BD61-7D064901B271}"/>
                </a:ext>
              </a:extLst>
            </p:cNvPr>
            <p:cNvSpPr/>
            <p:nvPr/>
          </p:nvSpPr>
          <p:spPr>
            <a:xfrm>
              <a:off x="4366833"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Salidas 200</a:t>
              </a:r>
            </a:p>
          </p:txBody>
        </p:sp>
      </p:grpSp>
      <p:sp>
        <p:nvSpPr>
          <p:cNvPr id="85" name="Rectángulo 84">
            <a:extLst>
              <a:ext uri="{FF2B5EF4-FFF2-40B4-BE49-F238E27FC236}">
                <a16:creationId xmlns:a16="http://schemas.microsoft.com/office/drawing/2014/main" xmlns="" id="{A88AAD9D-73C6-4B84-88A5-BF164C894D58}"/>
              </a:ext>
            </a:extLst>
          </p:cNvPr>
          <p:cNvSpPr/>
          <p:nvPr/>
        </p:nvSpPr>
        <p:spPr>
          <a:xfrm>
            <a:off x="8897059" y="5876085"/>
            <a:ext cx="3095982"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86" name="Agrupar 77">
            <a:extLst>
              <a:ext uri="{FF2B5EF4-FFF2-40B4-BE49-F238E27FC236}">
                <a16:creationId xmlns:a16="http://schemas.microsoft.com/office/drawing/2014/main" xmlns="" id="{852FE226-5325-482A-8DB6-5EEE5B093F58}"/>
              </a:ext>
            </a:extLst>
          </p:cNvPr>
          <p:cNvGrpSpPr/>
          <p:nvPr/>
        </p:nvGrpSpPr>
        <p:grpSpPr>
          <a:xfrm rot="16200000">
            <a:off x="8407468" y="4776514"/>
            <a:ext cx="1583990" cy="539999"/>
            <a:chOff x="0" y="0"/>
            <a:chExt cx="1399894" cy="656610"/>
          </a:xfrm>
          <a:solidFill>
            <a:srgbClr val="2E75B6"/>
          </a:solidFill>
          <a:effectLst>
            <a:reflection stA="41000" endPos="23000" dist="38100" dir="5400000" sy="-100000" algn="bl" rotWithShape="0"/>
          </a:effectLst>
        </p:grpSpPr>
        <p:sp>
          <p:nvSpPr>
            <p:cNvPr id="87" name="Rectángulo redondeado 78">
              <a:extLst>
                <a:ext uri="{FF2B5EF4-FFF2-40B4-BE49-F238E27FC236}">
                  <a16:creationId xmlns:a16="http://schemas.microsoft.com/office/drawing/2014/main" xmlns="" id="{C2547826-EABA-49F0-8414-E112AA87D5D4}"/>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8" name="Rectángulo 87">
              <a:extLst>
                <a:ext uri="{FF2B5EF4-FFF2-40B4-BE49-F238E27FC236}">
                  <a16:creationId xmlns:a16="http://schemas.microsoft.com/office/drawing/2014/main" xmlns="" id="{CA0EB131-0167-4CF7-B6A3-2953017EC117}"/>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300</a:t>
              </a:r>
            </a:p>
          </p:txBody>
        </p:sp>
      </p:grpSp>
      <p:grpSp>
        <p:nvGrpSpPr>
          <p:cNvPr id="89" name="Agrupar 77">
            <a:extLst>
              <a:ext uri="{FF2B5EF4-FFF2-40B4-BE49-F238E27FC236}">
                <a16:creationId xmlns:a16="http://schemas.microsoft.com/office/drawing/2014/main" xmlns="" id="{0A13CAEF-4AB0-494B-9257-0A54AAA2FE9C}"/>
              </a:ext>
            </a:extLst>
          </p:cNvPr>
          <p:cNvGrpSpPr/>
          <p:nvPr/>
        </p:nvGrpSpPr>
        <p:grpSpPr>
          <a:xfrm rot="16200000">
            <a:off x="8415888" y="2554384"/>
            <a:ext cx="1583990" cy="539999"/>
            <a:chOff x="0" y="0"/>
            <a:chExt cx="1399894" cy="656610"/>
          </a:xfrm>
          <a:solidFill>
            <a:srgbClr val="2E75B6"/>
          </a:solidFill>
          <a:effectLst>
            <a:reflection stA="41000" endPos="23000" dist="38100" dir="5400000" sy="-100000" algn="bl" rotWithShape="0"/>
          </a:effectLst>
        </p:grpSpPr>
        <p:sp>
          <p:nvSpPr>
            <p:cNvPr id="90" name="Rectángulo redondeado 78">
              <a:extLst>
                <a:ext uri="{FF2B5EF4-FFF2-40B4-BE49-F238E27FC236}">
                  <a16:creationId xmlns:a16="http://schemas.microsoft.com/office/drawing/2014/main" xmlns="" id="{1FC29D9F-CDFE-418C-BDB8-644A1D0C4639}"/>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1" name="Rectángulo 79">
              <a:extLst>
                <a:ext uri="{FF2B5EF4-FFF2-40B4-BE49-F238E27FC236}">
                  <a16:creationId xmlns:a16="http://schemas.microsoft.com/office/drawing/2014/main" xmlns="" id="{E9BFA6F6-F69B-46D9-BAFE-E182C52D2928}"/>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500</a:t>
              </a:r>
            </a:p>
          </p:txBody>
        </p:sp>
      </p:grpSp>
    </p:spTree>
    <p:extLst>
      <p:ext uri="{BB962C8B-B14F-4D97-AF65-F5344CB8AC3E}">
        <p14:creationId xmlns:p14="http://schemas.microsoft.com/office/powerpoint/2010/main" val="760463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Imagen 120" descr="55480-O86KUM.eps"/>
          <p:cNvPicPr>
            <a:picLocks noChangeAspect="1"/>
          </p:cNvPicPr>
          <p:nvPr/>
        </p:nvPicPr>
        <p:blipFill rotWithShape="1">
          <a:blip r:embed="rId2">
            <a:extLst>
              <a:ext uri="{28A0092B-C50C-407E-A947-70E740481C1C}">
                <a14:useLocalDpi xmlns:a14="http://schemas.microsoft.com/office/drawing/2010/main" val="0"/>
              </a:ext>
            </a:extLst>
          </a:blip>
          <a:srcRect l="48734" t="7282" r="7776" b="74408"/>
          <a:stretch/>
        </p:blipFill>
        <p:spPr>
          <a:xfrm>
            <a:off x="456641" y="385261"/>
            <a:ext cx="4395185" cy="1850453"/>
          </a:xfrm>
          <a:prstGeom prst="rect">
            <a:avLst/>
          </a:prstGeom>
        </p:spPr>
      </p:pic>
      <p:sp>
        <p:nvSpPr>
          <p:cNvPr id="2" name="Título 1"/>
          <p:cNvSpPr>
            <a:spLocks noGrp="1"/>
          </p:cNvSpPr>
          <p:nvPr>
            <p:ph type="title"/>
          </p:nvPr>
        </p:nvSpPr>
        <p:spPr>
          <a:xfrm>
            <a:off x="956094" y="757556"/>
            <a:ext cx="3910003" cy="712143"/>
          </a:xfrm>
        </p:spPr>
        <p:txBody>
          <a:bodyPr>
            <a:normAutofit/>
          </a:bodyPr>
          <a:lstStyle/>
          <a:p>
            <a:r>
              <a:rPr lang="es-ES" sz="2400" dirty="0">
                <a:solidFill>
                  <a:srgbClr val="FFFFFF"/>
                </a:solidFill>
                <a:latin typeface="Kohinoor Devanagari Book"/>
                <a:cs typeface="Kohinoor Devanagari Book"/>
              </a:rPr>
              <a:t>Comenzamos a trabajar…</a:t>
            </a:r>
          </a:p>
        </p:txBody>
      </p:sp>
      <p:pic>
        <p:nvPicPr>
          <p:cNvPr id="4"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12769"/>
          <a:stretch/>
        </p:blipFill>
        <p:spPr>
          <a:xfrm>
            <a:off x="4672770" y="2120378"/>
            <a:ext cx="1035424" cy="3146612"/>
          </a:xfrm>
        </p:spPr>
      </p:pic>
      <p:pic>
        <p:nvPicPr>
          <p:cNvPr id="23"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6074533" y="2238111"/>
            <a:ext cx="1035423" cy="2971800"/>
          </a:xfrm>
          <a:prstGeom prst="rect">
            <a:avLst/>
          </a:prstGeom>
        </p:spPr>
      </p:pic>
      <p:grpSp>
        <p:nvGrpSpPr>
          <p:cNvPr id="122" name="Agrupar 121"/>
          <p:cNvGrpSpPr/>
          <p:nvPr/>
        </p:nvGrpSpPr>
        <p:grpSpPr>
          <a:xfrm>
            <a:off x="8918800" y="-114152"/>
            <a:ext cx="3244660" cy="1812153"/>
            <a:chOff x="8947340" y="0"/>
            <a:chExt cx="3244660" cy="1812153"/>
          </a:xfrm>
        </p:grpSpPr>
        <p:sp>
          <p:nvSpPr>
            <p:cNvPr id="123" name="Título 1"/>
            <p:cNvSpPr txBox="1">
              <a:spLocks/>
            </p:cNvSpPr>
            <p:nvPr/>
          </p:nvSpPr>
          <p:spPr>
            <a:xfrm>
              <a:off x="8947340" y="0"/>
              <a:ext cx="3244660" cy="1626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8000" kern="1400" spc="-800" dirty="0" err="1">
                  <a:solidFill>
                    <a:schemeClr val="bg1">
                      <a:lumMod val="85000"/>
                    </a:schemeClr>
                  </a:solidFill>
                  <a:latin typeface="Silom"/>
                  <a:cs typeface="Silom"/>
                </a:rPr>
                <a:t>Merge</a:t>
              </a:r>
              <a:endParaRPr lang="es-ES" kern="1400" spc="-800" dirty="0">
                <a:solidFill>
                  <a:schemeClr val="bg1">
                    <a:lumMod val="85000"/>
                  </a:schemeClr>
                </a:solidFill>
                <a:latin typeface="Silom"/>
                <a:cs typeface="Silom"/>
              </a:endParaRPr>
            </a:p>
          </p:txBody>
        </p:sp>
        <p:sp>
          <p:nvSpPr>
            <p:cNvPr id="124" name="Subtítulo 2"/>
            <p:cNvSpPr txBox="1">
              <a:spLocks/>
            </p:cNvSpPr>
            <p:nvPr/>
          </p:nvSpPr>
          <p:spPr>
            <a:xfrm>
              <a:off x="9147123" y="1395238"/>
              <a:ext cx="2711314" cy="4169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rPr>
                <a:t>Un caso ESPECIAL</a:t>
              </a:r>
            </a:p>
          </p:txBody>
        </p:sp>
      </p:grpSp>
      <p:sp>
        <p:nvSpPr>
          <p:cNvPr id="3" name="Marcador de pie de página 2"/>
          <p:cNvSpPr>
            <a:spLocks noGrp="1"/>
          </p:cNvSpPr>
          <p:nvPr>
            <p:ph type="ftr" sz="quarter" idx="11"/>
          </p:nvPr>
        </p:nvSpPr>
        <p:spPr/>
        <p:txBody>
          <a:bodyPr/>
          <a:lstStyle/>
          <a:p>
            <a:r>
              <a:rPr lang="es-AR"/>
              <a:t>Taller de Programación -  Imperativo - 2019</a:t>
            </a:r>
            <a:endParaRPr lang="es-ES"/>
          </a:p>
        </p:txBody>
      </p:sp>
      <p:sp>
        <p:nvSpPr>
          <p:cNvPr id="99" name="CuadroTexto 98">
            <a:extLst>
              <a:ext uri="{FF2B5EF4-FFF2-40B4-BE49-F238E27FC236}">
                <a16:creationId xmlns:a16="http://schemas.microsoft.com/office/drawing/2014/main" xmlns="" id="{2276FAAD-5606-4D6C-B201-3F59EE71D004}"/>
              </a:ext>
            </a:extLst>
          </p:cNvPr>
          <p:cNvSpPr txBox="1"/>
          <p:nvPr/>
        </p:nvSpPr>
        <p:spPr>
          <a:xfrm>
            <a:off x="17385" y="4241938"/>
            <a:ext cx="1638176" cy="646331"/>
          </a:xfrm>
          <a:prstGeom prst="rect">
            <a:avLst/>
          </a:prstGeom>
          <a:noFill/>
        </p:spPr>
        <p:txBody>
          <a:bodyPr wrap="square" rtlCol="0">
            <a:spAutoFit/>
          </a:bodyPr>
          <a:lstStyle/>
          <a:p>
            <a:pPr algn="ctr"/>
            <a:r>
              <a:rPr lang="es-ES" dirty="0"/>
              <a:t>Totales por Consumo</a:t>
            </a:r>
          </a:p>
        </p:txBody>
      </p:sp>
      <p:sp>
        <p:nvSpPr>
          <p:cNvPr id="100" name="Rectángulo 99">
            <a:extLst>
              <a:ext uri="{FF2B5EF4-FFF2-40B4-BE49-F238E27FC236}">
                <a16:creationId xmlns:a16="http://schemas.microsoft.com/office/drawing/2014/main" xmlns="" id="{72D87CDB-5838-4A6B-A372-9500987C22F3}"/>
              </a:ext>
            </a:extLst>
          </p:cNvPr>
          <p:cNvSpPr/>
          <p:nvPr/>
        </p:nvSpPr>
        <p:spPr>
          <a:xfrm>
            <a:off x="1396989" y="4670626"/>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1" name="Llamada de nube 1">
            <a:extLst>
              <a:ext uri="{FF2B5EF4-FFF2-40B4-BE49-F238E27FC236}">
                <a16:creationId xmlns:a16="http://schemas.microsoft.com/office/drawing/2014/main" xmlns="" id="{628D3BC1-4316-4745-91E5-0F043F2E8854}"/>
              </a:ext>
            </a:extLst>
          </p:cNvPr>
          <p:cNvSpPr/>
          <p:nvPr/>
        </p:nvSpPr>
        <p:spPr>
          <a:xfrm>
            <a:off x="7654090" y="185351"/>
            <a:ext cx="3249231" cy="1482235"/>
          </a:xfrm>
          <a:prstGeom prst="cloudCallout">
            <a:avLst>
              <a:gd name="adj1" fmla="val -43882"/>
              <a:gd name="adj2" fmla="val 83477"/>
            </a:avLst>
          </a:prstGeom>
          <a:solidFill>
            <a:srgbClr val="FFFFFF"/>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07" name="CuadroTexto 106">
            <a:extLst>
              <a:ext uri="{FF2B5EF4-FFF2-40B4-BE49-F238E27FC236}">
                <a16:creationId xmlns:a16="http://schemas.microsoft.com/office/drawing/2014/main" xmlns="" id="{6FE8A692-4FF8-4D2F-9699-4D1CF9860965}"/>
              </a:ext>
            </a:extLst>
          </p:cNvPr>
          <p:cNvSpPr txBox="1"/>
          <p:nvPr/>
        </p:nvSpPr>
        <p:spPr>
          <a:xfrm>
            <a:off x="8090390" y="416407"/>
            <a:ext cx="2655960" cy="923330"/>
          </a:xfrm>
          <a:prstGeom prst="rect">
            <a:avLst/>
          </a:prstGeom>
          <a:noFill/>
        </p:spPr>
        <p:txBody>
          <a:bodyPr wrap="square" rtlCol="0">
            <a:spAutoFit/>
          </a:bodyPr>
          <a:lstStyle/>
          <a:p>
            <a:r>
              <a:rPr lang="es-ES" dirty="0">
                <a:solidFill>
                  <a:srgbClr val="7F7F7F"/>
                </a:solidFill>
              </a:rPr>
              <a:t>Antes de darle el total debo sumar los montos de un mismo consumo!!!</a:t>
            </a:r>
          </a:p>
        </p:txBody>
      </p:sp>
      <p:sp>
        <p:nvSpPr>
          <p:cNvPr id="54" name="CuadroTexto 53">
            <a:extLst>
              <a:ext uri="{FF2B5EF4-FFF2-40B4-BE49-F238E27FC236}">
                <a16:creationId xmlns:a16="http://schemas.microsoft.com/office/drawing/2014/main" xmlns="" id="{4D4C2B8C-B6EA-421D-8A1F-990E5F3C0BF4}"/>
              </a:ext>
            </a:extLst>
          </p:cNvPr>
          <p:cNvSpPr txBox="1"/>
          <p:nvPr/>
        </p:nvSpPr>
        <p:spPr>
          <a:xfrm>
            <a:off x="7117386" y="2879606"/>
            <a:ext cx="1651414" cy="369332"/>
          </a:xfrm>
          <a:prstGeom prst="rect">
            <a:avLst/>
          </a:prstGeom>
          <a:noFill/>
        </p:spPr>
        <p:txBody>
          <a:bodyPr wrap="none" rtlCol="0">
            <a:spAutoFit/>
          </a:bodyPr>
          <a:lstStyle/>
          <a:p>
            <a:pPr algn="ctr"/>
            <a:r>
              <a:rPr lang="es-ES" dirty="0"/>
              <a:t>Gastos de Moni</a:t>
            </a:r>
          </a:p>
        </p:txBody>
      </p:sp>
      <p:sp>
        <p:nvSpPr>
          <p:cNvPr id="55" name="CuadroTexto 54">
            <a:extLst>
              <a:ext uri="{FF2B5EF4-FFF2-40B4-BE49-F238E27FC236}">
                <a16:creationId xmlns:a16="http://schemas.microsoft.com/office/drawing/2014/main" xmlns="" id="{97B609A9-B8FD-4E08-97E3-8F5EFD9C371C}"/>
              </a:ext>
            </a:extLst>
          </p:cNvPr>
          <p:cNvSpPr txBox="1"/>
          <p:nvPr/>
        </p:nvSpPr>
        <p:spPr>
          <a:xfrm>
            <a:off x="7126345" y="4915504"/>
            <a:ext cx="1624355" cy="369332"/>
          </a:xfrm>
          <a:prstGeom prst="rect">
            <a:avLst/>
          </a:prstGeom>
          <a:noFill/>
        </p:spPr>
        <p:txBody>
          <a:bodyPr wrap="none" rtlCol="0">
            <a:spAutoFit/>
          </a:bodyPr>
          <a:lstStyle/>
          <a:p>
            <a:pPr algn="ctr"/>
            <a:r>
              <a:rPr lang="es-ES" dirty="0"/>
              <a:t>Gastos de Pepe</a:t>
            </a:r>
          </a:p>
        </p:txBody>
      </p:sp>
      <p:grpSp>
        <p:nvGrpSpPr>
          <p:cNvPr id="56" name="Agrupar 57">
            <a:extLst>
              <a:ext uri="{FF2B5EF4-FFF2-40B4-BE49-F238E27FC236}">
                <a16:creationId xmlns:a16="http://schemas.microsoft.com/office/drawing/2014/main" xmlns="" id="{2DAF09DD-2287-4978-9F5D-4FE5FFD3E05D}"/>
              </a:ext>
            </a:extLst>
          </p:cNvPr>
          <p:cNvGrpSpPr/>
          <p:nvPr/>
        </p:nvGrpSpPr>
        <p:grpSpPr>
          <a:xfrm rot="16200000">
            <a:off x="8375064" y="2554295"/>
            <a:ext cx="1583990" cy="539999"/>
            <a:chOff x="2480412" y="0"/>
            <a:chExt cx="1399894" cy="656610"/>
          </a:xfrm>
          <a:solidFill>
            <a:srgbClr val="92456C"/>
          </a:solidFill>
          <a:effectLst>
            <a:reflection stA="41000" endPos="23000" dist="38100" dir="5400000" sy="-100000" algn="bl" rotWithShape="0"/>
          </a:effectLst>
        </p:grpSpPr>
        <p:sp>
          <p:nvSpPr>
            <p:cNvPr id="57" name="Rectángulo redondeado 58">
              <a:extLst>
                <a:ext uri="{FF2B5EF4-FFF2-40B4-BE49-F238E27FC236}">
                  <a16:creationId xmlns:a16="http://schemas.microsoft.com/office/drawing/2014/main" xmlns="" id="{40FD3212-3F56-4671-A473-293A765F49AE}"/>
                </a:ext>
              </a:extLst>
            </p:cNvPr>
            <p:cNvSpPr/>
            <p:nvPr/>
          </p:nvSpPr>
          <p:spPr>
            <a:xfrm>
              <a:off x="2480412"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Rectángulo 60">
              <a:extLst>
                <a:ext uri="{FF2B5EF4-FFF2-40B4-BE49-F238E27FC236}">
                  <a16:creationId xmlns:a16="http://schemas.microsoft.com/office/drawing/2014/main" xmlns="" id="{AACD4AAC-9077-4536-A641-863F95CD21E2}"/>
                </a:ext>
              </a:extLst>
            </p:cNvPr>
            <p:cNvSpPr/>
            <p:nvPr/>
          </p:nvSpPr>
          <p:spPr>
            <a:xfrm>
              <a:off x="2512465"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Peluqruería</a:t>
              </a:r>
              <a:r>
                <a:rPr lang="es-ES_tradnl" sz="1600" kern="1200" dirty="0"/>
                <a:t>  40</a:t>
              </a:r>
            </a:p>
          </p:txBody>
        </p:sp>
      </p:grpSp>
      <p:grpSp>
        <p:nvGrpSpPr>
          <p:cNvPr id="62" name="Agrupar 60">
            <a:extLst>
              <a:ext uri="{FF2B5EF4-FFF2-40B4-BE49-F238E27FC236}">
                <a16:creationId xmlns:a16="http://schemas.microsoft.com/office/drawing/2014/main" xmlns="" id="{89016A1E-8618-4E2A-AAB2-AB74B8EAF622}"/>
              </a:ext>
            </a:extLst>
          </p:cNvPr>
          <p:cNvGrpSpPr/>
          <p:nvPr/>
        </p:nvGrpSpPr>
        <p:grpSpPr>
          <a:xfrm rot="16200000">
            <a:off x="8987376" y="2540440"/>
            <a:ext cx="1583990" cy="539999"/>
            <a:chOff x="2858" y="505119"/>
            <a:chExt cx="1374951" cy="673493"/>
          </a:xfrm>
          <a:solidFill>
            <a:srgbClr val="92456C"/>
          </a:solidFill>
          <a:effectLst>
            <a:reflection blurRad="6350" stA="44000" endA="300" endPos="28000" dist="38100" dir="5400000" sy="-100000" algn="bl" rotWithShape="0"/>
          </a:effectLst>
        </p:grpSpPr>
        <p:sp>
          <p:nvSpPr>
            <p:cNvPr id="63" name="Rectángulo redondeado 61">
              <a:extLst>
                <a:ext uri="{FF2B5EF4-FFF2-40B4-BE49-F238E27FC236}">
                  <a16:creationId xmlns:a16="http://schemas.microsoft.com/office/drawing/2014/main" xmlns="" id="{81EF9FAF-556F-4167-A006-A353511D5FA1}"/>
                </a:ext>
              </a:extLst>
            </p:cNvPr>
            <p:cNvSpPr/>
            <p:nvPr/>
          </p:nvSpPr>
          <p:spPr>
            <a:xfrm>
              <a:off x="2858"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8" name="Rectángulo 67">
              <a:extLst>
                <a:ext uri="{FF2B5EF4-FFF2-40B4-BE49-F238E27FC236}">
                  <a16:creationId xmlns:a16="http://schemas.microsoft.com/office/drawing/2014/main" xmlns="" id="{06AF6080-35C3-49BC-9F4B-D81F70F5EB2F}"/>
                </a:ext>
              </a:extLst>
            </p:cNvPr>
            <p:cNvSpPr/>
            <p:nvPr/>
          </p:nvSpPr>
          <p:spPr>
            <a:xfrm>
              <a:off x="35735"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Peluquería 200</a:t>
              </a:r>
            </a:p>
          </p:txBody>
        </p:sp>
      </p:grpSp>
      <p:grpSp>
        <p:nvGrpSpPr>
          <p:cNvPr id="72" name="Agrupar 63">
            <a:extLst>
              <a:ext uri="{FF2B5EF4-FFF2-40B4-BE49-F238E27FC236}">
                <a16:creationId xmlns:a16="http://schemas.microsoft.com/office/drawing/2014/main" xmlns="" id="{0EE7EE3B-016C-4463-BBF4-390B303200F3}"/>
              </a:ext>
            </a:extLst>
          </p:cNvPr>
          <p:cNvGrpSpPr/>
          <p:nvPr/>
        </p:nvGrpSpPr>
        <p:grpSpPr>
          <a:xfrm rot="16200000">
            <a:off x="9577305" y="2554709"/>
            <a:ext cx="1583990" cy="539999"/>
            <a:chOff x="2890257" y="505119"/>
            <a:chExt cx="1374951" cy="673493"/>
          </a:xfrm>
          <a:solidFill>
            <a:schemeClr val="accent6"/>
          </a:solidFill>
          <a:effectLst>
            <a:reflection blurRad="6350" stA="44000" endA="300" endPos="28000" dist="38100" dir="5400000" sy="-100000" algn="bl" rotWithShape="0"/>
          </a:effectLst>
        </p:grpSpPr>
        <p:sp>
          <p:nvSpPr>
            <p:cNvPr id="73" name="Rectángulo redondeado 64">
              <a:extLst>
                <a:ext uri="{FF2B5EF4-FFF2-40B4-BE49-F238E27FC236}">
                  <a16:creationId xmlns:a16="http://schemas.microsoft.com/office/drawing/2014/main" xmlns="" id="{21BD6039-6BD6-4EAB-B9A9-81C6E96A661B}"/>
                </a:ext>
              </a:extLst>
            </p:cNvPr>
            <p:cNvSpPr/>
            <p:nvPr/>
          </p:nvSpPr>
          <p:spPr>
            <a:xfrm>
              <a:off x="28902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4" name="Rectángulo 73">
              <a:extLst>
                <a:ext uri="{FF2B5EF4-FFF2-40B4-BE49-F238E27FC236}">
                  <a16:creationId xmlns:a16="http://schemas.microsoft.com/office/drawing/2014/main" xmlns="" id="{CF264DC5-5B85-4702-AE70-EA435464BB4C}"/>
                </a:ext>
              </a:extLst>
            </p:cNvPr>
            <p:cNvSpPr/>
            <p:nvPr/>
          </p:nvSpPr>
          <p:spPr>
            <a:xfrm>
              <a:off x="29231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Ropa  700</a:t>
              </a:r>
            </a:p>
          </p:txBody>
        </p:sp>
      </p:grpSp>
      <p:sp>
        <p:nvSpPr>
          <p:cNvPr id="75" name="Rectángulo 74">
            <a:extLst>
              <a:ext uri="{FF2B5EF4-FFF2-40B4-BE49-F238E27FC236}">
                <a16:creationId xmlns:a16="http://schemas.microsoft.com/office/drawing/2014/main" xmlns="" id="{A2A65355-03BE-4D21-BDAC-BB9C3ED3272B}"/>
              </a:ext>
            </a:extLst>
          </p:cNvPr>
          <p:cNvSpPr/>
          <p:nvPr/>
        </p:nvSpPr>
        <p:spPr>
          <a:xfrm>
            <a:off x="8882788" y="3921243"/>
            <a:ext cx="3095983"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6" name="Agrupar 67">
            <a:extLst>
              <a:ext uri="{FF2B5EF4-FFF2-40B4-BE49-F238E27FC236}">
                <a16:creationId xmlns:a16="http://schemas.microsoft.com/office/drawing/2014/main" xmlns="" id="{8A1B9051-C46D-441E-B8BC-90DFD8A78778}"/>
              </a:ext>
            </a:extLst>
          </p:cNvPr>
          <p:cNvGrpSpPr/>
          <p:nvPr/>
        </p:nvGrpSpPr>
        <p:grpSpPr>
          <a:xfrm rot="16200000">
            <a:off x="8389355" y="4762659"/>
            <a:ext cx="1583990" cy="539999"/>
            <a:chOff x="1005328" y="0"/>
            <a:chExt cx="1399894" cy="656610"/>
          </a:xfrm>
          <a:solidFill>
            <a:srgbClr val="92456C"/>
          </a:solidFill>
          <a:effectLst>
            <a:reflection stA="41000" endPos="23000" dist="38100" dir="5400000" sy="-100000" algn="bl" rotWithShape="0"/>
          </a:effectLst>
        </p:grpSpPr>
        <p:sp>
          <p:nvSpPr>
            <p:cNvPr id="77" name="Rectángulo redondeado 68">
              <a:extLst>
                <a:ext uri="{FF2B5EF4-FFF2-40B4-BE49-F238E27FC236}">
                  <a16:creationId xmlns:a16="http://schemas.microsoft.com/office/drawing/2014/main" xmlns="" id="{F59C5EEC-5010-442D-B4AB-54B094DC3585}"/>
                </a:ext>
              </a:extLst>
            </p:cNvPr>
            <p:cNvSpPr/>
            <p:nvPr/>
          </p:nvSpPr>
          <p:spPr>
            <a:xfrm>
              <a:off x="1005328"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8" name="Rectángulo 77">
              <a:extLst>
                <a:ext uri="{FF2B5EF4-FFF2-40B4-BE49-F238E27FC236}">
                  <a16:creationId xmlns:a16="http://schemas.microsoft.com/office/drawing/2014/main" xmlns="" id="{D63EDC45-9559-4E65-AFC9-9410347A19BF}"/>
                </a:ext>
              </a:extLst>
            </p:cNvPr>
            <p:cNvSpPr/>
            <p:nvPr/>
          </p:nvSpPr>
          <p:spPr>
            <a:xfrm>
              <a:off x="1037381"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err="1"/>
                <a:t>Peluqería</a:t>
              </a:r>
              <a:r>
                <a:rPr lang="es-ES_tradnl" sz="1600" kern="1200" dirty="0"/>
                <a:t>  50</a:t>
              </a:r>
            </a:p>
          </p:txBody>
        </p:sp>
      </p:grpSp>
      <p:grpSp>
        <p:nvGrpSpPr>
          <p:cNvPr id="79" name="Agrupar 70">
            <a:extLst>
              <a:ext uri="{FF2B5EF4-FFF2-40B4-BE49-F238E27FC236}">
                <a16:creationId xmlns:a16="http://schemas.microsoft.com/office/drawing/2014/main" xmlns="" id="{3BBA92A6-A3B0-48AB-842E-EC448398DD29}"/>
              </a:ext>
            </a:extLst>
          </p:cNvPr>
          <p:cNvGrpSpPr/>
          <p:nvPr/>
        </p:nvGrpSpPr>
        <p:grpSpPr>
          <a:xfrm rot="16200000">
            <a:off x="8992739" y="4764457"/>
            <a:ext cx="1583990" cy="539999"/>
            <a:chOff x="1446557" y="505119"/>
            <a:chExt cx="1374951" cy="673493"/>
          </a:xfrm>
          <a:solidFill>
            <a:schemeClr val="accent4"/>
          </a:solidFill>
          <a:effectLst>
            <a:reflection blurRad="6350" stA="44000" endA="300" endPos="28000" dist="38100" dir="5400000" sy="-100000" algn="bl" rotWithShape="0"/>
          </a:effectLst>
        </p:grpSpPr>
        <p:sp>
          <p:nvSpPr>
            <p:cNvPr id="80" name="Rectángulo redondeado 71">
              <a:extLst>
                <a:ext uri="{FF2B5EF4-FFF2-40B4-BE49-F238E27FC236}">
                  <a16:creationId xmlns:a16="http://schemas.microsoft.com/office/drawing/2014/main" xmlns="" id="{68B2B5CB-DD91-4557-9CA2-D04375A490B9}"/>
                </a:ext>
              </a:extLst>
            </p:cNvPr>
            <p:cNvSpPr/>
            <p:nvPr/>
          </p:nvSpPr>
          <p:spPr>
            <a:xfrm>
              <a:off x="1446557"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1" name="Rectángulo 80">
              <a:extLst>
                <a:ext uri="{FF2B5EF4-FFF2-40B4-BE49-F238E27FC236}">
                  <a16:creationId xmlns:a16="http://schemas.microsoft.com/office/drawing/2014/main" xmlns="" id="{25F105BB-8BAC-4A47-8CC6-7535FCBA055E}"/>
                </a:ext>
              </a:extLst>
            </p:cNvPr>
            <p:cNvSpPr/>
            <p:nvPr/>
          </p:nvSpPr>
          <p:spPr>
            <a:xfrm>
              <a:off x="1479434"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AR" sz="1700" kern="1200" dirty="0"/>
                <a:t>Salidas 300</a:t>
              </a:r>
              <a:endParaRPr lang="hu-HU" sz="1700" kern="1200" dirty="0"/>
            </a:p>
          </p:txBody>
        </p:sp>
      </p:grpSp>
      <p:grpSp>
        <p:nvGrpSpPr>
          <p:cNvPr id="82" name="Agrupar 73">
            <a:extLst>
              <a:ext uri="{FF2B5EF4-FFF2-40B4-BE49-F238E27FC236}">
                <a16:creationId xmlns:a16="http://schemas.microsoft.com/office/drawing/2014/main" xmlns="" id="{0E130509-1CA3-44D0-8FE9-4667702CAE61}"/>
              </a:ext>
            </a:extLst>
          </p:cNvPr>
          <p:cNvGrpSpPr/>
          <p:nvPr/>
        </p:nvGrpSpPr>
        <p:grpSpPr>
          <a:xfrm rot="16200000">
            <a:off x="9610378" y="4764871"/>
            <a:ext cx="1583990" cy="539999"/>
            <a:chOff x="4333956" y="505119"/>
            <a:chExt cx="1374951" cy="673493"/>
          </a:xfrm>
          <a:solidFill>
            <a:schemeClr val="accent4"/>
          </a:solidFill>
          <a:effectLst>
            <a:reflection blurRad="6350" stA="44000" endA="300" endPos="28000" dist="38100" dir="5400000" sy="-100000" algn="bl" rotWithShape="0"/>
          </a:effectLst>
        </p:grpSpPr>
        <p:sp>
          <p:nvSpPr>
            <p:cNvPr id="83" name="Rectángulo redondeado 74">
              <a:extLst>
                <a:ext uri="{FF2B5EF4-FFF2-40B4-BE49-F238E27FC236}">
                  <a16:creationId xmlns:a16="http://schemas.microsoft.com/office/drawing/2014/main" xmlns="" id="{F1849C3F-2A85-49F6-94D1-FC2421DB3D1B}"/>
                </a:ext>
              </a:extLst>
            </p:cNvPr>
            <p:cNvSpPr/>
            <p:nvPr/>
          </p:nvSpPr>
          <p:spPr>
            <a:xfrm>
              <a:off x="4333956" y="505119"/>
              <a:ext cx="1374951" cy="673493"/>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Rectángulo 83">
              <a:extLst>
                <a:ext uri="{FF2B5EF4-FFF2-40B4-BE49-F238E27FC236}">
                  <a16:creationId xmlns:a16="http://schemas.microsoft.com/office/drawing/2014/main" xmlns="" id="{A29BF60C-992E-4FC3-BD61-7D064901B271}"/>
                </a:ext>
              </a:extLst>
            </p:cNvPr>
            <p:cNvSpPr/>
            <p:nvPr/>
          </p:nvSpPr>
          <p:spPr>
            <a:xfrm>
              <a:off x="4366833" y="537996"/>
              <a:ext cx="1309197" cy="6077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s-ES_tradnl" sz="1700" kern="1200" dirty="0"/>
                <a:t>Salidas 200</a:t>
              </a:r>
            </a:p>
          </p:txBody>
        </p:sp>
      </p:grpSp>
      <p:sp>
        <p:nvSpPr>
          <p:cNvPr id="85" name="Rectángulo 84">
            <a:extLst>
              <a:ext uri="{FF2B5EF4-FFF2-40B4-BE49-F238E27FC236}">
                <a16:creationId xmlns:a16="http://schemas.microsoft.com/office/drawing/2014/main" xmlns="" id="{A88AAD9D-73C6-4B84-88A5-BF164C894D58}"/>
              </a:ext>
            </a:extLst>
          </p:cNvPr>
          <p:cNvSpPr/>
          <p:nvPr/>
        </p:nvSpPr>
        <p:spPr>
          <a:xfrm>
            <a:off x="8897059" y="5876085"/>
            <a:ext cx="3095982" cy="856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44" name="Agrupar 77">
            <a:extLst>
              <a:ext uri="{FF2B5EF4-FFF2-40B4-BE49-F238E27FC236}">
                <a16:creationId xmlns:a16="http://schemas.microsoft.com/office/drawing/2014/main" xmlns="" id="{EEFC3620-7031-4B66-89BA-3C76DA6B149F}"/>
              </a:ext>
            </a:extLst>
          </p:cNvPr>
          <p:cNvGrpSpPr/>
          <p:nvPr/>
        </p:nvGrpSpPr>
        <p:grpSpPr>
          <a:xfrm rot="16200000">
            <a:off x="5234657" y="851612"/>
            <a:ext cx="1599733" cy="540000"/>
            <a:chOff x="1155827" y="-2965777"/>
            <a:chExt cx="1399894" cy="656611"/>
          </a:xfrm>
          <a:solidFill>
            <a:srgbClr val="2E75B6"/>
          </a:solidFill>
          <a:effectLst>
            <a:reflection stA="41000" endPos="23000" dist="38100" dir="5400000" sy="-100000" algn="bl" rotWithShape="0"/>
          </a:effectLst>
        </p:grpSpPr>
        <p:sp>
          <p:nvSpPr>
            <p:cNvPr id="45" name="Rectángulo redondeado 78">
              <a:extLst>
                <a:ext uri="{FF2B5EF4-FFF2-40B4-BE49-F238E27FC236}">
                  <a16:creationId xmlns:a16="http://schemas.microsoft.com/office/drawing/2014/main" xmlns="" id="{FC42BE8B-2700-4818-B2CB-BAD22D72A8FE}"/>
                </a:ext>
              </a:extLst>
            </p:cNvPr>
            <p:cNvSpPr/>
            <p:nvPr/>
          </p:nvSpPr>
          <p:spPr>
            <a:xfrm>
              <a:off x="1155827" y="-2965776"/>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6" name="Rectángulo 79">
              <a:extLst>
                <a:ext uri="{FF2B5EF4-FFF2-40B4-BE49-F238E27FC236}">
                  <a16:creationId xmlns:a16="http://schemas.microsoft.com/office/drawing/2014/main" xmlns="" id="{989E39BE-E105-444F-901A-AA421F6A1437}"/>
                </a:ext>
              </a:extLst>
            </p:cNvPr>
            <p:cNvSpPr/>
            <p:nvPr/>
          </p:nvSpPr>
          <p:spPr>
            <a:xfrm>
              <a:off x="1187879" y="-2965777"/>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500</a:t>
              </a:r>
            </a:p>
          </p:txBody>
        </p:sp>
      </p:grpSp>
      <p:grpSp>
        <p:nvGrpSpPr>
          <p:cNvPr id="47" name="Agrupar 77">
            <a:extLst>
              <a:ext uri="{FF2B5EF4-FFF2-40B4-BE49-F238E27FC236}">
                <a16:creationId xmlns:a16="http://schemas.microsoft.com/office/drawing/2014/main" xmlns="" id="{957C0DD2-478C-4C6C-A955-2CFCCAB02F77}"/>
              </a:ext>
            </a:extLst>
          </p:cNvPr>
          <p:cNvGrpSpPr/>
          <p:nvPr/>
        </p:nvGrpSpPr>
        <p:grpSpPr>
          <a:xfrm rot="16200000">
            <a:off x="5859849" y="859483"/>
            <a:ext cx="1583990" cy="539999"/>
            <a:chOff x="0" y="0"/>
            <a:chExt cx="1399894" cy="656610"/>
          </a:xfrm>
          <a:solidFill>
            <a:srgbClr val="2E75B6"/>
          </a:solidFill>
          <a:effectLst>
            <a:reflection stA="41000" endPos="23000" dist="38100" dir="5400000" sy="-100000" algn="bl" rotWithShape="0"/>
          </a:effectLst>
        </p:grpSpPr>
        <p:sp>
          <p:nvSpPr>
            <p:cNvPr id="48" name="Rectángulo redondeado 78">
              <a:extLst>
                <a:ext uri="{FF2B5EF4-FFF2-40B4-BE49-F238E27FC236}">
                  <a16:creationId xmlns:a16="http://schemas.microsoft.com/office/drawing/2014/main" xmlns="" id="{AFAE8E1A-EA78-4664-A0D9-891F5C504E9F}"/>
                </a:ext>
              </a:extLst>
            </p:cNvPr>
            <p:cNvSpPr/>
            <p:nvPr/>
          </p:nvSpPr>
          <p:spPr>
            <a:xfrm>
              <a:off x="0" y="0"/>
              <a:ext cx="1399894" cy="65661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9" name="Rectángulo 48">
              <a:extLst>
                <a:ext uri="{FF2B5EF4-FFF2-40B4-BE49-F238E27FC236}">
                  <a16:creationId xmlns:a16="http://schemas.microsoft.com/office/drawing/2014/main" xmlns="" id="{BAE63B33-30C9-4AA0-8827-6ACF505F4BC6}"/>
                </a:ext>
              </a:extLst>
            </p:cNvPr>
            <p:cNvSpPr/>
            <p:nvPr/>
          </p:nvSpPr>
          <p:spPr>
            <a:xfrm>
              <a:off x="32053" y="32053"/>
              <a:ext cx="1335788" cy="592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s-ES_tradnl" sz="1600" kern="1200" dirty="0"/>
                <a:t>Impuestos  300</a:t>
              </a:r>
            </a:p>
          </p:txBody>
        </p:sp>
      </p:grpSp>
    </p:spTree>
    <p:extLst>
      <p:ext uri="{BB962C8B-B14F-4D97-AF65-F5344CB8AC3E}">
        <p14:creationId xmlns:p14="http://schemas.microsoft.com/office/powerpoint/2010/main" val="248767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016487" y="1118726"/>
            <a:ext cx="7048218" cy="4101923"/>
          </a:xfrm>
          <a:prstGeom prst="rect">
            <a:avLst/>
          </a:prstGeom>
          <a:solidFill>
            <a:schemeClr val="bg1"/>
          </a:solidFill>
          <a:ln>
            <a:solidFill>
              <a:schemeClr val="bg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xmlns="" id="{E7C3D122-D1B1-43CC-8B78-A4E8AF93FB49}"/>
              </a:ext>
            </a:extLst>
          </p:cNvPr>
          <p:cNvSpPr/>
          <p:nvPr/>
        </p:nvSpPr>
        <p:spPr>
          <a:xfrm>
            <a:off x="5334000" y="3165440"/>
            <a:ext cx="6413193" cy="12710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Imagen 3" descr="55480-O86KUM.eps"/>
          <p:cNvPicPr>
            <a:picLocks noChangeAspect="1"/>
          </p:cNvPicPr>
          <p:nvPr/>
        </p:nvPicPr>
        <p:blipFill rotWithShape="1">
          <a:blip r:embed="rId2">
            <a:extLst>
              <a:ext uri="{28A0092B-C50C-407E-A947-70E740481C1C}">
                <a14:useLocalDpi xmlns:a14="http://schemas.microsoft.com/office/drawing/2010/main" val="0"/>
              </a:ext>
            </a:extLst>
          </a:blip>
          <a:srcRect l="48943" t="64915" r="6944" b="9077"/>
          <a:stretch/>
        </p:blipFill>
        <p:spPr>
          <a:xfrm>
            <a:off x="271134" y="31723"/>
            <a:ext cx="4114800" cy="4101923"/>
          </a:xfrm>
          <a:prstGeom prst="rect">
            <a:avLst/>
          </a:prstGeom>
        </p:spPr>
      </p:pic>
      <p:sp>
        <p:nvSpPr>
          <p:cNvPr id="5" name="CuadroTexto 4"/>
          <p:cNvSpPr txBox="1"/>
          <p:nvPr/>
        </p:nvSpPr>
        <p:spPr>
          <a:xfrm>
            <a:off x="634208" y="1564354"/>
            <a:ext cx="3245065" cy="1015663"/>
          </a:xfrm>
          <a:prstGeom prst="rect">
            <a:avLst/>
          </a:prstGeom>
          <a:noFill/>
        </p:spPr>
        <p:txBody>
          <a:bodyPr wrap="square" rtlCol="0">
            <a:spAutoFit/>
          </a:bodyPr>
          <a:lstStyle/>
          <a:p>
            <a:r>
              <a:rPr lang="es-ES" sz="2000" dirty="0">
                <a:solidFill>
                  <a:schemeClr val="bg1"/>
                </a:solidFill>
              </a:rPr>
              <a:t>Si pensamos en el proceso de sumar los montos de un mismo consumo…</a:t>
            </a:r>
          </a:p>
        </p:txBody>
      </p:sp>
      <p:sp>
        <p:nvSpPr>
          <p:cNvPr id="7" name="CuadroTexto 6"/>
          <p:cNvSpPr txBox="1"/>
          <p:nvPr/>
        </p:nvSpPr>
        <p:spPr>
          <a:xfrm>
            <a:off x="5133253" y="1118726"/>
            <a:ext cx="6814686" cy="4093428"/>
          </a:xfrm>
          <a:prstGeom prst="rect">
            <a:avLst/>
          </a:prstGeom>
          <a:noFill/>
        </p:spPr>
        <p:txBody>
          <a:bodyPr wrap="none" rtlCol="0">
            <a:spAutoFit/>
          </a:bodyPr>
          <a:lstStyle/>
          <a:p>
            <a:r>
              <a:rPr lang="es-ES" sz="2000" dirty="0" err="1">
                <a:solidFill>
                  <a:srgbClr val="FF0066"/>
                </a:solidFill>
                <a:latin typeface="Consolas" panose="020B0609020204030204" pitchFamily="49" charset="0"/>
                <a:cs typeface="Consolas" panose="020B0609020204030204" pitchFamily="49" charset="0"/>
              </a:rPr>
              <a:t>MoniBuscaMinimo</a:t>
            </a:r>
            <a:r>
              <a:rPr lang="es-ES" sz="2000" dirty="0">
                <a:solidFill>
                  <a:srgbClr val="FF0066"/>
                </a:solidFill>
                <a:latin typeface="Consolas" panose="020B0609020204030204" pitchFamily="49" charset="0"/>
                <a:cs typeface="Consolas" panose="020B0609020204030204" pitchFamily="49" charset="0"/>
              </a:rPr>
              <a:t> </a:t>
            </a:r>
            <a:endParaRPr lang="es-ES" sz="2000" b="1" dirty="0">
              <a:latin typeface="Consolas" panose="020B0609020204030204" pitchFamily="49" charset="0"/>
              <a:cs typeface="Consolas" panose="020B0609020204030204" pitchFamily="49" charset="0"/>
            </a:endParaRPr>
          </a:p>
          <a:p>
            <a:endParaRPr lang="es-ES" sz="2000" b="1" dirty="0">
              <a:latin typeface="Consolas" panose="020B0609020204030204" pitchFamily="49" charset="0"/>
              <a:cs typeface="Consolas" panose="020B0609020204030204" pitchFamily="49" charset="0"/>
            </a:endParaRPr>
          </a:p>
          <a:p>
            <a:r>
              <a:rPr lang="es-ES" sz="2000" b="1" dirty="0">
                <a:latin typeface="Consolas" panose="020B0609020204030204" pitchFamily="49" charset="0"/>
                <a:cs typeface="Consolas" panose="020B0609020204030204" pitchFamily="49" charset="0"/>
              </a:rPr>
              <a:t>mientras</a:t>
            </a:r>
            <a:r>
              <a:rPr lang="es-ES" sz="2000" dirty="0">
                <a:latin typeface="Consolas" panose="020B0609020204030204" pitchFamily="49" charset="0"/>
                <a:cs typeface="Consolas" panose="020B0609020204030204" pitchFamily="49" charset="0"/>
              </a:rPr>
              <a:t> (haya consumos)</a:t>
            </a:r>
          </a:p>
          <a:p>
            <a:endParaRPr lang="es-ES" sz="2000" dirty="0">
              <a:latin typeface="Consolas" panose="020B0609020204030204" pitchFamily="49" charset="0"/>
              <a:cs typeface="Consolas" panose="020B0609020204030204" pitchFamily="49" charset="0"/>
            </a:endParaRPr>
          </a:p>
          <a:p>
            <a:r>
              <a:rPr lang="es-ES" sz="2000" dirty="0">
                <a:solidFill>
                  <a:srgbClr val="FF0066"/>
                </a:solidFill>
                <a:latin typeface="Consolas" panose="020B0609020204030204" pitchFamily="49" charset="0"/>
                <a:cs typeface="Consolas" panose="020B0609020204030204" pitchFamily="49" charset="0"/>
              </a:rPr>
              <a:t>   </a:t>
            </a:r>
            <a:r>
              <a:rPr lang="es-ES" sz="2000" dirty="0">
                <a:solidFill>
                  <a:schemeClr val="accent2">
                    <a:lumMod val="75000"/>
                  </a:schemeClr>
                </a:solidFill>
                <a:latin typeface="Consolas" panose="020B0609020204030204" pitchFamily="49" charset="0"/>
                <a:cs typeface="Consolas" panose="020B0609020204030204" pitchFamily="49" charset="0"/>
              </a:rPr>
              <a:t>guardar el consumo “actual” (mínimo)  </a:t>
            </a:r>
          </a:p>
          <a:p>
            <a:r>
              <a:rPr lang="es-ES" sz="2000" dirty="0">
                <a:latin typeface="Consolas" panose="020B0609020204030204" pitchFamily="49" charset="0"/>
                <a:cs typeface="Consolas" panose="020B0609020204030204" pitchFamily="49" charset="0"/>
              </a:rPr>
              <a:t>   </a:t>
            </a:r>
            <a:r>
              <a:rPr lang="es-ES" sz="2000" dirty="0">
                <a:solidFill>
                  <a:schemeClr val="accent2">
                    <a:lumMod val="75000"/>
                  </a:schemeClr>
                </a:solidFill>
                <a:latin typeface="Consolas" panose="020B0609020204030204" pitchFamily="49" charset="0"/>
                <a:cs typeface="Consolas" panose="020B0609020204030204" pitchFamily="49" charset="0"/>
              </a:rPr>
              <a:t>inicializar monto total del consumo “actual</a:t>
            </a:r>
            <a:r>
              <a:rPr lang="es-ES" sz="2000" dirty="0" smtClean="0">
                <a:solidFill>
                  <a:schemeClr val="accent2">
                    <a:lumMod val="75000"/>
                  </a:schemeClr>
                </a:solidFill>
                <a:latin typeface="Consolas" panose="020B0609020204030204" pitchFamily="49" charset="0"/>
                <a:cs typeface="Consolas" panose="020B0609020204030204" pitchFamily="49" charset="0"/>
              </a:rPr>
              <a:t>”</a:t>
            </a:r>
          </a:p>
          <a:p>
            <a:endParaRPr lang="es-ES" sz="2000" dirty="0">
              <a:solidFill>
                <a:schemeClr val="accent2">
                  <a:lumMod val="75000"/>
                </a:schemeClr>
              </a:solidFill>
              <a:latin typeface="Consolas" panose="020B0609020204030204" pitchFamily="49" charset="0"/>
              <a:cs typeface="Consolas" panose="020B0609020204030204" pitchFamily="49" charset="0"/>
            </a:endParaRPr>
          </a:p>
          <a:p>
            <a:r>
              <a:rPr lang="es-ES" sz="2000" dirty="0">
                <a:latin typeface="Consolas" panose="020B0609020204030204" pitchFamily="49" charset="0"/>
                <a:cs typeface="Consolas" panose="020B0609020204030204" pitchFamily="49" charset="0"/>
              </a:rPr>
              <a:t>   </a:t>
            </a:r>
            <a:r>
              <a:rPr lang="es-ES" sz="2000" dirty="0">
                <a:solidFill>
                  <a:schemeClr val="accent2">
                    <a:lumMod val="75000"/>
                  </a:schemeClr>
                </a:solidFill>
                <a:latin typeface="Consolas" panose="020B0609020204030204" pitchFamily="49" charset="0"/>
                <a:cs typeface="Consolas" panose="020B0609020204030204" pitchFamily="49" charset="0"/>
              </a:rPr>
              <a:t>mientras (sea el mismo consumo “actual”)</a:t>
            </a:r>
          </a:p>
          <a:p>
            <a:r>
              <a:rPr lang="es-ES" sz="2000" dirty="0">
                <a:solidFill>
                  <a:schemeClr val="accent2">
                    <a:lumMod val="75000"/>
                  </a:schemeClr>
                </a:solidFill>
                <a:latin typeface="Consolas" panose="020B0609020204030204" pitchFamily="49" charset="0"/>
                <a:cs typeface="Consolas" panose="020B0609020204030204" pitchFamily="49" charset="0"/>
              </a:rPr>
              <a:t>      sumar al monto total el gasto</a:t>
            </a:r>
          </a:p>
          <a:p>
            <a:r>
              <a:rPr lang="es-ES" sz="2000" dirty="0">
                <a:solidFill>
                  <a:srgbClr val="FF0066"/>
                </a:solidFill>
                <a:latin typeface="Consolas" panose="020B0609020204030204" pitchFamily="49" charset="0"/>
                <a:cs typeface="Consolas" panose="020B0609020204030204" pitchFamily="49" charset="0"/>
              </a:rPr>
              <a:t>      </a:t>
            </a:r>
            <a:r>
              <a:rPr lang="es-ES" sz="2000" dirty="0" err="1">
                <a:solidFill>
                  <a:srgbClr val="FF0066"/>
                </a:solidFill>
                <a:latin typeface="Consolas" panose="020B0609020204030204" pitchFamily="49" charset="0"/>
                <a:cs typeface="Consolas" panose="020B0609020204030204" pitchFamily="49" charset="0"/>
              </a:rPr>
              <a:t>MoniBuscaMinimo</a:t>
            </a:r>
            <a:r>
              <a:rPr lang="es-ES" sz="2000" dirty="0">
                <a:solidFill>
                  <a:srgbClr val="FF0066"/>
                </a:solidFill>
                <a:latin typeface="Consolas" panose="020B0609020204030204" pitchFamily="49" charset="0"/>
                <a:cs typeface="Consolas" panose="020B0609020204030204" pitchFamily="49" charset="0"/>
              </a:rPr>
              <a:t>  </a:t>
            </a:r>
          </a:p>
          <a:p>
            <a:r>
              <a:rPr lang="es-ES" sz="2000" dirty="0">
                <a:solidFill>
                  <a:srgbClr val="FF0066"/>
                </a:solidFill>
                <a:latin typeface="Consolas" panose="020B0609020204030204" pitchFamily="49" charset="0"/>
                <a:cs typeface="Consolas" panose="020B0609020204030204" pitchFamily="49" charset="0"/>
              </a:rPr>
              <a:t>  </a:t>
            </a:r>
          </a:p>
          <a:p>
            <a:r>
              <a:rPr lang="es-ES" sz="2000" dirty="0">
                <a:latin typeface="Consolas" panose="020B0609020204030204" pitchFamily="49" charset="0"/>
                <a:cs typeface="Consolas" panose="020B0609020204030204" pitchFamily="49" charset="0"/>
              </a:rPr>
              <a:t>   </a:t>
            </a:r>
          </a:p>
          <a:p>
            <a:r>
              <a:rPr lang="es-ES" sz="2000" dirty="0">
                <a:solidFill>
                  <a:srgbClr val="0070C0"/>
                </a:solidFill>
                <a:latin typeface="Consolas" panose="020B0609020204030204" pitchFamily="49" charset="0"/>
                <a:cs typeface="Consolas" panose="020B0609020204030204" pitchFamily="49" charset="0"/>
              </a:rPr>
              <a:t>   </a:t>
            </a:r>
            <a:r>
              <a:rPr lang="es-ES" sz="2000" dirty="0" err="1">
                <a:solidFill>
                  <a:srgbClr val="0070C0"/>
                </a:solidFill>
                <a:latin typeface="Consolas" panose="020B0609020204030204" pitchFamily="49" charset="0"/>
                <a:cs typeface="Consolas" panose="020B0609020204030204" pitchFamily="49" charset="0"/>
              </a:rPr>
              <a:t>PepeGuardaMinimo</a:t>
            </a:r>
            <a:r>
              <a:rPr lang="es-ES" sz="2000" dirty="0">
                <a:solidFill>
                  <a:srgbClr val="0070C0"/>
                </a:solidFill>
                <a:latin typeface="Consolas" panose="020B0609020204030204" pitchFamily="49" charset="0"/>
                <a:cs typeface="Consolas" panose="020B0609020204030204" pitchFamily="49" charset="0"/>
              </a:rPr>
              <a:t> (con el monto total) </a:t>
            </a:r>
            <a:endParaRPr lang="es-ES" sz="2000" dirty="0">
              <a:solidFill>
                <a:srgbClr val="FF0066"/>
              </a:solidFill>
              <a:latin typeface="Consolas" panose="020B0609020204030204" pitchFamily="49" charset="0"/>
              <a:cs typeface="Consolas" panose="020B0609020204030204" pitchFamily="49" charset="0"/>
            </a:endParaRPr>
          </a:p>
        </p:txBody>
      </p:sp>
      <p:pic>
        <p:nvPicPr>
          <p:cNvPr id="8"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53011"/>
          <a:stretch/>
        </p:blipFill>
        <p:spPr>
          <a:xfrm>
            <a:off x="10450819" y="5428423"/>
            <a:ext cx="1296374" cy="1402682"/>
          </a:xfrm>
          <a:prstGeom prst="rect">
            <a:avLst/>
          </a:prstGeom>
        </p:spPr>
      </p:pic>
      <p:pic>
        <p:nvPicPr>
          <p:cNvPr id="9" name="Marcador de contenido 3"/>
          <p:cNvPicPr>
            <a:picLocks noGrp="1" noChangeAspect="1"/>
          </p:cNvPicPr>
          <p:nvPr>
            <p:ph idx="1"/>
          </p:nvPr>
        </p:nvPicPr>
        <p:blipFill rotWithShape="1">
          <a:blip r:embed="rId3">
            <a:extLst>
              <a:ext uri="{28A0092B-C50C-407E-A947-70E740481C1C}">
                <a14:useLocalDpi xmlns:a14="http://schemas.microsoft.com/office/drawing/2010/main" val="0"/>
              </a:ext>
            </a:extLst>
          </a:blip>
          <a:srcRect l="7187" t="14917" r="69017" b="50219"/>
          <a:stretch/>
        </p:blipFill>
        <p:spPr>
          <a:xfrm>
            <a:off x="9027622" y="5240218"/>
            <a:ext cx="1296375" cy="1617781"/>
          </a:xfrm>
        </p:spPr>
      </p:pic>
      <p:sp>
        <p:nvSpPr>
          <p:cNvPr id="10" name="Marcador de pie de página 9"/>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20195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87" t="14917" r="69017" b="12769"/>
          <a:stretch/>
        </p:blipFill>
        <p:spPr>
          <a:xfrm>
            <a:off x="9171487" y="2355701"/>
            <a:ext cx="1035424" cy="3146612"/>
          </a:xfrm>
        </p:spPr>
      </p:pic>
      <p:pic>
        <p:nvPicPr>
          <p:cNvPr id="15" name="Imagen 14" descr="55480-O86KUM.eps"/>
          <p:cNvPicPr>
            <a:picLocks noChangeAspect="1"/>
          </p:cNvPicPr>
          <p:nvPr/>
        </p:nvPicPr>
        <p:blipFill rotWithShape="1">
          <a:blip r:embed="rId3">
            <a:extLst>
              <a:ext uri="{28A0092B-C50C-407E-A947-70E740481C1C}">
                <a14:useLocalDpi xmlns:a14="http://schemas.microsoft.com/office/drawing/2010/main" val="0"/>
              </a:ext>
            </a:extLst>
          </a:blip>
          <a:srcRect l="11179" t="10382" r="54863" b="61361"/>
          <a:stretch/>
        </p:blipFill>
        <p:spPr>
          <a:xfrm>
            <a:off x="1252024" y="765730"/>
            <a:ext cx="6901376" cy="4172030"/>
          </a:xfrm>
          <a:prstGeom prst="rect">
            <a:avLst/>
          </a:prstGeom>
        </p:spPr>
      </p:pic>
      <p:sp>
        <p:nvSpPr>
          <p:cNvPr id="14" name="Rectángulo 13"/>
          <p:cNvSpPr/>
          <p:nvPr/>
        </p:nvSpPr>
        <p:spPr>
          <a:xfrm>
            <a:off x="1327539" y="1463363"/>
            <a:ext cx="6611116" cy="461665"/>
          </a:xfrm>
          <a:prstGeom prst="rect">
            <a:avLst/>
          </a:prstGeom>
        </p:spPr>
        <p:txBody>
          <a:bodyPr wrap="square">
            <a:spAutoFit/>
          </a:bodyPr>
          <a:lstStyle/>
          <a:p>
            <a:pPr algn="ctr"/>
            <a:r>
              <a:rPr lang="es-ES" sz="2400" b="1" dirty="0" err="1">
                <a:solidFill>
                  <a:srgbClr val="0070C0"/>
                </a:solidFill>
                <a:latin typeface="Consolas" panose="020B0609020204030204" pitchFamily="49" charset="0"/>
                <a:cs typeface="Consolas" panose="020B0609020204030204" pitchFamily="49" charset="0"/>
              </a:rPr>
              <a:t>PepeGuardaMinimo</a:t>
            </a:r>
            <a:r>
              <a:rPr lang="es-ES" sz="2400" b="1" dirty="0">
                <a:solidFill>
                  <a:srgbClr val="0070C0"/>
                </a:solidFill>
                <a:latin typeface="Consolas" panose="020B0609020204030204" pitchFamily="49" charset="0"/>
                <a:cs typeface="Consolas" panose="020B0609020204030204" pitchFamily="49" charset="0"/>
              </a:rPr>
              <a:t> (con el monto total)</a:t>
            </a:r>
            <a:endParaRPr lang="es-ES" sz="2400" b="1" dirty="0"/>
          </a:p>
        </p:txBody>
      </p:sp>
      <p:sp>
        <p:nvSpPr>
          <p:cNvPr id="16" name="CuadroTexto 15"/>
          <p:cNvSpPr txBox="1"/>
          <p:nvPr/>
        </p:nvSpPr>
        <p:spPr>
          <a:xfrm>
            <a:off x="1734986" y="2089483"/>
            <a:ext cx="5123014" cy="400110"/>
          </a:xfrm>
          <a:prstGeom prst="rect">
            <a:avLst/>
          </a:prstGeom>
          <a:noFill/>
        </p:spPr>
        <p:txBody>
          <a:bodyPr wrap="square" rtlCol="0">
            <a:spAutoFit/>
          </a:bodyPr>
          <a:lstStyle/>
          <a:p>
            <a:r>
              <a:rPr lang="es-ES" sz="2000" dirty="0"/>
              <a:t>es tan solo un agregar atrás en la  lista nueva</a:t>
            </a:r>
          </a:p>
        </p:txBody>
      </p:sp>
      <p:sp>
        <p:nvSpPr>
          <p:cNvPr id="17" name="Marcador de pie de página 16"/>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260125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n 14" descr="55480-O86KUM.eps"/>
          <p:cNvPicPr>
            <a:picLocks noChangeAspect="1"/>
          </p:cNvPicPr>
          <p:nvPr/>
        </p:nvPicPr>
        <p:blipFill rotWithShape="1">
          <a:blip r:embed="rId2">
            <a:extLst>
              <a:ext uri="{28A0092B-C50C-407E-A947-70E740481C1C}">
                <a14:useLocalDpi xmlns:a14="http://schemas.microsoft.com/office/drawing/2010/main" val="0"/>
              </a:ext>
            </a:extLst>
          </a:blip>
          <a:srcRect l="11179" t="10382" r="54863" b="61361"/>
          <a:stretch/>
        </p:blipFill>
        <p:spPr>
          <a:xfrm>
            <a:off x="1162651" y="566826"/>
            <a:ext cx="5190979" cy="3650844"/>
          </a:xfrm>
          <a:prstGeom prst="rect">
            <a:avLst/>
          </a:prstGeom>
        </p:spPr>
      </p:pic>
      <p:pic>
        <p:nvPicPr>
          <p:cNvPr id="6" name="Marcador de contenido 3"/>
          <p:cNvPicPr>
            <a:picLocks noChangeAspect="1"/>
          </p:cNvPicPr>
          <p:nvPr/>
        </p:nvPicPr>
        <p:blipFill rotWithShape="1">
          <a:blip r:embed="rId3">
            <a:extLst>
              <a:ext uri="{28A0092B-C50C-407E-A947-70E740481C1C}">
                <a14:useLocalDpi xmlns:a14="http://schemas.microsoft.com/office/drawing/2010/main" val="0"/>
              </a:ext>
            </a:extLst>
          </a:blip>
          <a:srcRect l="72972" t="16761" r="3233" b="14943"/>
          <a:stretch/>
        </p:blipFill>
        <p:spPr>
          <a:xfrm>
            <a:off x="9214414" y="2594660"/>
            <a:ext cx="1035423" cy="2971800"/>
          </a:xfrm>
          <a:prstGeom prst="rect">
            <a:avLst/>
          </a:prstGeom>
        </p:spPr>
      </p:pic>
      <p:sp>
        <p:nvSpPr>
          <p:cNvPr id="3" name="Rectángulo 2"/>
          <p:cNvSpPr/>
          <p:nvPr/>
        </p:nvSpPr>
        <p:spPr>
          <a:xfrm>
            <a:off x="1653700" y="1025000"/>
            <a:ext cx="4208879" cy="1446550"/>
          </a:xfrm>
          <a:prstGeom prst="rect">
            <a:avLst/>
          </a:prstGeom>
        </p:spPr>
        <p:txBody>
          <a:bodyPr wrap="square">
            <a:spAutoFit/>
          </a:bodyPr>
          <a:lstStyle/>
          <a:p>
            <a:r>
              <a:rPr lang="es-ES" sz="2400" b="1" dirty="0" err="1">
                <a:latin typeface="Consolas" panose="020B0609020204030204" pitchFamily="49" charset="0"/>
                <a:cs typeface="Consolas" panose="020B0609020204030204" pitchFamily="49" charset="0"/>
              </a:rPr>
              <a:t>MoniBuscaMinimo</a:t>
            </a:r>
            <a:r>
              <a:rPr lang="es-ES" sz="2400" b="1" dirty="0">
                <a:latin typeface="Consolas" panose="020B0609020204030204" pitchFamily="49" charset="0"/>
                <a:cs typeface="Consolas" panose="020B0609020204030204" pitchFamily="49" charset="0"/>
              </a:rPr>
              <a:t> </a:t>
            </a:r>
          </a:p>
          <a:p>
            <a:endParaRPr lang="es-ES" sz="2400" b="1" dirty="0">
              <a:latin typeface="Consolas" panose="020B0609020204030204" pitchFamily="49" charset="0"/>
            </a:endParaRPr>
          </a:p>
          <a:p>
            <a:r>
              <a:rPr lang="es-ES" sz="2000" dirty="0"/>
              <a:t>tiene una solución similar a la del módulo </a:t>
            </a:r>
            <a:r>
              <a:rPr lang="es-ES" sz="2000" dirty="0" err="1"/>
              <a:t>DeterminarMinimo</a:t>
            </a:r>
            <a:r>
              <a:rPr lang="es-ES" sz="2000" dirty="0"/>
              <a:t> ya visto</a:t>
            </a:r>
          </a:p>
        </p:txBody>
      </p:sp>
      <p:sp>
        <p:nvSpPr>
          <p:cNvPr id="4" name="Marcador de pie de página 3"/>
          <p:cNvSpPr>
            <a:spLocks noGrp="1"/>
          </p:cNvSpPr>
          <p:nvPr>
            <p:ph type="ftr" sz="quarter" idx="11"/>
          </p:nvPr>
        </p:nvSpPr>
        <p:spPr/>
        <p:txBody>
          <a:bodyPr/>
          <a:lstStyle/>
          <a:p>
            <a:r>
              <a:rPr lang="es-AR"/>
              <a:t>Taller de Programación -  Imperativo - 2019</a:t>
            </a:r>
            <a:endParaRPr lang="es-ES"/>
          </a:p>
        </p:txBody>
      </p:sp>
      <p:sp>
        <p:nvSpPr>
          <p:cNvPr id="7" name="CuadroTexto 6">
            <a:extLst>
              <a:ext uri="{FF2B5EF4-FFF2-40B4-BE49-F238E27FC236}">
                <a16:creationId xmlns:a16="http://schemas.microsoft.com/office/drawing/2014/main" xmlns="" id="{4F3C34A6-D301-444B-AC18-13DDC1E65FA4}"/>
              </a:ext>
            </a:extLst>
          </p:cNvPr>
          <p:cNvSpPr txBox="1"/>
          <p:nvPr/>
        </p:nvSpPr>
        <p:spPr>
          <a:xfrm rot="21064889">
            <a:off x="6783729" y="1486665"/>
            <a:ext cx="3633495" cy="523220"/>
          </a:xfrm>
          <a:prstGeom prst="rect">
            <a:avLst/>
          </a:prstGeom>
          <a:noFill/>
        </p:spPr>
        <p:txBody>
          <a:bodyPr wrap="none" rtlCol="0">
            <a:spAutoFit/>
          </a:bodyPr>
          <a:lstStyle/>
          <a:p>
            <a:r>
              <a:rPr lang="es-ES" sz="2800" dirty="0">
                <a:solidFill>
                  <a:srgbClr val="000099"/>
                </a:solidFill>
                <a:latin typeface="Angelina" panose="00000400000000000000" pitchFamily="2" charset="0"/>
              </a:rPr>
              <a:t>¿En qué se diferencian?</a:t>
            </a:r>
          </a:p>
        </p:txBody>
      </p:sp>
    </p:spTree>
    <p:extLst>
      <p:ext uri="{BB962C8B-B14F-4D97-AF65-F5344CB8AC3E}">
        <p14:creationId xmlns:p14="http://schemas.microsoft.com/office/powerpoint/2010/main" val="3957566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en máquina</a:t>
            </a:r>
          </a:p>
        </p:txBody>
      </p:sp>
      <p:sp>
        <p:nvSpPr>
          <p:cNvPr id="3" name="Marcador de contenido 2"/>
          <p:cNvSpPr>
            <a:spLocks noGrp="1"/>
          </p:cNvSpPr>
          <p:nvPr>
            <p:ph idx="1"/>
          </p:nvPr>
        </p:nvSpPr>
        <p:spPr>
          <a:xfrm>
            <a:off x="838200" y="2416629"/>
            <a:ext cx="10515600" cy="3760334"/>
          </a:xfrm>
        </p:spPr>
        <p:txBody>
          <a:bodyPr>
            <a:normAutofit/>
          </a:bodyPr>
          <a:lstStyle/>
          <a:p>
            <a:pPr marL="0" indent="0">
              <a:buNone/>
            </a:pPr>
            <a:r>
              <a:rPr lang="es-ES" b="1" dirty="0"/>
              <a:t>ACTIVIDAD 1</a:t>
            </a:r>
          </a:p>
          <a:p>
            <a:endParaRPr lang="es-ES" b="1" dirty="0"/>
          </a:p>
          <a:p>
            <a:pPr marL="457200" lvl="1" indent="0">
              <a:buNone/>
            </a:pPr>
            <a:r>
              <a:rPr lang="es-ES" sz="2800" dirty="0"/>
              <a:t>Suponiendo que 4 integrantes de una familia, llevan sus gastos de manera similar a Pepe y Mónica. </a:t>
            </a:r>
          </a:p>
          <a:p>
            <a:pPr marL="457200" lvl="1" indent="0">
              <a:buNone/>
            </a:pPr>
            <a:r>
              <a:rPr lang="es-ES" sz="2800" dirty="0"/>
              <a:t>Realizar un </a:t>
            </a:r>
            <a:r>
              <a:rPr lang="es-ES" sz="3200" b="1" dirty="0" err="1"/>
              <a:t>merge</a:t>
            </a:r>
            <a:r>
              <a:rPr lang="es-ES" sz="3200" b="1" dirty="0"/>
              <a:t> acumulador</a:t>
            </a:r>
            <a:r>
              <a:rPr lang="es-ES" sz="3200" dirty="0"/>
              <a:t> </a:t>
            </a:r>
            <a:r>
              <a:rPr lang="es-ES" sz="2800" dirty="0"/>
              <a:t>de 4 listas que contienen los gastos ordenados por tipo de consumo de cada integrante de la familia.</a:t>
            </a:r>
          </a:p>
          <a:p>
            <a:pPr marL="457200" lvl="1" indent="0">
              <a:buNone/>
            </a:pPr>
            <a:endParaRPr lang="es-ES" altLang="es-ES" sz="3200" dirty="0">
              <a:latin typeface="Courier New" panose="02070309020205020404" pitchFamily="49" charset="0"/>
              <a:cs typeface="Courier New" panose="02070309020205020404" pitchFamily="49" charset="0"/>
            </a:endParaRPr>
          </a:p>
          <a:p>
            <a:pPr marL="457200" lvl="1" indent="0">
              <a:buNone/>
            </a:pPr>
            <a:endParaRPr lang="es-ES_tradnl" altLang="es-ES" sz="3200" dirty="0">
              <a:latin typeface="Courier New" panose="02070309020205020404" pitchFamily="49" charset="0"/>
              <a:cs typeface="Courier New" panose="02070309020205020404" pitchFamily="49" charset="0"/>
            </a:endParaRPr>
          </a:p>
          <a:p>
            <a:endParaRPr lang="es-ES" sz="3200" dirty="0"/>
          </a:p>
        </p:txBody>
      </p:sp>
      <p:sp>
        <p:nvSpPr>
          <p:cNvPr id="5" name="Marcador de pie de página 4"/>
          <p:cNvSpPr>
            <a:spLocks noGrp="1"/>
          </p:cNvSpPr>
          <p:nvPr>
            <p:ph type="ftr" sz="quarter" idx="11"/>
          </p:nvPr>
        </p:nvSpPr>
        <p:spPr/>
        <p:txBody>
          <a:bodyPr/>
          <a:lstStyle/>
          <a:p>
            <a:r>
              <a:rPr lang="es-AR"/>
              <a:t>Taller de Programación -  Imperativo - 2019</a:t>
            </a:r>
            <a:endParaRPr lang="es-ES"/>
          </a:p>
        </p:txBody>
      </p:sp>
    </p:spTree>
    <p:extLst>
      <p:ext uri="{BB962C8B-B14F-4D97-AF65-F5344CB8AC3E}">
        <p14:creationId xmlns:p14="http://schemas.microsoft.com/office/powerpoint/2010/main" val="3786856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5094</TotalTime>
  <Words>733</Words>
  <Application>Microsoft Office PowerPoint</Application>
  <PresentationFormat>Personalizado</PresentationFormat>
  <Paragraphs>136</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Merge</vt:lpstr>
      <vt:lpstr>Presentación de PowerPoint</vt:lpstr>
      <vt:lpstr>Presentación de PowerPoint</vt:lpstr>
      <vt:lpstr>Comenzamos a trabajar…</vt:lpstr>
      <vt:lpstr>Comenzamos a trabajar…</vt:lpstr>
      <vt:lpstr>Presentación de PowerPoint</vt:lpstr>
      <vt:lpstr>Presentación de PowerPoint</vt:lpstr>
      <vt:lpstr>Presentación de PowerPoint</vt:lpstr>
      <vt:lpstr>Actividad en máquina</vt:lpstr>
      <vt:lpstr>Actividad en máquina</vt:lpstr>
      <vt:lpstr>Actividad en máquina</vt:lpstr>
      <vt:lpstr>Actividad en máquina</vt:lpstr>
      <vt:lpstr>Actividad en máquina</vt:lpstr>
      <vt:lpstr>Actividad en máquina</vt:lpstr>
      <vt:lpstr>Actividad en máquina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dc:title>
  <dc:creator>Veronica Artola</dc:creator>
  <cp:lastModifiedBy>Gladys Gorga</cp:lastModifiedBy>
  <cp:revision>148</cp:revision>
  <dcterms:created xsi:type="dcterms:W3CDTF">2017-03-23T21:06:13Z</dcterms:created>
  <dcterms:modified xsi:type="dcterms:W3CDTF">2019-09-11T20:53:50Z</dcterms:modified>
</cp:coreProperties>
</file>