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2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406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259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3405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Ingeniería de Software I  2016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09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Ingeniería de Software I  2016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02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45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7624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10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2925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9809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182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62746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036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5761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357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853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2392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Ingeniería de Software I  2016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6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367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981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6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6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619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612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613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717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1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42EC65-5FA0-42F9-9C39-866F059EB2E5}" type="datetimeFigureOut">
              <a:rPr lang="es-AR" smtClean="0"/>
              <a:t>24/8/2016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7343D3-E273-4D61-A1B8-7F0FBAAD2E27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0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Cuestionarios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 2016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/>
              <a:t>Kendall y Kendall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/>
              <a:t>Redacción de un Cuestionario</a:t>
            </a:r>
          </a:p>
          <a:p>
            <a:pPr lvl="1"/>
            <a:r>
              <a:rPr lang="es-ES"/>
              <a:t>Evitar la parcialidad</a:t>
            </a:r>
          </a:p>
          <a:p>
            <a:pPr lvl="2"/>
            <a:r>
              <a:rPr lang="es-ES"/>
              <a:t>No incluir tendencias a una respuesta.</a:t>
            </a:r>
          </a:p>
          <a:p>
            <a:pPr lvl="1"/>
            <a:r>
              <a:rPr lang="es-ES"/>
              <a:t>Evitar preguntas ofensivas</a:t>
            </a:r>
          </a:p>
          <a:p>
            <a:pPr lvl="2"/>
            <a:r>
              <a:rPr lang="es-ES"/>
              <a:t>Si el encuestado se siente ofendido, posiblemente no responda de forma correcta.</a:t>
            </a:r>
          </a:p>
          <a:p>
            <a:pPr lvl="1"/>
            <a:r>
              <a:rPr lang="es-ES"/>
              <a:t>Dirigir las preguntas a los encuestados que las pueden responder</a:t>
            </a:r>
          </a:p>
          <a:p>
            <a:pPr lvl="2"/>
            <a:r>
              <a:rPr lang="es-ES"/>
              <a:t>El cuestionario debe ser preparado para el grupo de personas que lo van a responder.</a:t>
            </a:r>
          </a:p>
          <a:p>
            <a:pPr lvl="2"/>
            <a:r>
              <a:rPr lang="es-ES"/>
              <a:t>No usar un Cuestionario genérico para todos.</a:t>
            </a:r>
          </a:p>
          <a:p>
            <a:endParaRPr lang="es-ES_tradnl"/>
          </a:p>
          <a:p>
            <a:endParaRPr lang="es-ES" dirty="0"/>
          </a:p>
        </p:txBody>
      </p:sp>
      <p:sp>
        <p:nvSpPr>
          <p:cNvPr id="7" name="5 Marcador de pie de página"/>
          <p:cNvSpPr txBox="1">
            <a:spLocks/>
          </p:cNvSpPr>
          <p:nvPr/>
        </p:nvSpPr>
        <p:spPr>
          <a:xfrm>
            <a:off x="4953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>
              <a:defRPr/>
            </a:pPr>
            <a:r>
              <a:rPr lang="sv-SE" sz="1200" dirty="0">
                <a:solidFill>
                  <a:srgbClr val="FFFFFF"/>
                </a:solidFill>
              </a:rPr>
              <a:t>Ingeniería de Software I  2013</a:t>
            </a:r>
            <a:endParaRPr lang="es-E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13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Entrevistas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_tradnl"/>
              <a:t>Debe</a:t>
            </a:r>
          </a:p>
          <a:p>
            <a:pPr lvl="1"/>
            <a:r>
              <a:rPr lang="es-ES_tradnl"/>
              <a:t>Vestirse adecuadamente</a:t>
            </a:r>
          </a:p>
          <a:p>
            <a:pPr lvl="1"/>
            <a:r>
              <a:rPr lang="es-ES_tradnl"/>
              <a:t>Ser cortés</a:t>
            </a:r>
          </a:p>
          <a:p>
            <a:pPr lvl="1"/>
            <a:r>
              <a:rPr lang="es-ES_tradnl"/>
              <a:t>Escuchar cuidadosamente</a:t>
            </a:r>
          </a:p>
          <a:p>
            <a:pPr lvl="1"/>
            <a:r>
              <a:rPr lang="es-ES_tradnl"/>
              <a:t>Mantener el control</a:t>
            </a:r>
          </a:p>
          <a:p>
            <a:pPr lvl="1"/>
            <a:r>
              <a:rPr lang="es-ES_tradnl"/>
              <a:t>Observar los gestos</a:t>
            </a:r>
            <a:r>
              <a:rPr lang="es-ES"/>
              <a:t> </a:t>
            </a:r>
          </a:p>
          <a:p>
            <a:pPr lvl="1"/>
            <a:r>
              <a:rPr lang="es-ES_tradnl"/>
              <a:t>Ser paciente</a:t>
            </a:r>
          </a:p>
          <a:p>
            <a:pPr lvl="1"/>
            <a:r>
              <a:rPr lang="es-ES_tradnl"/>
              <a:t>Mantener al entrevistado en calma</a:t>
            </a:r>
          </a:p>
          <a:p>
            <a:pPr lvl="1"/>
            <a:r>
              <a:rPr lang="es-ES_tradnl"/>
              <a:t>Mantener el autocontrol</a:t>
            </a:r>
          </a:p>
          <a:p>
            <a:pPr lvl="1"/>
            <a:r>
              <a:rPr lang="es-ES_tradnl"/>
              <a:t>Terminar a tiempo</a:t>
            </a:r>
            <a:endParaRPr lang="es-ES_tradnl" dirty="0"/>
          </a:p>
        </p:txBody>
      </p:sp>
      <p:sp>
        <p:nvSpPr>
          <p:cNvPr id="21" name="Marcador de contenido 2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_tradnl"/>
              <a:t>Evite</a:t>
            </a:r>
          </a:p>
          <a:p>
            <a:pPr lvl="1"/>
            <a:r>
              <a:rPr lang="es-ES_tradnl"/>
              <a:t>Suponer que una respuesta no lleva a ningún lado</a:t>
            </a:r>
          </a:p>
          <a:p>
            <a:pPr lvl="1"/>
            <a:r>
              <a:rPr lang="es-ES_tradnl"/>
              <a:t>Revelar pistas </a:t>
            </a:r>
          </a:p>
          <a:p>
            <a:pPr lvl="1"/>
            <a:r>
              <a:rPr lang="es-ES_tradnl"/>
              <a:t>Usar jerga</a:t>
            </a:r>
          </a:p>
          <a:p>
            <a:pPr lvl="1"/>
            <a:r>
              <a:rPr lang="es-ES_tradnl"/>
              <a:t>Revelar sesgos personales</a:t>
            </a:r>
          </a:p>
          <a:p>
            <a:pPr lvl="1"/>
            <a:r>
              <a:rPr lang="es-ES_tradnl"/>
              <a:t>Hablar en lugar de escuchar</a:t>
            </a:r>
          </a:p>
          <a:p>
            <a:pPr lvl="1"/>
            <a:r>
              <a:rPr lang="es-ES_tradnl"/>
              <a:t>Suponer cualquier cosa acerca del tema o del entrevistado</a:t>
            </a:r>
          </a:p>
          <a:p>
            <a:pPr lvl="1"/>
            <a:r>
              <a:rPr lang="es-ES_tradnl"/>
              <a:t>Uso de grabadores (señal de debilidad de escuchar)</a:t>
            </a:r>
          </a:p>
          <a:p>
            <a:endParaRPr lang="es-ES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 2016</a:t>
            </a:r>
            <a:endParaRPr lang="es-ES" dirty="0"/>
          </a:p>
        </p:txBody>
      </p:sp>
      <p:sp>
        <p:nvSpPr>
          <p:cNvPr id="11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9F6EE29D-8DC6-4CB7-958C-0D2230DE07F1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12" name="5 Marcador de pie de página"/>
          <p:cNvSpPr txBox="1">
            <a:spLocks/>
          </p:cNvSpPr>
          <p:nvPr/>
        </p:nvSpPr>
        <p:spPr>
          <a:xfrm>
            <a:off x="4953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>
              <a:defRPr/>
            </a:pPr>
            <a:r>
              <a:rPr lang="sv-SE" sz="1200" dirty="0">
                <a:solidFill>
                  <a:srgbClr val="FFFFFF"/>
                </a:solidFill>
              </a:rPr>
              <a:t>Ingeniería de Software I  2012</a:t>
            </a:r>
            <a:endParaRPr lang="es-E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Entrevistas</a:t>
            </a:r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 2016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/>
              <a:t>Whitten Bentley</a:t>
            </a:r>
            <a:endParaRPr lang="es-ES"/>
          </a:p>
          <a:p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/>
              <a:t>Seguimiento de la entrevista</a:t>
            </a:r>
          </a:p>
          <a:p>
            <a:pPr lvl="1"/>
            <a:r>
              <a:rPr lang="es-ES_tradnl"/>
              <a:t>Enviar al entrevistado un resumen de la entrevista, permitiendo aclarar cualquier cosa que no se haya entendido durante la entrevista</a:t>
            </a:r>
          </a:p>
          <a:p>
            <a:r>
              <a:rPr lang="es-ES"/>
              <a:t>Cómo escuchar</a:t>
            </a:r>
          </a:p>
          <a:p>
            <a:pPr lvl="1"/>
            <a:r>
              <a:rPr lang="es-ES"/>
              <a:t>Saber escuchar es la parte más importante del proceso de una entrevista</a:t>
            </a:r>
          </a:p>
          <a:p>
            <a:pPr lvl="1"/>
            <a:r>
              <a:rPr lang="es-ES"/>
              <a:t>Se debe diferenciar entre oír y escuchar </a:t>
            </a:r>
          </a:p>
          <a:p>
            <a:pPr lvl="1"/>
            <a:endParaRPr lang="es-ES_tradnl"/>
          </a:p>
          <a:p>
            <a:pPr lvl="1"/>
            <a:endParaRPr lang="es-ES" dirty="0"/>
          </a:p>
        </p:txBody>
      </p:sp>
      <p:sp>
        <p:nvSpPr>
          <p:cNvPr id="10" name="5 Marcador de pie de página"/>
          <p:cNvSpPr txBox="1">
            <a:spLocks/>
          </p:cNvSpPr>
          <p:nvPr/>
        </p:nvSpPr>
        <p:spPr>
          <a:xfrm>
            <a:off x="4953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>
              <a:defRPr/>
            </a:pPr>
            <a:r>
              <a:rPr lang="sv-SE" sz="1200" dirty="0">
                <a:solidFill>
                  <a:srgbClr val="FFFFFF"/>
                </a:solidFill>
              </a:rPr>
              <a:t>Ingeniería de Software I  2013</a:t>
            </a:r>
            <a:endParaRPr lang="es-ES" sz="1200" dirty="0">
              <a:solidFill>
                <a:srgbClr val="FFFFFF"/>
              </a:solidFill>
            </a:endParaRPr>
          </a:p>
        </p:txBody>
      </p:sp>
      <p:pic>
        <p:nvPicPr>
          <p:cNvPr id="13314" name="Picture 2" descr="Desarrollo de la auditoría. Realizar entrevistas (2/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210" y="4221088"/>
            <a:ext cx="1968975" cy="21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Entrevistas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 2016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/>
              <a:t>Whitten Bentley</a:t>
            </a:r>
            <a:endParaRPr lang="es-ES"/>
          </a:p>
          <a:p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/>
              <a:t>Cómo escuchar</a:t>
            </a:r>
          </a:p>
          <a:p>
            <a:pPr lvl="1"/>
            <a:r>
              <a:rPr lang="es-ES_tradnl"/>
              <a:t>Llegue con actitud positiva</a:t>
            </a:r>
          </a:p>
          <a:p>
            <a:pPr lvl="2"/>
            <a:r>
              <a:rPr lang="es-ES_tradnl"/>
              <a:t>Mejora el canal de comunicación </a:t>
            </a:r>
          </a:p>
          <a:p>
            <a:pPr lvl="1"/>
            <a:r>
              <a:rPr lang="es-ES_tradnl"/>
              <a:t>Haga que la otra persona se tranquilice</a:t>
            </a:r>
          </a:p>
          <a:p>
            <a:pPr lvl="2"/>
            <a:r>
              <a:rPr lang="es-ES_tradnl"/>
              <a:t>Romper el hielo con cuestiones cotidianas</a:t>
            </a:r>
          </a:p>
          <a:p>
            <a:pPr lvl="1"/>
            <a:r>
              <a:rPr lang="es-ES_tradnl"/>
              <a:t>Haga ver que está escuchando lo que dice</a:t>
            </a:r>
          </a:p>
          <a:p>
            <a:pPr lvl="2"/>
            <a:r>
              <a:rPr lang="es-ES_tradnl"/>
              <a:t>Mantener el contacto visual, asentir con la cabeza, emitir comentarios</a:t>
            </a:r>
          </a:p>
          <a:p>
            <a:pPr lvl="1"/>
            <a:r>
              <a:rPr lang="es-ES_tradnl"/>
              <a:t>Haga preguntas sobre lo que dice</a:t>
            </a:r>
          </a:p>
          <a:p>
            <a:pPr lvl="2"/>
            <a:r>
              <a:rPr lang="es-ES_tradnl"/>
              <a:t>El entrevistado siente que le presta atención y puede ampliar su respuesta</a:t>
            </a:r>
          </a:p>
          <a:p>
            <a:pPr lvl="1"/>
            <a:r>
              <a:rPr lang="es-ES_tradnl"/>
              <a:t>No haga suposiciones</a:t>
            </a:r>
          </a:p>
          <a:p>
            <a:pPr lvl="2"/>
            <a:r>
              <a:rPr lang="es-ES_tradnl"/>
              <a:t>Escuche todo lo que el entrevistado tiene que explicar</a:t>
            </a:r>
          </a:p>
          <a:p>
            <a:pPr lvl="1"/>
            <a:r>
              <a:rPr lang="es-ES_tradnl"/>
              <a:t>Tome nota</a:t>
            </a:r>
          </a:p>
          <a:p>
            <a:pPr lvl="2"/>
            <a:r>
              <a:rPr lang="es-ES_tradnl"/>
              <a:t>El entrevistado percibe que está siendo escuchado</a:t>
            </a:r>
            <a:endParaRPr lang="es-ES_tradnl" dirty="0"/>
          </a:p>
        </p:txBody>
      </p:sp>
      <p:sp>
        <p:nvSpPr>
          <p:cNvPr id="7" name="5 Marcador de pie de página"/>
          <p:cNvSpPr txBox="1">
            <a:spLocks/>
          </p:cNvSpPr>
          <p:nvPr/>
        </p:nvSpPr>
        <p:spPr>
          <a:xfrm>
            <a:off x="4953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>
              <a:defRPr/>
            </a:pPr>
            <a:r>
              <a:rPr lang="sv-SE" sz="1200" dirty="0">
                <a:solidFill>
                  <a:srgbClr val="FFFFFF"/>
                </a:solidFill>
              </a:rPr>
              <a:t>Ingeniería de Software I  2013</a:t>
            </a:r>
            <a:endParaRPr lang="es-E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1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Entrevistas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 2016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/>
              <a:t>Whitten Bentley</a:t>
            </a:r>
            <a:endParaRPr lang="es-ES"/>
          </a:p>
          <a:p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El lenguaje corporal</a:t>
            </a:r>
          </a:p>
          <a:p>
            <a:pPr lvl="1"/>
            <a:r>
              <a:rPr lang="es-ES_tradnl" dirty="0"/>
              <a:t>Información no verbal que comunicamos</a:t>
            </a:r>
          </a:p>
          <a:p>
            <a:pPr lvl="2"/>
            <a:r>
              <a:rPr lang="es-ES_tradnl" dirty="0"/>
              <a:t>La mayor parte de la información se expresa a través de las expresiones corporales </a:t>
            </a:r>
          </a:p>
          <a:p>
            <a:pPr lvl="2"/>
            <a:r>
              <a:rPr lang="es-ES_tradnl" dirty="0"/>
              <a:t>Las más importantes son:</a:t>
            </a:r>
          </a:p>
          <a:p>
            <a:pPr lvl="3"/>
            <a:r>
              <a:rPr lang="es-ES_tradnl" dirty="0"/>
              <a:t>Expresiones faciales</a:t>
            </a:r>
          </a:p>
          <a:p>
            <a:pPr lvl="3"/>
            <a:r>
              <a:rPr lang="es-ES_tradnl" dirty="0"/>
              <a:t>Contacto visual</a:t>
            </a:r>
          </a:p>
          <a:p>
            <a:pPr lvl="3"/>
            <a:r>
              <a:rPr lang="es-ES_tradnl" dirty="0"/>
              <a:t>Postura</a:t>
            </a:r>
          </a:p>
          <a:p>
            <a:pPr lvl="2"/>
            <a:endParaRPr lang="es-ES_tradnl" dirty="0"/>
          </a:p>
          <a:p>
            <a:pPr lvl="1"/>
            <a:endParaRPr lang="es-ES" dirty="0"/>
          </a:p>
        </p:txBody>
      </p:sp>
      <p:sp>
        <p:nvSpPr>
          <p:cNvPr id="7" name="5 Marcador de pie de página"/>
          <p:cNvSpPr txBox="1">
            <a:spLocks/>
          </p:cNvSpPr>
          <p:nvPr/>
        </p:nvSpPr>
        <p:spPr>
          <a:xfrm>
            <a:off x="4953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>
              <a:defRPr/>
            </a:pPr>
            <a:r>
              <a:rPr lang="sv-SE" sz="1200" dirty="0">
                <a:solidFill>
                  <a:srgbClr val="FFFFFF"/>
                </a:solidFill>
              </a:rPr>
              <a:t>Ingeniería de Software I  2013</a:t>
            </a:r>
            <a:endParaRPr lang="es-ES" sz="1200" dirty="0">
              <a:solidFill>
                <a:srgbClr val="FFFFFF"/>
              </a:solidFill>
            </a:endParaRPr>
          </a:p>
        </p:txBody>
      </p:sp>
      <p:pic>
        <p:nvPicPr>
          <p:cNvPr id="12292" name="Picture 4" descr="http://www.primerempleo.com/images/8259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465" y="4509121"/>
            <a:ext cx="2760888" cy="161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38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Cuestionarios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 2016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/>
              <a:t>Kendall y Kendall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/>
              <a:t>Diseño de un Cuestionario</a:t>
            </a:r>
          </a:p>
          <a:p>
            <a:pPr lvl="1"/>
            <a:r>
              <a:rPr lang="es-ES"/>
              <a:t>Deje espacio en blanco</a:t>
            </a:r>
          </a:p>
          <a:p>
            <a:pPr lvl="2"/>
            <a:r>
              <a:rPr lang="es-ES"/>
              <a:t>El cuestionario debe estar bien distribuido. </a:t>
            </a:r>
          </a:p>
          <a:p>
            <a:pPr lvl="1"/>
            <a:r>
              <a:rPr lang="es-ES"/>
              <a:t>Espacio suficiente para responder</a:t>
            </a:r>
          </a:p>
          <a:p>
            <a:pPr lvl="2"/>
            <a:r>
              <a:rPr lang="es-ES"/>
              <a:t>No es lo mismo el espacio para responder los años de antigüedad, que para la descripción de su tarea.</a:t>
            </a:r>
          </a:p>
          <a:p>
            <a:pPr lvl="1"/>
            <a:r>
              <a:rPr lang="es-ES"/>
              <a:t>Facilitar el marcado de las respuestas</a:t>
            </a:r>
          </a:p>
          <a:p>
            <a:pPr lvl="2"/>
            <a:r>
              <a:rPr lang="es-ES"/>
              <a:t>Cuando se trata de opciones se debe poder indicar de forma clara la opción seleccionada.</a:t>
            </a:r>
          </a:p>
          <a:p>
            <a:pPr lvl="2"/>
            <a:r>
              <a:rPr lang="es-ES_tradnl"/>
              <a:t>Utilizar escalas Nominales (Selección de opciones) o Intervalos (1…5).</a:t>
            </a:r>
            <a:endParaRPr lang="es-ES" dirty="0"/>
          </a:p>
        </p:txBody>
      </p:sp>
      <p:sp>
        <p:nvSpPr>
          <p:cNvPr id="9" name="5 Marcador de pie de página"/>
          <p:cNvSpPr txBox="1">
            <a:spLocks/>
          </p:cNvSpPr>
          <p:nvPr/>
        </p:nvSpPr>
        <p:spPr>
          <a:xfrm>
            <a:off x="4953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>
              <a:defRPr/>
            </a:pPr>
            <a:r>
              <a:rPr lang="sv-SE" sz="1200" dirty="0">
                <a:solidFill>
                  <a:srgbClr val="FFFFFF"/>
                </a:solidFill>
              </a:rPr>
              <a:t>Ingeniería de Software I  2013</a:t>
            </a:r>
            <a:endParaRPr lang="es-E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2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Cuestionarios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 2016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/>
              <a:t>Whitten Bentley</a:t>
            </a:r>
            <a:endParaRPr lang="es-ES"/>
          </a:p>
          <a:p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/>
              <a:t>Diseño de un Cuestionario</a:t>
            </a:r>
          </a:p>
          <a:p>
            <a:pPr lvl="1"/>
            <a:r>
              <a:rPr lang="es-ES_tradnl" dirty="0"/>
              <a:t>Los buenos cuestionarios son difíciles de desarrollar</a:t>
            </a:r>
          </a:p>
          <a:p>
            <a:r>
              <a:rPr lang="es-ES_tradnl" dirty="0"/>
              <a:t>Procedimiento para el desarrollo</a:t>
            </a:r>
          </a:p>
          <a:p>
            <a:pPr lvl="1"/>
            <a:r>
              <a:rPr lang="es-ES_tradnl" dirty="0"/>
              <a:t>Determinar qué hechos, opiniones y de quién, quieren recolectarse.</a:t>
            </a:r>
          </a:p>
          <a:p>
            <a:pPr lvl="1"/>
            <a:r>
              <a:rPr lang="es-ES_tradnl" dirty="0"/>
              <a:t>Determinar qué tipo de preguntas dan mejores resultados </a:t>
            </a:r>
          </a:p>
          <a:p>
            <a:pPr marL="201168" lvl="1" indent="0">
              <a:buNone/>
            </a:pPr>
            <a:r>
              <a:rPr lang="es-ES_tradnl" dirty="0"/>
              <a:t> a los hechos buscados.</a:t>
            </a:r>
          </a:p>
          <a:p>
            <a:pPr lvl="1"/>
            <a:r>
              <a:rPr lang="es-ES_tradnl" dirty="0"/>
              <a:t>Escribir las preguntas y examinarlas en cuanto a errores </a:t>
            </a:r>
          </a:p>
          <a:p>
            <a:pPr marL="201168" lvl="1" indent="0">
              <a:buNone/>
            </a:pPr>
            <a:r>
              <a:rPr lang="es-ES_tradnl" dirty="0"/>
              <a:t>o malas interpretaciones. No proveer un sesgo personal</a:t>
            </a:r>
          </a:p>
          <a:p>
            <a:pPr marL="201168" lvl="1" indent="0">
              <a:buNone/>
            </a:pPr>
            <a:r>
              <a:rPr lang="es-ES_tradnl" dirty="0"/>
              <a:t>en la pregunta.</a:t>
            </a:r>
          </a:p>
          <a:p>
            <a:pPr lvl="1"/>
            <a:r>
              <a:rPr lang="es-ES_tradnl" dirty="0"/>
              <a:t>Ensayar en una pequeña muestra de encuestados.</a:t>
            </a:r>
          </a:p>
          <a:p>
            <a:pPr lvl="1"/>
            <a:r>
              <a:rPr lang="es-ES_tradnl" dirty="0"/>
              <a:t>Duplicar y distribuir el cuestionario.</a:t>
            </a:r>
            <a:endParaRPr lang="es-ES" dirty="0"/>
          </a:p>
        </p:txBody>
      </p:sp>
      <p:sp>
        <p:nvSpPr>
          <p:cNvPr id="7" name="5 Marcador de pie de página"/>
          <p:cNvSpPr txBox="1">
            <a:spLocks/>
          </p:cNvSpPr>
          <p:nvPr/>
        </p:nvSpPr>
        <p:spPr>
          <a:xfrm>
            <a:off x="4953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>
              <a:defRPr/>
            </a:pPr>
            <a:r>
              <a:rPr lang="sv-SE" sz="1200" dirty="0">
                <a:solidFill>
                  <a:srgbClr val="FFFFFF"/>
                </a:solidFill>
              </a:rPr>
              <a:t>Ingeniería de Software I  2013</a:t>
            </a:r>
            <a:endParaRPr lang="es-ES" sz="1200" dirty="0">
              <a:solidFill>
                <a:srgbClr val="FFFFFF"/>
              </a:solidFill>
            </a:endParaRPr>
          </a:p>
        </p:txBody>
      </p:sp>
      <p:pic>
        <p:nvPicPr>
          <p:cNvPr id="6146" name="Picture 2" descr="http://www.bankimia.com/blog/wp-content/uploads/2011/08/PreguntasRespuesta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3" y="3459642"/>
            <a:ext cx="1701425" cy="278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07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Cuestionarios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 2016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/>
              <a:t>Kendall y Kendall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/>
              <a:t>Redacción de un Cuestionario</a:t>
            </a:r>
          </a:p>
          <a:p>
            <a:pPr lvl="1"/>
            <a:r>
              <a:rPr lang="es-ES"/>
              <a:t>Claridad</a:t>
            </a:r>
          </a:p>
          <a:p>
            <a:pPr lvl="2"/>
            <a:r>
              <a:rPr lang="es-ES"/>
              <a:t>La redacción del cuestionario debe ser autocontenida y precisa.</a:t>
            </a:r>
          </a:p>
          <a:p>
            <a:pPr lvl="1"/>
            <a:r>
              <a:rPr lang="es-ES"/>
              <a:t>Flujo</a:t>
            </a:r>
          </a:p>
          <a:p>
            <a:pPr lvl="2"/>
            <a:r>
              <a:rPr lang="es-ES"/>
              <a:t>Debe haber un hilo conductor entre las preguntas.</a:t>
            </a:r>
          </a:p>
          <a:p>
            <a:pPr lvl="1"/>
            <a:r>
              <a:rPr lang="es-ES"/>
              <a:t>Vocabulario</a:t>
            </a:r>
          </a:p>
          <a:p>
            <a:pPr lvl="2"/>
            <a:r>
              <a:rPr lang="es-ES"/>
              <a:t>Usar el lenguaje de los encuestados.</a:t>
            </a:r>
          </a:p>
          <a:p>
            <a:pPr lvl="1"/>
            <a:r>
              <a:rPr lang="es-ES"/>
              <a:t>Redacción sencilla</a:t>
            </a:r>
          </a:p>
          <a:p>
            <a:pPr lvl="2"/>
            <a:r>
              <a:rPr lang="es-ES"/>
              <a:t>Evitar preguntas muy específicas.</a:t>
            </a:r>
          </a:p>
          <a:p>
            <a:pPr lvl="1"/>
            <a:r>
              <a:rPr lang="es-ES"/>
              <a:t>Preguntas breves</a:t>
            </a:r>
          </a:p>
          <a:p>
            <a:pPr lvl="2"/>
            <a:r>
              <a:rPr lang="es-ES"/>
              <a:t>No subestimar a las personas a realizar el cuestionario. Tenemos que asumir que el empleado sabe lo que hace.</a:t>
            </a:r>
          </a:p>
          <a:p>
            <a:endParaRPr lang="es-ES" dirty="0"/>
          </a:p>
        </p:txBody>
      </p:sp>
      <p:sp>
        <p:nvSpPr>
          <p:cNvPr id="7" name="5 Marcador de pie de página"/>
          <p:cNvSpPr txBox="1">
            <a:spLocks/>
          </p:cNvSpPr>
          <p:nvPr/>
        </p:nvSpPr>
        <p:spPr>
          <a:xfrm>
            <a:off x="4953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>
              <a:defRPr/>
            </a:pPr>
            <a:r>
              <a:rPr lang="sv-SE" sz="1200" dirty="0">
                <a:solidFill>
                  <a:srgbClr val="FFFFFF"/>
                </a:solidFill>
              </a:rPr>
              <a:t>Ingeniería de Software I  2013</a:t>
            </a:r>
            <a:endParaRPr lang="es-E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86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Cuestionarios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 2016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/>
              <a:t>Kendall y Kendall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/>
              <a:t>Diseño de un Cuestionario</a:t>
            </a:r>
          </a:p>
          <a:p>
            <a:pPr lvl="1"/>
            <a:r>
              <a:rPr lang="es-ES"/>
              <a:t>Mantener el estilo</a:t>
            </a:r>
          </a:p>
          <a:p>
            <a:pPr lvl="2"/>
            <a:r>
              <a:rPr lang="es-ES"/>
              <a:t>Es importante la apariencia del cuestionario.</a:t>
            </a:r>
          </a:p>
          <a:p>
            <a:pPr lvl="1"/>
            <a:r>
              <a:rPr lang="es-ES"/>
              <a:t>Orden de las preguntas</a:t>
            </a:r>
          </a:p>
          <a:p>
            <a:pPr lvl="2"/>
            <a:r>
              <a:rPr lang="es-ES"/>
              <a:t>Primero las pregunta importantes para los encuestados.</a:t>
            </a:r>
          </a:p>
          <a:p>
            <a:pPr lvl="1"/>
            <a:r>
              <a:rPr lang="es-ES"/>
              <a:t>Agrupar por contenido similar</a:t>
            </a:r>
          </a:p>
          <a:p>
            <a:pPr lvl="2"/>
            <a:r>
              <a:rPr lang="es-ES"/>
              <a:t>Uso de tendencias asociativas.</a:t>
            </a:r>
          </a:p>
          <a:p>
            <a:pPr lvl="1"/>
            <a:r>
              <a:rPr lang="es-ES"/>
              <a:t>Plantear primero temas menos controvertidos</a:t>
            </a:r>
            <a:endParaRPr lang="es-ES" dirty="0"/>
          </a:p>
        </p:txBody>
      </p:sp>
      <p:sp>
        <p:nvSpPr>
          <p:cNvPr id="7" name="5 Marcador de pie de página"/>
          <p:cNvSpPr txBox="1">
            <a:spLocks/>
          </p:cNvSpPr>
          <p:nvPr/>
        </p:nvSpPr>
        <p:spPr>
          <a:xfrm>
            <a:off x="4953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>
              <a:defRPr/>
            </a:pPr>
            <a:r>
              <a:rPr lang="sv-SE" sz="1200" dirty="0">
                <a:solidFill>
                  <a:srgbClr val="FFFFFF"/>
                </a:solidFill>
              </a:rPr>
              <a:t>Ingeniería de Software I  2013</a:t>
            </a:r>
            <a:endParaRPr lang="es-E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7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Entrevistas – Preparación previa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 2016</a:t>
            </a:r>
            <a:endParaRPr lang="es-ES" dirty="0"/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79CF-014D-4B00-8F12-CFAEFB0F36F3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AR" dirty="0"/>
              <a:t>Leer los antecedentes. Poner atención en el lenguaje. Buscar un vocabulario en común. Imprescindible para poder entender al entrevistado.</a:t>
            </a:r>
          </a:p>
          <a:p>
            <a:pPr lvl="1"/>
            <a:r>
              <a:rPr lang="es-AR" dirty="0"/>
              <a:t>Establecer los objetivos de la entrevista.</a:t>
            </a:r>
          </a:p>
          <a:p>
            <a:pPr lvl="1"/>
            <a:r>
              <a:rPr lang="es-AR" dirty="0"/>
              <a:t>Usando los antecedentes. Los directivos suelen proporcionar una visión general, mientras que los futuros usuarios una más detallada.</a:t>
            </a:r>
            <a:endParaRPr lang="es-ES" dirty="0"/>
          </a:p>
        </p:txBody>
      </p:sp>
      <p:sp>
        <p:nvSpPr>
          <p:cNvPr id="8" name="5 Marcador de pie de página"/>
          <p:cNvSpPr txBox="1">
            <a:spLocks/>
          </p:cNvSpPr>
          <p:nvPr/>
        </p:nvSpPr>
        <p:spPr>
          <a:xfrm>
            <a:off x="4953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>
              <a:defRPr/>
            </a:pPr>
            <a:r>
              <a:rPr lang="sv-SE" sz="1200" dirty="0">
                <a:solidFill>
                  <a:srgbClr val="FFFFFF"/>
                </a:solidFill>
              </a:rPr>
              <a:t>Ingeniería de Software I  2013</a:t>
            </a:r>
            <a:endParaRPr lang="es-ES" sz="1200" dirty="0">
              <a:solidFill>
                <a:srgbClr val="FFFFFF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372485" y="6474331"/>
            <a:ext cx="177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tx2">
                    <a:lumMod val="75000"/>
                  </a:schemeClr>
                </a:solidFill>
              </a:rPr>
              <a:t>Kendall y Kendall</a:t>
            </a:r>
          </a:p>
        </p:txBody>
      </p:sp>
    </p:spTree>
    <p:extLst>
      <p:ext uri="{BB962C8B-B14F-4D97-AF65-F5344CB8AC3E}">
        <p14:creationId xmlns:p14="http://schemas.microsoft.com/office/powerpoint/2010/main" val="28877239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Entrevistas – Preparación previa</a:t>
            </a:r>
            <a:endParaRPr lang="es-ES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 2016</a:t>
            </a:r>
            <a:endParaRPr lang="es-ES" dirty="0"/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E037-8DBE-4698-A323-57B670664821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Kendall y Kendall</a:t>
            </a:r>
            <a:endParaRPr lang="es-AR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AR"/>
              <a:t>Seleccionar los entrevistados.</a:t>
            </a:r>
          </a:p>
          <a:p>
            <a:pPr lvl="2"/>
            <a:r>
              <a:rPr lang="es-AR"/>
              <a:t>Se debe minimizar el numero de entrevistas</a:t>
            </a:r>
          </a:p>
          <a:p>
            <a:pPr lvl="2"/>
            <a:r>
              <a:rPr lang="es-AR"/>
              <a:t>Los entrevistados deben conocer con antelación el objetivo de la entrevista y las preguntas que se le van a hacer.</a:t>
            </a:r>
          </a:p>
          <a:p>
            <a:pPr lvl="1"/>
            <a:r>
              <a:rPr lang="es-AR"/>
              <a:t>Planificación de la entrevista y preparación del entrevistado.</a:t>
            </a:r>
          </a:p>
          <a:p>
            <a:pPr lvl="2"/>
            <a:r>
              <a:rPr lang="es-AR"/>
              <a:t>Establecer fecha, hora, lugar y duración de cada entrevista de acuerdo con el entrevistado.		</a:t>
            </a:r>
          </a:p>
          <a:p>
            <a:pPr lvl="1"/>
            <a:r>
              <a:rPr lang="es-AR"/>
              <a:t>Selección del tipo de preguntas a usar y su estructura.</a:t>
            </a:r>
            <a:endParaRPr lang="es-ES" dirty="0"/>
          </a:p>
        </p:txBody>
      </p:sp>
      <p:sp>
        <p:nvSpPr>
          <p:cNvPr id="7" name="5 Marcador de pie de página"/>
          <p:cNvSpPr txBox="1">
            <a:spLocks/>
          </p:cNvSpPr>
          <p:nvPr/>
        </p:nvSpPr>
        <p:spPr>
          <a:xfrm>
            <a:off x="4953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>
              <a:defRPr/>
            </a:pPr>
            <a:r>
              <a:rPr lang="sv-SE" sz="1200">
                <a:solidFill>
                  <a:srgbClr val="FFFFFF"/>
                </a:solidFill>
              </a:rPr>
              <a:t>Ingeniería de Software I  2012</a:t>
            </a:r>
            <a:endParaRPr lang="es-E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49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0018" y="-24"/>
            <a:ext cx="5892131" cy="6486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 2016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524000" y="332657"/>
            <a:ext cx="1979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chemeClr val="tx2">
                    <a:lumMod val="75000"/>
                  </a:schemeClr>
                </a:solidFill>
              </a:rPr>
              <a:t>Guión de una Entrevista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1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Entrevistas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 2016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/>
              <a:t>Whitten Bentley</a:t>
            </a:r>
            <a:endParaRPr lang="es-ES"/>
          </a:p>
          <a:p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/>
              <a:t>Cómo conducir la entrevista</a:t>
            </a:r>
          </a:p>
          <a:p>
            <a:pPr lvl="1"/>
            <a:r>
              <a:rPr lang="es-ES_tradnl"/>
              <a:t>Conducción de la entrevista</a:t>
            </a:r>
          </a:p>
          <a:p>
            <a:pPr lvl="2"/>
            <a:r>
              <a:rPr lang="es-ES_tradnl"/>
              <a:t>Respete el horario y los tiempos definidos</a:t>
            </a:r>
          </a:p>
          <a:p>
            <a:pPr lvl="2"/>
            <a:r>
              <a:rPr lang="es-ES_tradnl"/>
              <a:t>Si es en una sala de reunión llegue antes para asegurar las condiciones de la misma</a:t>
            </a:r>
          </a:p>
          <a:p>
            <a:pPr lvl="2"/>
            <a:r>
              <a:rPr lang="es-ES_tradnl"/>
              <a:t>Inicie la entrevista saludando, presentándose y agradeciendo la atención</a:t>
            </a:r>
          </a:p>
          <a:p>
            <a:pPr lvl="2"/>
            <a:r>
              <a:rPr lang="es-ES_tradnl"/>
              <a:t>Mencione el propósito de la misma y la duración </a:t>
            </a:r>
          </a:p>
          <a:p>
            <a:pPr lvl="2"/>
            <a:r>
              <a:rPr lang="es-ES_tradnl"/>
              <a:t>Escuche con atención y observe al entrevistado, tome nota de las respuestas verbales y no verbales </a:t>
            </a:r>
          </a:p>
          <a:p>
            <a:pPr lvl="2"/>
            <a:r>
              <a:rPr lang="es-ES_tradnl"/>
              <a:t>Concluya la entrevista expresando su agradecimiento</a:t>
            </a:r>
          </a:p>
          <a:p>
            <a:pPr lvl="2"/>
            <a:r>
              <a:rPr lang="es-ES_tradnl"/>
              <a:t>Haga una breve conclusión de la entrevista para ganar la confianza del entrevistado</a:t>
            </a:r>
          </a:p>
          <a:p>
            <a:pPr lvl="1"/>
            <a:endParaRPr lang="es-ES" dirty="0"/>
          </a:p>
        </p:txBody>
      </p:sp>
      <p:sp>
        <p:nvSpPr>
          <p:cNvPr id="7" name="5 Marcador de pie de página"/>
          <p:cNvSpPr txBox="1">
            <a:spLocks/>
          </p:cNvSpPr>
          <p:nvPr/>
        </p:nvSpPr>
        <p:spPr>
          <a:xfrm>
            <a:off x="4953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>
              <a:defRPr/>
            </a:pPr>
            <a:r>
              <a:rPr lang="sv-SE" sz="1200" dirty="0">
                <a:solidFill>
                  <a:srgbClr val="FFFFFF"/>
                </a:solidFill>
              </a:rPr>
              <a:t>Ingeniería de Software I  2013</a:t>
            </a:r>
            <a:endParaRPr lang="es-E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3154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932</Words>
  <Application>Microsoft Office PowerPoint</Application>
  <PresentationFormat>Panorámica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Wingdings 2</vt:lpstr>
      <vt:lpstr>HDOfficeLightV0</vt:lpstr>
      <vt:lpstr>Retrospección</vt:lpstr>
      <vt:lpstr>Cuestionarios</vt:lpstr>
      <vt:lpstr>Cuestionarios</vt:lpstr>
      <vt:lpstr>Cuestionarios</vt:lpstr>
      <vt:lpstr>Cuestionarios</vt:lpstr>
      <vt:lpstr>Cuestionarios</vt:lpstr>
      <vt:lpstr>Entrevistas – Preparación previa</vt:lpstr>
      <vt:lpstr>Entrevistas – Preparación previa</vt:lpstr>
      <vt:lpstr>Presentación de PowerPoint</vt:lpstr>
      <vt:lpstr>Entrevistas</vt:lpstr>
      <vt:lpstr>Entrevistas</vt:lpstr>
      <vt:lpstr>Entrevistas</vt:lpstr>
      <vt:lpstr>Entrevistas</vt:lpstr>
      <vt:lpstr>Entrevistas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González</dc:creator>
  <cp:lastModifiedBy>Silvia Esponda</cp:lastModifiedBy>
  <cp:revision>2</cp:revision>
  <dcterms:created xsi:type="dcterms:W3CDTF">2016-08-02T22:14:54Z</dcterms:created>
  <dcterms:modified xsi:type="dcterms:W3CDTF">2016-08-24T11:20:52Z</dcterms:modified>
</cp:coreProperties>
</file>