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4" r:id="rId1"/>
  </p:sldMasterIdLst>
  <p:notesMasterIdLst>
    <p:notesMasterId r:id="rId29"/>
  </p:notesMasterIdLst>
  <p:handoutMasterIdLst>
    <p:handoutMasterId r:id="rId30"/>
  </p:handoutMasterIdLst>
  <p:sldIdLst>
    <p:sldId id="409" r:id="rId2"/>
    <p:sldId id="256" r:id="rId3"/>
    <p:sldId id="371" r:id="rId4"/>
    <p:sldId id="321" r:id="rId5"/>
    <p:sldId id="388" r:id="rId6"/>
    <p:sldId id="389" r:id="rId7"/>
    <p:sldId id="390" r:id="rId8"/>
    <p:sldId id="391" r:id="rId9"/>
    <p:sldId id="360" r:id="rId10"/>
    <p:sldId id="362" r:id="rId11"/>
    <p:sldId id="392" r:id="rId12"/>
    <p:sldId id="393" r:id="rId13"/>
    <p:sldId id="394" r:id="rId14"/>
    <p:sldId id="395" r:id="rId15"/>
    <p:sldId id="397" r:id="rId16"/>
    <p:sldId id="398" r:id="rId17"/>
    <p:sldId id="400" r:id="rId18"/>
    <p:sldId id="399" r:id="rId19"/>
    <p:sldId id="401" r:id="rId20"/>
    <p:sldId id="402" r:id="rId21"/>
    <p:sldId id="403" r:id="rId22"/>
    <p:sldId id="404" r:id="rId23"/>
    <p:sldId id="405" r:id="rId24"/>
    <p:sldId id="406" r:id="rId25"/>
    <p:sldId id="408" r:id="rId26"/>
    <p:sldId id="410" r:id="rId27"/>
    <p:sldId id="331" r:id="rId28"/>
  </p:sldIdLst>
  <p:sldSz cx="12192000" cy="6858000"/>
  <p:notesSz cx="6797675" cy="98742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3011" autoAdjust="0"/>
  </p:normalViewPr>
  <p:slideViewPr>
    <p:cSldViewPr>
      <p:cViewPr varScale="1">
        <p:scale>
          <a:sx n="69" d="100"/>
          <a:sy n="69" d="100"/>
        </p:scale>
        <p:origin x="73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86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s-ES" dirty="0" smtClean="0"/>
              <a:t>Ingeniería de Software I 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s-AR" smtClean="0"/>
              <a:t>2012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s-ES" dirty="0" smtClean="0"/>
              <a:t>Facultad de Informática UNLP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30B6F8C7-63BC-4410-9D67-47CE7EA234C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661338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s-ES" dirty="0" smtClean="0"/>
              <a:t>Ingeniería de Software I 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s-AR" smtClean="0"/>
              <a:t>2012</a:t>
            </a:r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s-ES" dirty="0" smtClean="0"/>
              <a:t>Facultad de Informática UNLP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36ED19C-7212-4830-AD7F-C49DF530AFD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384253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3363" cy="37036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D6C09-D79C-4073-A293-6B985945BABF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AR" smtClean="0"/>
              <a:t>2012</a:t>
            </a:r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" dirty="0" smtClean="0"/>
              <a:t>Ingeniera de Software 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138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14112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29844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7355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3363" cy="37036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AR" smtClean="0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Facultad de Informática UNLP</a:t>
            </a:r>
            <a:endParaRPr lang="es-ES" dirty="0"/>
          </a:p>
        </p:txBody>
      </p:sp>
      <p:sp>
        <p:nvSpPr>
          <p:cNvPr id="7" name="6 Marcador de encabezado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ES" dirty="0" smtClean="0"/>
              <a:t>Ingeniería de Software 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759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3363" cy="37036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AR" smtClean="0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Facultad de Informática UNLP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0384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3363" cy="370363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AR" smtClean="0"/>
              <a:t>2012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Facultad de Informática UNLP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66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3363" cy="370363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AR" smtClean="0"/>
              <a:t>2012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Facultad de Informática UNLP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2578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93513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17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84820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0974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2016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956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2016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744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2016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5593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Ingeniería de Software I 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623392" y="0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2013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17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2016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424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2016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61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2016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369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2016</a:t>
            </a:r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491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2016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578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2016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465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2016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2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2016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753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F6EE29D-8DC6-4CB7-958C-0D2230DE07F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025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55440" y="1700808"/>
            <a:ext cx="8803704" cy="1828800"/>
          </a:xfrm>
        </p:spPr>
        <p:txBody>
          <a:bodyPr>
            <a:normAutofit/>
          </a:bodyPr>
          <a:lstStyle/>
          <a:p>
            <a:r>
              <a:rPr lang="es-ES" dirty="0" smtClean="0"/>
              <a:t>Ingeniería de Software I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688288" y="4437112"/>
            <a:ext cx="1648272" cy="1752600"/>
          </a:xfrm>
        </p:spPr>
        <p:txBody>
          <a:bodyPr/>
          <a:lstStyle/>
          <a:p>
            <a:endParaRPr lang="es-E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s-ES" dirty="0" smtClean="0"/>
              <a:t>Máquinas de Estado Finito</a:t>
            </a:r>
          </a:p>
          <a:p>
            <a:pPr lvl="1"/>
            <a:r>
              <a:rPr lang="es-ES" dirty="0" smtClean="0"/>
              <a:t>Describe al sistema como un conjunto de estados donde el sistema reacciona a ciertos eventos posibles (externos o internos). </a:t>
            </a:r>
          </a:p>
          <a:p>
            <a:r>
              <a:rPr lang="es-ES" dirty="0" smtClean="0"/>
              <a:t>	                f(Si, </a:t>
            </a:r>
            <a:r>
              <a:rPr lang="es-ES" dirty="0" err="1" smtClean="0"/>
              <a:t>Cj</a:t>
            </a:r>
            <a:r>
              <a:rPr lang="es-ES" dirty="0" smtClean="0"/>
              <a:t>) = </a:t>
            </a:r>
            <a:r>
              <a:rPr lang="es-ES" dirty="0" err="1" smtClean="0"/>
              <a:t>Sk</a:t>
            </a:r>
            <a:endParaRPr lang="es-ES" dirty="0" smtClean="0"/>
          </a:p>
          <a:p>
            <a:pPr lvl="1"/>
            <a:r>
              <a:rPr lang="es-ES" dirty="0" smtClean="0"/>
              <a:t> Al estar en el estado Si, la ocurrencia de la condición </a:t>
            </a:r>
            <a:r>
              <a:rPr lang="es-ES" dirty="0" err="1" smtClean="0"/>
              <a:t>Cj</a:t>
            </a:r>
            <a:r>
              <a:rPr lang="es-ES" dirty="0" smtClean="0"/>
              <a:t> hace que el sistema cambie al estado </a:t>
            </a:r>
            <a:r>
              <a:rPr lang="es-ES" dirty="0" err="1" smtClean="0"/>
              <a:t>Sk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10</a:t>
            </a:fld>
            <a:endParaRPr lang="es-ES" dirty="0"/>
          </a:p>
        </p:txBody>
      </p:sp>
      <p:pic>
        <p:nvPicPr>
          <p:cNvPr id="8" name="Picture 4" descr="a175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5920" y="4005065"/>
            <a:ext cx="4560168" cy="21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Técnicas de Especificación de Requerimientos Dinámicas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4294967295"/>
          </p:nvPr>
        </p:nvSpPr>
        <p:spPr>
          <a:xfrm>
            <a:off x="1333500" y="1873250"/>
            <a:ext cx="10858500" cy="4214813"/>
          </a:xfrm>
        </p:spPr>
        <p:txBody>
          <a:bodyPr/>
          <a:lstStyle/>
          <a:p>
            <a:r>
              <a:rPr lang="es-ES" smtClean="0"/>
              <a:t>Máquinas de Estado Finito</a:t>
            </a:r>
          </a:p>
          <a:p>
            <a:endParaRPr lang="es-ES" dirty="0"/>
          </a:p>
        </p:txBody>
      </p:sp>
      <p:pic>
        <p:nvPicPr>
          <p:cNvPr id="8" name="Picture 4" descr="a175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2636913"/>
            <a:ext cx="4968552" cy="228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8184232" y="2636912"/>
            <a:ext cx="18722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/>
              <a:t> f(S1, 0) = S2</a:t>
            </a:r>
          </a:p>
          <a:p>
            <a:r>
              <a:rPr lang="es-ES_tradnl" sz="2000" dirty="0"/>
              <a:t> f(S1, 1) = S1</a:t>
            </a:r>
          </a:p>
          <a:p>
            <a:r>
              <a:rPr lang="es-ES_tradnl" sz="2000" dirty="0"/>
              <a:t> f(S2, 0) = S2</a:t>
            </a:r>
          </a:p>
          <a:p>
            <a:r>
              <a:rPr lang="es-ES_tradnl" sz="2000" dirty="0"/>
              <a:t> f(S2, 1) = S1</a:t>
            </a:r>
          </a:p>
          <a:p>
            <a:r>
              <a:rPr lang="es-ES_tradnl" sz="2000" dirty="0"/>
              <a:t> f(S3, 0) = S1</a:t>
            </a:r>
          </a:p>
          <a:p>
            <a:r>
              <a:rPr lang="es-ES_tradnl" sz="2000" dirty="0"/>
              <a:t> f(S3, 1) = S3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4"/>
          </p:nvPr>
        </p:nvSpPr>
        <p:spPr>
          <a:xfrm>
            <a:off x="738771" y="1879931"/>
            <a:ext cx="10858576" cy="4214842"/>
          </a:xfrm>
        </p:spPr>
        <p:txBody>
          <a:bodyPr/>
          <a:lstStyle/>
          <a:p>
            <a:r>
              <a:rPr lang="es-ES" dirty="0" smtClean="0"/>
              <a:t>Máquinas de Estado Finito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idx="1"/>
          </p:nvPr>
        </p:nvSpPr>
        <p:spPr>
          <a:xfrm>
            <a:off x="738771" y="5558826"/>
            <a:ext cx="4190993" cy="357190"/>
          </a:xfrm>
        </p:spPr>
        <p:txBody>
          <a:bodyPr>
            <a:normAutofit fontScale="25000" lnSpcReduction="20000"/>
          </a:bodyPr>
          <a:lstStyle/>
          <a:p>
            <a:r>
              <a:rPr lang="es-AR" dirty="0" smtClean="0"/>
              <a:t>Ejemplo extraído de : “Fundamentos de Ciencias de la Computación Transparencias de Clase”. Dr. </a:t>
            </a:r>
            <a:r>
              <a:rPr lang="es-AR" dirty="0" err="1" smtClean="0"/>
              <a:t>Chesñevar</a:t>
            </a:r>
            <a:r>
              <a:rPr lang="es-AR" dirty="0" smtClean="0"/>
              <a:t>, Mg. Cobo, Mg. Martínez. Universidad Nacional del Sur 2002-2005.</a:t>
            </a:r>
            <a:endParaRPr lang="es-AR" dirty="0"/>
          </a:p>
        </p:txBody>
      </p:sp>
      <p:pic>
        <p:nvPicPr>
          <p:cNvPr id="10" name="Picture 17"/>
          <p:cNvPicPr>
            <a:picLocks noChangeAspect="1" noChangeArrowheads="1"/>
          </p:cNvPicPr>
          <p:nvPr/>
        </p:nvPicPr>
        <p:blipFill rotWithShape="1">
          <a:blip r:embed="rId2" cstate="print"/>
          <a:srcRect t="26495"/>
          <a:stretch/>
        </p:blipFill>
        <p:spPr bwMode="auto">
          <a:xfrm>
            <a:off x="2927648" y="3068960"/>
            <a:ext cx="6000750" cy="23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Llamada con línea 3"/>
          <p:cNvSpPr/>
          <p:nvPr/>
        </p:nvSpPr>
        <p:spPr>
          <a:xfrm>
            <a:off x="2063552" y="3068960"/>
            <a:ext cx="1296144" cy="39662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96222"/>
              <a:gd name="adj8" fmla="val 1031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Estados</a:t>
            </a:r>
            <a:endParaRPr lang="es-ES" dirty="0"/>
          </a:p>
        </p:txBody>
      </p:sp>
      <p:sp>
        <p:nvSpPr>
          <p:cNvPr id="14" name="13 Llamada con línea 3"/>
          <p:cNvSpPr/>
          <p:nvPr/>
        </p:nvSpPr>
        <p:spPr>
          <a:xfrm>
            <a:off x="9192344" y="3789040"/>
            <a:ext cx="1475656" cy="39662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16815"/>
              <a:gd name="adj8" fmla="val -65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Transiciones </a:t>
            </a:r>
            <a:endParaRPr lang="es-ES" dirty="0"/>
          </a:p>
        </p:txBody>
      </p:sp>
      <p:pic>
        <p:nvPicPr>
          <p:cNvPr id="1026" name="Picture 2" descr="http://tv-hifi.info/wp-content/uploads/2012/07/tv-hifi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0" t="25849" r="11695" b="14725"/>
          <a:stretch/>
        </p:blipFill>
        <p:spPr bwMode="auto">
          <a:xfrm>
            <a:off x="3031998" y="2421048"/>
            <a:ext cx="2106110" cy="5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384342" y="2325297"/>
            <a:ext cx="46085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El </a:t>
            </a:r>
            <a:r>
              <a:rPr lang="es-ES" sz="1600" dirty="0"/>
              <a:t> DVD pasa por diferentes estados, dependiendo de lo que “escucha” del control remoto</a:t>
            </a:r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12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4"/>
          </p:nvPr>
        </p:nvSpPr>
        <p:spPr>
          <a:xfrm>
            <a:off x="697192" y="1892460"/>
            <a:ext cx="10858576" cy="4214842"/>
          </a:xfrm>
        </p:spPr>
        <p:txBody>
          <a:bodyPr/>
          <a:lstStyle/>
          <a:p>
            <a:r>
              <a:rPr lang="es-ES" dirty="0" smtClean="0"/>
              <a:t>Máquinas de Estado Finito</a:t>
            </a:r>
          </a:p>
          <a:p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idx="1"/>
          </p:nvPr>
        </p:nvSpPr>
        <p:spPr>
          <a:xfrm>
            <a:off x="726861" y="5483057"/>
            <a:ext cx="4190993" cy="357190"/>
          </a:xfrm>
        </p:spPr>
        <p:txBody>
          <a:bodyPr>
            <a:normAutofit fontScale="25000" lnSpcReduction="20000"/>
          </a:bodyPr>
          <a:lstStyle/>
          <a:p>
            <a:r>
              <a:rPr lang="es-AR" dirty="0" smtClean="0"/>
              <a:t>Ejemplo extraído de : “Fundamentos de Ciencias de la Computación Transparencias de Clase”. Dr. </a:t>
            </a:r>
            <a:r>
              <a:rPr lang="es-AR" dirty="0" err="1" smtClean="0"/>
              <a:t>Chesñevar</a:t>
            </a:r>
            <a:r>
              <a:rPr lang="es-AR" dirty="0" smtClean="0"/>
              <a:t>, Mg. Cobo, Mg. Martínez. Universidad Nacional del Sur 2002-2005.</a:t>
            </a:r>
            <a:endParaRPr lang="es-AR" dirty="0"/>
          </a:p>
        </p:txBody>
      </p:sp>
      <p:pic>
        <p:nvPicPr>
          <p:cNvPr id="10" name="Picture 17"/>
          <p:cNvPicPr>
            <a:picLocks noChangeAspect="1" noChangeArrowheads="1"/>
          </p:cNvPicPr>
          <p:nvPr/>
        </p:nvPicPr>
        <p:blipFill rotWithShape="1">
          <a:blip r:embed="rId2" cstate="print"/>
          <a:srcRect t="27094"/>
          <a:stretch/>
        </p:blipFill>
        <p:spPr bwMode="auto">
          <a:xfrm>
            <a:off x="1797792" y="2682902"/>
            <a:ext cx="6000750" cy="232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8571782" y="2348882"/>
            <a:ext cx="1700683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f(A,   ) = B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f(B,   ) = A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f(B,    ) = C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f(C,   ) = B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f(C,   ) = A</a:t>
            </a:r>
          </a:p>
        </p:txBody>
      </p:sp>
      <p:sp>
        <p:nvSpPr>
          <p:cNvPr id="11" name="10 Triángulo isósceles"/>
          <p:cNvSpPr/>
          <p:nvPr/>
        </p:nvSpPr>
        <p:spPr>
          <a:xfrm rot="5137732">
            <a:off x="9110737" y="2536999"/>
            <a:ext cx="147638" cy="215900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9143282" y="3063256"/>
            <a:ext cx="142875" cy="2000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9214720" y="3491881"/>
            <a:ext cx="46037" cy="214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9286156" y="3491881"/>
            <a:ext cx="71438" cy="214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5" name="14 Triángulo isósceles"/>
          <p:cNvSpPr/>
          <p:nvPr/>
        </p:nvSpPr>
        <p:spPr>
          <a:xfrm rot="5137732" flipH="1">
            <a:off x="9140107" y="3933206"/>
            <a:ext cx="149225" cy="133350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9214720" y="4349131"/>
            <a:ext cx="142875" cy="2000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13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Máquinas de Estado Finito</a:t>
            </a:r>
          </a:p>
          <a:p>
            <a:pPr lvl="1"/>
            <a:r>
              <a:rPr lang="es-ES_tradnl" smtClean="0"/>
              <a:t>Definición formal</a:t>
            </a:r>
            <a:endParaRPr lang="es-ES" smtClean="0"/>
          </a:p>
          <a:p>
            <a:pPr lvl="2"/>
            <a:r>
              <a:rPr lang="es-ES" smtClean="0"/>
              <a:t>Formalmente, un autómata finito (AF) puede ser descrito como una  5-tupla (S,Σ,T,s,A)  donde:</a:t>
            </a:r>
          </a:p>
          <a:p>
            <a:pPr lvl="3"/>
            <a:r>
              <a:rPr lang="es-ES" smtClean="0"/>
              <a:t>Σ es un alfabeto; </a:t>
            </a:r>
          </a:p>
          <a:p>
            <a:pPr lvl="3"/>
            <a:r>
              <a:rPr lang="es-ES" smtClean="0"/>
              <a:t>S un conjunto de estados; </a:t>
            </a:r>
          </a:p>
          <a:p>
            <a:pPr lvl="3"/>
            <a:r>
              <a:rPr lang="es-ES" smtClean="0"/>
              <a:t>T es la función de transición; </a:t>
            </a:r>
          </a:p>
          <a:p>
            <a:pPr lvl="3"/>
            <a:r>
              <a:rPr lang="es-ES" smtClean="0"/>
              <a:t> s es el estado inicial; </a:t>
            </a:r>
          </a:p>
          <a:p>
            <a:pPr lvl="3"/>
            <a:r>
              <a:rPr lang="es-ES" smtClean="0"/>
              <a:t> A es un conjunto de estados de aceptación o finales. </a:t>
            </a:r>
          </a:p>
          <a:p>
            <a:endParaRPr lang="es-ES" smtClean="0"/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14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Técnicas de Especificación de Requerimientos Dinámicas</a:t>
            </a:r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Estado </a:t>
            </a:r>
            <a:r>
              <a:rPr lang="es-ES_tradnl" smtClean="0"/>
              <a:t>Representación en gráfico de persiana</a:t>
            </a:r>
            <a:endParaRPr lang="es-ES" smtClean="0"/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4294967295"/>
          </p:nvPr>
        </p:nvSpPr>
        <p:spPr>
          <a:xfrm>
            <a:off x="0" y="6451600"/>
            <a:ext cx="4191000" cy="357188"/>
          </a:xfrm>
        </p:spPr>
        <p:txBody>
          <a:bodyPr>
            <a:normAutofit fontScale="92500" lnSpcReduction="20000"/>
          </a:bodyPr>
          <a:lstStyle/>
          <a:p>
            <a:r>
              <a:rPr lang="es-ES_tradnl" smtClean="0"/>
              <a:t>Pfleeger, Capítulo 4 </a:t>
            </a:r>
            <a:endParaRPr lang="es-ES_tradnl" dirty="0"/>
          </a:p>
        </p:txBody>
      </p:sp>
      <p:pic>
        <p:nvPicPr>
          <p:cNvPr id="10" name="Picture 2" descr="C:\Users\Ariel\Documents\Bluetooth Folder\12092011452.jpg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 l="20765" t="7691" r="16941" b="41551"/>
          <a:stretch>
            <a:fillRect/>
          </a:stretch>
        </p:blipFill>
        <p:spPr bwMode="auto">
          <a:xfrm>
            <a:off x="2908009" y="2570187"/>
            <a:ext cx="5780279" cy="3532392"/>
          </a:xfrm>
          <a:prstGeom prst="rect">
            <a:avLst/>
          </a:prstGeom>
          <a:noFill/>
        </p:spPr>
      </p:pic>
      <p:sp>
        <p:nvSpPr>
          <p:cNvPr id="11" name="10 Llamada con línea 3"/>
          <p:cNvSpPr/>
          <p:nvPr/>
        </p:nvSpPr>
        <p:spPr>
          <a:xfrm>
            <a:off x="2639616" y="2708920"/>
            <a:ext cx="1008112" cy="6126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72665"/>
              <a:gd name="adj8" fmla="val 11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Estados </a:t>
            </a:r>
            <a:endParaRPr lang="es-ES" dirty="0"/>
          </a:p>
        </p:txBody>
      </p:sp>
      <p:sp>
        <p:nvSpPr>
          <p:cNvPr id="12" name="11 Llamada con línea 1"/>
          <p:cNvSpPr/>
          <p:nvPr/>
        </p:nvSpPr>
        <p:spPr>
          <a:xfrm>
            <a:off x="8688288" y="3140968"/>
            <a:ext cx="1512168" cy="612648"/>
          </a:xfrm>
          <a:prstGeom prst="borderCallout1">
            <a:avLst>
              <a:gd name="adj1" fmla="val 18750"/>
              <a:gd name="adj2" fmla="val -8333"/>
              <a:gd name="adj3" fmla="val 78057"/>
              <a:gd name="adj4" fmla="val -228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Transiciones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riel\Documents\Bluetooth Folder\1209201145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BC8C3"/>
              </a:clrFrom>
              <a:clrTo>
                <a:srgbClr val="CBC8C3">
                  <a:alpha val="0"/>
                </a:srgbClr>
              </a:clrTo>
            </a:clrChange>
            <a:lum contrast="40000"/>
          </a:blip>
          <a:srcRect l="6922" t="23072" r="5405" b="16941"/>
          <a:stretch>
            <a:fillRect/>
          </a:stretch>
        </p:blipFill>
        <p:spPr bwMode="auto">
          <a:xfrm>
            <a:off x="2711624" y="2492896"/>
            <a:ext cx="6768752" cy="3816424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s-ES" smtClean="0"/>
              <a:t>Máquinas de Estado Finito</a:t>
            </a:r>
          </a:p>
          <a:p>
            <a:pPr lvl="1"/>
            <a:r>
              <a:rPr lang="es-ES" smtClean="0"/>
              <a:t>Diagrama de Transición de Estado (DTE)</a:t>
            </a:r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11" name="10 Llamada con línea 3"/>
          <p:cNvSpPr/>
          <p:nvPr/>
        </p:nvSpPr>
        <p:spPr>
          <a:xfrm>
            <a:off x="2567608" y="2708920"/>
            <a:ext cx="986408" cy="612648"/>
          </a:xfrm>
          <a:prstGeom prst="borderCallout3">
            <a:avLst>
              <a:gd name="adj1" fmla="val 18750"/>
              <a:gd name="adj2" fmla="val -2628"/>
              <a:gd name="adj3" fmla="val 18750"/>
              <a:gd name="adj4" fmla="val -16667"/>
              <a:gd name="adj5" fmla="val 100000"/>
              <a:gd name="adj6" fmla="val -16667"/>
              <a:gd name="adj7" fmla="val 213997"/>
              <a:gd name="adj8" fmla="val 202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Estados </a:t>
            </a:r>
            <a:endParaRPr lang="es-ES" dirty="0"/>
          </a:p>
        </p:txBody>
      </p:sp>
      <p:sp>
        <p:nvSpPr>
          <p:cNvPr id="12" name="11 Llamada con línea 1"/>
          <p:cNvSpPr/>
          <p:nvPr/>
        </p:nvSpPr>
        <p:spPr>
          <a:xfrm>
            <a:off x="8760296" y="2348880"/>
            <a:ext cx="1512168" cy="612648"/>
          </a:xfrm>
          <a:prstGeom prst="borderCallout1">
            <a:avLst>
              <a:gd name="adj1" fmla="val 48601"/>
              <a:gd name="adj2" fmla="val -1821"/>
              <a:gd name="adj3" fmla="val 135463"/>
              <a:gd name="adj4" fmla="val -95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Transiciones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Máquinas de Estado Finito</a:t>
            </a:r>
          </a:p>
          <a:p>
            <a:pPr lvl="1"/>
            <a:r>
              <a:rPr lang="es-ES" smtClean="0"/>
              <a:t>Notación UML Diagrama de Transición y Estado (DTE)</a:t>
            </a:r>
          </a:p>
          <a:p>
            <a:endParaRPr lang="es-E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3" y="2636912"/>
            <a:ext cx="133826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8288" y="2780929"/>
            <a:ext cx="1271588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9537" y="4221089"/>
            <a:ext cx="2808287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68009" y="4149080"/>
            <a:ext cx="4105275" cy="206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9696" y="3429001"/>
            <a:ext cx="5040312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991544" y="3356992"/>
            <a:ext cx="1728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AR" dirty="0"/>
              <a:t>Estado  Básico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8040217" y="3284984"/>
            <a:ext cx="2051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Estado Inicial / Final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231905" y="4077072"/>
            <a:ext cx="11803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Transición 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207569" y="5733256"/>
            <a:ext cx="18077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Estado Extendido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456041" y="5949280"/>
            <a:ext cx="3342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Estado Compuesto o Sub-estado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2016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17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Técnicas de Especificación de Requerimientos Dinámicas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mtClean="0"/>
              <a:t>Construcción de un DTE</a:t>
            </a:r>
            <a:endParaRPr lang="es-ES" smtClean="0"/>
          </a:p>
          <a:p>
            <a:pPr lvl="1"/>
            <a:r>
              <a:rPr lang="es-ES" smtClean="0"/>
              <a:t>1- Identificar los estados</a:t>
            </a:r>
          </a:p>
          <a:p>
            <a:pPr lvl="1"/>
            <a:r>
              <a:rPr lang="es-ES" smtClean="0"/>
              <a:t>2- Si hay un estado complejo se puede explotar</a:t>
            </a:r>
          </a:p>
          <a:p>
            <a:pPr lvl="1"/>
            <a:r>
              <a:rPr lang="es-ES" smtClean="0"/>
              <a:t>3- Desde el estado inicial, se identifican los cambios de estado con flechas</a:t>
            </a:r>
          </a:p>
          <a:p>
            <a:pPr lvl="1"/>
            <a:r>
              <a:rPr lang="es-ES" smtClean="0"/>
              <a:t>4- Se analizan las condiciones y las acciones para pasar de un estado a otro</a:t>
            </a:r>
          </a:p>
          <a:p>
            <a:pPr lvl="1"/>
            <a:r>
              <a:rPr lang="es-ES" smtClean="0"/>
              <a:t>5- Se verifica la consistencia:</a:t>
            </a:r>
          </a:p>
          <a:p>
            <a:pPr lvl="2"/>
            <a:r>
              <a:rPr lang="es-ES" smtClean="0"/>
              <a:t>Se han definido todos los estados</a:t>
            </a:r>
          </a:p>
          <a:p>
            <a:pPr lvl="2"/>
            <a:r>
              <a:rPr lang="es-ES" smtClean="0"/>
              <a:t>Se pueden alcanzar todos los estados</a:t>
            </a:r>
          </a:p>
          <a:p>
            <a:pPr lvl="2"/>
            <a:r>
              <a:rPr lang="es-ES" smtClean="0"/>
              <a:t>Se pueden salir de todos los estados</a:t>
            </a:r>
          </a:p>
          <a:p>
            <a:pPr lvl="2"/>
            <a:r>
              <a:rPr lang="es-ES" smtClean="0"/>
              <a:t>En cada estado, el sistema responde a todas las condiciones posibles  (normales y anormales)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2016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18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Técnicas de Especificación de Requerimientos </a:t>
            </a:r>
            <a:r>
              <a:rPr lang="es-AR" smtClean="0"/>
              <a:t>Ejercicio DTE</a:t>
            </a:r>
            <a:endParaRPr lang="es-A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/>
              <a:t>Reloj Cronómetro</a:t>
            </a:r>
          </a:p>
          <a:p>
            <a:pPr lvl="1"/>
            <a:r>
              <a:rPr lang="es-AR" smtClean="0"/>
              <a:t>El reloj posee una  pantalla y 4 botones</a:t>
            </a:r>
          </a:p>
          <a:p>
            <a:endParaRPr lang="es-AR" dirty="0"/>
          </a:p>
        </p:txBody>
      </p:sp>
      <p:pic>
        <p:nvPicPr>
          <p:cNvPr id="34822" name="Picture 9" descr="MCj02303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1" y="4005264"/>
            <a:ext cx="1624013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AutoShape 11"/>
          <p:cNvSpPr>
            <a:spLocks noChangeArrowheads="1"/>
          </p:cNvSpPr>
          <p:nvPr/>
        </p:nvSpPr>
        <p:spPr bwMode="auto">
          <a:xfrm>
            <a:off x="8256588" y="3284538"/>
            <a:ext cx="2087562" cy="609600"/>
          </a:xfrm>
          <a:prstGeom prst="wedgeRoundRectCallout">
            <a:avLst>
              <a:gd name="adj1" fmla="val -147338"/>
              <a:gd name="adj2" fmla="val 1489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B1 Fecha/Start/Stop</a:t>
            </a:r>
          </a:p>
        </p:txBody>
      </p:sp>
      <p:sp>
        <p:nvSpPr>
          <p:cNvPr id="34824" name="AutoShape 12"/>
          <p:cNvSpPr>
            <a:spLocks noChangeArrowheads="1"/>
          </p:cNvSpPr>
          <p:nvPr/>
        </p:nvSpPr>
        <p:spPr bwMode="auto">
          <a:xfrm>
            <a:off x="8183563" y="4292600"/>
            <a:ext cx="1727200" cy="431800"/>
          </a:xfrm>
          <a:prstGeom prst="wedgeRoundRectCallout">
            <a:avLst>
              <a:gd name="adj1" fmla="val -174634"/>
              <a:gd name="adj2" fmla="val 8786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B2 Set/ Reset</a:t>
            </a:r>
          </a:p>
        </p:txBody>
      </p:sp>
      <p:sp>
        <p:nvSpPr>
          <p:cNvPr id="34825" name="AutoShape 13"/>
          <p:cNvSpPr>
            <a:spLocks noChangeArrowheads="1"/>
          </p:cNvSpPr>
          <p:nvPr/>
        </p:nvSpPr>
        <p:spPr bwMode="auto">
          <a:xfrm>
            <a:off x="2135189" y="3357563"/>
            <a:ext cx="1728787" cy="431800"/>
          </a:xfrm>
          <a:prstGeom prst="wedgeRoundRectCallout">
            <a:avLst>
              <a:gd name="adj1" fmla="val 125574"/>
              <a:gd name="adj2" fmla="val 14191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B4 Luz</a:t>
            </a:r>
          </a:p>
        </p:txBody>
      </p:sp>
      <p:sp>
        <p:nvSpPr>
          <p:cNvPr id="34826" name="AutoShape 14"/>
          <p:cNvSpPr>
            <a:spLocks noChangeArrowheads="1"/>
          </p:cNvSpPr>
          <p:nvPr/>
        </p:nvSpPr>
        <p:spPr bwMode="auto">
          <a:xfrm>
            <a:off x="1774825" y="4149725"/>
            <a:ext cx="2305050" cy="719138"/>
          </a:xfrm>
          <a:prstGeom prst="wedgeRoundRectCallout">
            <a:avLst>
              <a:gd name="adj1" fmla="val 90704"/>
              <a:gd name="adj2" fmla="val 585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B3 Cronómetro/Reloj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2016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19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  <p:bldP spid="34824" grpId="0" animBg="1"/>
      <p:bldP spid="34825" grpId="0" animBg="1"/>
      <p:bldP spid="348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mtClean="0"/>
              <a:t>Requerimientos II - DTE</a:t>
            </a:r>
            <a:r>
              <a:rPr lang="es-ES" smtClean="0"/>
              <a:t/>
            </a:r>
            <a:br>
              <a:rPr lang="es-ES" smtClean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Técnicas de Especificación de Requerimientos </a:t>
            </a:r>
            <a:r>
              <a:rPr lang="es-AR" smtClean="0"/>
              <a:t>Ejercicio DTE</a:t>
            </a:r>
            <a:endParaRPr lang="es-AR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/>
              <a:t>Funciones</a:t>
            </a:r>
          </a:p>
          <a:p>
            <a:pPr lvl="1"/>
            <a:r>
              <a:rPr lang="es-AR" smtClean="0"/>
              <a:t>Inicialmente (al colocar la pila) visualiza la hora prefijada</a:t>
            </a:r>
          </a:p>
          <a:p>
            <a:pPr lvl="1"/>
            <a:r>
              <a:rPr lang="es-AR" smtClean="0"/>
              <a:t>Visualizar la hora</a:t>
            </a:r>
          </a:p>
          <a:p>
            <a:pPr lvl="1"/>
            <a:r>
              <a:rPr lang="es-AR" smtClean="0"/>
              <a:t>Visualizar la fecha </a:t>
            </a:r>
          </a:p>
          <a:p>
            <a:pPr lvl="1"/>
            <a:r>
              <a:rPr lang="es-AR" smtClean="0"/>
              <a:t>Modificar  Hora y Fecha</a:t>
            </a:r>
          </a:p>
          <a:p>
            <a:pPr lvl="1"/>
            <a:r>
              <a:rPr lang="es-AR" smtClean="0"/>
              <a:t>Encender la Luz por 5 seg.</a:t>
            </a:r>
          </a:p>
          <a:p>
            <a:pPr lvl="1"/>
            <a:r>
              <a:rPr lang="es-AR" smtClean="0"/>
              <a:t>Iniciar / Detener / Resetear  Cronómetro</a:t>
            </a:r>
          </a:p>
          <a:p>
            <a:pPr lvl="1"/>
            <a:r>
              <a:rPr lang="es-AR" smtClean="0"/>
              <a:t>Deja de funcionar al finalizarse la pila</a:t>
            </a:r>
          </a:p>
          <a:p>
            <a:endParaRPr lang="es-AR" smtClean="0"/>
          </a:p>
          <a:p>
            <a:endParaRPr lang="es-AR" smtClean="0"/>
          </a:p>
          <a:p>
            <a:endParaRPr lang="es-AR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2016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20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Técnicas de Especificación de Requerimientos </a:t>
            </a:r>
            <a:r>
              <a:rPr lang="es-AR" smtClean="0"/>
              <a:t>Ejercicio DTE</a:t>
            </a:r>
            <a:endParaRPr lang="es-AR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/>
              <a:t>1- Identificar los estados</a:t>
            </a:r>
          </a:p>
          <a:p>
            <a:pPr lvl="1"/>
            <a:r>
              <a:rPr lang="es-AR" smtClean="0"/>
              <a:t>Visualizando hora</a:t>
            </a:r>
          </a:p>
          <a:p>
            <a:pPr lvl="1"/>
            <a:r>
              <a:rPr lang="es-AR" smtClean="0"/>
              <a:t>Visualizando fecha</a:t>
            </a:r>
          </a:p>
          <a:p>
            <a:pPr lvl="1"/>
            <a:r>
              <a:rPr lang="es-AR" smtClean="0"/>
              <a:t>Visualizando funciones cronometro</a:t>
            </a:r>
          </a:p>
          <a:p>
            <a:pPr lvl="1"/>
            <a:r>
              <a:rPr lang="es-AR" smtClean="0"/>
              <a:t>Cronometrando</a:t>
            </a:r>
          </a:p>
          <a:p>
            <a:pPr lvl="1"/>
            <a:r>
              <a:rPr lang="es-AR" smtClean="0"/>
              <a:t>Configurando hora y fecha</a:t>
            </a:r>
          </a:p>
          <a:p>
            <a:r>
              <a:rPr lang="es-AR" smtClean="0"/>
              <a:t>2- Identificar estados complejos</a:t>
            </a:r>
          </a:p>
          <a:p>
            <a:pPr lvl="1"/>
            <a:r>
              <a:rPr lang="es-AR" smtClean="0"/>
              <a:t>No es necesario</a:t>
            </a:r>
          </a:p>
          <a:p>
            <a:r>
              <a:rPr lang="es-AR" smtClean="0"/>
              <a:t>3- Estado inicial</a:t>
            </a:r>
          </a:p>
          <a:p>
            <a:pPr lvl="1"/>
            <a:r>
              <a:rPr lang="es-AR" smtClean="0"/>
              <a:t>En este caso, el sistema inicia al colocarse la pila y pasaría </a:t>
            </a:r>
          </a:p>
          <a:p>
            <a:pPr lvl="1"/>
            <a:r>
              <a:rPr lang="es-AR" smtClean="0"/>
              <a:t>   al estado visualizando hora</a:t>
            </a:r>
            <a:endParaRPr lang="es-AR" dirty="0"/>
          </a:p>
        </p:txBody>
      </p:sp>
      <p:grpSp>
        <p:nvGrpSpPr>
          <p:cNvPr id="16" name="15 Grupo"/>
          <p:cNvGrpSpPr/>
          <p:nvPr/>
        </p:nvGrpSpPr>
        <p:grpSpPr>
          <a:xfrm>
            <a:off x="8472264" y="4941168"/>
            <a:ext cx="1631288" cy="1287388"/>
            <a:chOff x="7020272" y="3356992"/>
            <a:chExt cx="1631288" cy="128738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20272" y="4088727"/>
              <a:ext cx="1260904" cy="555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80312" y="3356992"/>
              <a:ext cx="40957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8 Conector recto de flecha"/>
            <p:cNvCxnSpPr/>
            <p:nvPr/>
          </p:nvCxnSpPr>
          <p:spPr>
            <a:xfrm rot="5400000">
              <a:off x="7280962" y="3862958"/>
              <a:ext cx="575270" cy="794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7524328" y="3717032"/>
              <a:ext cx="1127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100" dirty="0"/>
                <a:t>Se coloca la pila</a:t>
              </a:r>
              <a:endParaRPr lang="es-ES" sz="1100" dirty="0"/>
            </a:p>
          </p:txBody>
        </p:sp>
      </p:grp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2016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Técnicas de Especificación de Requerimientos </a:t>
            </a:r>
            <a:r>
              <a:rPr lang="es-AR" smtClean="0"/>
              <a:t>Ejercicio DTE</a:t>
            </a:r>
            <a:endParaRPr lang="es-AR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/>
              <a:t>4- Visualizando hora</a:t>
            </a:r>
          </a:p>
          <a:p>
            <a:pPr lvl="1"/>
            <a:r>
              <a:rPr lang="es-AR" smtClean="0"/>
              <a:t>Se presiona B1 Visualiza la fecha</a:t>
            </a:r>
          </a:p>
          <a:p>
            <a:pPr lvl="1"/>
            <a:r>
              <a:rPr lang="es-AR" smtClean="0"/>
              <a:t>Se presiona B2 Modificar la hora y fecha</a:t>
            </a:r>
          </a:p>
          <a:p>
            <a:pPr lvl="1"/>
            <a:r>
              <a:rPr lang="es-AR" smtClean="0"/>
              <a:t>Se presiona B3 Visualiza el cronometro</a:t>
            </a:r>
          </a:p>
          <a:p>
            <a:pPr lvl="1"/>
            <a:r>
              <a:rPr lang="es-AR" smtClean="0"/>
              <a:t>Se presiona B4 Enciende la luz</a:t>
            </a:r>
          </a:p>
          <a:p>
            <a:pPr lvl="1"/>
            <a:endParaRPr lang="es-AR" smtClean="0"/>
          </a:p>
          <a:p>
            <a:endParaRPr lang="es-AR" dirty="0"/>
          </a:p>
        </p:txBody>
      </p:sp>
      <p:grpSp>
        <p:nvGrpSpPr>
          <p:cNvPr id="42" name="Grupo 41"/>
          <p:cNvGrpSpPr/>
          <p:nvPr/>
        </p:nvGrpSpPr>
        <p:grpSpPr>
          <a:xfrm>
            <a:off x="4787900" y="3356992"/>
            <a:ext cx="5556572" cy="2880320"/>
            <a:chOff x="0" y="0"/>
            <a:chExt cx="4889500" cy="1770063"/>
          </a:xfrm>
        </p:grpSpPr>
        <p:cxnSp>
          <p:nvCxnSpPr>
            <p:cNvPr id="43" name="Line 28"/>
            <p:cNvCxnSpPr/>
            <p:nvPr/>
          </p:nvCxnSpPr>
          <p:spPr bwMode="auto">
            <a:xfrm>
              <a:off x="2295525" y="571500"/>
              <a:ext cx="428625" cy="809625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" name="Grupo 43"/>
            <p:cNvGrpSpPr/>
            <p:nvPr/>
          </p:nvGrpSpPr>
          <p:grpSpPr>
            <a:xfrm>
              <a:off x="0" y="0"/>
              <a:ext cx="4889500" cy="1770063"/>
              <a:chOff x="0" y="0"/>
              <a:chExt cx="4889500" cy="1770063"/>
            </a:xfrm>
          </p:grpSpPr>
          <p:sp>
            <p:nvSpPr>
              <p:cNvPr id="45" name="AutoShape 10"/>
              <p:cNvSpPr>
                <a:spLocks noChangeArrowheads="1"/>
              </p:cNvSpPr>
              <p:nvPr/>
            </p:nvSpPr>
            <p:spPr bwMode="auto">
              <a:xfrm>
                <a:off x="1628775" y="190500"/>
                <a:ext cx="1144588" cy="37782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/>
            </p:nvSpPr>
            <p:spPr bwMode="auto">
              <a:xfrm>
                <a:off x="1790700" y="228600"/>
                <a:ext cx="712334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Hora</a:t>
                </a:r>
                <a:endParaRPr lang="es-AR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7" name="AutoShape 12"/>
              <p:cNvSpPr>
                <a:spLocks noChangeArrowheads="1"/>
              </p:cNvSpPr>
              <p:nvPr/>
            </p:nvSpPr>
            <p:spPr bwMode="auto">
              <a:xfrm>
                <a:off x="3676650" y="590550"/>
                <a:ext cx="1212850" cy="37782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3886200" y="742950"/>
                <a:ext cx="757472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Fecha</a:t>
                </a:r>
                <a:endParaRPr lang="es-AR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923925" y="0"/>
                <a:ext cx="1163638" cy="377825"/>
              </a:xfrm>
              <a:custGeom>
                <a:avLst/>
                <a:gdLst>
                  <a:gd name="T0" fmla="*/ 733 w 733"/>
                  <a:gd name="T1" fmla="*/ 122 h 238"/>
                  <a:gd name="T2" fmla="*/ 733 w 733"/>
                  <a:gd name="T3" fmla="*/ 0 h 238"/>
                  <a:gd name="T4" fmla="*/ 0 w 733"/>
                  <a:gd name="T5" fmla="*/ 0 h 238"/>
                  <a:gd name="T6" fmla="*/ 0 w 733"/>
                  <a:gd name="T7" fmla="*/ 238 h 238"/>
                  <a:gd name="T8" fmla="*/ 440 w 733"/>
                  <a:gd name="T9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3" h="238">
                    <a:moveTo>
                      <a:pt x="733" y="122"/>
                    </a:moveTo>
                    <a:lnTo>
                      <a:pt x="733" y="0"/>
                    </a:lnTo>
                    <a:lnTo>
                      <a:pt x="0" y="0"/>
                    </a:lnTo>
                    <a:lnTo>
                      <a:pt x="0" y="238"/>
                    </a:lnTo>
                    <a:lnTo>
                      <a:pt x="440" y="238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 type="arrow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0" y="114279"/>
                <a:ext cx="1321696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B4 / Encender la Luz</a:t>
                </a:r>
                <a:endParaRPr lang="es-AR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1" name="Freeform 17"/>
              <p:cNvSpPr>
                <a:spLocks/>
              </p:cNvSpPr>
              <p:nvPr/>
            </p:nvSpPr>
            <p:spPr bwMode="auto">
              <a:xfrm>
                <a:off x="2771775" y="257175"/>
                <a:ext cx="1476375" cy="311150"/>
              </a:xfrm>
              <a:custGeom>
                <a:avLst/>
                <a:gdLst>
                  <a:gd name="T0" fmla="*/ 0 w 2145"/>
                  <a:gd name="T1" fmla="*/ 0 h 202"/>
                  <a:gd name="T2" fmla="*/ 2145 w 2145"/>
                  <a:gd name="T3" fmla="*/ 0 h 202"/>
                  <a:gd name="T4" fmla="*/ 2145 w 2145"/>
                  <a:gd name="T5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5" h="202">
                    <a:moveTo>
                      <a:pt x="0" y="0"/>
                    </a:moveTo>
                    <a:lnTo>
                      <a:pt x="2145" y="0"/>
                    </a:lnTo>
                    <a:lnTo>
                      <a:pt x="2145" y="202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" name="Freeform 18"/>
              <p:cNvSpPr>
                <a:spLocks/>
              </p:cNvSpPr>
              <p:nvPr/>
            </p:nvSpPr>
            <p:spPr bwMode="auto">
              <a:xfrm>
                <a:off x="4210050" y="504825"/>
                <a:ext cx="77788" cy="96838"/>
              </a:xfrm>
              <a:custGeom>
                <a:avLst/>
                <a:gdLst>
                  <a:gd name="T0" fmla="*/ 0 w 49"/>
                  <a:gd name="T1" fmla="*/ 0 h 61"/>
                  <a:gd name="T2" fmla="*/ 24 w 49"/>
                  <a:gd name="T3" fmla="*/ 61 h 61"/>
                  <a:gd name="T4" fmla="*/ 49 w 49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61">
                    <a:moveTo>
                      <a:pt x="0" y="0"/>
                    </a:moveTo>
                    <a:lnTo>
                      <a:pt x="24" y="61"/>
                    </a:lnTo>
                    <a:lnTo>
                      <a:pt x="49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3" name="Rectangle 19"/>
              <p:cNvSpPr>
                <a:spLocks noChangeArrowheads="1"/>
              </p:cNvSpPr>
              <p:nvPr/>
            </p:nvSpPr>
            <p:spPr bwMode="auto">
              <a:xfrm>
                <a:off x="3381156" y="123803"/>
                <a:ext cx="626289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B1 </a:t>
                </a:r>
                <a:endParaRPr lang="es-AR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4" name="AutoShape 26"/>
              <p:cNvSpPr>
                <a:spLocks noChangeArrowheads="1"/>
              </p:cNvSpPr>
              <p:nvPr/>
            </p:nvSpPr>
            <p:spPr bwMode="auto">
              <a:xfrm>
                <a:off x="2085975" y="1419225"/>
                <a:ext cx="2057400" cy="33337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5" name="Rectangle 27"/>
              <p:cNvSpPr>
                <a:spLocks noChangeArrowheads="1"/>
              </p:cNvSpPr>
              <p:nvPr/>
            </p:nvSpPr>
            <p:spPr bwMode="auto">
              <a:xfrm>
                <a:off x="2324100" y="1533249"/>
                <a:ext cx="1547386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Funciones de Cronometro</a:t>
                </a:r>
                <a:endParaRPr lang="es-AR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6" name="Freeform 29"/>
              <p:cNvSpPr>
                <a:spLocks/>
              </p:cNvSpPr>
              <p:nvPr/>
            </p:nvSpPr>
            <p:spPr bwMode="auto">
              <a:xfrm>
                <a:off x="2686050" y="1323975"/>
                <a:ext cx="77788" cy="96838"/>
              </a:xfrm>
              <a:custGeom>
                <a:avLst/>
                <a:gdLst>
                  <a:gd name="T0" fmla="*/ 0 w 49"/>
                  <a:gd name="T1" fmla="*/ 19 h 61"/>
                  <a:gd name="T2" fmla="*/ 49 w 49"/>
                  <a:gd name="T3" fmla="*/ 61 h 61"/>
                  <a:gd name="T4" fmla="*/ 49 w 49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61">
                    <a:moveTo>
                      <a:pt x="0" y="19"/>
                    </a:moveTo>
                    <a:lnTo>
                      <a:pt x="49" y="61"/>
                    </a:lnTo>
                    <a:lnTo>
                      <a:pt x="49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2447925" y="914236"/>
                <a:ext cx="626289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B3 </a:t>
                </a:r>
                <a:endParaRPr lang="es-AR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8" name="AutoShape 51"/>
              <p:cNvSpPr>
                <a:spLocks noChangeArrowheads="1"/>
              </p:cNvSpPr>
              <p:nvPr/>
            </p:nvSpPr>
            <p:spPr bwMode="auto">
              <a:xfrm>
                <a:off x="523875" y="1390650"/>
                <a:ext cx="1203325" cy="379413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9" name="Rectangle 52"/>
              <p:cNvSpPr>
                <a:spLocks noChangeArrowheads="1"/>
              </p:cNvSpPr>
              <p:nvPr/>
            </p:nvSpPr>
            <p:spPr bwMode="auto">
              <a:xfrm>
                <a:off x="704850" y="1514475"/>
                <a:ext cx="751829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Configurando Hora</a:t>
                </a:r>
                <a:endParaRPr lang="es-AR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0" name="Freeform 53"/>
              <p:cNvSpPr>
                <a:spLocks/>
              </p:cNvSpPr>
              <p:nvPr/>
            </p:nvSpPr>
            <p:spPr bwMode="auto">
              <a:xfrm>
                <a:off x="971550" y="571500"/>
                <a:ext cx="988695" cy="809625"/>
              </a:xfrm>
              <a:custGeom>
                <a:avLst/>
                <a:gdLst>
                  <a:gd name="T0" fmla="*/ 623 w 623"/>
                  <a:gd name="T1" fmla="*/ 0 h 1815"/>
                  <a:gd name="T2" fmla="*/ 0 w 623"/>
                  <a:gd name="T3" fmla="*/ 495 h 1815"/>
                  <a:gd name="T4" fmla="*/ 79 w 623"/>
                  <a:gd name="T5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3" h="1815">
                    <a:moveTo>
                      <a:pt x="623" y="0"/>
                    </a:moveTo>
                    <a:lnTo>
                      <a:pt x="0" y="495"/>
                    </a:lnTo>
                    <a:lnTo>
                      <a:pt x="79" y="1815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1" name="Rectangle 55"/>
              <p:cNvSpPr>
                <a:spLocks noChangeArrowheads="1"/>
              </p:cNvSpPr>
              <p:nvPr/>
            </p:nvSpPr>
            <p:spPr bwMode="auto">
              <a:xfrm>
                <a:off x="85725" y="1066608"/>
                <a:ext cx="626289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B2 </a:t>
                </a:r>
                <a:endParaRPr lang="es-AR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2" name="Freeform 29"/>
              <p:cNvSpPr>
                <a:spLocks/>
              </p:cNvSpPr>
              <p:nvPr/>
            </p:nvSpPr>
            <p:spPr bwMode="auto">
              <a:xfrm>
                <a:off x="1038225" y="1285875"/>
                <a:ext cx="77788" cy="96838"/>
              </a:xfrm>
              <a:custGeom>
                <a:avLst/>
                <a:gdLst>
                  <a:gd name="T0" fmla="*/ 0 w 49"/>
                  <a:gd name="T1" fmla="*/ 19 h 61"/>
                  <a:gd name="T2" fmla="*/ 49 w 49"/>
                  <a:gd name="T3" fmla="*/ 61 h 61"/>
                  <a:gd name="T4" fmla="*/ 49 w 49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61">
                    <a:moveTo>
                      <a:pt x="0" y="19"/>
                    </a:moveTo>
                    <a:lnTo>
                      <a:pt x="49" y="61"/>
                    </a:lnTo>
                    <a:lnTo>
                      <a:pt x="49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</p:grp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2016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22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Técnicas de Especificación de Requerimientos </a:t>
            </a:r>
            <a:r>
              <a:rPr lang="es-AR" smtClean="0"/>
              <a:t>Ejercicio DTE</a:t>
            </a:r>
            <a:endParaRPr lang="es-AR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/>
              <a:t>4- Visualizando fecha</a:t>
            </a:r>
          </a:p>
          <a:p>
            <a:pPr lvl="1"/>
            <a:r>
              <a:rPr lang="es-AR" smtClean="0"/>
              <a:t>Estando en el estado Visualizando fecha , presionando B1 o B2 o B3 vuelve a visualizar la hora</a:t>
            </a:r>
          </a:p>
          <a:p>
            <a:pPr lvl="1"/>
            <a:r>
              <a:rPr lang="es-AR" smtClean="0"/>
              <a:t>En Cualquier Momento se puede encender la luz con el botón B4</a:t>
            </a:r>
          </a:p>
          <a:p>
            <a:endParaRPr lang="es-AR" dirty="0"/>
          </a:p>
        </p:txBody>
      </p:sp>
      <p:grpSp>
        <p:nvGrpSpPr>
          <p:cNvPr id="14" name="13 Grupo"/>
          <p:cNvGrpSpPr/>
          <p:nvPr/>
        </p:nvGrpSpPr>
        <p:grpSpPr>
          <a:xfrm>
            <a:off x="5519937" y="3707534"/>
            <a:ext cx="4810125" cy="2495550"/>
            <a:chOff x="3995936" y="3933056"/>
            <a:chExt cx="4810125" cy="24955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5936" y="3933056"/>
              <a:ext cx="4810125" cy="249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8 CuadroTexto"/>
            <p:cNvSpPr txBox="1"/>
            <p:nvPr/>
          </p:nvSpPr>
          <p:spPr>
            <a:xfrm>
              <a:off x="5148064" y="5733256"/>
              <a:ext cx="36004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MX" sz="900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B4/</a:t>
              </a:r>
              <a:endParaRPr lang="es-AR" sz="9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4860032" y="3933056"/>
              <a:ext cx="36004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MX" sz="900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B4/</a:t>
              </a:r>
              <a:endParaRPr lang="es-AR" sz="9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156176" y="5157192"/>
              <a:ext cx="3600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MX" sz="900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 B3</a:t>
              </a:r>
              <a:endParaRPr lang="es-AR" sz="9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2016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23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Técnicas de Especificación de Requerimientos </a:t>
            </a:r>
            <a:r>
              <a:rPr lang="es-AR" smtClean="0"/>
              <a:t>Ejercicio DTE</a:t>
            </a:r>
            <a:endParaRPr lang="es-AR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/>
              <a:t>4- Configurando Hora y Fecha</a:t>
            </a:r>
          </a:p>
          <a:p>
            <a:pPr lvl="1"/>
            <a:r>
              <a:rPr lang="es-AR" smtClean="0"/>
              <a:t>Se presiona B1 modifico el digito</a:t>
            </a:r>
          </a:p>
          <a:p>
            <a:pPr lvl="1"/>
            <a:r>
              <a:rPr lang="es-AR" smtClean="0"/>
              <a:t>Se presiona B2 vuelve a visualizar la hora</a:t>
            </a:r>
          </a:p>
          <a:p>
            <a:pPr lvl="1"/>
            <a:r>
              <a:rPr lang="es-AR" smtClean="0"/>
              <a:t>Se presiona B3 modifico el digito a modificar</a:t>
            </a:r>
          </a:p>
          <a:p>
            <a:pPr lvl="2"/>
            <a:r>
              <a:rPr lang="es-AR" smtClean="0"/>
              <a:t>Hora, minuto, segundo, día, mes </a:t>
            </a:r>
          </a:p>
          <a:p>
            <a:pPr lvl="1"/>
            <a:r>
              <a:rPr lang="es-AR" smtClean="0"/>
              <a:t>Se presiona B4 enciende la luz </a:t>
            </a:r>
          </a:p>
          <a:p>
            <a:pPr lvl="1"/>
            <a:endParaRPr lang="es-AR" smtClean="0"/>
          </a:p>
          <a:p>
            <a:endParaRPr lang="es-AR" smtClean="0"/>
          </a:p>
          <a:p>
            <a:endParaRPr lang="es-AR" smtClean="0"/>
          </a:p>
          <a:p>
            <a:r>
              <a:rPr lang="es-AR" smtClean="0"/>
              <a:t>4- Continuar con todos los estados</a:t>
            </a:r>
          </a:p>
          <a:p>
            <a:endParaRPr lang="es-AR" dirty="0" smtClean="0"/>
          </a:p>
        </p:txBody>
      </p:sp>
      <p:grpSp>
        <p:nvGrpSpPr>
          <p:cNvPr id="23" name="Grupo 22"/>
          <p:cNvGrpSpPr/>
          <p:nvPr/>
        </p:nvGrpSpPr>
        <p:grpSpPr>
          <a:xfrm>
            <a:off x="7134226" y="1916832"/>
            <a:ext cx="3322557" cy="4237648"/>
            <a:chOff x="0" y="0"/>
            <a:chExt cx="3047494" cy="2193920"/>
          </a:xfrm>
        </p:grpSpPr>
        <p:sp>
          <p:nvSpPr>
            <p:cNvPr id="24" name="AutoShape 51"/>
            <p:cNvSpPr>
              <a:spLocks noChangeArrowheads="1"/>
            </p:cNvSpPr>
            <p:nvPr/>
          </p:nvSpPr>
          <p:spPr bwMode="auto">
            <a:xfrm>
              <a:off x="295275" y="1476375"/>
              <a:ext cx="1203325" cy="379095"/>
            </a:xfrm>
            <a:prstGeom prst="roundRect">
              <a:avLst>
                <a:gd name="adj" fmla="val 25639"/>
              </a:avLst>
            </a:prstGeom>
            <a:solidFill>
              <a:srgbClr val="FFFFB9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5" name="Rectangle 52"/>
            <p:cNvSpPr>
              <a:spLocks noChangeArrowheads="1"/>
            </p:cNvSpPr>
            <p:nvPr/>
          </p:nvSpPr>
          <p:spPr bwMode="auto">
            <a:xfrm>
              <a:off x="434707" y="1603043"/>
              <a:ext cx="1026266" cy="83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/>
              <a:r>
                <a:rPr kumimoji="1" lang="es-ES_tradnl" sz="1050" dirty="0">
                  <a:solidFill>
                    <a:srgbClr val="000000"/>
                  </a:solidFill>
                  <a:latin typeface="Tahom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Configurando Hora</a:t>
              </a:r>
              <a:endParaRPr lang="es-AR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0" y="0"/>
              <a:ext cx="3047494" cy="2193920"/>
              <a:chOff x="0" y="0"/>
              <a:chExt cx="3047494" cy="2193920"/>
            </a:xfrm>
          </p:grpSpPr>
          <p:sp>
            <p:nvSpPr>
              <p:cNvPr id="27" name="AutoShape 10"/>
              <p:cNvSpPr>
                <a:spLocks noChangeArrowheads="1"/>
              </p:cNvSpPr>
              <p:nvPr/>
            </p:nvSpPr>
            <p:spPr bwMode="auto">
              <a:xfrm>
                <a:off x="790575" y="0"/>
                <a:ext cx="1144270" cy="37782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897034" y="149120"/>
                <a:ext cx="967455" cy="836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5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Hora</a:t>
                </a:r>
                <a:endParaRPr lang="es-A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Freeform 54"/>
              <p:cNvSpPr>
                <a:spLocks/>
              </p:cNvSpPr>
              <p:nvPr/>
            </p:nvSpPr>
            <p:spPr bwMode="auto">
              <a:xfrm>
                <a:off x="790575" y="1371600"/>
                <a:ext cx="66675" cy="96520"/>
              </a:xfrm>
              <a:custGeom>
                <a:avLst/>
                <a:gdLst>
                  <a:gd name="T0" fmla="*/ 0 w 42"/>
                  <a:gd name="T1" fmla="*/ 6 h 61"/>
                  <a:gd name="T2" fmla="*/ 24 w 42"/>
                  <a:gd name="T3" fmla="*/ 61 h 61"/>
                  <a:gd name="T4" fmla="*/ 42 w 42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61">
                    <a:moveTo>
                      <a:pt x="0" y="6"/>
                    </a:moveTo>
                    <a:lnTo>
                      <a:pt x="24" y="61"/>
                    </a:lnTo>
                    <a:lnTo>
                      <a:pt x="42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0" name="Freeform 56"/>
              <p:cNvSpPr>
                <a:spLocks/>
              </p:cNvSpPr>
              <p:nvPr/>
            </p:nvSpPr>
            <p:spPr bwMode="auto">
              <a:xfrm>
                <a:off x="838200" y="1238250"/>
                <a:ext cx="775970" cy="377825"/>
              </a:xfrm>
              <a:custGeom>
                <a:avLst/>
                <a:gdLst>
                  <a:gd name="T0" fmla="*/ 0 w 489"/>
                  <a:gd name="T1" fmla="*/ 122 h 238"/>
                  <a:gd name="T2" fmla="*/ 0 w 489"/>
                  <a:gd name="T3" fmla="*/ 0 h 238"/>
                  <a:gd name="T4" fmla="*/ 489 w 489"/>
                  <a:gd name="T5" fmla="*/ 0 h 238"/>
                  <a:gd name="T6" fmla="*/ 489 w 489"/>
                  <a:gd name="T7" fmla="*/ 238 h 238"/>
                  <a:gd name="T8" fmla="*/ 452 w 489"/>
                  <a:gd name="T9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38">
                    <a:moveTo>
                      <a:pt x="0" y="122"/>
                    </a:moveTo>
                    <a:lnTo>
                      <a:pt x="0" y="0"/>
                    </a:lnTo>
                    <a:lnTo>
                      <a:pt x="489" y="0"/>
                    </a:lnTo>
                    <a:lnTo>
                      <a:pt x="489" y="238"/>
                    </a:lnTo>
                    <a:lnTo>
                      <a:pt x="452" y="238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" name="Rectangle 58"/>
              <p:cNvSpPr>
                <a:spLocks noChangeArrowheads="1"/>
              </p:cNvSpPr>
              <p:nvPr/>
            </p:nvSpPr>
            <p:spPr bwMode="auto">
              <a:xfrm>
                <a:off x="1085850" y="1047601"/>
                <a:ext cx="1717305" cy="796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B4 / Encender la Luz</a:t>
                </a:r>
                <a:endParaRPr lang="es-AR" sz="1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Freeform 59"/>
              <p:cNvSpPr>
                <a:spLocks/>
              </p:cNvSpPr>
              <p:nvPr/>
            </p:nvSpPr>
            <p:spPr bwMode="auto">
              <a:xfrm>
                <a:off x="104775" y="209550"/>
                <a:ext cx="704850" cy="1266825"/>
              </a:xfrm>
              <a:custGeom>
                <a:avLst/>
                <a:gdLst>
                  <a:gd name="T0" fmla="*/ 403 w 855"/>
                  <a:gd name="T1" fmla="*/ 1821 h 1821"/>
                  <a:gd name="T2" fmla="*/ 0 w 855"/>
                  <a:gd name="T3" fmla="*/ 1430 h 1821"/>
                  <a:gd name="T4" fmla="*/ 0 w 855"/>
                  <a:gd name="T5" fmla="*/ 281 h 1821"/>
                  <a:gd name="T6" fmla="*/ 855 w 855"/>
                  <a:gd name="T7" fmla="*/ 0 h 1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5" h="1821">
                    <a:moveTo>
                      <a:pt x="403" y="1821"/>
                    </a:moveTo>
                    <a:lnTo>
                      <a:pt x="0" y="1430"/>
                    </a:lnTo>
                    <a:lnTo>
                      <a:pt x="0" y="281"/>
                    </a:lnTo>
                    <a:lnTo>
                      <a:pt x="855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 type="arrow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3" name="Rectangle 61"/>
              <p:cNvSpPr>
                <a:spLocks noChangeArrowheads="1"/>
              </p:cNvSpPr>
              <p:nvPr/>
            </p:nvSpPr>
            <p:spPr bwMode="auto">
              <a:xfrm>
                <a:off x="161925" y="552371"/>
                <a:ext cx="935108" cy="87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1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 B2 </a:t>
                </a:r>
                <a:endParaRPr lang="es-AR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4" name="Freeform 62"/>
              <p:cNvSpPr>
                <a:spLocks/>
              </p:cNvSpPr>
              <p:nvPr/>
            </p:nvSpPr>
            <p:spPr bwMode="auto">
              <a:xfrm>
                <a:off x="0" y="1524000"/>
                <a:ext cx="763270" cy="490220"/>
              </a:xfrm>
              <a:custGeom>
                <a:avLst/>
                <a:gdLst>
                  <a:gd name="T0" fmla="*/ 673 w 673"/>
                  <a:gd name="T1" fmla="*/ 239 h 489"/>
                  <a:gd name="T2" fmla="*/ 673 w 673"/>
                  <a:gd name="T3" fmla="*/ 489 h 489"/>
                  <a:gd name="T4" fmla="*/ 0 w 673"/>
                  <a:gd name="T5" fmla="*/ 489 h 489"/>
                  <a:gd name="T6" fmla="*/ 0 w 673"/>
                  <a:gd name="T7" fmla="*/ 0 h 489"/>
                  <a:gd name="T8" fmla="*/ 367 w 673"/>
                  <a:gd name="T9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3" h="489">
                    <a:moveTo>
                      <a:pt x="673" y="239"/>
                    </a:moveTo>
                    <a:lnTo>
                      <a:pt x="673" y="489"/>
                    </a:lnTo>
                    <a:lnTo>
                      <a:pt x="0" y="489"/>
                    </a:lnTo>
                    <a:lnTo>
                      <a:pt x="0" y="0"/>
                    </a:lnTo>
                    <a:lnTo>
                      <a:pt x="367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5" name="Freeform 63"/>
              <p:cNvSpPr>
                <a:spLocks/>
              </p:cNvSpPr>
              <p:nvPr/>
            </p:nvSpPr>
            <p:spPr bwMode="auto">
              <a:xfrm>
                <a:off x="314325" y="1476375"/>
                <a:ext cx="96520" cy="77470"/>
              </a:xfrm>
              <a:custGeom>
                <a:avLst/>
                <a:gdLst>
                  <a:gd name="T0" fmla="*/ 0 w 61"/>
                  <a:gd name="T1" fmla="*/ 49 h 49"/>
                  <a:gd name="T2" fmla="*/ 61 w 61"/>
                  <a:gd name="T3" fmla="*/ 24 h 49"/>
                  <a:gd name="T4" fmla="*/ 0 w 61"/>
                  <a:gd name="T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49">
                    <a:moveTo>
                      <a:pt x="0" y="49"/>
                    </a:moveTo>
                    <a:lnTo>
                      <a:pt x="61" y="24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6" name="Rectangle 64"/>
              <p:cNvSpPr>
                <a:spLocks noChangeArrowheads="1"/>
              </p:cNvSpPr>
              <p:nvPr/>
            </p:nvSpPr>
            <p:spPr bwMode="auto">
              <a:xfrm>
                <a:off x="1227267" y="1901283"/>
                <a:ext cx="1820227" cy="836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5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 B1 / Modificar Digito</a:t>
                </a:r>
                <a:endParaRPr lang="es-A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7" name="Freeform 65"/>
              <p:cNvSpPr>
                <a:spLocks/>
              </p:cNvSpPr>
              <p:nvPr/>
            </p:nvSpPr>
            <p:spPr bwMode="auto">
              <a:xfrm>
                <a:off x="1085850" y="1677603"/>
                <a:ext cx="744220" cy="360747"/>
              </a:xfrm>
              <a:custGeom>
                <a:avLst/>
                <a:gdLst>
                  <a:gd name="T0" fmla="*/ 0 w 721"/>
                  <a:gd name="T1" fmla="*/ 123 h 373"/>
                  <a:gd name="T2" fmla="*/ 0 w 721"/>
                  <a:gd name="T3" fmla="*/ 373 h 373"/>
                  <a:gd name="T4" fmla="*/ 721 w 721"/>
                  <a:gd name="T5" fmla="*/ 373 h 373"/>
                  <a:gd name="T6" fmla="*/ 721 w 721"/>
                  <a:gd name="T7" fmla="*/ 0 h 373"/>
                  <a:gd name="T8" fmla="*/ 452 w 721"/>
                  <a:gd name="T9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1" h="373">
                    <a:moveTo>
                      <a:pt x="0" y="123"/>
                    </a:moveTo>
                    <a:lnTo>
                      <a:pt x="0" y="373"/>
                    </a:lnTo>
                    <a:lnTo>
                      <a:pt x="721" y="373"/>
                    </a:lnTo>
                    <a:lnTo>
                      <a:pt x="721" y="0"/>
                    </a:lnTo>
                    <a:lnTo>
                      <a:pt x="452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8" name="Freeform 66"/>
              <p:cNvSpPr>
                <a:spLocks/>
              </p:cNvSpPr>
              <p:nvPr/>
            </p:nvSpPr>
            <p:spPr bwMode="auto">
              <a:xfrm>
                <a:off x="1476375" y="1619250"/>
                <a:ext cx="96520" cy="77470"/>
              </a:xfrm>
              <a:custGeom>
                <a:avLst/>
                <a:gdLst>
                  <a:gd name="T0" fmla="*/ 61 w 61"/>
                  <a:gd name="T1" fmla="*/ 0 h 49"/>
                  <a:gd name="T2" fmla="*/ 0 w 61"/>
                  <a:gd name="T3" fmla="*/ 24 h 49"/>
                  <a:gd name="T4" fmla="*/ 61 w 61"/>
                  <a:gd name="T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49">
                    <a:moveTo>
                      <a:pt x="61" y="0"/>
                    </a:moveTo>
                    <a:lnTo>
                      <a:pt x="0" y="24"/>
                    </a:lnTo>
                    <a:lnTo>
                      <a:pt x="61" y="49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9" name="Rectangle 67"/>
              <p:cNvSpPr>
                <a:spLocks noChangeArrowheads="1"/>
              </p:cNvSpPr>
              <p:nvPr/>
            </p:nvSpPr>
            <p:spPr bwMode="auto">
              <a:xfrm>
                <a:off x="333375" y="2114249"/>
                <a:ext cx="2164275" cy="796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 B3 / Pasar al siguiente digito</a:t>
                </a:r>
                <a:endParaRPr lang="es-AR" sz="1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2016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24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Técnicas de Especificación de Requerimientos </a:t>
            </a:r>
            <a:r>
              <a:rPr lang="es-AR" smtClean="0"/>
              <a:t>Ejercicio DTE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5- Se verifica la consistencia:</a:t>
            </a:r>
          </a:p>
          <a:p>
            <a:pPr lvl="1"/>
            <a:r>
              <a:rPr lang="es-ES" smtClean="0"/>
              <a:t>Se han definido todos los estados</a:t>
            </a:r>
          </a:p>
          <a:p>
            <a:pPr lvl="1"/>
            <a:r>
              <a:rPr lang="es-ES" smtClean="0"/>
              <a:t>Se pueden alcanzar todos los estados</a:t>
            </a:r>
          </a:p>
          <a:p>
            <a:pPr lvl="1"/>
            <a:r>
              <a:rPr lang="es-ES" smtClean="0"/>
              <a:t>Se pueden salir de todos los estados</a:t>
            </a:r>
          </a:p>
          <a:p>
            <a:pPr lvl="1"/>
            <a:r>
              <a:rPr lang="es-ES" smtClean="0"/>
              <a:t>En cada estado, el sistema responde a todas las condiciones posibles  (normales y anormales)</a:t>
            </a:r>
          </a:p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2016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25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1575" b="3926"/>
          <a:stretch/>
        </p:blipFill>
        <p:spPr bwMode="auto">
          <a:xfrm>
            <a:off x="1931829" y="1995287"/>
            <a:ext cx="837406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Técnicas de Especificación de Requerimientos </a:t>
            </a:r>
            <a:r>
              <a:rPr lang="es-AR" smtClean="0"/>
              <a:t>Ejercicio DTE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62" name="61 Grupo"/>
          <p:cNvGrpSpPr/>
          <p:nvPr/>
        </p:nvGrpSpPr>
        <p:grpSpPr>
          <a:xfrm>
            <a:off x="1847528" y="1412777"/>
            <a:ext cx="4109890" cy="1413737"/>
            <a:chOff x="323528" y="1628800"/>
            <a:chExt cx="4109890" cy="1217925"/>
          </a:xfrm>
        </p:grpSpPr>
        <p:sp>
          <p:nvSpPr>
            <p:cNvPr id="63" name="62 CuadroTexto"/>
            <p:cNvSpPr txBox="1"/>
            <p:nvPr/>
          </p:nvSpPr>
          <p:spPr>
            <a:xfrm>
              <a:off x="3347864" y="1916832"/>
              <a:ext cx="1085554" cy="22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100" dirty="0">
                  <a:solidFill>
                    <a:srgbClr val="000000"/>
                  </a:solidFill>
                </a:rPr>
                <a:t>Se coloca la pila</a:t>
              </a:r>
              <a:endParaRPr lang="es-ES" sz="1100" dirty="0">
                <a:solidFill>
                  <a:srgbClr val="000000"/>
                </a:solidFill>
              </a:endParaRPr>
            </a:p>
          </p:txBody>
        </p:sp>
        <p:grpSp>
          <p:nvGrpSpPr>
            <p:cNvPr id="64" name="21 Grupo"/>
            <p:cNvGrpSpPr/>
            <p:nvPr/>
          </p:nvGrpSpPr>
          <p:grpSpPr>
            <a:xfrm>
              <a:off x="323528" y="1628800"/>
              <a:ext cx="3174015" cy="1217925"/>
              <a:chOff x="323528" y="1626890"/>
              <a:chExt cx="3174015" cy="1217925"/>
            </a:xfrm>
          </p:grpSpPr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87968" y="1626890"/>
                <a:ext cx="40957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7" name="66 Conector recto de flecha"/>
              <p:cNvCxnSpPr/>
              <p:nvPr/>
            </p:nvCxnSpPr>
            <p:spPr>
              <a:xfrm rot="5400000">
                <a:off x="2988618" y="2132856"/>
                <a:ext cx="575270" cy="794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8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23528" y="2433337"/>
                <a:ext cx="409575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9" name="68 Conector recto de flecha"/>
              <p:cNvCxnSpPr/>
              <p:nvPr/>
            </p:nvCxnSpPr>
            <p:spPr>
              <a:xfrm rot="10800000" flipV="1">
                <a:off x="755576" y="2557406"/>
                <a:ext cx="1966689" cy="27434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69 CuadroTexto"/>
              <p:cNvSpPr txBox="1"/>
              <p:nvPr/>
            </p:nvSpPr>
            <p:spPr>
              <a:xfrm>
                <a:off x="971600" y="2619440"/>
                <a:ext cx="1172116" cy="225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100" dirty="0">
                    <a:solidFill>
                      <a:srgbClr val="000000"/>
                    </a:solidFill>
                  </a:rPr>
                  <a:t>Se termina la pila</a:t>
                </a:r>
                <a:endParaRPr lang="es-ES" sz="11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2016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400" dirty="0">
                <a:solidFill>
                  <a:schemeClr val="tx1"/>
                </a:solidFill>
              </a:rPr>
              <a:t>Libros Utilizados en la Teoría </a:t>
            </a:r>
          </a:p>
          <a:p>
            <a:pPr lvl="1"/>
            <a:r>
              <a:rPr lang="es-ES_tradnl" sz="2000" dirty="0">
                <a:solidFill>
                  <a:schemeClr val="tx1"/>
                </a:solidFill>
              </a:rPr>
              <a:t>Pfleeger, Capítulo 4 , Ingeniería de Software, </a:t>
            </a:r>
            <a:r>
              <a:rPr lang="es-ES" sz="2000" dirty="0">
                <a:solidFill>
                  <a:schemeClr val="tx1"/>
                </a:solidFill>
              </a:rPr>
              <a:t>Pearson-Prentice Hall 2002</a:t>
            </a:r>
            <a:r>
              <a:rPr lang="es-ES_tradnl" sz="20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Sommerville Ian,  Capítulo 7, Ingeniería de Software, Addison-Wesley 2005</a:t>
            </a:r>
          </a:p>
          <a:p>
            <a:pPr lvl="1"/>
            <a:endParaRPr lang="es-ES" sz="2000" dirty="0">
              <a:solidFill>
                <a:schemeClr val="tx1"/>
              </a:solidFill>
            </a:endParaRPr>
          </a:p>
          <a:p>
            <a:endParaRPr lang="es-ES" sz="2400" dirty="0">
              <a:solidFill>
                <a:schemeClr val="tx1"/>
              </a:solidFill>
            </a:endParaRPr>
          </a:p>
          <a:p>
            <a:endParaRPr lang="es-ES_tradnl" sz="2400" dirty="0">
              <a:solidFill>
                <a:schemeClr val="tx1"/>
              </a:solidFill>
            </a:endParaRPr>
          </a:p>
          <a:p>
            <a:pPr lvl="1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2016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27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Requerimientos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mtClean="0"/>
              <a:t>Verificamos y validamos los requerimientos</a:t>
            </a:r>
            <a:endParaRPr lang="es-ES" smtClean="0"/>
          </a:p>
          <a:p>
            <a:pPr lvl="1"/>
            <a:r>
              <a:rPr lang="es-ES" smtClean="0"/>
              <a:t>¿Los requerimientos son correctos? (Correctitud)</a:t>
            </a:r>
          </a:p>
          <a:p>
            <a:pPr lvl="1"/>
            <a:r>
              <a:rPr lang="es-ES" smtClean="0"/>
              <a:t>¿Los requerimientos son consistentes? (Consistencia)</a:t>
            </a:r>
          </a:p>
          <a:p>
            <a:pPr lvl="1"/>
            <a:r>
              <a:rPr lang="es-ES" smtClean="0"/>
              <a:t>¿Los requerimientos son completos? (Completitud)</a:t>
            </a:r>
          </a:p>
          <a:p>
            <a:pPr lvl="1"/>
            <a:r>
              <a:rPr lang="es-ES" smtClean="0"/>
              <a:t>¿Los requerimientos son realistas? (Verificabilidad)</a:t>
            </a:r>
          </a:p>
          <a:p>
            <a:pPr lvl="1"/>
            <a:r>
              <a:rPr lang="es-ES" smtClean="0"/>
              <a:t>¿Describe cada requerimiento algo que es necesario para el cliente?</a:t>
            </a:r>
          </a:p>
          <a:p>
            <a:pPr lvl="1"/>
            <a:r>
              <a:rPr lang="es-ES" smtClean="0"/>
              <a:t>¿Las personas que adquieren el sistema comprenden correctamente el requerimiento ? (Comprensibilidad)</a:t>
            </a:r>
          </a:p>
          <a:p>
            <a:pPr lvl="1"/>
            <a:r>
              <a:rPr lang="es-ES" smtClean="0"/>
              <a:t>¿Son adaptables los requerimientos ? (Adaptabilidad)</a:t>
            </a:r>
          </a:p>
          <a:p>
            <a:pPr lvl="1"/>
            <a:r>
              <a:rPr lang="es-ES" smtClean="0"/>
              <a:t>¿Esta claramente establecido el origen del requerimiento? (Trazabilidad)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240016" y="565958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tx2">
                    <a:lumMod val="75000"/>
                  </a:schemeClr>
                </a:solidFill>
              </a:rPr>
              <a:t>Gestión de Requerimientos</a:t>
            </a:r>
            <a:endParaRPr lang="es-E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151785" y="5661248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b="1" dirty="0">
                <a:solidFill>
                  <a:schemeClr val="tx2">
                    <a:lumMod val="75000"/>
                  </a:schemeClr>
                </a:solidFill>
              </a:rPr>
              <a:t>Cambios </a:t>
            </a:r>
            <a:endParaRPr lang="es-E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3359696" y="5661248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Flecha derecha"/>
          <p:cNvSpPr/>
          <p:nvPr/>
        </p:nvSpPr>
        <p:spPr>
          <a:xfrm>
            <a:off x="5447928" y="5661248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6866" name="Picture 2" descr="http://www.cpslogistics.com/blog/wp-content/uploads/2012/04/herramientas-gratuitas-de-gestion-de-proyectos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26146" y="0"/>
            <a:ext cx="2483768" cy="20185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Gestión de los Requerimientos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¿Por qué cambian los requerimientos?</a:t>
            </a:r>
            <a:endParaRPr lang="es-ES" dirty="0" smtClean="0"/>
          </a:p>
          <a:p>
            <a:pPr lvl="1"/>
            <a:r>
              <a:rPr lang="es-ES" dirty="0" smtClean="0"/>
              <a:t>Porque al analizar el problema, no se hacen las preguntas correctas a las personas correctas (En sistemas grandes hay una comunidad diversa de usuarios)</a:t>
            </a:r>
          </a:p>
          <a:p>
            <a:pPr lvl="1"/>
            <a:r>
              <a:rPr lang="es-ES" dirty="0" smtClean="0"/>
              <a:t>Porque los clientes y los usuarios son distintos</a:t>
            </a:r>
          </a:p>
          <a:p>
            <a:pPr lvl="1"/>
            <a:r>
              <a:rPr lang="es-ES" dirty="0" smtClean="0"/>
              <a:t>Porque cambió el problema que se estaba resolviendo</a:t>
            </a:r>
          </a:p>
          <a:p>
            <a:pPr lvl="1"/>
            <a:r>
              <a:rPr lang="es-ES" dirty="0" smtClean="0"/>
              <a:t>Porque los usuarios cambiaron su forma de pensar o sus percepciones</a:t>
            </a:r>
          </a:p>
          <a:p>
            <a:pPr lvl="1"/>
            <a:r>
              <a:rPr lang="es-ES" dirty="0" smtClean="0"/>
              <a:t>Porque cambió el ambiente de negocios (mercado, etc.) 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4294967295"/>
          </p:nvPr>
        </p:nvSpPr>
        <p:spPr>
          <a:xfrm>
            <a:off x="0" y="6451600"/>
            <a:ext cx="4191000" cy="357188"/>
          </a:xfrm>
        </p:spPr>
        <p:txBody>
          <a:bodyPr>
            <a:normAutofit/>
          </a:bodyPr>
          <a:lstStyle/>
          <a:p>
            <a:r>
              <a:rPr lang="es-ES" sz="1200" dirty="0" err="1"/>
              <a:t>Sommerville</a:t>
            </a:r>
            <a:r>
              <a:rPr lang="es-ES" sz="1200" dirty="0"/>
              <a:t>, Capítulo  7</a:t>
            </a:r>
          </a:p>
          <a:p>
            <a:endParaRPr lang="es-ES" sz="1200" dirty="0">
              <a:solidFill>
                <a:schemeClr val="tx1"/>
              </a:solidFill>
            </a:endParaRPr>
          </a:p>
        </p:txBody>
      </p:sp>
      <p:pic>
        <p:nvPicPr>
          <p:cNvPr id="34818" name="Picture 2" descr="http://2.bp.blogspot.com/-Hrv1WUMvrwo/UvKEDL5goQI/AAAAAAAAAes/YfTxhfucZ8Q/s1600/opcione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8F7F5"/>
              </a:clrFrom>
              <a:clrTo>
                <a:srgbClr val="F8F7F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48752" y="4935695"/>
            <a:ext cx="2184723" cy="13789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Gestión de los Requerimientos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mtClean="0"/>
              <a:t>Es el proceso de comprender y controlar los cambios en los requerimientos.</a:t>
            </a:r>
          </a:p>
          <a:p>
            <a:r>
              <a:rPr lang="es-ES_tradnl" smtClean="0"/>
              <a:t>Se debería comenzar cuando esté disponible una versión del documento de requerimientos.</a:t>
            </a:r>
            <a:endParaRPr lang="es-ES" smtClean="0"/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4294967295"/>
          </p:nvPr>
        </p:nvSpPr>
        <p:spPr>
          <a:xfrm>
            <a:off x="0" y="6451600"/>
            <a:ext cx="4191000" cy="357188"/>
          </a:xfrm>
        </p:spPr>
        <p:txBody>
          <a:bodyPr>
            <a:normAutofit fontScale="92500" lnSpcReduction="20000"/>
          </a:bodyPr>
          <a:lstStyle/>
          <a:p>
            <a:r>
              <a:rPr lang="es-ES" smtClean="0"/>
              <a:t>Sommerville, Capítulo  7</a:t>
            </a:r>
          </a:p>
          <a:p>
            <a:endParaRPr lang="es-E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576" y="2889802"/>
            <a:ext cx="6423610" cy="3172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Gestión de los Requerimientos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Requerimientos </a:t>
            </a:r>
            <a:r>
              <a:rPr lang="es-ES" dirty="0"/>
              <a:t>duraderos</a:t>
            </a:r>
          </a:p>
          <a:p>
            <a:pPr lvl="1"/>
            <a:r>
              <a:rPr lang="es-ES" dirty="0"/>
              <a:t>Relativamente estables, se derivan de la actividad principal de la organización.</a:t>
            </a:r>
          </a:p>
          <a:p>
            <a:r>
              <a:rPr lang="es-ES" dirty="0"/>
              <a:t>Requerimientos volátiles</a:t>
            </a:r>
          </a:p>
          <a:p>
            <a:pPr lvl="1"/>
            <a:r>
              <a:rPr lang="es-ES" dirty="0"/>
              <a:t>Cambian durante el desarrollo del sistema o después que se puso en operación. (Ej.: cambios gubernamentales)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4294967295"/>
          </p:nvPr>
        </p:nvSpPr>
        <p:spPr>
          <a:xfrm>
            <a:off x="0" y="6451600"/>
            <a:ext cx="4191000" cy="357188"/>
          </a:xfrm>
        </p:spPr>
        <p:txBody>
          <a:bodyPr>
            <a:normAutofit fontScale="92500" lnSpcReduction="20000"/>
          </a:bodyPr>
          <a:lstStyle/>
          <a:p>
            <a:r>
              <a:rPr lang="es-ES"/>
              <a:t>Sommerville, Capítulo  7</a:t>
            </a:r>
            <a:endParaRPr lang="es-ES" dirty="0"/>
          </a:p>
        </p:txBody>
      </p:sp>
      <p:pic>
        <p:nvPicPr>
          <p:cNvPr id="31746" name="Picture 2" descr="https://encrypted-tbn3.gstatic.com/images?q=tbn:ANd9GcTDzDZTe2oefpuDgwyqZr7doDqeBnGHCD2zeqw9B0-9bxuhP5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1109" y="5156555"/>
            <a:ext cx="2790825" cy="1638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Gestión de los Requerimientos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mtClean="0"/>
              <a:t>Requerimientos volátiles: </a:t>
            </a:r>
          </a:p>
          <a:p>
            <a:pPr lvl="1"/>
            <a:r>
              <a:rPr lang="es-ES" smtClean="0"/>
              <a:t>Requerimientos Cambiantes: cambian porque se modifica el ambiente (entorno).</a:t>
            </a:r>
          </a:p>
          <a:p>
            <a:pPr lvl="1"/>
            <a:r>
              <a:rPr lang="es-ES" smtClean="0"/>
              <a:t>Requerimientos emergentes: surgen como ampliación (al incrementar la comprensión del cliente).</a:t>
            </a:r>
          </a:p>
          <a:p>
            <a:pPr lvl="1"/>
            <a:r>
              <a:rPr lang="es-ES" smtClean="0"/>
              <a:t>Requerimientos consecuentes: surgen por la introducción del sistema. Pueden cambiar los procesos de la organización por desarrollar nuevas formas de trabajo.</a:t>
            </a:r>
          </a:p>
          <a:p>
            <a:pPr lvl="1"/>
            <a:r>
              <a:rPr lang="es-ES" smtClean="0"/>
              <a:t>Requerimientos de compatibilidad: cambian porque interactúan con otros sistemas que cambian.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4294967295"/>
          </p:nvPr>
        </p:nvSpPr>
        <p:spPr>
          <a:xfrm>
            <a:off x="0" y="6451600"/>
            <a:ext cx="4191000" cy="357188"/>
          </a:xfrm>
        </p:spPr>
        <p:txBody>
          <a:bodyPr>
            <a:normAutofit fontScale="62500" lnSpcReduction="20000"/>
          </a:bodyPr>
          <a:lstStyle/>
          <a:p>
            <a:r>
              <a:rPr lang="es-ES" smtClean="0"/>
              <a:t>Requerimientos volátiles:Sommerville, Capítulo  7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Gestión de los Requerimientos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</a:t>
            </a:r>
            <a:r>
              <a:rPr lang="es-ES" dirty="0"/>
              <a:t>debe realizar : 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dirty="0"/>
              <a:t>Identificación de requerimientos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dirty="0"/>
              <a:t>Gestión del cambio</a:t>
            </a:r>
          </a:p>
          <a:p>
            <a:pPr marL="1234440" lvl="2" indent="-457200">
              <a:buFont typeface="+mj-lt"/>
              <a:buAutoNum type="arabicPeriod"/>
            </a:pPr>
            <a:r>
              <a:rPr lang="es-ES" dirty="0"/>
              <a:t>Análisis del problema y especificación del cambio</a:t>
            </a:r>
          </a:p>
          <a:p>
            <a:pPr marL="1234440" lvl="2" indent="-457200">
              <a:buFont typeface="+mj-lt"/>
              <a:buAutoNum type="arabicPeriod"/>
            </a:pPr>
            <a:r>
              <a:rPr lang="es-ES" dirty="0"/>
              <a:t>Análisis del cambio y cálculo de costos</a:t>
            </a:r>
          </a:p>
          <a:p>
            <a:pPr marL="1234440" lvl="2" indent="-457200">
              <a:buFont typeface="+mj-lt"/>
              <a:buAutoNum type="arabicPeriod"/>
            </a:pPr>
            <a:r>
              <a:rPr lang="es-ES" dirty="0"/>
              <a:t>Implementación del cambio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dirty="0"/>
              <a:t>Políticas de rastreo</a:t>
            </a:r>
          </a:p>
          <a:p>
            <a:pPr marL="1234440" lvl="2" indent="-457200">
              <a:buFont typeface="+mj-lt"/>
              <a:buAutoNum type="arabicPeriod"/>
            </a:pPr>
            <a:r>
              <a:rPr lang="es-ES" dirty="0"/>
              <a:t>Fuente - Requerimientos - Diseño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dirty="0"/>
              <a:t>Ayuda de herramientas CASE</a:t>
            </a:r>
          </a:p>
          <a:p>
            <a:pPr marL="1234440" lvl="2" indent="-457200">
              <a:buFont typeface="+mj-lt"/>
              <a:buAutoNum type="arabicPeriod"/>
            </a:pPr>
            <a:r>
              <a:rPr lang="es-ES" dirty="0"/>
              <a:t>Almacenar requerimientos</a:t>
            </a:r>
          </a:p>
          <a:p>
            <a:pPr marL="1234440" lvl="2" indent="-457200">
              <a:buFont typeface="+mj-lt"/>
              <a:buAutoNum type="arabicPeriod"/>
            </a:pPr>
            <a:r>
              <a:rPr lang="es-ES" dirty="0"/>
              <a:t>Gestionar el cambio</a:t>
            </a:r>
          </a:p>
          <a:p>
            <a:pPr marL="1234440" lvl="2" indent="-457200">
              <a:buFont typeface="+mj-lt"/>
              <a:buAutoNum type="arabicPeriod"/>
            </a:pPr>
            <a:r>
              <a:rPr lang="es-ES" dirty="0"/>
              <a:t>Gestionar el rastreo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4294967295"/>
          </p:nvPr>
        </p:nvSpPr>
        <p:spPr>
          <a:xfrm>
            <a:off x="0" y="6451600"/>
            <a:ext cx="4191000" cy="357188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/>
              <a:t>Sommerville</a:t>
            </a:r>
            <a:r>
              <a:rPr lang="es-ES" dirty="0"/>
              <a:t>, Capítulo  7</a:t>
            </a:r>
          </a:p>
          <a:p>
            <a:endParaRPr lang="es-ES" dirty="0"/>
          </a:p>
        </p:txBody>
      </p:sp>
      <p:pic>
        <p:nvPicPr>
          <p:cNvPr id="28674" name="Picture 2" descr="http://www.accconsulting.cl/img/gestion-del-cambio.jpg"/>
          <p:cNvPicPr>
            <a:picLocks noChangeAspect="1" noChangeArrowheads="1"/>
          </p:cNvPicPr>
          <p:nvPr/>
        </p:nvPicPr>
        <p:blipFill>
          <a:blip r:embed="rId2" cstate="print"/>
          <a:srcRect r="51020"/>
          <a:stretch>
            <a:fillRect/>
          </a:stretch>
        </p:blipFill>
        <p:spPr bwMode="auto">
          <a:xfrm>
            <a:off x="7680176" y="3933056"/>
            <a:ext cx="2799184" cy="2381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29680" y="1412776"/>
            <a:ext cx="8926760" cy="1927225"/>
          </a:xfrm>
        </p:spPr>
        <p:txBody>
          <a:bodyPr>
            <a:noAutofit/>
          </a:bodyPr>
          <a:lstStyle/>
          <a:p>
            <a:r>
              <a:rPr lang="es-ES_tradnl" sz="6000" dirty="0"/>
              <a:t>Técnicas de Especificación de Requerimientos</a:t>
            </a:r>
            <a:endParaRPr lang="es-ES" sz="6000" dirty="0"/>
          </a:p>
        </p:txBody>
      </p:sp>
      <p:sp>
        <p:nvSpPr>
          <p:cNvPr id="7" name="6 Marcador de texto"/>
          <p:cNvSpPr>
            <a:spLocks noGrp="1"/>
          </p:cNvSpPr>
          <p:nvPr>
            <p:ph type="subTitle" idx="1"/>
          </p:nvPr>
        </p:nvSpPr>
        <p:spPr>
          <a:xfrm>
            <a:off x="2209800" y="3505200"/>
            <a:ext cx="7846640" cy="1752600"/>
          </a:xfrm>
        </p:spPr>
        <p:txBody>
          <a:bodyPr/>
          <a:lstStyle/>
          <a:p>
            <a:r>
              <a:rPr lang="es-ES_tradnl" dirty="0" smtClean="0">
                <a:solidFill>
                  <a:schemeClr val="tx1"/>
                </a:solidFill>
              </a:rPr>
              <a:t>Máquinas de estados finitos</a:t>
            </a:r>
          </a:p>
          <a:p>
            <a:r>
              <a:rPr lang="es-ES_tradnl" dirty="0" smtClean="0">
                <a:solidFill>
                  <a:schemeClr val="tx1"/>
                </a:solidFill>
              </a:rPr>
              <a:t>DTE</a:t>
            </a:r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Personalizado 1">
      <a:dk1>
        <a:sysClr val="windowText" lastClr="000000"/>
      </a:dk1>
      <a:lt1>
        <a:sysClr val="window" lastClr="FFFFFF"/>
      </a:lt1>
      <a:dk2>
        <a:srgbClr val="595959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E621EBCE-43AD-4A97-97BD-B2D22780307A}" vid="{36DF31E3-BF35-41F2-BB91-8521B90D46C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9743</TotalTime>
  <Words>1445</Words>
  <Application>Microsoft Office PowerPoint</Application>
  <PresentationFormat>Panorámica</PresentationFormat>
  <Paragraphs>282</Paragraphs>
  <Slides>27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</vt:lpstr>
      <vt:lpstr>Tahoma</vt:lpstr>
      <vt:lpstr>Times New Roman</vt:lpstr>
      <vt:lpstr>Tema1</vt:lpstr>
      <vt:lpstr>Ingeniería de Software I</vt:lpstr>
      <vt:lpstr>Requerimientos II - DTE </vt:lpstr>
      <vt:lpstr>Requerimientos</vt:lpstr>
      <vt:lpstr>Gestión de los Requerimientos</vt:lpstr>
      <vt:lpstr>Gestión de los Requerimientos</vt:lpstr>
      <vt:lpstr>Gestión de los Requerimientos</vt:lpstr>
      <vt:lpstr>Gestión de los Requerimientos</vt:lpstr>
      <vt:lpstr>Gestión de los Requerimientos</vt:lpstr>
      <vt:lpstr>Técnicas de Especificación de Requerimientos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Bibliografía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Ariel</dc:creator>
  <cp:lastModifiedBy>Ariel Pasini</cp:lastModifiedBy>
  <cp:revision>151</cp:revision>
  <cp:lastPrinted>2015-09-03T19:24:23Z</cp:lastPrinted>
  <dcterms:created xsi:type="dcterms:W3CDTF">2011-08-23T16:26:08Z</dcterms:created>
  <dcterms:modified xsi:type="dcterms:W3CDTF">2016-08-26T15:01:25Z</dcterms:modified>
</cp:coreProperties>
</file>