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AC5D3-B04F-43ED-90B3-E67FEF50D15E}" type="datetimeFigureOut">
              <a:rPr lang="es-ES" smtClean="0"/>
              <a:pPr/>
              <a:t>23/10/2016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FF96A-7B61-4E0D-BE21-F60FE91ABD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49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dirty="0" smtClean="0"/>
              <a:t>2013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Facultad de Informática UNLP</a:t>
            </a:r>
            <a:endParaRPr lang="es-ES" dirty="0"/>
          </a:p>
        </p:txBody>
      </p:sp>
      <p:sp>
        <p:nvSpPr>
          <p:cNvPr id="7" name="6 Marcador de encabezado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ES" dirty="0" smtClean="0"/>
              <a:t>Ingeniería de Software I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2115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dirty="0" smtClean="0"/>
              <a:t>Ingeniería de Software I 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dirty="0" smtClean="0"/>
              <a:t>2013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Facultad de Informática UNLP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282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dirty="0" smtClean="0"/>
              <a:t>Ingeniería de Software I 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dirty="0" smtClean="0"/>
              <a:t>2013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Facultad de Informática UNLP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9763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dirty="0" smtClean="0"/>
              <a:t>Ingeniería de Software I 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dirty="0" smtClean="0"/>
              <a:t>2013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Facultad de Informática UNLP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1887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dirty="0" smtClean="0"/>
              <a:t>Ingeniería de Software I 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dirty="0" smtClean="0"/>
              <a:t>2013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Facultad de Informática UNLP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7578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dirty="0" smtClean="0"/>
              <a:t>Ingeniería de Software I 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dirty="0" smtClean="0"/>
              <a:t>2013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Facultad de Informática UNLP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9901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dirty="0" smtClean="0"/>
              <a:t>Ingeniería de Software I 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dirty="0" smtClean="0"/>
              <a:t>2013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Facultad de Informática UNLP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4353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dirty="0" smtClean="0"/>
              <a:t>Ingeniería de Software I 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dirty="0" smtClean="0"/>
              <a:t>2013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Facultad de Informática UNLP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8850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dirty="0" smtClean="0"/>
              <a:t>Ingeniería de Software I 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dirty="0" smtClean="0"/>
              <a:t>2013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Facultad de Informática UNLP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1139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dirty="0" smtClean="0"/>
              <a:t>Ingeniería de Software I 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dirty="0" smtClean="0"/>
              <a:t>2013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Facultad de Informática UNLP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7602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dirty="0" smtClean="0"/>
              <a:t>Ingeniería de Software I 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dirty="0" smtClean="0"/>
              <a:t>2013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Facultad de Informática UNLP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006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AR" dirty="0" smtClean="0"/>
              <a:t>Cocer un saco para la venta</a:t>
            </a:r>
          </a:p>
          <a:p>
            <a:pPr>
              <a:buFontTx/>
              <a:buChar char="-"/>
            </a:pPr>
            <a:r>
              <a:rPr lang="es-AR" dirty="0" smtClean="0"/>
              <a:t>Cocer</a:t>
            </a:r>
            <a:r>
              <a:rPr lang="es-AR" baseline="0" dirty="0" smtClean="0"/>
              <a:t> un saco a medida (sabiendo el modelo pero ajustando las medidas)</a:t>
            </a:r>
          </a:p>
          <a:p>
            <a:pPr>
              <a:buFontTx/>
              <a:buChar char="-"/>
            </a:pPr>
            <a:r>
              <a:rPr lang="es-AR" baseline="0" dirty="0" smtClean="0"/>
              <a:t>Cocer un saco a medida (no sabiendo claramente el modelo)</a:t>
            </a:r>
          </a:p>
          <a:p>
            <a:pPr>
              <a:buFontTx/>
              <a:buChar char="-"/>
            </a:pPr>
            <a:r>
              <a:rPr lang="es-AR" baseline="0" dirty="0" smtClean="0"/>
              <a:t>Cocer un traje (saco, chaleco, pantalón)</a:t>
            </a:r>
          </a:p>
          <a:p>
            <a:pPr>
              <a:buFontTx/>
              <a:buChar char="-"/>
            </a:pPr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dirty="0" smtClean="0"/>
              <a:t>Ingeniería de Software I 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dirty="0" smtClean="0"/>
              <a:t>2013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Facultad de Informática UNLP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9529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dirty="0" smtClean="0"/>
              <a:t>Ingeniería de Software I 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dirty="0" smtClean="0"/>
              <a:t>2013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Facultad de Informática UNLP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9321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dirty="0" smtClean="0"/>
              <a:t>Ingeniería de Software I 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dirty="0" smtClean="0"/>
              <a:t>2013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Facultad de Informática UNLP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1746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dirty="0" smtClean="0"/>
              <a:t>Ingeniería de Software I 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dirty="0" smtClean="0"/>
              <a:t>2013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Facultad de Informática UNLP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219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dirty="0" smtClean="0"/>
              <a:t>Ingeniería de Software I 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dirty="0" smtClean="0"/>
              <a:t>2013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Facultad de Informática UNLP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7271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dirty="0" smtClean="0"/>
              <a:t>Ingeniería de Software I 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dirty="0" smtClean="0"/>
              <a:t>2013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Facultad de Informática UNLP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097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F96A-7B61-4E0D-BE21-F60FE91ABDBC}" type="slidenum">
              <a:rPr lang="es-ES" smtClean="0"/>
              <a:pPr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068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FF96A-7B61-4E0D-BE21-F60FE91ABDB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24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dirty="0" smtClean="0"/>
              <a:t>Ingeniería de Software I 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dirty="0" smtClean="0"/>
              <a:t>2013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Facultad de Informática UNLP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4373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dirty="0" smtClean="0"/>
              <a:t>2013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Facultad de Informática UNLP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9638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dirty="0" smtClean="0"/>
              <a:t>2013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Facultad de Informática UNLP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0706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dirty="0" smtClean="0"/>
              <a:t>2013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Facultad de Informática UNLP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5231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dirty="0" smtClean="0"/>
              <a:t>2013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Facultad de Informática UNLP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8606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dirty="0" smtClean="0"/>
              <a:t>2013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Facultad de Informática UNLP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6ED19C-7212-4830-AD7F-C49DF530AFD9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903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8201-E31A-413E-A30A-F66E68B34BD1}" type="datetime1">
              <a:rPr lang="es-ES" smtClean="0"/>
              <a:t>23/10/2016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13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4085-EF8E-410D-8E03-B2641EA0FF17}" type="datetime1">
              <a:rPr lang="es-ES" smtClean="0"/>
              <a:t>23/10/2016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27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356-8AAF-4F63-9ACD-34EE54416676}" type="datetime1">
              <a:rPr lang="es-ES" smtClean="0"/>
              <a:t>23/10/2016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646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 smtClean="0"/>
              <a:t>Ingeniería de Software I  2016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 smtClean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33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 con fuen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623391" y="643372"/>
            <a:ext cx="10772775" cy="1129444"/>
          </a:xfrm>
          <a:ln>
            <a:noFill/>
          </a:ln>
          <a:effectLst/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416480" y="5332755"/>
            <a:ext cx="2926080" cy="1048573"/>
          </a:xfrm>
          <a:ln>
            <a:noFill/>
          </a:ln>
        </p:spPr>
        <p:txBody>
          <a:bodyPr/>
          <a:lstStyle/>
          <a:p>
            <a:fld id="{D7956DE5-555E-4934-BCC0-5089CC7F681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17 CuadroTexto"/>
          <p:cNvSpPr txBox="1"/>
          <p:nvPr/>
        </p:nvSpPr>
        <p:spPr>
          <a:xfrm>
            <a:off x="5176313" y="6484425"/>
            <a:ext cx="6623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100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Fuente:</a:t>
            </a:r>
            <a:endParaRPr lang="es-AR" sz="11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4" y="6509534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100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23392" y="1902575"/>
            <a:ext cx="9793088" cy="4478753"/>
          </a:xfrm>
        </p:spPr>
        <p:txBody>
          <a:bodyPr/>
          <a:lstStyle>
            <a:lvl1pPr marL="91440" indent="-91440">
              <a:buClr>
                <a:srgbClr val="C00000"/>
              </a:buClr>
              <a:buFont typeface="Arial" panose="020B0604020202020204" pitchFamily="34" charset="0"/>
              <a:buChar char="»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 smtClean="0"/>
              <a:t> Haga clic para modificar el estilo de texto del patrón</a:t>
            </a:r>
          </a:p>
          <a:p>
            <a:pPr lvl="1"/>
            <a:r>
              <a:rPr lang="es-ES" dirty="0" smtClean="0"/>
              <a:t> Segundo nivel</a:t>
            </a:r>
          </a:p>
          <a:p>
            <a:pPr lvl="2"/>
            <a:r>
              <a:rPr lang="es-ES" dirty="0" smtClean="0"/>
              <a:t> Tercer nivel</a:t>
            </a:r>
          </a:p>
          <a:p>
            <a:pPr lvl="3"/>
            <a:r>
              <a:rPr lang="es-ES" dirty="0" smtClean="0"/>
              <a:t> Cuarto nivel</a:t>
            </a:r>
          </a:p>
          <a:p>
            <a:pPr lvl="4"/>
            <a:r>
              <a:rPr lang="es-ES" dirty="0" smtClean="0"/>
              <a:t> Quinto nivel</a:t>
            </a:r>
            <a:endParaRPr lang="es-AR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623392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2567608" y="6543219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fld id="{AA64B18C-62EC-41B7-97A2-47B948FE47EF}" type="datetime1">
              <a:rPr lang="es-ES" smtClean="0"/>
              <a:t>23/10/2016</a:t>
            </a:fld>
            <a:endParaRPr lang="es-E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980" y="6484425"/>
            <a:ext cx="2713920" cy="28328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sv-SE" dirty="0" smtClean="0"/>
              <a:t>Ingeniería de Software I  2016</a:t>
            </a:r>
            <a:endParaRPr lang="es-ES" dirty="0"/>
          </a:p>
        </p:txBody>
      </p:sp>
      <p:sp>
        <p:nvSpPr>
          <p:cNvPr id="11" name="17 CuadroTexto"/>
          <p:cNvSpPr txBox="1"/>
          <p:nvPr/>
        </p:nvSpPr>
        <p:spPr>
          <a:xfrm>
            <a:off x="5176313" y="6484425"/>
            <a:ext cx="6623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100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Fuente:</a:t>
            </a:r>
            <a:endParaRPr lang="es-AR" sz="1100" dirty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623392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637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DFDF-3426-456A-ABD2-06464A1F0EA5}" type="datetime1">
              <a:rPr lang="es-ES" smtClean="0"/>
              <a:t>23/10/2016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35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06D3-D975-4A64-A37E-DA8E513E4731}" type="datetime1">
              <a:rPr lang="es-ES" smtClean="0"/>
              <a:t>23/10/2016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36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18F7-6CAD-42D2-AED4-A5DC8D2869C4}" type="datetime1">
              <a:rPr lang="es-ES" smtClean="0"/>
              <a:t>23/10/2016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632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2AF9-5A8A-41BC-8771-1CB230FF28E8}" type="datetime1">
              <a:rPr lang="es-ES" smtClean="0"/>
              <a:t>23/10/2016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326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BB9-C673-4342-A463-8D0EDB029DB0}" type="datetime1">
              <a:rPr lang="es-ES" smtClean="0"/>
              <a:t>23/10/2016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287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CF8A-7787-424D-BE1E-11CFE512DF92}" type="datetime1">
              <a:rPr lang="es-ES" smtClean="0"/>
              <a:t>23/10/2016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87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741B-D4CD-410B-859F-7EC6F5DBB99C}" type="datetime1">
              <a:rPr lang="es-ES" smtClean="0"/>
              <a:t>23/10/2016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8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5432-570E-416D-A4D7-ACD29A2C1D04}" type="datetime1">
              <a:rPr lang="es-ES" smtClean="0"/>
              <a:t>23/10/2016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98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7956DE5-555E-4934-BCC0-5089CC7F681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sv-SE" smtClean="0"/>
              <a:t>Ingeniería de Software I  2016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35FB29D-FFFD-434E-9988-6B8DB12472A6}" type="datetime1">
              <a:rPr lang="es-ES" smtClean="0"/>
              <a:t>23/10/2016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994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Ingeniería de Software I 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smtClean="0"/>
              <a:t>Modelos de Proceso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68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Modelos de Proceso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_tradnl" smtClean="0"/>
              <a:t>Pfleeger</a:t>
            </a:r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Modelo en Cascada</a:t>
            </a:r>
          </a:p>
          <a:p>
            <a:pPr lvl="1"/>
            <a:r>
              <a:rPr lang="es-ES" dirty="0" smtClean="0"/>
              <a:t>Las etapas se representan cayendo en cascada</a:t>
            </a:r>
          </a:p>
          <a:p>
            <a:pPr lvl="1"/>
            <a:r>
              <a:rPr lang="es-ES" dirty="0" smtClean="0"/>
              <a:t>Cada etapa de desarrollo se debe completar antes que comience la siguiente </a:t>
            </a:r>
          </a:p>
          <a:p>
            <a:pPr lvl="1"/>
            <a:r>
              <a:rPr lang="es-ES" dirty="0" smtClean="0"/>
              <a:t>Útil para diagramar lo que se necesita hacer</a:t>
            </a:r>
          </a:p>
          <a:p>
            <a:pPr lvl="1"/>
            <a:r>
              <a:rPr lang="es-ES" dirty="0" smtClean="0"/>
              <a:t>Su simplicidad hace que sea fácil explicarlo a los clientes</a:t>
            </a:r>
          </a:p>
          <a:p>
            <a:pPr lvl="1"/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2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Modelos de Proceso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_tradnl" smtClean="0"/>
              <a:t>Pfleeger</a:t>
            </a:r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smtClean="0"/>
              <a:t>Modelo de la realidad (sin control entre las etapas)</a:t>
            </a:r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10203"/>
          <a:stretch/>
        </p:blipFill>
        <p:spPr bwMode="auto">
          <a:xfrm rot="16200000">
            <a:off x="4052800" y="1328984"/>
            <a:ext cx="3816424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Modelos de Proceso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_tradnl" smtClean="0"/>
              <a:t>Pfleeger</a:t>
            </a:r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Modelo en Cascada</a:t>
            </a:r>
          </a:p>
          <a:p>
            <a:pPr lvl="1"/>
            <a:r>
              <a:rPr lang="es-ES" dirty="0" smtClean="0"/>
              <a:t>Dificultades:</a:t>
            </a:r>
          </a:p>
          <a:p>
            <a:pPr lvl="2"/>
            <a:r>
              <a:rPr lang="es-ES" dirty="0" smtClean="0"/>
              <a:t>No existen resultados concretos hasta que todo este terminado.</a:t>
            </a:r>
          </a:p>
          <a:p>
            <a:pPr lvl="2"/>
            <a:r>
              <a:rPr lang="es-ES" dirty="0" smtClean="0"/>
              <a:t>Las fallas más triviales se encuentran al comienzo del período de prueba y las más graves al final.</a:t>
            </a:r>
          </a:p>
          <a:p>
            <a:pPr lvl="2"/>
            <a:r>
              <a:rPr lang="es-ES" dirty="0" smtClean="0"/>
              <a:t>La eliminación de fallas suele ser extremadamente difícil durante las últimas etapas de prueba del sistema.</a:t>
            </a:r>
          </a:p>
          <a:p>
            <a:pPr lvl="2"/>
            <a:r>
              <a:rPr lang="es-ES" dirty="0" smtClean="0"/>
              <a:t>Deriva del mundo del hardware y presenta una visión de manufactura sobre el desarrollo de software.</a:t>
            </a:r>
          </a:p>
          <a:p>
            <a:pPr lvl="2"/>
            <a:r>
              <a:rPr lang="es-ES" dirty="0" smtClean="0"/>
              <a:t>La necesidad de pruebas aumenta exponencialmente durante las etapas finales.</a:t>
            </a:r>
          </a:p>
          <a:p>
            <a:pPr lvl="2"/>
            <a:r>
              <a:rPr lang="es-ES" dirty="0" smtClean="0"/>
              <a:t> "CONGELAR" una fase es poco realista.</a:t>
            </a:r>
          </a:p>
          <a:p>
            <a:pPr lvl="2"/>
            <a:r>
              <a:rPr lang="es-ES" dirty="0" smtClean="0"/>
              <a:t> Existen errores, cambios de parecer, cambios en el ambiente.</a:t>
            </a:r>
          </a:p>
          <a:p>
            <a:pPr lvl="1"/>
            <a:endParaRPr lang="es-ES_tradnl" dirty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3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9587"/>
          <a:stretch/>
        </p:blipFill>
        <p:spPr bwMode="auto">
          <a:xfrm rot="16200000">
            <a:off x="5249683" y="1435115"/>
            <a:ext cx="3938210" cy="5724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Modelos de Proceso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_tradnl" smtClean="0"/>
              <a:t>Pfleeger</a:t>
            </a:r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smtClean="0"/>
              <a:t>Modelo en Cascada</a:t>
            </a:r>
          </a:p>
          <a:p>
            <a:pPr lvl="1"/>
            <a:r>
              <a:rPr lang="es-ES_tradnl" smtClean="0"/>
              <a:t>Con prototipo</a:t>
            </a:r>
          </a:p>
          <a:p>
            <a:pPr lvl="1"/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6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Modelos de Proceso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_tradnl" smtClean="0"/>
              <a:t>Pfleeger</a:t>
            </a:r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smtClean="0"/>
              <a:t>Modelo en V</a:t>
            </a:r>
          </a:p>
          <a:p>
            <a:pPr lvl="1"/>
            <a:r>
              <a:rPr lang="es-ES" smtClean="0"/>
              <a:t>Demuestra como se relacionan las actividades de prueba con las de análisis y diseño.</a:t>
            </a:r>
          </a:p>
          <a:p>
            <a:pPr lvl="1"/>
            <a:r>
              <a:rPr lang="es-ES" smtClean="0"/>
              <a:t>Sugiere que la prueba unitaria y de integración también sea utilizada para verificar el diseño del programa</a:t>
            </a:r>
          </a:p>
          <a:p>
            <a:pPr lvl="1"/>
            <a:r>
              <a:rPr lang="es-ES" smtClean="0"/>
              <a:t>La vinculación entre los lados derecho e izquierdo implica que, si se encuentran problemas durante la verificación y validación, entonces el lado izquierdo de la V puede ser ejecutado nuevamente para solucionar el problema. </a:t>
            </a:r>
          </a:p>
          <a:p>
            <a:pPr lvl="1"/>
            <a:endParaRPr lang="es-ES_tradnl" dirty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58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Modelos de Proceso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_tradnl" smtClean="0"/>
              <a:t>Pfleeger</a:t>
            </a:r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smtClean="0"/>
              <a:t>Modelo en V</a:t>
            </a:r>
          </a:p>
          <a:p>
            <a:pPr lvl="1"/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15</a:t>
            </a:fld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b="7492"/>
          <a:stretch/>
        </p:blipFill>
        <p:spPr>
          <a:xfrm>
            <a:off x="3192720" y="1999828"/>
            <a:ext cx="5791200" cy="405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2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Modelos de Proceso</a:t>
            </a:r>
            <a:endParaRPr lang="es-ES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smtClean="0"/>
              <a:t>Modelo de Prototipos</a:t>
            </a:r>
          </a:p>
          <a:p>
            <a:pPr lvl="1"/>
            <a:r>
              <a:rPr lang="es-ES" smtClean="0"/>
              <a:t>Un prototipo es un producto parcialmente desarrollado que permite que clientes y desarrolladores examinen algunos aspectos del sistema propuesto, y decidan si éste es adecuado o correcto para el producto terminado.</a:t>
            </a:r>
          </a:p>
          <a:p>
            <a:pPr lvl="1"/>
            <a:r>
              <a:rPr lang="es-ES" smtClean="0"/>
              <a:t>Esta es una alternativa de especificación para tratar mejor la incertidumbre, la ambigüedad y la volubilidad de los proyectos reales.</a:t>
            </a:r>
          </a:p>
          <a:p>
            <a:pPr lvl="1"/>
            <a:endParaRPr lang="es-ES_tradnl" dirty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 dirty="0"/>
          </a:p>
        </p:txBody>
      </p:sp>
      <p:pic>
        <p:nvPicPr>
          <p:cNvPr id="3074" name="Picture 2" descr="http://ossielniembrogarcia.files.wordpress.com/2014/05/slide-1-728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9" t="36290" r="25924" b="20787"/>
          <a:stretch/>
        </p:blipFill>
        <p:spPr bwMode="auto">
          <a:xfrm>
            <a:off x="7719432" y="4271176"/>
            <a:ext cx="2769056" cy="209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Modelos de Proceso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_tradnl" smtClean="0"/>
              <a:t>Pfleeger</a:t>
            </a:r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smtClean="0"/>
              <a:t>Modelo de Prototipos</a:t>
            </a:r>
          </a:p>
          <a:p>
            <a:pPr lvl="1"/>
            <a:endParaRPr lang="es-ES_tradnl" dirty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10580"/>
          <a:stretch/>
        </p:blipFill>
        <p:spPr bwMode="auto">
          <a:xfrm rot="16200000">
            <a:off x="4737376" y="466798"/>
            <a:ext cx="3528391" cy="78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417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Modelos de Proceso</a:t>
            </a:r>
            <a:endParaRPr lang="es-ES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ES_tradnl" sz="3200" smtClean="0">
                <a:solidFill>
                  <a:schemeClr val="tx1"/>
                </a:solidFill>
              </a:rPr>
              <a:t>Modelo de Prototipos</a:t>
            </a:r>
          </a:p>
          <a:p>
            <a:pPr lvl="1"/>
            <a:r>
              <a:rPr lang="es-ES_tradnl" sz="2800" smtClean="0">
                <a:solidFill>
                  <a:schemeClr val="tx1"/>
                </a:solidFill>
              </a:rPr>
              <a:t>Tipos</a:t>
            </a:r>
          </a:p>
          <a:p>
            <a:pPr lvl="2"/>
            <a:r>
              <a:rPr lang="es-ES_tradnl" sz="2400" smtClean="0">
                <a:solidFill>
                  <a:schemeClr val="tx1"/>
                </a:solidFill>
              </a:rPr>
              <a:t>Evolutivos</a:t>
            </a:r>
          </a:p>
          <a:p>
            <a:pPr lvl="3"/>
            <a:r>
              <a:rPr lang="es-ES" sz="2000" smtClean="0">
                <a:solidFill>
                  <a:schemeClr val="tx1"/>
                </a:solidFill>
              </a:rPr>
              <a:t>El objetivo es obtener el sistema a entregar.</a:t>
            </a:r>
          </a:p>
          <a:p>
            <a:pPr lvl="3"/>
            <a:r>
              <a:rPr lang="es-ES" sz="2000" smtClean="0">
                <a:solidFill>
                  <a:schemeClr val="tx1"/>
                </a:solidFill>
              </a:rPr>
              <a:t>Permite que todo el sistema o alguna de sus partes se construyan rápidamente para comprender o aclarar aspectos y asegurar que el desarrollador, el usuario y el cliente tengan una comprensión unificada tanto de lo que se necesita como de lo que se propone como solución</a:t>
            </a:r>
          </a:p>
          <a:p>
            <a:pPr lvl="2"/>
            <a:r>
              <a:rPr lang="es-ES_tradnl" sz="2400" smtClean="0">
                <a:solidFill>
                  <a:schemeClr val="tx1"/>
                </a:solidFill>
              </a:rPr>
              <a:t>Descartables </a:t>
            </a:r>
          </a:p>
          <a:p>
            <a:pPr lvl="3"/>
            <a:r>
              <a:rPr lang="es-ES_tradnl" sz="2000" smtClean="0">
                <a:solidFill>
                  <a:schemeClr val="tx1"/>
                </a:solidFill>
              </a:rPr>
              <a:t>No tiene funcionalidad</a:t>
            </a:r>
          </a:p>
          <a:p>
            <a:pPr lvl="3"/>
            <a:r>
              <a:rPr lang="es-ES_tradnl" sz="2000" smtClean="0">
                <a:solidFill>
                  <a:schemeClr val="tx1"/>
                </a:solidFill>
              </a:rPr>
              <a:t>Se utilizan herramientas de modelado </a:t>
            </a:r>
            <a:endParaRPr lang="es-ES_tradnl" dirty="0" smtClean="0">
              <a:solidFill>
                <a:schemeClr val="tx1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2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Modelos de Proceso</a:t>
            </a:r>
            <a:endParaRPr lang="es-ES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s-ES_tradnl" sz="3200" dirty="0" smtClean="0">
                <a:solidFill>
                  <a:schemeClr val="tx1"/>
                </a:solidFill>
              </a:rPr>
              <a:t>Modelo de Prototipos</a:t>
            </a:r>
          </a:p>
          <a:p>
            <a:pPr lvl="1"/>
            <a:r>
              <a:rPr lang="es-ES" sz="2800" dirty="0" smtClean="0">
                <a:solidFill>
                  <a:schemeClr val="tx1"/>
                </a:solidFill>
              </a:rPr>
              <a:t>Proyectos candidatos</a:t>
            </a:r>
          </a:p>
          <a:p>
            <a:pPr marL="274320" lvl="1" indent="0">
              <a:buNone/>
            </a:pPr>
            <a:endParaRPr lang="es-ES" sz="1100" dirty="0" smtClean="0">
              <a:solidFill>
                <a:schemeClr val="tx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s-ES" sz="2400" dirty="0" smtClean="0">
                <a:solidFill>
                  <a:schemeClr val="tx1"/>
                </a:solidFill>
              </a:rPr>
              <a:t>Usuarios que no examinarán los modelos abstractos</a:t>
            </a:r>
          </a:p>
          <a:p>
            <a:pPr lvl="2">
              <a:lnSpc>
                <a:spcPct val="120000"/>
              </a:lnSpc>
            </a:pPr>
            <a:r>
              <a:rPr lang="es-ES" sz="2400" dirty="0" smtClean="0">
                <a:solidFill>
                  <a:schemeClr val="tx1"/>
                </a:solidFill>
              </a:rPr>
              <a:t>Usuarios que no determinarán sus requerimientos inicialmente</a:t>
            </a:r>
          </a:p>
          <a:p>
            <a:pPr lvl="2">
              <a:lnSpc>
                <a:spcPct val="120000"/>
              </a:lnSpc>
            </a:pPr>
            <a:r>
              <a:rPr lang="es-ES" sz="2400" dirty="0" smtClean="0">
                <a:solidFill>
                  <a:schemeClr val="tx1"/>
                </a:solidFill>
              </a:rPr>
              <a:t>Sistemas con énfasis en los formatos de E/S más que en los detalles algorítmicos</a:t>
            </a:r>
          </a:p>
          <a:p>
            <a:pPr lvl="2">
              <a:lnSpc>
                <a:spcPct val="120000"/>
              </a:lnSpc>
            </a:pPr>
            <a:r>
              <a:rPr lang="es-ES" sz="2400" dirty="0" smtClean="0">
                <a:solidFill>
                  <a:schemeClr val="tx1"/>
                </a:solidFill>
              </a:rPr>
              <a:t>Sistemas en los que haya que explorar aspectos técnicos</a:t>
            </a:r>
          </a:p>
          <a:p>
            <a:pPr lvl="2">
              <a:lnSpc>
                <a:spcPct val="120000"/>
              </a:lnSpc>
            </a:pPr>
            <a:r>
              <a:rPr lang="es-ES" sz="2400" dirty="0" smtClean="0">
                <a:solidFill>
                  <a:schemeClr val="tx1"/>
                </a:solidFill>
              </a:rPr>
              <a:t>Si el usuario tiene dificultad al tratar con los modelos gráficos para modelar los requerimientos y el comportamiento</a:t>
            </a:r>
          </a:p>
          <a:p>
            <a:pPr lvl="2">
              <a:lnSpc>
                <a:spcPct val="120000"/>
              </a:lnSpc>
            </a:pPr>
            <a:r>
              <a:rPr lang="es-ES" sz="2400" dirty="0" smtClean="0">
                <a:solidFill>
                  <a:schemeClr val="tx1"/>
                </a:solidFill>
              </a:rPr>
              <a:t>Si se enfatiza el aspecto de la interfaz humana</a:t>
            </a:r>
            <a:endParaRPr lang="es-ES_tradnl" dirty="0" smtClean="0">
              <a:solidFill>
                <a:schemeClr val="tx1"/>
              </a:solidFill>
            </a:endParaRPr>
          </a:p>
          <a:p>
            <a:pPr lvl="1"/>
            <a:endParaRPr lang="es-ES_tradnl" dirty="0" smtClean="0">
              <a:solidFill>
                <a:schemeClr val="tx1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139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Proceso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_tradnl" smtClean="0"/>
              <a:t>Pfleeger</a:t>
            </a:r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" smtClean="0"/>
              <a:t>Cuando proveemos un servicio o creamos un producto, siempre seguimos una secuencia de pasos para realizar un conjunto de tareas.</a:t>
            </a:r>
          </a:p>
          <a:p>
            <a:r>
              <a:rPr lang="es-ES" smtClean="0"/>
              <a:t>Las tareas son realizadas usualmente en el mismo orden.</a:t>
            </a:r>
          </a:p>
          <a:p>
            <a:r>
              <a:rPr lang="es-ES" smtClean="0"/>
              <a:t>Por ejemplo, no se puede </a:t>
            </a:r>
            <a:r>
              <a:rPr lang="es-AR" smtClean="0"/>
              <a:t>cocinar una torta antes de que todos los ingredientes sean mezclados.</a:t>
            </a:r>
          </a:p>
          <a:p>
            <a:r>
              <a:rPr lang="es-AR" smtClean="0"/>
              <a:t>Se puede pensar a un conjunto ordenado de tareas como un proceso.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 dirty="0"/>
          </a:p>
        </p:txBody>
      </p:sp>
      <p:pic>
        <p:nvPicPr>
          <p:cNvPr id="2050" name="Picture 2" descr="http://cnho.files.wordpress.com/2013/04/pensar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8" t="5487" r="12129" b="7115"/>
          <a:stretch/>
        </p:blipFill>
        <p:spPr bwMode="auto">
          <a:xfrm>
            <a:off x="8753147" y="4480376"/>
            <a:ext cx="1663333" cy="190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79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Modelos de Proceso</a:t>
            </a:r>
            <a:endParaRPr lang="es-ES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smtClean="0"/>
              <a:t>Modelo de Prototipos</a:t>
            </a:r>
          </a:p>
          <a:p>
            <a:pPr lvl="1"/>
            <a:r>
              <a:rPr lang="es-ES_tradnl" smtClean="0"/>
              <a:t>Para asegurar el éxito</a:t>
            </a:r>
            <a:endParaRPr lang="es-ES" smtClean="0"/>
          </a:p>
          <a:p>
            <a:pPr lvl="2"/>
            <a:r>
              <a:rPr lang="es-ES" smtClean="0"/>
              <a:t>Debe ser un sistema con el que se pueda experimentar</a:t>
            </a:r>
          </a:p>
          <a:p>
            <a:pPr lvl="2"/>
            <a:r>
              <a:rPr lang="es-ES" smtClean="0"/>
              <a:t>Debe ser comparativamente barato (&lt; 10%)</a:t>
            </a:r>
          </a:p>
          <a:p>
            <a:pPr lvl="2"/>
            <a:r>
              <a:rPr lang="es-ES" smtClean="0"/>
              <a:t>Debe desarrollarse rápidamente</a:t>
            </a:r>
          </a:p>
          <a:p>
            <a:pPr lvl="2"/>
            <a:r>
              <a:rPr lang="es-ES" smtClean="0"/>
              <a:t>Énfasis en la interfaz de usuario</a:t>
            </a:r>
          </a:p>
          <a:p>
            <a:pPr lvl="2"/>
            <a:r>
              <a:rPr lang="es-ES" smtClean="0"/>
              <a:t>Equipo de desarrollo reducido</a:t>
            </a:r>
          </a:p>
          <a:p>
            <a:pPr lvl="2"/>
            <a:r>
              <a:rPr lang="es-ES" smtClean="0"/>
              <a:t>Herramientas y lenguajes adecuados</a:t>
            </a:r>
            <a:endParaRPr lang="es-ES_tradnl" smtClean="0"/>
          </a:p>
          <a:p>
            <a:pPr lvl="1"/>
            <a:endParaRPr lang="es-ES" smtClean="0"/>
          </a:p>
          <a:p>
            <a:endParaRPr lang="es-ES_tradnl" smtClean="0"/>
          </a:p>
          <a:p>
            <a:pPr lvl="1"/>
            <a:endParaRPr lang="es-ES_tradnl" dirty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 dirty="0"/>
          </a:p>
        </p:txBody>
      </p:sp>
      <p:pic>
        <p:nvPicPr>
          <p:cNvPr id="4098" name="Picture 2" descr="https://encrypted-tbn0.gstatic.com/images?q=tbn:ANd9GcQqHYDZHtQDC-2wqYA2np1cDOyY-0GeHbNTgBaPSTl4adMT9NG-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9" y="4322612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63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Modelos de Proceso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_tradnl" smtClean="0"/>
              <a:t>Pfleeger</a:t>
            </a:r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smtClean="0"/>
              <a:t>Desarrollo por fases</a:t>
            </a:r>
          </a:p>
          <a:p>
            <a:pPr lvl="1"/>
            <a:r>
              <a:rPr lang="es-ES" smtClean="0"/>
              <a:t>Se desarrolla el sistema de tal manera que puede ser entregado en piezas. Esto implica que existen dos sistemas funcionando en paralelo: el sistema operacional y el sistema en desarrollo. </a:t>
            </a:r>
          </a:p>
          <a:p>
            <a:pPr lvl="1"/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 dirty="0"/>
          </a:p>
        </p:txBody>
      </p:sp>
      <p:pic>
        <p:nvPicPr>
          <p:cNvPr id="10" name="Picture 4" descr="figura3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813" r="4045" b="20712"/>
          <a:stretch/>
        </p:blipFill>
        <p:spPr bwMode="auto">
          <a:xfrm>
            <a:off x="3358062" y="3636740"/>
            <a:ext cx="5332947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648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Modelos de Proceso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_tradnl" smtClean="0"/>
              <a:t>Pfleeger</a:t>
            </a:r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smtClean="0"/>
              <a:t>Desarrollo por fases</a:t>
            </a:r>
          </a:p>
          <a:p>
            <a:pPr lvl="1"/>
            <a:r>
              <a:rPr lang="es-ES_tradnl" smtClean="0"/>
              <a:t>Incremental</a:t>
            </a:r>
          </a:p>
          <a:p>
            <a:pPr lvl="2"/>
            <a:r>
              <a:rPr lang="es-ES_tradnl" smtClean="0"/>
              <a:t>El sistema es particionado en subsistemas de acuerdo con su funcionalidad. Cada entrega agrega un subsistema.</a:t>
            </a:r>
          </a:p>
          <a:p>
            <a:pPr lvl="1"/>
            <a:r>
              <a:rPr lang="es-ES_tradnl" smtClean="0"/>
              <a:t>Iterativo</a:t>
            </a:r>
          </a:p>
          <a:p>
            <a:pPr lvl="2"/>
            <a:r>
              <a:rPr lang="es-ES_tradnl" smtClean="0"/>
              <a:t>Entrega un sistema completo desde el principio y luego aumenta la funcionalidad de cada subsistema con las nuevas versiones.</a:t>
            </a:r>
          </a:p>
          <a:p>
            <a:pPr lvl="1"/>
            <a:endParaRPr lang="es-ES_tradnl" dirty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02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Modelos de Proceso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_tradnl" smtClean="0"/>
              <a:t>Pfleeger</a:t>
            </a:r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smtClean="0"/>
              <a:t>Desarrollo por fases</a:t>
            </a:r>
          </a:p>
          <a:p>
            <a:pPr lvl="1"/>
            <a:endParaRPr lang="es-ES_tradnl" dirty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12928"/>
          <a:stretch/>
        </p:blipFill>
        <p:spPr bwMode="auto">
          <a:xfrm rot="16140000">
            <a:off x="4475148" y="198702"/>
            <a:ext cx="3385719" cy="755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CuadroTexto"/>
          <p:cNvSpPr txBox="1"/>
          <p:nvPr/>
        </p:nvSpPr>
        <p:spPr>
          <a:xfrm>
            <a:off x="2981400" y="3771343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Funcionalidad Inicial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735960" y="1916832"/>
            <a:ext cx="220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Nueva Funcionalidad 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7968208" y="1916832"/>
            <a:ext cx="220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Nueva Funcionalidad </a:t>
            </a:r>
            <a:endParaRPr lang="es-ES" dirty="0"/>
          </a:p>
        </p:txBody>
      </p:sp>
      <p:cxnSp>
        <p:nvCxnSpPr>
          <p:cNvPr id="16" name="15 Conector recto de flecha"/>
          <p:cNvCxnSpPr/>
          <p:nvPr/>
        </p:nvCxnSpPr>
        <p:spPr>
          <a:xfrm flipH="1">
            <a:off x="6384032" y="2348880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14" idx="2"/>
          </p:cNvCxnSpPr>
          <p:nvPr/>
        </p:nvCxnSpPr>
        <p:spPr>
          <a:xfrm flipH="1">
            <a:off x="7536162" y="2286164"/>
            <a:ext cx="1532797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Abrir llave"/>
          <p:cNvSpPr/>
          <p:nvPr/>
        </p:nvSpPr>
        <p:spPr>
          <a:xfrm>
            <a:off x="2903192" y="4518738"/>
            <a:ext cx="216024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505744" y="4312334"/>
            <a:ext cx="1475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Sistema completo con </a:t>
            </a:r>
          </a:p>
          <a:p>
            <a:r>
              <a:rPr lang="es-ES_tradnl" dirty="0"/>
              <a:t>funcionalidad básica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8328249" y="5445225"/>
            <a:ext cx="1920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Se completa funcionalidades</a:t>
            </a:r>
            <a:endParaRPr lang="es-ES" dirty="0"/>
          </a:p>
        </p:txBody>
      </p:sp>
      <p:cxnSp>
        <p:nvCxnSpPr>
          <p:cNvPr id="23" name="22 Conector recto de flecha"/>
          <p:cNvCxnSpPr/>
          <p:nvPr/>
        </p:nvCxnSpPr>
        <p:spPr>
          <a:xfrm flipH="1" flipV="1">
            <a:off x="6168008" y="4725144"/>
            <a:ext cx="230425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H="1" flipV="1">
            <a:off x="7536160" y="4941168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03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Modelos de Proceso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_tradnl" smtClean="0"/>
              <a:t>Pfleeger</a:t>
            </a:r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El modelo espiral (</a:t>
            </a:r>
            <a:r>
              <a:rPr lang="es-ES_tradnl" dirty="0" err="1" smtClean="0"/>
              <a:t>Boehm</a:t>
            </a:r>
            <a:r>
              <a:rPr lang="es-ES_tradnl" dirty="0" smtClean="0"/>
              <a:t>)</a:t>
            </a:r>
            <a:endParaRPr lang="es-ES" dirty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 dirty="0"/>
          </a:p>
        </p:txBody>
      </p:sp>
      <p:pic>
        <p:nvPicPr>
          <p:cNvPr id="5122" name="Picture 2" descr="http://3.bp.blogspot.com/-GB306Hwl2As/TaIaFW7kkNI/AAAAAAAAAAQ/dYdnJD_xmEU/s1600/ESPIRA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3" b="886"/>
          <a:stretch/>
        </p:blipFill>
        <p:spPr bwMode="auto">
          <a:xfrm>
            <a:off x="4241629" y="2328161"/>
            <a:ext cx="6522105" cy="398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883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Modelos de Proceso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_tradnl" smtClean="0"/>
              <a:t>Pfleeger</a:t>
            </a:r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smtClean="0"/>
              <a:t>El modelo espiral (Boehm)</a:t>
            </a:r>
            <a:endParaRPr lang="es-ES" smtClean="0"/>
          </a:p>
          <a:p>
            <a:pPr lvl="1"/>
            <a:r>
              <a:rPr lang="es-ES" smtClean="0"/>
              <a:t>Combina las actividades de desarrollo con la gestión del riesgo </a:t>
            </a:r>
          </a:p>
          <a:p>
            <a:pPr lvl="1"/>
            <a:r>
              <a:rPr lang="es-ES" smtClean="0"/>
              <a:t>Trata de mejorar los ciclos de vida clásicos y prototipos.</a:t>
            </a:r>
          </a:p>
          <a:p>
            <a:pPr lvl="1"/>
            <a:r>
              <a:rPr lang="es-ES" smtClean="0"/>
              <a:t>Incorpora objetivos de calidad </a:t>
            </a:r>
          </a:p>
          <a:p>
            <a:pPr lvl="1"/>
            <a:r>
              <a:rPr lang="es-ES" smtClean="0"/>
              <a:t>Elimina errores y alternativas no atractivas al comienzo</a:t>
            </a:r>
          </a:p>
          <a:p>
            <a:pPr lvl="1"/>
            <a:r>
              <a:rPr lang="es-ES" smtClean="0"/>
              <a:t>Permite iteraciones, vuelta atrás y finalizaciones rápidas</a:t>
            </a:r>
          </a:p>
          <a:p>
            <a:pPr lvl="1"/>
            <a:r>
              <a:rPr lang="es-ES" smtClean="0"/>
              <a:t>Cada ciclo empieza identificando:</a:t>
            </a:r>
          </a:p>
          <a:p>
            <a:pPr lvl="2"/>
            <a:r>
              <a:rPr lang="es-ES" smtClean="0"/>
              <a:t>Los objetivos de la porción correspondiente</a:t>
            </a:r>
          </a:p>
          <a:p>
            <a:pPr lvl="2"/>
            <a:r>
              <a:rPr lang="es-ES" smtClean="0"/>
              <a:t>Las alternativas</a:t>
            </a:r>
          </a:p>
          <a:p>
            <a:pPr lvl="2"/>
            <a:r>
              <a:rPr lang="es-ES" smtClean="0"/>
              <a:t>Restricciones</a:t>
            </a:r>
          </a:p>
          <a:p>
            <a:pPr lvl="1"/>
            <a:r>
              <a:rPr lang="es-ES" smtClean="0"/>
              <a:t>Cada ciclo se completa con una revisión que incluye todo el ciclo anterior y el plan para el siguiente</a:t>
            </a:r>
          </a:p>
          <a:p>
            <a:pPr lvl="1"/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Modelos de Proceso</a:t>
            </a:r>
            <a:endParaRPr lang="es-ES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smtClean="0"/>
              <a:t>Davis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 dirty="0"/>
          </a:p>
        </p:txBody>
      </p:sp>
      <p:grpSp>
        <p:nvGrpSpPr>
          <p:cNvPr id="15" name="Grupo 14"/>
          <p:cNvGrpSpPr/>
          <p:nvPr/>
        </p:nvGrpSpPr>
        <p:grpSpPr>
          <a:xfrm>
            <a:off x="3551194" y="2280689"/>
            <a:ext cx="4895382" cy="3177704"/>
            <a:chOff x="1576856" y="2195512"/>
            <a:chExt cx="4895382" cy="3177704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6856" y="2195512"/>
              <a:ext cx="4895382" cy="3177704"/>
            </a:xfrm>
            <a:prstGeom prst="rect">
              <a:avLst/>
            </a:prstGeom>
          </p:spPr>
        </p:pic>
        <p:sp>
          <p:nvSpPr>
            <p:cNvPr id="11" name="CuadroTexto 10"/>
            <p:cNvSpPr txBox="1"/>
            <p:nvPr/>
          </p:nvSpPr>
          <p:spPr>
            <a:xfrm>
              <a:off x="1620609" y="3157441"/>
              <a:ext cx="400110" cy="1115049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s-AR" sz="1400" dirty="0"/>
                <a:t>Funcionalidad</a:t>
              </a: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3203848" y="2573022"/>
              <a:ext cx="12710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/>
                <a:t>Necesidades del usuario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3586715" y="4725144"/>
              <a:ext cx="1271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/>
                <a:t>tiempo</a:t>
              </a:r>
            </a:p>
          </p:txBody>
        </p:sp>
      </p:grpSp>
      <p:sp>
        <p:nvSpPr>
          <p:cNvPr id="16" name="CuadroTexto 15"/>
          <p:cNvSpPr txBox="1"/>
          <p:nvPr/>
        </p:nvSpPr>
        <p:spPr>
          <a:xfrm>
            <a:off x="3674697" y="5387886"/>
            <a:ext cx="554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Las necesidades de los usuarios evolucionan de manera constante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3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Modelos de Proceso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_tradnl" smtClean="0"/>
              <a:t>Davis</a:t>
            </a:r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smtClean="0"/>
              <a:t>Análisis Comparativo</a:t>
            </a:r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4191" b="3959"/>
          <a:stretch/>
        </p:blipFill>
        <p:spPr bwMode="auto">
          <a:xfrm>
            <a:off x="3106942" y="2470666"/>
            <a:ext cx="6019800" cy="3744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12 CuadroTexto"/>
          <p:cNvSpPr txBox="1"/>
          <p:nvPr/>
        </p:nvSpPr>
        <p:spPr>
          <a:xfrm>
            <a:off x="9048328" y="2060848"/>
            <a:ext cx="963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/>
              <a:t>Clásico</a:t>
            </a:r>
            <a:r>
              <a:rPr lang="es-ES_tradnl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s-E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01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Modelos de Proceso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_tradnl" smtClean="0"/>
              <a:t>Davis</a:t>
            </a:r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smtClean="0"/>
              <a:t>Análisis Comparativo</a:t>
            </a:r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6950" b="4415"/>
          <a:stretch/>
        </p:blipFill>
        <p:spPr bwMode="auto">
          <a:xfrm>
            <a:off x="2846503" y="2542674"/>
            <a:ext cx="622935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12 CuadroTexto"/>
          <p:cNvSpPr txBox="1"/>
          <p:nvPr/>
        </p:nvSpPr>
        <p:spPr>
          <a:xfrm>
            <a:off x="9048328" y="2060848"/>
            <a:ext cx="1438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/>
              <a:t>Incremental</a:t>
            </a:r>
            <a:endParaRPr lang="es-ES" sz="20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4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Modelos de Proceso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_tradnl" smtClean="0"/>
              <a:t>Davis</a:t>
            </a:r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smtClean="0"/>
              <a:t>Análisis Comparativo</a:t>
            </a:r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 dirty="0"/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 cstate="print"/>
          <a:srcRect l="24170" t="42969" r="16504" b="6250"/>
          <a:stretch>
            <a:fillRect/>
          </a:stretch>
        </p:blipFill>
        <p:spPr bwMode="auto">
          <a:xfrm>
            <a:off x="2927648" y="2348880"/>
            <a:ext cx="5786478" cy="371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8256240" y="2204864"/>
            <a:ext cx="2183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/>
              <a:t>Prototipo Evolutivo</a:t>
            </a:r>
            <a:endParaRPr lang="es-ES" sz="20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301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¿Qué es un proceso de software?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_tradnl" smtClean="0"/>
              <a:t>Sommerville – Capítulo 2</a:t>
            </a:r>
            <a:endParaRPr lang="es-ES" smtClean="0"/>
          </a:p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smtClean="0"/>
              <a:t>Es un conjunto de actividades y resultados asociados que producen un producto de software.</a:t>
            </a:r>
          </a:p>
          <a:p>
            <a:pPr lvl="1"/>
            <a:endParaRPr lang="es-ES" dirty="0"/>
          </a:p>
        </p:txBody>
      </p:sp>
      <p:sp>
        <p:nvSpPr>
          <p:cNvPr id="16" name="Marcador de pie de página 1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/>
          </a:p>
        </p:txBody>
      </p:sp>
      <p:pic>
        <p:nvPicPr>
          <p:cNvPr id="1026" name="Picture 2" descr="http://blog.utm.edu.ec/maricelapinargote/files/2009/10/proceso-del-software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" t="32594" r="-7644" b="407"/>
          <a:stretch/>
        </p:blipFill>
        <p:spPr bwMode="auto">
          <a:xfrm>
            <a:off x="2484746" y="3068960"/>
            <a:ext cx="7416824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4452912" y="5445224"/>
            <a:ext cx="20292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noFill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688288" y="5517232"/>
            <a:ext cx="202928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53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Bibliografía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ES_tradnl" sz="2400" smtClean="0">
                <a:solidFill>
                  <a:schemeClr val="tx1"/>
                </a:solidFill>
              </a:rPr>
              <a:t>Libros Utilizados en la Teoría </a:t>
            </a:r>
          </a:p>
          <a:p>
            <a:pPr lvl="1"/>
            <a:r>
              <a:rPr lang="es-ES_tradnl" sz="2000" smtClean="0">
                <a:solidFill>
                  <a:schemeClr val="tx1"/>
                </a:solidFill>
              </a:rPr>
              <a:t>Pfleeger, Capítulo 2, Ingeniería de Software, </a:t>
            </a:r>
            <a:r>
              <a:rPr lang="es-ES" sz="2000" smtClean="0">
                <a:solidFill>
                  <a:schemeClr val="tx1"/>
                </a:solidFill>
              </a:rPr>
              <a:t>Pearson Prentice Hall 2002</a:t>
            </a:r>
            <a:r>
              <a:rPr lang="es-ES_tradnl" sz="2000" smtClean="0">
                <a:solidFill>
                  <a:schemeClr val="tx1"/>
                </a:solidFill>
              </a:rPr>
              <a:t> </a:t>
            </a:r>
            <a:endParaRPr lang="es-ES" sz="2000" smtClean="0">
              <a:solidFill>
                <a:schemeClr val="tx1"/>
              </a:solidFill>
            </a:endParaRPr>
          </a:p>
          <a:p>
            <a:r>
              <a:rPr lang="es-ES_tradnl" sz="2400" smtClean="0">
                <a:solidFill>
                  <a:schemeClr val="tx1"/>
                </a:solidFill>
              </a:rPr>
              <a:t>Artículo</a:t>
            </a:r>
          </a:p>
          <a:p>
            <a:pPr lvl="1"/>
            <a:r>
              <a:rPr lang="es-ES_tradnl" sz="2000" smtClean="0">
                <a:solidFill>
                  <a:schemeClr val="tx1"/>
                </a:solidFill>
              </a:rPr>
              <a:t>Alan Davis et all, “A strategy for comparing alternative software development life cycle models”, IEEE</a:t>
            </a:r>
            <a:endParaRPr lang="es-ES" sz="2000" smtClean="0">
              <a:solidFill>
                <a:schemeClr val="tx1"/>
              </a:solidFill>
            </a:endParaRPr>
          </a:p>
          <a:p>
            <a:endParaRPr lang="es-ES_tradnl" sz="2400" smtClean="0">
              <a:solidFill>
                <a:schemeClr val="tx1"/>
              </a:solidFill>
            </a:endParaRPr>
          </a:p>
          <a:p>
            <a:pPr lvl="1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967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¿Qué es un modelo de proceso de software?</a:t>
            </a:r>
            <a:endParaRPr lang="es-AR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_tradnl" smtClean="0"/>
              <a:t>Sommerville – Capítulo 1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Es una representación simplificada de un proceso de software que presenta una visión de ese proceso.</a:t>
            </a:r>
          </a:p>
          <a:p>
            <a:r>
              <a:rPr lang="es-AR" dirty="0" smtClean="0"/>
              <a:t>Estos modelos pueden incluir actividades que son partes de los procesos y productos de software, y el papel de las personas involucradas.</a:t>
            </a:r>
            <a:endParaRPr lang="es-AR" dirty="0"/>
          </a:p>
        </p:txBody>
      </p:sp>
      <p:sp>
        <p:nvSpPr>
          <p:cNvPr id="15" name="Marcador de pie de página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/>
          </a:p>
        </p:txBody>
      </p:sp>
      <p:pic>
        <p:nvPicPr>
          <p:cNvPr id="7" name="Picture 2" descr="http://rottzii.files.wordpress.com/2012/03/modelos-de-proceso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294" y="3853986"/>
            <a:ext cx="4209707" cy="24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592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Modelos de Proceso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_tradnl" smtClean="0"/>
              <a:t>Pfleeger</a:t>
            </a:r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lvl="1"/>
            <a:r>
              <a:rPr lang="es-ES_tradnl" sz="2800" dirty="0" smtClean="0"/>
              <a:t>Características</a:t>
            </a:r>
          </a:p>
          <a:p>
            <a:pPr lvl="2"/>
            <a:r>
              <a:rPr lang="es-ES" sz="2400" dirty="0" smtClean="0"/>
              <a:t>Establece todas las actividades.</a:t>
            </a:r>
          </a:p>
          <a:p>
            <a:pPr lvl="2"/>
            <a:r>
              <a:rPr lang="es-ES" sz="2400" dirty="0" smtClean="0"/>
              <a:t>Utiliza recursos, está sujeto a restricciones y genera productos intermedios y finales.</a:t>
            </a:r>
          </a:p>
          <a:p>
            <a:pPr lvl="2"/>
            <a:r>
              <a:rPr lang="es-ES" sz="2400" dirty="0" smtClean="0"/>
              <a:t>Puede estar compuesto por subprocesos.</a:t>
            </a:r>
          </a:p>
          <a:p>
            <a:pPr lvl="2"/>
            <a:r>
              <a:rPr lang="es-ES" sz="2400" dirty="0" smtClean="0"/>
              <a:t>Cada actividad tiene entradas y salidas definidas.</a:t>
            </a:r>
          </a:p>
          <a:p>
            <a:pPr lvl="2"/>
            <a:r>
              <a:rPr lang="es-ES" sz="2400" dirty="0" smtClean="0"/>
              <a:t>Las actividades se organizan en una secuencia.</a:t>
            </a:r>
          </a:p>
          <a:p>
            <a:pPr lvl="2"/>
            <a:r>
              <a:rPr lang="es-ES" sz="2400" dirty="0" smtClean="0"/>
              <a:t>Existen principios que orientan sobre las metas de cada actividad.</a:t>
            </a:r>
          </a:p>
          <a:p>
            <a:pPr lvl="2"/>
            <a:r>
              <a:rPr lang="es-ES" sz="2400" dirty="0" smtClean="0"/>
              <a:t>Las restricciones pueden aplicarse a una actividad, recurso o producto.</a:t>
            </a:r>
            <a:endParaRPr lang="es-ES" sz="2400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4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Modelos de Proceso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_tradnl" smtClean="0"/>
              <a:t>Pfleeger</a:t>
            </a:r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Ciclo de vida </a:t>
            </a:r>
          </a:p>
          <a:p>
            <a:pPr lvl="1"/>
            <a:r>
              <a:rPr lang="es-ES_tradnl" dirty="0" smtClean="0"/>
              <a:t>Proceso que implica la construcción de un producto</a:t>
            </a:r>
          </a:p>
          <a:p>
            <a:r>
              <a:rPr lang="es-ES_tradnl" dirty="0" smtClean="0"/>
              <a:t>Ciclo de vida del Software</a:t>
            </a:r>
          </a:p>
          <a:p>
            <a:pPr lvl="1"/>
            <a:r>
              <a:rPr lang="es-ES_tradnl" dirty="0" smtClean="0"/>
              <a:t>Describe la vida del producto de software desde su concepción hasta su implementación, entrega, utilización y mantenimiento</a:t>
            </a:r>
          </a:p>
          <a:p>
            <a:r>
              <a:rPr lang="es-ES_tradnl" dirty="0" smtClean="0"/>
              <a:t>Modelos de proceso de software</a:t>
            </a:r>
          </a:p>
          <a:p>
            <a:pPr lvl="1"/>
            <a:r>
              <a:rPr lang="es-ES" dirty="0" smtClean="0"/>
              <a:t>Es una representación abstracta de un proceso del software.</a:t>
            </a:r>
          </a:p>
          <a:p>
            <a:pPr lvl="2"/>
            <a:r>
              <a:rPr lang="es-ES" dirty="0" smtClean="0"/>
              <a:t>Modelo de proceso </a:t>
            </a:r>
          </a:p>
          <a:p>
            <a:pPr lvl="2"/>
            <a:r>
              <a:rPr lang="es-ES" dirty="0" smtClean="0"/>
              <a:t>Paradigma de software</a:t>
            </a:r>
          </a:p>
          <a:p>
            <a:pPr lvl="2"/>
            <a:r>
              <a:rPr lang="es-ES" dirty="0" smtClean="0"/>
              <a:t>Ciclo de vida del software</a:t>
            </a:r>
          </a:p>
          <a:p>
            <a:pPr lvl="1"/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 dirty="0"/>
          </a:p>
        </p:txBody>
      </p:sp>
      <p:sp>
        <p:nvSpPr>
          <p:cNvPr id="10" name="9 Cerrar llave"/>
          <p:cNvSpPr/>
          <p:nvPr/>
        </p:nvSpPr>
        <p:spPr>
          <a:xfrm>
            <a:off x="6052158" y="4518754"/>
            <a:ext cx="144016" cy="1008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339812" y="4838144"/>
            <a:ext cx="233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Términos Equivalentes 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443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Modelos de Proceso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_tradnl" smtClean="0"/>
              <a:t>Pfleeger</a:t>
            </a:r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_tradnl" smtClean="0"/>
              <a:t>Modelos prescriptivos</a:t>
            </a:r>
          </a:p>
          <a:p>
            <a:pPr lvl="1"/>
            <a:r>
              <a:rPr lang="es-ES" smtClean="0"/>
              <a:t>Prescriben un conjunto de elementos del proceso: actividades del marco de trabajo, acciones de la ingeniería del software, tareas, aseguramiento de la calidad y mecanismos de control.</a:t>
            </a:r>
          </a:p>
          <a:p>
            <a:pPr lvl="1"/>
            <a:r>
              <a:rPr lang="es-ES" smtClean="0"/>
              <a:t>Cada modelo de proceso prescribe también un “flujo de trabajo”, es decir de qué forma los elementos del proceso se interrelacionan entre sí.</a:t>
            </a:r>
          </a:p>
          <a:p>
            <a:r>
              <a:rPr lang="es-ES_tradnl" smtClean="0"/>
              <a:t>Modelos descriptivos</a:t>
            </a:r>
          </a:p>
          <a:p>
            <a:pPr lvl="1"/>
            <a:r>
              <a:rPr lang="es-ES_tradnl" smtClean="0"/>
              <a:t>Descripción en la forma en que se realizan en la realidad</a:t>
            </a:r>
          </a:p>
          <a:p>
            <a:pPr lvl="1"/>
            <a:endParaRPr lang="es-ES_tradnl" smtClean="0"/>
          </a:p>
          <a:p>
            <a:r>
              <a:rPr lang="es-ES_tradnl" smtClean="0"/>
              <a:t>Ambos modelos deberían ser iguales</a:t>
            </a:r>
            <a:endParaRPr lang="es-ES" smtClean="0"/>
          </a:p>
          <a:p>
            <a:pPr lvl="1"/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 dirty="0"/>
          </a:p>
        </p:txBody>
      </p:sp>
      <p:pic>
        <p:nvPicPr>
          <p:cNvPr id="4098" name="Picture 2" descr="http://3.bp.blogspot.com/-cbldCxriHvo/T9Q30nE9uXI/AAAAAAAAABU/g-b4B6XWS_0/s1600/pgr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44"/>
          <a:stretch/>
        </p:blipFill>
        <p:spPr bwMode="auto">
          <a:xfrm>
            <a:off x="8477904" y="4141951"/>
            <a:ext cx="2267744" cy="213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23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Modelos de Proceso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_tradnl" smtClean="0"/>
              <a:t>Pfleeger</a:t>
            </a:r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Modelo en Cascada</a:t>
            </a:r>
          </a:p>
          <a:p>
            <a:r>
              <a:rPr lang="es-ES_tradnl" dirty="0" smtClean="0"/>
              <a:t>Modelo en V</a:t>
            </a:r>
          </a:p>
          <a:p>
            <a:r>
              <a:rPr lang="es-ES_tradnl" dirty="0" smtClean="0"/>
              <a:t>Modelo de Prototipos</a:t>
            </a:r>
          </a:p>
          <a:p>
            <a:r>
              <a:rPr lang="es-ES_tradnl" dirty="0" smtClean="0"/>
              <a:t>Desarrollo por fases</a:t>
            </a:r>
          </a:p>
          <a:p>
            <a:pPr lvl="1"/>
            <a:r>
              <a:rPr lang="es-ES_tradnl" dirty="0" smtClean="0"/>
              <a:t>Incremental</a:t>
            </a:r>
          </a:p>
          <a:p>
            <a:pPr lvl="1"/>
            <a:r>
              <a:rPr lang="es-ES_tradnl" dirty="0" smtClean="0"/>
              <a:t>Iterativo</a:t>
            </a:r>
          </a:p>
          <a:p>
            <a:r>
              <a:rPr lang="es-ES_tradnl" dirty="0" smtClean="0"/>
              <a:t>El modelo espiral</a:t>
            </a:r>
            <a:endParaRPr lang="es-ES" dirty="0" smtClean="0"/>
          </a:p>
          <a:p>
            <a:pPr lvl="1"/>
            <a:endParaRPr lang="es-ES_tradnl" dirty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 dirty="0"/>
          </a:p>
        </p:txBody>
      </p:sp>
      <p:pic>
        <p:nvPicPr>
          <p:cNvPr id="1028" name="Picture 4" descr="http://www.360logica.com/wp-content/uploads/2012/12/Retail-Software-Testing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2" r="14508" b="3653"/>
          <a:stretch/>
        </p:blipFill>
        <p:spPr bwMode="auto">
          <a:xfrm>
            <a:off x="7392144" y="3190698"/>
            <a:ext cx="2933518" cy="297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4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Modelos de Proceso</a:t>
            </a:r>
            <a:endParaRPr lang="es-ES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_tradnl" smtClean="0"/>
              <a:t>Pfleeger</a:t>
            </a:r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smtClean="0"/>
              <a:t>Modelo en Cascada</a:t>
            </a:r>
          </a:p>
          <a:p>
            <a:pPr lvl="1"/>
            <a:endParaRPr lang="es-ES_tradnl" dirty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smtClean="0"/>
              <a:t>Ingeniería de Software I  2016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8312" r="3583"/>
          <a:stretch/>
        </p:blipFill>
        <p:spPr bwMode="auto">
          <a:xfrm rot="16200000">
            <a:off x="4852021" y="1266740"/>
            <a:ext cx="3962648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6DE5-555E-4934-BCC0-5089CC7F6817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57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4">
  <a:themeElements>
    <a:clrScheme name="Personalizado 1">
      <a:dk1>
        <a:sysClr val="windowText" lastClr="000000"/>
      </a:dk1>
      <a:lt1>
        <a:sysClr val="window" lastClr="FFFFFF"/>
      </a:lt1>
      <a:dk2>
        <a:srgbClr val="595959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4" id="{CF0E2C9E-FA87-4A54-AD35-5F3D1F3696F9}" vid="{F96F2FE3-26DE-44CC-8334-D56EDAB8690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Tema4</Template>
  <TotalTime>51</TotalTime>
  <Words>1642</Words>
  <Application>Microsoft Office PowerPoint</Application>
  <PresentationFormat>Panorámica</PresentationFormat>
  <Paragraphs>343</Paragraphs>
  <Slides>30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Calibri</vt:lpstr>
      <vt:lpstr>Cambria</vt:lpstr>
      <vt:lpstr>Tema4</vt:lpstr>
      <vt:lpstr>Ingeniería de Software I </vt:lpstr>
      <vt:lpstr>Proceso</vt:lpstr>
      <vt:lpstr>¿Qué es un proceso de software?</vt:lpstr>
      <vt:lpstr>¿Qué es un modelo de proceso de software?</vt:lpstr>
      <vt:lpstr>Modelos de Proceso</vt:lpstr>
      <vt:lpstr>Modelos de Proceso</vt:lpstr>
      <vt:lpstr>Modelos de Proceso</vt:lpstr>
      <vt:lpstr>Modelos de Proceso</vt:lpstr>
      <vt:lpstr>Modelos de Proceso</vt:lpstr>
      <vt:lpstr>Modelos de Proceso</vt:lpstr>
      <vt:lpstr>Modelos de Proceso</vt:lpstr>
      <vt:lpstr>Modelos de Proceso</vt:lpstr>
      <vt:lpstr>Modelos de Proceso</vt:lpstr>
      <vt:lpstr>Modelos de Proceso</vt:lpstr>
      <vt:lpstr>Modelos de Proceso</vt:lpstr>
      <vt:lpstr>Modelos de Proceso</vt:lpstr>
      <vt:lpstr>Modelos de Proceso</vt:lpstr>
      <vt:lpstr>Modelos de Proceso</vt:lpstr>
      <vt:lpstr>Modelos de Proceso</vt:lpstr>
      <vt:lpstr>Modelos de Proceso</vt:lpstr>
      <vt:lpstr>Modelos de Proceso</vt:lpstr>
      <vt:lpstr>Modelos de Proceso</vt:lpstr>
      <vt:lpstr>Modelos de Proceso</vt:lpstr>
      <vt:lpstr>Modelos de Proceso</vt:lpstr>
      <vt:lpstr>Modelos de Proceso</vt:lpstr>
      <vt:lpstr>Modelos de Proceso</vt:lpstr>
      <vt:lpstr>Modelos de Proceso</vt:lpstr>
      <vt:lpstr>Modelos de Proceso</vt:lpstr>
      <vt:lpstr>Modelos de Proceso</vt:lpstr>
      <vt:lpstr>Bibliografía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 I </dc:title>
  <dc:creator>Ariel Pasini</dc:creator>
  <cp:lastModifiedBy>Ariel Pasini</cp:lastModifiedBy>
  <cp:revision>11</cp:revision>
  <dcterms:created xsi:type="dcterms:W3CDTF">2015-10-14T18:23:41Z</dcterms:created>
  <dcterms:modified xsi:type="dcterms:W3CDTF">2016-10-23T22:53:17Z</dcterms:modified>
</cp:coreProperties>
</file>