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75"/>
  </p:notesMasterIdLst>
  <p:handoutMasterIdLst>
    <p:handoutMasterId r:id="rId76"/>
  </p:handout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7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414" r:id="rId44"/>
    <p:sldId id="375" r:id="rId45"/>
    <p:sldId id="370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413" r:id="rId64"/>
    <p:sldId id="412" r:id="rId65"/>
    <p:sldId id="399" r:id="rId66"/>
    <p:sldId id="400" r:id="rId67"/>
    <p:sldId id="404" r:id="rId68"/>
    <p:sldId id="405" r:id="rId69"/>
    <p:sldId id="406" r:id="rId70"/>
    <p:sldId id="407" r:id="rId71"/>
    <p:sldId id="408" r:id="rId72"/>
    <p:sldId id="409" r:id="rId73"/>
    <p:sldId id="410" r:id="rId7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>
        <p:scale>
          <a:sx n="58" d="100"/>
          <a:sy n="58" d="100"/>
        </p:scale>
        <p:origin x="-475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7946"/>
    </p:cViewPr>
  </p:sorterViewPr>
  <p:notesViewPr>
    <p:cSldViewPr snapToGrid="0"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A4C9F-2C2A-4B27-802C-54F986B1024B}" type="datetimeFigureOut">
              <a:rPr lang="es-AR" smtClean="0"/>
              <a:pPr/>
              <a:t>20/03/2018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6E07F-0A44-4415-9264-32E44B0D6A3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5130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BD49-CDBB-436F-B482-E535D9E6CF50}" type="datetimeFigureOut">
              <a:rPr lang="es-ES" smtClean="0"/>
              <a:pPr/>
              <a:t>20/03/2018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A11A-6FA2-4D86-A286-C805CC984C8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1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3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99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BA11A-6FA2-4D86-A286-C805CC984C80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54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88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10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836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BA11A-6FA2-4D86-A286-C805CC984C80}" type="slidenum">
              <a:rPr lang="es-ES" smtClean="0"/>
              <a:pPr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954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13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17 CuadroTexto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898948" y="6511624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AR" smtClean="0"/>
              <a:t>2018</a:t>
            </a:r>
            <a:endParaRPr lang="es-E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Ingenieria de Software II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2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3976" y="4737542"/>
            <a:ext cx="10780776" cy="613283"/>
          </a:xfrm>
        </p:spPr>
        <p:txBody>
          <a:bodyPr anchor="b">
            <a:noAutofit/>
          </a:bodyPr>
          <a:lstStyle>
            <a:lvl1pPr>
              <a:defRPr sz="4400" b="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AR" smtClean="0"/>
              <a:t>2018</a:t>
            </a:r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096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Ingenieria de Software II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8" name="Picture 4" descr="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21928" y="12576"/>
            <a:ext cx="12144672" cy="40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1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7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3391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‹Nº›</a:t>
            </a:fld>
            <a:endParaRPr lang="es-AR" dirty="0"/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1902575"/>
            <a:ext cx="9793088" cy="4478753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 smtClean="0"/>
              <a:t> Haga clic para modificar el estilo de texto del patrón</a:t>
            </a:r>
          </a:p>
          <a:p>
            <a:pPr lvl="1"/>
            <a:r>
              <a:rPr lang="es-ES" dirty="0" smtClean="0"/>
              <a:t> Segundo nivel</a:t>
            </a:r>
          </a:p>
          <a:p>
            <a:pPr lvl="2"/>
            <a:r>
              <a:rPr lang="es-ES" dirty="0" smtClean="0"/>
              <a:t> Tercer nivel</a:t>
            </a:r>
          </a:p>
          <a:p>
            <a:pPr lvl="3"/>
            <a:r>
              <a:rPr lang="es-ES" dirty="0" smtClean="0"/>
              <a:t> Cuarto nivel</a:t>
            </a:r>
          </a:p>
          <a:p>
            <a:pPr lvl="4"/>
            <a:r>
              <a:rPr lang="es-ES" dirty="0" smtClean="0"/>
              <a:t> Quinto nivel</a:t>
            </a:r>
            <a:endParaRPr lang="es-AR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  <p:sp>
        <p:nvSpPr>
          <p:cNvPr id="11" name="17 CuadroTexto"/>
          <p:cNvSpPr txBox="1"/>
          <p:nvPr userDrawn="1"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3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2"/>
          <p:cNvPicPr/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32048" y="116632"/>
            <a:ext cx="12159952" cy="4177967"/>
          </a:xfrm>
          <a:prstGeom prst="rect">
            <a:avLst/>
          </a:prstGeom>
          <a:noFill/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384" y="2051013"/>
            <a:ext cx="10780776" cy="613283"/>
          </a:xfrm>
        </p:spPr>
        <p:txBody>
          <a:bodyPr anchor="b">
            <a:noAutofit/>
          </a:bodyPr>
          <a:lstStyle>
            <a:lvl1pPr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096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Ingenieria de Software II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pPr>
              <a:defRPr/>
            </a:pPr>
            <a:fld id="{58D43D29-7E1C-4CD8-A8C3-99CFDA6E3586}" type="slidenum">
              <a:rPr lang="es-AR" smtClean="0"/>
              <a:pPr>
                <a:defRPr/>
              </a:pPr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3169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499533"/>
            <a:ext cx="10806607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20" y="2780928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 smtClean="0"/>
              <a:t>2018</a:t>
            </a:r>
            <a:endParaRPr lang="es-E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smtClean="0"/>
              <a:t>Ingenieria de Software II</a:t>
            </a:r>
            <a:endParaRPr lang="es-ES"/>
          </a:p>
        </p:txBody>
      </p:sp>
      <p:cxnSp>
        <p:nvCxnSpPr>
          <p:cNvPr id="8" name="Conector recto 7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827CDC7-EB87-4318-A833-C296A79A25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3" y="5612094"/>
            <a:ext cx="1210492" cy="11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Clr>
          <a:srgbClr val="C00000"/>
        </a:buClr>
        <a:buFont typeface="Arial" panose="020B0604020202020204" pitchFamily="34" charset="0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Ingeniería de software II</a:t>
            </a:r>
            <a:endParaRPr lang="es-AR" dirty="0"/>
          </a:p>
        </p:txBody>
      </p:sp>
      <p:sp>
        <p:nvSpPr>
          <p:cNvPr id="17410" name="2 Subtítulo"/>
          <p:cNvSpPr>
            <a:spLocks noGrp="1"/>
          </p:cNvSpPr>
          <p:nvPr>
            <p:ph type="body" sz="half" idx="2"/>
          </p:nvPr>
        </p:nvSpPr>
        <p:spPr>
          <a:xfrm>
            <a:off x="653976" y="5350825"/>
            <a:ext cx="9229344" cy="99320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s-AR" dirty="0"/>
              <a:t>Gestión de la Configuración del </a:t>
            </a:r>
            <a:r>
              <a:rPr lang="es-AR" dirty="0" smtClean="0"/>
              <a:t>Software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Gestión de Proyectos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2018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814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10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mtClean="0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23392" y="1918903"/>
            <a:ext cx="10659652" cy="4478753"/>
          </a:xfrm>
        </p:spPr>
        <p:txBody>
          <a:bodyPr/>
          <a:lstStyle/>
          <a:p>
            <a:r>
              <a:rPr lang="es-AR" dirty="0" smtClean="0"/>
              <a:t>Importancia de la GCS</a:t>
            </a:r>
          </a:p>
          <a:p>
            <a:pPr lvl="1"/>
            <a:r>
              <a:rPr lang="es-AR" dirty="0" smtClean="0"/>
              <a:t>¿Cómo identifica y gestiona una organización las diferentes versiones existentes de un programa (y su documentación) de forma que se puedan introducir cambios eficientemente?</a:t>
            </a:r>
          </a:p>
          <a:p>
            <a:pPr lvl="1"/>
            <a:r>
              <a:rPr lang="es-AR" dirty="0" smtClean="0"/>
              <a:t>¿Cómo controla la organización los cambios antes y después de que el software sea distribuido al cliente?</a:t>
            </a:r>
          </a:p>
          <a:p>
            <a:pPr lvl="1"/>
            <a:r>
              <a:rPr lang="es-AR" dirty="0" smtClean="0"/>
              <a:t>¿Quién tiene la responsabilidad de aprobar y de asignar prioridades a los cambios?</a:t>
            </a:r>
          </a:p>
          <a:p>
            <a:pPr lvl="1"/>
            <a:r>
              <a:rPr lang="es-AR" dirty="0" smtClean="0"/>
              <a:t>¿Cómo podemos garantizar que los cambios se han llevado a cabo adecuadamente?</a:t>
            </a:r>
          </a:p>
          <a:p>
            <a:pPr lvl="1"/>
            <a:r>
              <a:rPr lang="es-AR" dirty="0" smtClean="0"/>
              <a:t>¿Qué mecanismo se usa para avisar a otros de los cambios realizados?</a:t>
            </a:r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96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11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mtClean="0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Proceso de la GCS</a:t>
            </a:r>
          </a:p>
          <a:p>
            <a:pPr marL="896938" lvl="1" indent="-269875">
              <a:buFont typeface="Wingdings" panose="05000000000000000000" pitchFamily="2" charset="2"/>
              <a:buChar char="Ø"/>
            </a:pPr>
            <a:r>
              <a:rPr lang="es-AR" dirty="0" smtClean="0"/>
              <a:t>Identificación </a:t>
            </a:r>
          </a:p>
          <a:p>
            <a:pPr marL="896938" lvl="1" indent="-269875">
              <a:buFont typeface="Wingdings" panose="05000000000000000000" pitchFamily="2" charset="2"/>
              <a:buChar char="Ø"/>
            </a:pPr>
            <a:r>
              <a:rPr lang="es-AR" dirty="0" smtClean="0"/>
              <a:t>Control de versiones</a:t>
            </a:r>
          </a:p>
          <a:p>
            <a:pPr marL="896938" lvl="1" indent="-269875">
              <a:buFont typeface="Wingdings" panose="05000000000000000000" pitchFamily="2" charset="2"/>
              <a:buChar char="Ø"/>
            </a:pPr>
            <a:r>
              <a:rPr lang="es-AR" dirty="0" smtClean="0"/>
              <a:t>Control de cambios</a:t>
            </a:r>
          </a:p>
          <a:p>
            <a:pPr marL="896938" lvl="1" indent="-269875">
              <a:buFont typeface="Wingdings" panose="05000000000000000000" pitchFamily="2" charset="2"/>
              <a:buChar char="Ø"/>
            </a:pPr>
            <a:r>
              <a:rPr lang="es-AR" dirty="0" smtClean="0"/>
              <a:t>Auditorías de la configuración</a:t>
            </a:r>
          </a:p>
          <a:p>
            <a:pPr marL="896938" lvl="1" indent="-269875">
              <a:buFont typeface="Wingdings" panose="05000000000000000000" pitchFamily="2" charset="2"/>
              <a:buChar char="Ø"/>
            </a:pPr>
            <a:r>
              <a:rPr lang="es-AR" dirty="0" smtClean="0"/>
              <a:t>Generación de informes</a:t>
            </a:r>
          </a:p>
          <a:p>
            <a:pPr lvl="1"/>
            <a:endParaRPr lang="es-AR" dirty="0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78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mtClean="0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Proceso de la GCS</a:t>
            </a:r>
          </a:p>
          <a:p>
            <a:pPr lvl="1"/>
            <a:r>
              <a:rPr lang="es-AR" dirty="0" smtClean="0"/>
              <a:t>1- </a:t>
            </a:r>
            <a:r>
              <a:rPr lang="es-AR" b="1" dirty="0" smtClean="0"/>
              <a:t>Identificación de los objetos en la GCS</a:t>
            </a:r>
          </a:p>
          <a:p>
            <a:pPr lvl="2"/>
            <a:r>
              <a:rPr lang="es-AR" dirty="0" smtClean="0"/>
              <a:t>Nombre: cadena de caracteres sin ambigüedad</a:t>
            </a:r>
          </a:p>
          <a:p>
            <a:pPr lvl="2"/>
            <a:r>
              <a:rPr lang="es-AR" dirty="0" smtClean="0"/>
              <a:t>Descripción:  lista de elementos de datos que identifican:</a:t>
            </a:r>
          </a:p>
          <a:p>
            <a:pPr lvl="3"/>
            <a:r>
              <a:rPr lang="es-AR" dirty="0" smtClean="0"/>
              <a:t>Tipo de ECS (documento, código fuente, datos)</a:t>
            </a:r>
          </a:p>
          <a:p>
            <a:pPr lvl="3"/>
            <a:r>
              <a:rPr lang="es-AR" dirty="0" smtClean="0"/>
              <a:t>Identificador del proyecto</a:t>
            </a:r>
          </a:p>
          <a:p>
            <a:pPr lvl="3"/>
            <a:r>
              <a:rPr lang="es-AR" dirty="0" smtClean="0"/>
              <a:t>Información de la versión y/o cambio</a:t>
            </a:r>
          </a:p>
          <a:p>
            <a:endParaRPr lang="es-AR" dirty="0"/>
          </a:p>
        </p:txBody>
      </p:sp>
      <p:sp>
        <p:nvSpPr>
          <p:cNvPr id="13" name="Marcador de fecha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4130080" y="4639379"/>
            <a:ext cx="3960440" cy="914400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s-ES_tradnl" sz="2400" kern="0" cap="small" dirty="0">
                <a:latin typeface="+mj-lt"/>
                <a:ea typeface="+mj-ea"/>
                <a:cs typeface="+mj-cs"/>
              </a:rPr>
              <a:t>ING II – Clase n - </a:t>
            </a:r>
            <a:r>
              <a:rPr lang="es-ES_tradnl" sz="2400" kern="0" cap="small" dirty="0" smtClean="0">
                <a:latin typeface="+mj-lt"/>
                <a:ea typeface="+mj-ea"/>
                <a:cs typeface="+mj-cs"/>
              </a:rPr>
              <a:t>2018</a:t>
            </a:r>
            <a:endParaRPr lang="es-ES" sz="2400" kern="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215680" y="5229200"/>
            <a:ext cx="914400" cy="914400"/>
          </a:xfrm>
          <a:prstGeom prst="rect">
            <a:avLst/>
          </a:prstGeom>
        </p:spPr>
        <p:txBody>
          <a:bodyPr vert="vert" wrap="none" rtlCol="0" anchor="ctr">
            <a:normAutofit/>
          </a:bodyPr>
          <a:lstStyle/>
          <a:p>
            <a:pPr>
              <a:spcBef>
                <a:spcPct val="0"/>
              </a:spcBef>
            </a:pPr>
            <a:endParaRPr lang="es-ES" sz="2400" kern="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14 Llamada con línea 2 (barra de énfasis)"/>
          <p:cNvSpPr/>
          <p:nvPr/>
        </p:nvSpPr>
        <p:spPr>
          <a:xfrm>
            <a:off x="8723784" y="6281936"/>
            <a:ext cx="194421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0467"/>
              <a:gd name="adj6" fmla="val -20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Ingeniería de </a:t>
            </a:r>
            <a:r>
              <a:rPr lang="es-ES_tradnl" dirty="0" smtClean="0"/>
              <a:t>Software II</a:t>
            </a:r>
            <a:endParaRPr lang="es-ES" dirty="0"/>
          </a:p>
        </p:txBody>
      </p:sp>
      <p:sp>
        <p:nvSpPr>
          <p:cNvPr id="17" name="16 Llamada con línea 2 (barra de énfasis)"/>
          <p:cNvSpPr/>
          <p:nvPr/>
        </p:nvSpPr>
        <p:spPr>
          <a:xfrm>
            <a:off x="8723784" y="5613085"/>
            <a:ext cx="194421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379"/>
              <a:gd name="adj6" fmla="val -128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Numero de clase</a:t>
            </a:r>
            <a:endParaRPr lang="es-ES" dirty="0"/>
          </a:p>
        </p:txBody>
      </p:sp>
      <p:sp>
        <p:nvSpPr>
          <p:cNvPr id="18" name="17 Llamada con línea 2 (barra de énfasis)"/>
          <p:cNvSpPr/>
          <p:nvPr/>
        </p:nvSpPr>
        <p:spPr>
          <a:xfrm>
            <a:off x="8723784" y="4904400"/>
            <a:ext cx="194421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921"/>
              <a:gd name="adj6" fmla="val -6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Año</a:t>
            </a:r>
            <a:endParaRPr lang="es-ES" dirty="0"/>
          </a:p>
        </p:txBody>
      </p:sp>
      <p:sp>
        <p:nvSpPr>
          <p:cNvPr id="20" name="19 Llamada con línea 1"/>
          <p:cNvSpPr/>
          <p:nvPr/>
        </p:nvSpPr>
        <p:spPr>
          <a:xfrm>
            <a:off x="1481368" y="5863939"/>
            <a:ext cx="2016224" cy="576064"/>
          </a:xfrm>
          <a:prstGeom prst="borderCallout1">
            <a:avLst>
              <a:gd name="adj1" fmla="val -17680"/>
              <a:gd name="adj2" fmla="val 25124"/>
              <a:gd name="adj3" fmla="val -108979"/>
              <a:gd name="adj4" fmla="val 123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Identificación </a:t>
            </a:r>
            <a:r>
              <a:rPr lang="es-ES_tradnl" dirty="0" smtClean="0"/>
              <a:t>Unívoca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01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allAtOnce" animBg="1"/>
      <p:bldP spid="18" grpId="0" build="allAtOnce" animBg="1"/>
      <p:bldP spid="20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13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mtClean="0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Proceso de la GCS</a:t>
            </a:r>
          </a:p>
          <a:p>
            <a:pPr lvl="1"/>
            <a:r>
              <a:rPr lang="es-AR" dirty="0" smtClean="0"/>
              <a:t>2 - </a:t>
            </a:r>
            <a:r>
              <a:rPr lang="es-AR" b="1" dirty="0" smtClean="0"/>
              <a:t>Control de versiones</a:t>
            </a:r>
          </a:p>
          <a:p>
            <a:pPr lvl="2"/>
            <a:r>
              <a:rPr lang="es-AR" dirty="0" smtClean="0"/>
              <a:t>Permite al usuario especificar configuraciones alternativas del sistema mediante la selección de versiones adecuadas ( por ejemplo asociando atributos que la identifican)</a:t>
            </a:r>
          </a:p>
          <a:p>
            <a:pPr lvl="2"/>
            <a:r>
              <a:rPr lang="es-AR" dirty="0" smtClean="0"/>
              <a:t>Combinación de procedimientos y herramientas para gestionar las versiones de los ECS</a:t>
            </a:r>
          </a:p>
          <a:p>
            <a:pPr lvl="2"/>
            <a:r>
              <a:rPr lang="es-AR" dirty="0" smtClean="0"/>
              <a:t>Ejemplo de versiones</a:t>
            </a:r>
          </a:p>
          <a:p>
            <a:pPr lvl="3"/>
            <a:r>
              <a:rPr lang="es-AR" dirty="0" smtClean="0"/>
              <a:t>Un programa puede contener los módulos 1-2-3-4-5</a:t>
            </a:r>
          </a:p>
          <a:p>
            <a:pPr lvl="3"/>
            <a:r>
              <a:rPr lang="es-AR" dirty="0" smtClean="0"/>
              <a:t>Una versión puede utilizar los módulos 1-2-3-5</a:t>
            </a:r>
          </a:p>
          <a:p>
            <a:pPr lvl="3"/>
            <a:r>
              <a:rPr lang="es-AR" dirty="0" smtClean="0"/>
              <a:t>Otra versión puede utilizar los módulos 1-2-4-5</a:t>
            </a:r>
          </a:p>
          <a:p>
            <a:pPr lvl="3"/>
            <a:r>
              <a:rPr lang="es-AR" dirty="0" smtClean="0"/>
              <a:t>Dos variantes de una misma versión</a:t>
            </a:r>
          </a:p>
          <a:p>
            <a:endParaRPr lang="es-AR" dirty="0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11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ES" dirty="0"/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14</a:t>
            </a:fld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Proceso de la GCS</a:t>
            </a:r>
          </a:p>
          <a:p>
            <a:pPr lvl="1"/>
            <a:r>
              <a:rPr lang="es-AR" dirty="0" smtClean="0"/>
              <a:t>2 - </a:t>
            </a:r>
            <a:r>
              <a:rPr lang="es-AR" b="1" dirty="0" smtClean="0"/>
              <a:t>Control de versiones</a:t>
            </a:r>
          </a:p>
          <a:p>
            <a:pPr lvl="1"/>
            <a:endParaRPr lang="es-ES_tradnl" dirty="0" smtClean="0"/>
          </a:p>
          <a:p>
            <a:endParaRPr lang="es-ES" dirty="0"/>
          </a:p>
        </p:txBody>
      </p:sp>
      <p:sp>
        <p:nvSpPr>
          <p:cNvPr id="16" name="Marcador de fecha 1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  <p:sp>
        <p:nvSpPr>
          <p:cNvPr id="134146" name="AutoShape 2" descr="data:image/jpeg;base64,/9j/4AAQSkZJRgABAQAAAQABAAD/2wCEAAkGBxQHEhATEBMVERUWFhMWFRcYFBQXExYXGRUXFxYVFhcYHCggGBsoGxQXITIhJSorLi4uGB8zODMuNygtLisBCgoKDg0OGxAQGzQmICQtNCwsLywsNCwsLywsLDQsLCwsLCwsLC8tLCwsLCw3LC8sLCwsNDQsLCwsLCwsLCwsLP/AABEIAKIBNwMBIgACEQEDEQH/xAAbAAEAAgMBAQAAAAAAAAAAAAAABAYCBQcBA//EADgQAAIBAgMFBwIEBgIDAAAAAAABAgMRBBIhBQYxQVETImFxgZGhMrEjQlLRFBVDYpLBsuFygvD/xAAYAQEAAwEAAAAAAAAAAAAAAAAAAQIDBP/EACgRAQACAgAGAQQCAwAAAAAAAAABAgMRBBIhMUFREyIyYYEUcTOh8f/aAAwDAQACEQMRAD8A7iAAAAAAAAAAAAAAAAAAAAAAAAAAAAAAAAAAAAAAAAAAAAAAAAAAAAAAAAAAAAAAAAAAAAAAAAAAAAAAAAARNoYv+GUVGznN5YJ83zb8ERM66piNpYIdLaVOc+zzxc+DSvq0tUvZ6XNTtLeiOHrU6VNxl3n2l3bRaNQ6tcXy0t5VnJWI3MpikzOoWIFZ2hvZ2SfY0nLT6pvLH4u2e4PCYna0I1KtXss61ik+Hgrq3rcr8sTOq9VvjmI3PRZE7npE2Zs+OzYZIXet227tvqyWaR+WcgBpdtbxU9lvL9c9LxWuW/OXT1ItaKxuUxWZnUN0DQYepi9o5WmqEL3by95r+1O/z8m9hHIktXbTV3fqxW3N1TaumQALKgAAAAAAAAAAAAAAAAAAAAAAAAAAAAAAAB5KWVNvRLj0PTT711VGg4SeVVJRg30i2nJ+WVP3K2tyxMprG502kK0ZxU1JOLWZSustrXvfpYp+0ttLF1KVai5KP4lOM3G3fV72T4pxd010fBnu1tqQ2jSjSw0stFWi2lbNl0UVfhFW9bdOPyq4h4/saUKaSh9EV1tbM35X92cuXNFo5Yn/AK6MeOazuVerYWvQlGOGSnmfezylnnLzSZn/ACaeDrRp5E6jsmqb1V0nZtq7tF3evU6HsjZKwPelaU3z5RXRfuZbPX8LOdOUs9Seas3ays5ZUrXfBKKIrw3SOZM5++kTZ27sKKTrt1p6fV9KtwVufqbwxhNTV0011WqIW1trU9lRvUer4RWsmdeq0hz/AFWlNhUU3JJ3cXZ+Dsn9mjIqOyduy2niJ1KVOaXZqPZ/rle+eb+mKXC/F39DzH7TrYGTVSvBXaVllUU5XSjmkvH4M5zREbX+KZnSZvRvCtmKUU8tks0tb68Ixtz8uqIm5uyaeKpwxUs0nO8oKUHBq03abT1bdrrwfPifTYuz6W0Jdo6arws/xp3yzldaUoNd6HHvvi7Wvra0pZdFoVpSbW57/qPS1rxWOWv7egA6GAAAAAAAAAAAAAAAAAAAAAAAAAAAAAAAAAAYVqqoq8nZAZN2KtvPie2qKGq7PjdKzckmnH00Jm92LlSowVGS7SdejTg9HaXaLW3hYi7zVITqRUbZorvv5Sfl/s5uJt9ExDowRq0TKBs/BRxdWEHfK9WlpolfiuGtlcteC2ZSwLbpQUW9G7tu3RXenoQd3MA6EXUmrSmtF0jx+dH6I3RPD4+Wm5jqrmvu2o7BXt7sK3GNSGjy1KctL3hOLTv4LiWE1u8NdUaE0+Mu6vXj8XNMv2Spj+6FE3ax+JVaUIXSjenSTyvtI6zcnfRWcpF2o7ChU7+I/GqPi39K8Ir/AH9j5bp4WMaKqKKzSc03ztGTikui7t/U3GIrLDxlKXBK5TFTVN2XyX3b6WnxW04bOTp0IJZbrRWinz05s0NbdKW8FSjPEtdgnnlB3zVW2mr24LT2b6meH2U9uSlGTlGF7ycW4tXbejXNl0oUlQjGKvaKUVd3dkrK75mWKJyzz27eF8kxjjlr38soxUUklZLRLkj0A7HMAAAAAAAAAAAAAAAAAAAAAAAAAAAAAAAAAAAVXfbFzbw1Ck7SnUjdJ2f9v2k/TwLUcr2/tKrh9pS7FKc1UjbNrlSjlk9eFoyl7mOe2q/21w13P9N/tdRz06avag+402nn/NNtc7t/PUz2VgpYirB5JShfNKT+l28X9Wp9Nk4T+OrpyV4x70r83fRP1/2W2EVBJJJJcEuCOfFjnJPPbttrkvFI5YegA7nKFS33xCvSpu67sp3va+qXHw/2W0q+/sY9lSlJK6m/8XF5vlRMc/8Ajlrh++G03emoYWi76KLu/FN5vm5Xtu7yU8TUhQjNJuWWMPzSlbouHH5Gy9qwngowjNSeaSkl+VXbt5vR/wDsRNx925xrPFVsradRxtdtyk3dtvi0tNNF48sbWnJqkeurWK8m7z+l32fhFgqcYLzb6vmySCPgMZHHwVSm7xd+Vno2n8o64iIjUOadz1SAQNobZobO0rVoQf6XJZn5RWrNJHfFV6qVKjOdJXz1Omnd0vaKbtxd/ArN6x3lMUtPaFqBpnvFTkoKnGc5zTagldxtyla9vS5HwG2ZRzQxElFpt5sjTS/RbhdX49LaPi4+Wu+6fjssJjCop3s07Ozs+D42fR6lc2nvIlSl2WZPhmkktP1Kz4mohtyOEU/4eHZ/qnJOU5O17v34IrbNWJWjFaYXpzUWk2k3wV9X5GRQaG169KspxSnFrvuSblzso24f9F4wlV14QlKLg2k2nxRbHki6t6TV9gAaKAAAAAAAAAAAAAAAAAAAAAAAABzXbFSKxTy6/iVHytwk278fzL2OkVFmTXG6ZyPa2FqbOrU6Urxfesnq2ldqUZc1bT0OPjNzEadXDa3K/wC6Ms8Kr0+pLx0XP3fyb8qO59bJUceUot+qat8NluNuHneOGOWPrkABszCtb41IyUI6Oau/KLX3bS9je47FxwUHOXoubfJI5jtafZSq4mqnKajNtxbnLIlfLGL04X5cjm4m+q8sd5b4K9eb0xwuK/hqiw8KMo0YwUozTum+a1XH1bLliN8sLs1Ri1UilHT8N5F0jmfdv6lP2BiFtqFFYRxlCStBZVG2W91bgrWfsbvGbNxOAT7naaXjKKbinbhJJXtfnY5sc5Kdqt7xS/eWOO3mxG1KbdBRw1OTyxk2nWlybjHT30XjyMcHXlgaUaMZyVOKfGWr1u3KT6tt+pD2RsnFySniI556tZItRV3wTaV+l7fu7ZsfYSV5YiEZO6yxlaSj4tcL/axeKZMlusyibUpHRXp5MTDVRqwflKPmfCMHQp9nT7lNNtRT7ivq2o8FqdFdNSVmk10toeKklyXsjSOF12lnPEb8OV4DC4nHVE6VKdr5W3dJLnJvhy4Fow261RrvSUPC7d/bgW5Kx6XjhqR3UnPbwqWD3Hp06iqVJOX9qc7P3dl6IstPA06SSjTgkv7USAbVpEdmc2me7yMVHRKx6AWVAAAAAAAAAAAAAAAAAAAB86teNH6pJff2Pj/Maf6vh/sVm1Y7ymKzPhKBBq7Vpw4Ny8l+5r8RtqT+m0fl/wD3oZ24jHXyvXFefCNvtCpWhCnFzVOd4ycNJJ8ndar7EbZ+0K+DUVfPFWVpWbt4O9z54rESqO7bk/cj06rlyZw2z2m/NV11xRy6lsqu8VWjPM6fctbLp4a5tddH4amr3lnDa1ehUgpPLRbTs7RbbvCXj3UreJIzGMp9CfntMasj4oidw92RU/halOTVknZ+T0b+S7XOfV21xeU9hiFTjZyb90v+zTHm+ONaUvi552uGN2zSwl7yzPpHX54GmxG8kqn0rIvS/u/2K68esXJU6Xfm3ZKKu7/ZeZIqYelgLvE1O0qL+hSalK/Sc+EfjwuJyZb/AIhMY6V/Ms8Tj+0d5Nvzb/2arG4m0W8rduCSvJ/2xXN+B9MPvD2tSNN0FQpt2nKEHUqxjbm5Jt+at6li/nWE2XTbw0W6j0g506msnwzSklaPkRSlfabbjw2m7uz6OGu4QhGtGMY1VDMoxbjGVlDgtLcFxubw5JsXGYjEYmlTw9ftaqlUnOc4/hrNbtF3U0rvl4eCOp4CnOlTiq01UnrmkoqKer4JeFl6HZjtuOzmyV5Z7pAANGYAAAAAAAAAAAAAAAAAABr622aOHqOnOWVq3FO2vRmwOf4/H5MRUhON25Sv1Xedl7GObJNIiYa4qRaeq6radF/1Yf5IjVd4cNSdpVop6dba+NrFUlQjLhofCvgI1Us0Y1EtbNJ68nZmH8q3pt/Hj26JGakrpprrfT3MJ4mFPjKK9UUCFJvmo+Cdl8MyWHXOT/yl+5aeJnxCsYI9rlV2xSp8G5eS/cg4jbjnpBKPje7NAoxX5iRGhKXCFR+UJP7IxtmyW7f6XjFSvd9ZV87u223xZhKrYRwdWXClU9Ytfck0djVa3FKmusmm/RJ/sUjDafC85KwidsjyNR1NIpyfRJt+yLHhNiUqH1LtH1lw/wAeBsYQUFZJJdErI3rwnuWU8R6U2tQqUlmlTmlzdnp59DT4nHODaWqte6evllWp0wjT2fSqNuVKm2+LcIt/Y0/jR4VjiJ8ubwxee7zSXnGdvlHzxO3aeEjmnVVl+lZn7RTOiVth0Kv9KMfGPdfxxNPjdz41FLLLNo9JxWvg5L9jOeHmOq8Z4lR8Rt+OIjJUM0m9FNJOKdlq3rbjz6cBs+UIU5vGOpipL6YQy0qb0/PKPeWvT2L9u9uhR2O3UspVGnF/V2aTabSg21furXj5XZPx272Gx310Y3/VG8J/5QadvC5pGGYhnOWNua7Hwf8ANq0nFQwSatGCm45YKybctHJtv1v0Vy+bK2NhNmpd6nOWivKUbXbtZRvxb82SKe6mEpu6oRv1cpt+7Z9am7mGqKzpK3hKafumXrj11nrKLZN9HuI3fw9e7dO1/wBMpw+ItI+uC2RRwUIwjBStzmlKb1u25PV8SbCORJLglZGRryx6Zc0+2FOmqStFKK6JJL4MwCUAAAAAAAAAAAAAAAAAAAAAAYVKUav1RUvNJ/czAECrsehV400v/G8f+LRDluzSb+uol0vG3zG5uwUnHWe8LRe0eWphu7QjxUpec5f6aJFLY9Glwpx9by/5XJwJilY8E3tPlhToxpfTFR8kl9jMAsqAAAAAAAAAAAAAAAAAAAAAAAAAAAAAAAAAAAAAAAAAAAAAAAAAAAAAAAAAAAAAAAAAAAAAAAAAAAAAAAAAEaeJlFy/DbSaWnNWbutPD55ASQRXi2rfhzaa6K6d3xTenDrzMnXk0nGDve1nZW4689NPlASAQ3ip3aVJ8ub9fy8iVSlnSbVrpO3TwAy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34148" name="Picture 4" descr="http://www.exo-terra.com/download/high_res/products/images/PT3076_Forest_Bra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963" y="3307005"/>
            <a:ext cx="6493869" cy="338437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353290" y="5372195"/>
            <a:ext cx="648072" cy="288032"/>
          </a:xfrm>
          <a:prstGeom prst="rect">
            <a:avLst/>
          </a:prstGeom>
        </p:spPr>
        <p:txBody>
          <a:bodyPr vert="horz" wrap="square" rtlCol="0" anchor="ctr"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s-ES_tradnl" sz="2400" kern="0" cap="small" dirty="0">
                <a:latin typeface="+mj-lt"/>
                <a:ea typeface="+mj-ea"/>
                <a:cs typeface="+mj-cs"/>
              </a:rPr>
              <a:t>V1.0</a:t>
            </a:r>
            <a:endParaRPr lang="es-ES" sz="2400" kern="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559390" y="3896776"/>
            <a:ext cx="648072" cy="288032"/>
          </a:xfrm>
          <a:prstGeom prst="rect">
            <a:avLst/>
          </a:prstGeom>
        </p:spPr>
        <p:txBody>
          <a:bodyPr vert="horz" wrap="square" rtlCol="0" anchor="ctr"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s-ES_tradnl" sz="2400" kern="0" cap="small" dirty="0">
                <a:latin typeface="+mj-lt"/>
                <a:ea typeface="+mj-ea"/>
                <a:cs typeface="+mj-cs"/>
              </a:rPr>
              <a:t>V1.1</a:t>
            </a:r>
            <a:endParaRPr lang="es-ES" sz="2400" kern="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015229" y="4446877"/>
            <a:ext cx="648072" cy="288032"/>
          </a:xfrm>
          <a:prstGeom prst="rect">
            <a:avLst/>
          </a:prstGeom>
        </p:spPr>
        <p:txBody>
          <a:bodyPr vert="horz" wrap="square" rtlCol="0" anchor="ctr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es-ES_tradnl" sz="2400" kern="0" cap="small" dirty="0">
                <a:latin typeface="+mj-lt"/>
                <a:ea typeface="+mj-ea"/>
                <a:cs typeface="+mj-cs"/>
              </a:rPr>
              <a:t>V1.2.1</a:t>
            </a:r>
            <a:endParaRPr lang="es-ES" sz="2400" kern="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059601" y="4361895"/>
            <a:ext cx="1017431" cy="373015"/>
          </a:xfrm>
          <a:prstGeom prst="rect">
            <a:avLst/>
          </a:prstGeom>
        </p:spPr>
        <p:txBody>
          <a:bodyPr vert="horz" wrap="square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s-ES_tradnl" sz="1200" kern="0" cap="small" dirty="0" smtClean="0">
                <a:latin typeface="+mj-lt"/>
                <a:ea typeface="+mj-ea"/>
                <a:cs typeface="+mj-cs"/>
              </a:rPr>
              <a:t>V1.2.2</a:t>
            </a:r>
            <a:endParaRPr lang="es-ES" sz="1200" kern="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948495" y="4852962"/>
            <a:ext cx="648072" cy="288032"/>
          </a:xfrm>
          <a:prstGeom prst="rect">
            <a:avLst/>
          </a:prstGeom>
        </p:spPr>
        <p:txBody>
          <a:bodyPr vert="horz" wrap="square" rtlCol="0" anchor="ctr"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s-ES_tradnl" sz="2400" kern="0" cap="small" dirty="0">
                <a:latin typeface="+mj-lt"/>
                <a:ea typeface="+mj-ea"/>
                <a:cs typeface="+mj-cs"/>
              </a:rPr>
              <a:t>V1.2</a:t>
            </a:r>
            <a:endParaRPr lang="es-ES" sz="2400" kern="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568316" y="5201203"/>
            <a:ext cx="648072" cy="288032"/>
          </a:xfrm>
          <a:prstGeom prst="rect">
            <a:avLst/>
          </a:prstGeom>
        </p:spPr>
        <p:txBody>
          <a:bodyPr vert="horz" wrap="square" rtlCol="0" anchor="ctr"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s-ES_tradnl" sz="2400" kern="0" cap="small" dirty="0">
                <a:latin typeface="+mj-lt"/>
                <a:ea typeface="+mj-ea"/>
                <a:cs typeface="+mj-cs"/>
              </a:rPr>
              <a:t>V1.3</a:t>
            </a:r>
            <a:endParaRPr lang="es-ES" sz="2400" kern="0" cap="small" dirty="0">
              <a:latin typeface="+mj-lt"/>
              <a:ea typeface="+mj-ea"/>
              <a:cs typeface="+mj-cs"/>
            </a:endParaRPr>
          </a:p>
        </p:txBody>
      </p:sp>
      <p:pic>
        <p:nvPicPr>
          <p:cNvPr id="15" name="Picture 2" descr="https://www.drupal.org/files/repository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8703" y="2931404"/>
            <a:ext cx="3024336" cy="39265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61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Proceso de la GCS</a:t>
            </a:r>
          </a:p>
          <a:p>
            <a:pPr lvl="1"/>
            <a:r>
              <a:rPr lang="es-AR" dirty="0" smtClean="0"/>
              <a:t>2 - </a:t>
            </a:r>
            <a:r>
              <a:rPr lang="es-AR" b="1" dirty="0" smtClean="0"/>
              <a:t>Control de versiones</a:t>
            </a:r>
          </a:p>
          <a:p>
            <a:pPr lvl="2"/>
            <a:r>
              <a:rPr lang="es-ES_tradnl" dirty="0" smtClean="0"/>
              <a:t>Repositorio </a:t>
            </a:r>
          </a:p>
          <a:p>
            <a:pPr lvl="3"/>
            <a:r>
              <a:rPr lang="es-ES_tradnl" dirty="0" smtClean="0"/>
              <a:t> </a:t>
            </a:r>
            <a:r>
              <a:rPr lang="es-ES" dirty="0" smtClean="0"/>
              <a:t>Se almacenan los archivos actualizados e históricos de cambio del proyecto.</a:t>
            </a:r>
            <a:endParaRPr lang="es-ES_tradnl" dirty="0" smtClean="0"/>
          </a:p>
          <a:p>
            <a:pPr lvl="2"/>
            <a:r>
              <a:rPr lang="es-ES_tradnl" dirty="0" smtClean="0"/>
              <a:t>Versión</a:t>
            </a:r>
          </a:p>
          <a:p>
            <a:pPr lvl="3"/>
            <a:r>
              <a:rPr lang="es-ES_tradnl" dirty="0" smtClean="0"/>
              <a:t>Determina un conjunto de archivos</a:t>
            </a:r>
          </a:p>
          <a:p>
            <a:pPr lvl="2"/>
            <a:r>
              <a:rPr lang="es-ES_tradnl" dirty="0" smtClean="0"/>
              <a:t>Master</a:t>
            </a:r>
          </a:p>
          <a:p>
            <a:pPr lvl="3"/>
            <a:r>
              <a:rPr lang="es-ES_tradnl" dirty="0" smtClean="0"/>
              <a:t>Conjunto de archivos principales del proyecto</a:t>
            </a:r>
          </a:p>
          <a:p>
            <a:pPr lvl="2"/>
            <a:r>
              <a:rPr lang="es-ES_tradnl" dirty="0" smtClean="0"/>
              <a:t>Abrir rama – </a:t>
            </a:r>
            <a:r>
              <a:rPr lang="es-ES_tradnl" dirty="0" err="1" smtClean="0"/>
              <a:t>branch</a:t>
            </a:r>
            <a:endParaRPr lang="es-ES_tradnl" dirty="0" smtClean="0"/>
          </a:p>
          <a:p>
            <a:pPr lvl="3"/>
            <a:r>
              <a:rPr lang="es-ES_tradnl" dirty="0" smtClean="0"/>
              <a:t>Bifurcación del máster para trabajar sobre dos ramas de forma independiente</a:t>
            </a:r>
          </a:p>
          <a:p>
            <a:pPr lvl="2"/>
            <a:r>
              <a:rPr lang="es-ES_tradnl" dirty="0" smtClean="0"/>
              <a:t>Desplegar – </a:t>
            </a:r>
            <a:r>
              <a:rPr lang="es-ES_tradnl" dirty="0" err="1" smtClean="0"/>
              <a:t>check-out</a:t>
            </a:r>
            <a:endParaRPr lang="es-ES_tradnl" dirty="0" smtClean="0"/>
          </a:p>
          <a:p>
            <a:pPr lvl="3"/>
            <a:r>
              <a:rPr lang="es-ES" dirty="0" smtClean="0"/>
              <a:t> Copia de trabajo local desde el repositorio. </a:t>
            </a:r>
          </a:p>
          <a:p>
            <a:endParaRPr lang="es-E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2"/>
            <a:endParaRPr lang="es-ES_tradnl" dirty="0"/>
          </a:p>
          <a:p>
            <a:pPr lvl="2"/>
            <a:r>
              <a:rPr lang="es-ES_tradnl" dirty="0"/>
              <a:t>Publicar -  </a:t>
            </a:r>
            <a:r>
              <a:rPr lang="es-ES_tradnl" dirty="0" err="1"/>
              <a:t>Commit</a:t>
            </a:r>
            <a:endParaRPr lang="es-ES_tradnl" dirty="0"/>
          </a:p>
          <a:p>
            <a:pPr lvl="3"/>
            <a:r>
              <a:rPr lang="es-ES_tradnl" dirty="0"/>
              <a:t>U</a:t>
            </a:r>
            <a:r>
              <a:rPr lang="es-ES" dirty="0"/>
              <a:t>na copia de los cambios hechos a una copia local es escrita o integrada sobre repositorio.</a:t>
            </a:r>
            <a:endParaRPr lang="es-ES_tradnl" dirty="0"/>
          </a:p>
          <a:p>
            <a:pPr lvl="2"/>
            <a:r>
              <a:rPr lang="es-ES_tradnl" dirty="0"/>
              <a:t>Conflicto</a:t>
            </a:r>
          </a:p>
          <a:p>
            <a:pPr lvl="3"/>
            <a:r>
              <a:rPr lang="es-ES_tradnl" dirty="0"/>
              <a:t>Problema entre las versiones de un mismo documento</a:t>
            </a:r>
          </a:p>
          <a:p>
            <a:pPr lvl="2"/>
            <a:r>
              <a:rPr lang="es-ES_tradnl" dirty="0"/>
              <a:t>Cambio – </a:t>
            </a:r>
            <a:r>
              <a:rPr lang="es-ES_tradnl" dirty="0" err="1"/>
              <a:t>diff</a:t>
            </a:r>
            <a:endParaRPr lang="es-ES_tradnl" dirty="0"/>
          </a:p>
          <a:p>
            <a:pPr lvl="3"/>
            <a:r>
              <a:rPr lang="es-ES" dirty="0"/>
              <a:t>Representa una modificación específica </a:t>
            </a:r>
            <a:endParaRPr lang="es-ES_tradnl" dirty="0"/>
          </a:p>
          <a:p>
            <a:pPr lvl="2"/>
            <a:r>
              <a:rPr lang="es-ES_tradnl" dirty="0"/>
              <a:t>Integración – </a:t>
            </a:r>
            <a:r>
              <a:rPr lang="es-ES_tradnl" dirty="0" err="1"/>
              <a:t>Merge</a:t>
            </a:r>
            <a:endParaRPr lang="es-ES_tradnl" dirty="0"/>
          </a:p>
          <a:p>
            <a:pPr lvl="3"/>
            <a:r>
              <a:rPr lang="es-ES_tradnl" dirty="0"/>
              <a:t>Fusión entre dos ramas del proyecto</a:t>
            </a:r>
          </a:p>
          <a:p>
            <a:pPr lvl="2"/>
            <a:r>
              <a:rPr lang="es-ES_tradnl" dirty="0"/>
              <a:t>Actualización – </a:t>
            </a:r>
            <a:r>
              <a:rPr lang="es-ES_tradnl" dirty="0" err="1"/>
              <a:t>sync</a:t>
            </a:r>
            <a:r>
              <a:rPr lang="es-ES_tradnl" dirty="0"/>
              <a:t> o </a:t>
            </a:r>
            <a:r>
              <a:rPr lang="es-ES_tradnl" dirty="0" err="1"/>
              <a:t>update</a:t>
            </a:r>
            <a:endParaRPr lang="es-ES_tradnl" dirty="0"/>
          </a:p>
          <a:p>
            <a:pPr lvl="3"/>
            <a:r>
              <a:rPr lang="es-ES" dirty="0"/>
              <a:t>Integra los cambios que han sido hechos en el repositorio  y las copias locales</a:t>
            </a:r>
            <a:endParaRPr lang="es-ES_tradnl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/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7224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ES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16</a:t>
            </a:fld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smtClean="0"/>
              <a:t>Proceso de la GCS</a:t>
            </a:r>
          </a:p>
          <a:p>
            <a:pPr lvl="1"/>
            <a:r>
              <a:rPr lang="es-AR" smtClean="0"/>
              <a:t>2 - Control de versiones</a:t>
            </a:r>
          </a:p>
          <a:p>
            <a:endParaRPr lang="es-ES" dirty="0"/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  <p:pic>
        <p:nvPicPr>
          <p:cNvPr id="148486" name="Picture 6" descr="http://www.danielnavarroymas.com/wp-content/uploads/2013/08/repositorio-gi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4454" y="2782293"/>
            <a:ext cx="4796639" cy="3726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274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ES" dirty="0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17</a:t>
            </a:fld>
            <a:endParaRPr lang="es-AR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smtClean="0"/>
              <a:t>Proceso de la GCS</a:t>
            </a:r>
          </a:p>
          <a:p>
            <a:pPr lvl="1"/>
            <a:r>
              <a:rPr lang="es-AR" smtClean="0"/>
              <a:t>2 - Control de versiones</a:t>
            </a:r>
          </a:p>
          <a:p>
            <a:endParaRPr lang="es-ES" dirty="0"/>
          </a:p>
        </p:txBody>
      </p:sp>
      <p:sp>
        <p:nvSpPr>
          <p:cNvPr id="11" name="Marcador de fecha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  <p:pic>
        <p:nvPicPr>
          <p:cNvPr id="6" name="Picture 4" descr="http://i.msdn.microsoft.com/dynimg/IC3816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704" y="4807131"/>
            <a:ext cx="5112568" cy="1562100"/>
          </a:xfrm>
          <a:prstGeom prst="rect">
            <a:avLst/>
          </a:prstGeom>
          <a:noFill/>
        </p:spPr>
      </p:pic>
      <p:pic>
        <p:nvPicPr>
          <p:cNvPr id="7" name="Picture 2" descr="http://i.msdn.microsoft.com/dynimg/IC6442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9696" y="2955304"/>
            <a:ext cx="5184576" cy="1771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977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18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mtClean="0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smtClean="0"/>
              <a:t>Proceso de la GCS</a:t>
            </a:r>
          </a:p>
          <a:p>
            <a:pPr lvl="1"/>
            <a:r>
              <a:rPr lang="es-AR" smtClean="0"/>
              <a:t>3 - Control de cambios</a:t>
            </a:r>
          </a:p>
          <a:p>
            <a:pPr lvl="2"/>
            <a:r>
              <a:rPr lang="es-AR" smtClean="0"/>
              <a:t>A lo largo del proyecto los cambios son inevitables  y el control es vital para el desarrollo del mismo</a:t>
            </a:r>
          </a:p>
          <a:p>
            <a:pPr lvl="2"/>
            <a:r>
              <a:rPr lang="es-AR" smtClean="0"/>
              <a:t>Combina los procedimientos humanos y las herramientas adecuadas para proporcionar un mecanismo para el control del cambio</a:t>
            </a:r>
          </a:p>
          <a:p>
            <a:endParaRPr lang="es-AR" dirty="0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01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-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lum contrast="30000"/>
          </a:blip>
          <a:srcRect l="2812" t="2754" r="2687" b="6944"/>
          <a:stretch>
            <a:fillRect/>
          </a:stretch>
        </p:blipFill>
        <p:spPr bwMode="auto">
          <a:xfrm>
            <a:off x="5152778" y="2115612"/>
            <a:ext cx="5515223" cy="474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AR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19</a:t>
            </a:fld>
            <a:endParaRPr lang="es-AR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smtClean="0"/>
              <a:t>Proceso de la GCS</a:t>
            </a:r>
          </a:p>
          <a:p>
            <a:pPr lvl="1"/>
            <a:r>
              <a:rPr lang="es-AR" smtClean="0"/>
              <a:t>3 -Control de cambios</a:t>
            </a:r>
          </a:p>
          <a:p>
            <a:endParaRPr lang="es-AR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521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Contenidos</a:t>
            </a:r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</a:t>
            </a:fld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Gestión de la Configuración del Software </a:t>
            </a:r>
          </a:p>
          <a:p>
            <a:r>
              <a:rPr lang="es-ES_tradnl" smtClean="0"/>
              <a:t>Gestión de Proyectos</a:t>
            </a:r>
          </a:p>
          <a:p>
            <a:pPr lvl="1"/>
            <a:r>
              <a:rPr lang="es-ES_tradnl" smtClean="0"/>
              <a:t>Planificación Temporal</a:t>
            </a:r>
          </a:p>
          <a:p>
            <a:pPr lvl="1"/>
            <a:r>
              <a:rPr lang="es-ES_tradnl" smtClean="0"/>
              <a:t>Planificación Organizativa </a:t>
            </a:r>
          </a:p>
          <a:p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21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20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mtClean="0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Proceso de la GCS</a:t>
            </a:r>
          </a:p>
          <a:p>
            <a:pPr lvl="1"/>
            <a:r>
              <a:rPr lang="es-AR" dirty="0" smtClean="0"/>
              <a:t>3 -</a:t>
            </a:r>
            <a:r>
              <a:rPr lang="es-AR" b="1" dirty="0" smtClean="0"/>
              <a:t>Control de cambios</a:t>
            </a:r>
          </a:p>
          <a:p>
            <a:pPr lvl="2"/>
            <a:r>
              <a:rPr lang="es-AR" dirty="0" smtClean="0"/>
              <a:t>La autoridad de control de cambios (ACC) evalúa:</a:t>
            </a:r>
          </a:p>
          <a:p>
            <a:pPr lvl="3"/>
            <a:r>
              <a:rPr lang="es-AR" dirty="0" smtClean="0"/>
              <a:t>¿Cómo impactará el cambio en el hardware?</a:t>
            </a:r>
          </a:p>
          <a:p>
            <a:pPr lvl="3"/>
            <a:r>
              <a:rPr lang="es-AR" dirty="0" smtClean="0"/>
              <a:t>¿Cómo impactará el cambio en el rendimiento?</a:t>
            </a:r>
          </a:p>
          <a:p>
            <a:pPr lvl="3"/>
            <a:r>
              <a:rPr lang="es-AR" dirty="0" smtClean="0"/>
              <a:t>¿Cómo alterará el cambio la percepción del cliente sobre el producto?</a:t>
            </a:r>
          </a:p>
          <a:p>
            <a:pPr lvl="3"/>
            <a:r>
              <a:rPr lang="es-AR" dirty="0" smtClean="0"/>
              <a:t>¿Cómo afectará el cambio a la calidad y a la fiabilidad?</a:t>
            </a:r>
          </a:p>
          <a:p>
            <a:pPr lvl="3"/>
            <a:r>
              <a:rPr lang="es-AR" dirty="0" smtClean="0"/>
              <a:t>…</a:t>
            </a:r>
          </a:p>
          <a:p>
            <a:endParaRPr lang="es-AR" dirty="0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49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21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mtClean="0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Proceso de la GCS</a:t>
            </a:r>
          </a:p>
          <a:p>
            <a:pPr lvl="1"/>
            <a:r>
              <a:rPr lang="es-AR" dirty="0" smtClean="0"/>
              <a:t>4 - </a:t>
            </a:r>
            <a:r>
              <a:rPr lang="es-AR" b="1" dirty="0" smtClean="0"/>
              <a:t>Auditoría de la configuración</a:t>
            </a:r>
          </a:p>
          <a:p>
            <a:pPr lvl="2"/>
            <a:r>
              <a:rPr lang="es-AR" dirty="0" smtClean="0"/>
              <a:t>La identificación y el control de versiones y el control de cambio, ayudan al equipo de desarrollo de software a mantener un orden, pero sólo se garantiza hasta que se ha generado la orden de cambio.</a:t>
            </a:r>
          </a:p>
          <a:p>
            <a:pPr lvl="2"/>
            <a:r>
              <a:rPr lang="es-AR" dirty="0" smtClean="0"/>
              <a:t>Cómo aseguramos que el cambio se ha realizado correctamente </a:t>
            </a:r>
          </a:p>
          <a:p>
            <a:pPr lvl="3"/>
            <a:r>
              <a:rPr lang="es-AR" dirty="0" smtClean="0"/>
              <a:t>Revisiones técnicas formales</a:t>
            </a:r>
          </a:p>
          <a:p>
            <a:pPr lvl="3"/>
            <a:r>
              <a:rPr lang="es-AR" dirty="0" smtClean="0"/>
              <a:t>Auditorías de configuración </a:t>
            </a:r>
          </a:p>
          <a:p>
            <a:endParaRPr lang="es-AR" dirty="0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33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22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mtClean="0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Proceso de la GCS</a:t>
            </a:r>
          </a:p>
          <a:p>
            <a:pPr lvl="1"/>
            <a:r>
              <a:rPr lang="es-AR" dirty="0" smtClean="0"/>
              <a:t>4 - </a:t>
            </a:r>
            <a:r>
              <a:rPr lang="es-AR" b="1" dirty="0" smtClean="0"/>
              <a:t>Auditoría de la configuración responde:</a:t>
            </a:r>
          </a:p>
          <a:p>
            <a:pPr lvl="2"/>
            <a:r>
              <a:rPr lang="es-AR" dirty="0" smtClean="0"/>
              <a:t>¿Se ha hecho el cambio especificado en la Orden de Cambio?¿Se han incorporado modificaciones adicionales?</a:t>
            </a:r>
          </a:p>
          <a:p>
            <a:pPr lvl="2"/>
            <a:r>
              <a:rPr lang="es-AR" dirty="0" smtClean="0"/>
              <a:t>¿Se ha llevado a cabo una RTF para evaluar la corrección técnica?</a:t>
            </a:r>
          </a:p>
          <a:p>
            <a:pPr lvl="2"/>
            <a:r>
              <a:rPr lang="es-AR" dirty="0" smtClean="0"/>
              <a:t>¿Se han seguido adecuadamente los estándares de IS?</a:t>
            </a:r>
          </a:p>
          <a:p>
            <a:pPr lvl="2"/>
            <a:r>
              <a:rPr lang="es-AR" dirty="0" smtClean="0"/>
              <a:t>¿Se han reflejado los cambios en el ECS: fecha, autor, atributos?</a:t>
            </a:r>
          </a:p>
          <a:p>
            <a:pPr lvl="2"/>
            <a:r>
              <a:rPr lang="es-AR" dirty="0" smtClean="0"/>
              <a:t>¿Se han seguido procedimientos de GCS para señalar el cambio, registrarlo y divulgarlo?</a:t>
            </a:r>
          </a:p>
          <a:p>
            <a:pPr lvl="2"/>
            <a:r>
              <a:rPr lang="es-AR" dirty="0" smtClean="0"/>
              <a:t>¿Se han actualizado adecuadamente todos los ECS relacionados?</a:t>
            </a:r>
          </a:p>
          <a:p>
            <a:endParaRPr lang="es-AR" dirty="0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0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23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mtClean="0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Proceso de la GCS</a:t>
            </a:r>
          </a:p>
          <a:p>
            <a:pPr lvl="1"/>
            <a:r>
              <a:rPr lang="es-AR" dirty="0" smtClean="0"/>
              <a:t>5 - </a:t>
            </a:r>
            <a:r>
              <a:rPr lang="es-AR" b="1" dirty="0" smtClean="0"/>
              <a:t>Generación de informes de estado de la configuración</a:t>
            </a:r>
          </a:p>
          <a:p>
            <a:pPr lvl="2"/>
            <a:r>
              <a:rPr lang="es-AR" dirty="0" smtClean="0"/>
              <a:t>Responde </a:t>
            </a:r>
          </a:p>
          <a:p>
            <a:pPr lvl="3"/>
            <a:r>
              <a:rPr lang="es-AR" dirty="0" smtClean="0"/>
              <a:t>¿Qué pasó?</a:t>
            </a:r>
          </a:p>
          <a:p>
            <a:pPr lvl="3"/>
            <a:r>
              <a:rPr lang="es-AR" dirty="0" smtClean="0"/>
              <a:t>¿Quién lo hizo?</a:t>
            </a:r>
          </a:p>
          <a:p>
            <a:pPr lvl="3"/>
            <a:r>
              <a:rPr lang="es-AR" dirty="0" smtClean="0"/>
              <a:t>¿Cuándo pasó?</a:t>
            </a:r>
          </a:p>
          <a:p>
            <a:pPr lvl="3"/>
            <a:r>
              <a:rPr lang="es-AR" dirty="0" smtClean="0"/>
              <a:t>¿Qué más se vio afectado?</a:t>
            </a:r>
          </a:p>
          <a:p>
            <a:pPr lvl="3"/>
            <a:endParaRPr lang="es-AR" dirty="0" smtClean="0"/>
          </a:p>
          <a:p>
            <a:pPr lvl="2"/>
            <a:r>
              <a:rPr lang="es-AR" dirty="0" smtClean="0"/>
              <a:t>La generación de informes de estado de la configuración desempeña un papel vital en el éxito del proyecto </a:t>
            </a:r>
          </a:p>
          <a:p>
            <a:endParaRPr lang="es-AR" dirty="0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2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Ingeniería de software II</a:t>
            </a:r>
            <a:endParaRPr lang="es-AR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Gestión De Proyectos 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2018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9435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¿Qué es un proyecto ?</a:t>
            </a:r>
            <a:endParaRPr lang="es-AR" smtClean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25</a:t>
            </a:fld>
            <a:endParaRPr lang="es-AR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5602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Un proyecto es un esfuerzo temporal que se lleva a cabo para crear un producto, servicio o resultado único</a:t>
            </a:r>
            <a:r>
              <a:rPr lang="es-AR" dirty="0"/>
              <a:t>. </a:t>
            </a:r>
            <a:endParaRPr lang="es-AR" dirty="0" smtClean="0"/>
          </a:p>
          <a:p>
            <a:r>
              <a:rPr lang="es-AR" dirty="0" smtClean="0"/>
              <a:t>Características</a:t>
            </a:r>
            <a:endParaRPr lang="es-AR" dirty="0"/>
          </a:p>
          <a:p>
            <a:pPr lvl="1"/>
            <a:r>
              <a:rPr lang="es-AR" dirty="0" smtClean="0"/>
              <a:t>Temporal </a:t>
            </a:r>
            <a:endParaRPr lang="es-AR" dirty="0"/>
          </a:p>
          <a:p>
            <a:pPr lvl="2"/>
            <a:r>
              <a:rPr lang="es-AR" dirty="0"/>
              <a:t>Tiene un comienzo y fin definido. El fin se alcanza cuando se han logrado los objetivos del proyecto o cuando queda claro que esos objetivos no serán o no podrán ser alcanzados.</a:t>
            </a:r>
          </a:p>
          <a:p>
            <a:pPr lvl="1"/>
            <a:r>
              <a:rPr lang="es-AR" dirty="0"/>
              <a:t>Resultado</a:t>
            </a:r>
          </a:p>
          <a:p>
            <a:pPr lvl="2"/>
            <a:r>
              <a:rPr lang="es-AR" dirty="0"/>
              <a:t>Productos, servicios o resultados únicos</a:t>
            </a:r>
          </a:p>
          <a:p>
            <a:pPr lvl="1"/>
            <a:r>
              <a:rPr lang="es-AR" dirty="0"/>
              <a:t>Elaboración gradual</a:t>
            </a:r>
          </a:p>
          <a:p>
            <a:pPr lvl="2"/>
            <a:r>
              <a:rPr lang="es-AR" dirty="0"/>
              <a:t>Desarrollar en pasos e ir aumentando mediante incrementos</a:t>
            </a:r>
          </a:p>
          <a:p>
            <a:endParaRPr lang="es-AR" dirty="0" smtClean="0"/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smtClean="0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1870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Aspectos de la Gestión de Proyecto de Software</a:t>
            </a:r>
            <a:endParaRPr lang="es-AR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3D1A-7492-45A7-9EC2-7B246B85118F}" type="slidenum">
              <a:rPr lang="es-AR" smtClean="0"/>
              <a:pPr/>
              <a:t>26</a:t>
            </a:fld>
            <a:endParaRPr lang="es-AR" dirty="0"/>
          </a:p>
        </p:txBody>
      </p:sp>
      <p:sp>
        <p:nvSpPr>
          <p:cNvPr id="27651" name="4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mtClean="0"/>
              <a:t>Pressman Cap. 3 </a:t>
            </a:r>
          </a:p>
        </p:txBody>
      </p:sp>
      <p:sp>
        <p:nvSpPr>
          <p:cNvPr id="27650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39720" y="1788275"/>
            <a:ext cx="10953566" cy="4743154"/>
          </a:xfrm>
        </p:spPr>
        <p:txBody>
          <a:bodyPr>
            <a:noAutofit/>
          </a:bodyPr>
          <a:lstStyle/>
          <a:p>
            <a:r>
              <a:rPr lang="es-AR" sz="2000" dirty="0" smtClean="0"/>
              <a:t>Personal (RRHH)</a:t>
            </a:r>
          </a:p>
          <a:p>
            <a:pPr lvl="1"/>
            <a:r>
              <a:rPr lang="es-AR" sz="2000" i="0" dirty="0" smtClean="0"/>
              <a:t>Es el elemento más importante. El equipo de dirección del proyecto debe identificar a los interesados, determinar sus requisitos y expectativas y, gestionar su influencia en relación con los requisitos para asegurar un proyecto exitoso.</a:t>
            </a:r>
          </a:p>
          <a:p>
            <a:pPr>
              <a:spcBef>
                <a:spcPts val="600"/>
              </a:spcBef>
            </a:pPr>
            <a:r>
              <a:rPr lang="es-AR" sz="2000" dirty="0" smtClean="0"/>
              <a:t>Producto</a:t>
            </a:r>
          </a:p>
          <a:p>
            <a:pPr marL="377040" lvl="5" indent="0">
              <a:buClr>
                <a:srgbClr val="C00000"/>
              </a:buClr>
              <a:buNone/>
            </a:pPr>
            <a:r>
              <a:rPr lang="es-AR" sz="2000" dirty="0"/>
              <a:t>El producto de software es intangible. A veces es difícil ver el progreso del proyecto</a:t>
            </a:r>
          </a:p>
          <a:p>
            <a:pPr lvl="1"/>
            <a:r>
              <a:rPr lang="es-AR" sz="2000" dirty="0" smtClean="0"/>
              <a:t>Los proyectos pueden crear:</a:t>
            </a:r>
          </a:p>
          <a:p>
            <a:pPr marL="834390" lvl="4" indent="-285750">
              <a:buFont typeface="Wingdings" panose="05000000000000000000" pitchFamily="2" charset="2"/>
              <a:buChar char="§"/>
            </a:pPr>
            <a:r>
              <a:rPr lang="es-AR" sz="1600" i="0" dirty="0" smtClean="0"/>
              <a:t>Un producto o artículo producido, que es cuantificable, y que puede ser un elemento terminado o un componente </a:t>
            </a:r>
          </a:p>
          <a:p>
            <a:pPr marL="834390" lvl="4" indent="-285750">
              <a:buFont typeface="Wingdings" panose="05000000000000000000" pitchFamily="2" charset="2"/>
              <a:buChar char="§"/>
            </a:pPr>
            <a:r>
              <a:rPr lang="es-AR" sz="1600" i="0" dirty="0" smtClean="0"/>
              <a:t>La capacidad de prestar un servicio como, por ejemplo, las funciones del negocio que respaldan la producción o la distribución</a:t>
            </a:r>
          </a:p>
          <a:p>
            <a:pPr marL="834390" lvl="4" indent="-285750">
              <a:buFont typeface="Wingdings" panose="05000000000000000000" pitchFamily="2" charset="2"/>
              <a:buChar char="§"/>
            </a:pPr>
            <a:r>
              <a:rPr lang="es-AR" sz="1600" i="0" dirty="0" smtClean="0"/>
              <a:t>Un resultado</a:t>
            </a:r>
          </a:p>
          <a:p>
            <a:pPr>
              <a:spcBef>
                <a:spcPts val="600"/>
              </a:spcBef>
            </a:pPr>
            <a:r>
              <a:rPr lang="es-AR" sz="2000" dirty="0" smtClean="0"/>
              <a:t>Procesos</a:t>
            </a:r>
          </a:p>
          <a:p>
            <a:pPr lvl="1"/>
            <a:r>
              <a:rPr lang="es-AR" sz="2000" dirty="0" smtClean="0"/>
              <a:t>Un proceso de software proporciona el marco de trabajo desde el cual se puede establecer un plan detallado para el desarrollo del software</a:t>
            </a:r>
            <a:endParaRPr lang="es-AR" sz="2000" dirty="0"/>
          </a:p>
          <a:p>
            <a:pPr>
              <a:spcBef>
                <a:spcPts val="600"/>
              </a:spcBef>
            </a:pPr>
            <a:r>
              <a:rPr lang="es-AR" sz="2000" dirty="0" smtClean="0"/>
              <a:t>Proyecto</a:t>
            </a:r>
          </a:p>
          <a:p>
            <a:pPr lvl="1"/>
            <a:r>
              <a:rPr lang="es-AR" sz="2000" dirty="0" smtClean="0"/>
              <a:t>Los proyectos deben ser planeados y controlados para manejar su complejidad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2018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7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Manifestación de una mala gestión de proyectos</a:t>
            </a:r>
            <a:endParaRPr lang="es-AR" dirty="0" smtClean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27</a:t>
            </a:fld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4820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smtClean="0"/>
              <a:t>Incumplimiento de plazos</a:t>
            </a:r>
          </a:p>
          <a:p>
            <a:r>
              <a:rPr lang="es-AR" smtClean="0"/>
              <a:t>Incremento de los costos </a:t>
            </a:r>
          </a:p>
          <a:p>
            <a:r>
              <a:rPr lang="es-AR" smtClean="0"/>
              <a:t>Entrega de productos de mala calidad </a:t>
            </a:r>
            <a:endParaRPr lang="es-AR" dirty="0" smtClean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  <p:sp>
        <p:nvSpPr>
          <p:cNvPr id="5" name="4 Flecha derecha"/>
          <p:cNvSpPr/>
          <p:nvPr/>
        </p:nvSpPr>
        <p:spPr>
          <a:xfrm>
            <a:off x="2612657" y="4358079"/>
            <a:ext cx="1418451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sp>
        <p:nvSpPr>
          <p:cNvPr id="34822" name="5 CuadroTexto"/>
          <p:cNvSpPr txBox="1">
            <a:spLocks noChangeArrowheads="1"/>
          </p:cNvSpPr>
          <p:nvPr/>
        </p:nvSpPr>
        <p:spPr bwMode="auto">
          <a:xfrm>
            <a:off x="4731419" y="4525094"/>
            <a:ext cx="3357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800" dirty="0">
                <a:latin typeface="Tw Cen MT"/>
              </a:rPr>
              <a:t>Perjuicio económico</a:t>
            </a:r>
          </a:p>
        </p:txBody>
      </p:sp>
      <p:sp>
        <p:nvSpPr>
          <p:cNvPr id="2" name="AutoShape 2" descr="data:image/jpeg;base64,/9j/4AAQSkZJRgABAQAAAQABAAD/2wCEAAkGBhQSEBUUEhQVFRQWGBgXFxgVFRUXGBgYFhcXGBgXFBUYHSYeFxokGRcYHy8gJCcpLCwsGB4xNTAqNSYrLCkBCQoKBQUFDQUFDSkYEhgpKSkpKSkpKSkpKSkpKSkpKSkpKSkpKSkpKSkpKSkpKSkpKSkpKSkpKSkpKSkpKSkpKf/AABEIAOAA4QMBIgACEQEDEQH/xAAcAAABBAMBAAAAAAAAAAAAAAAAAQQGBwIDBQj/xABMEAACAQMBAwgFCQQHBwQDAAABAgMABBEhBRIxBgcTQVFhcYEiMpGh8BQjM0JScrHB0WKCksIVQ6Ky0uHxFyQ0RGNzszVUg6MlU5P/xAAUAQEAAAAAAAAAAAAAAAAAAAAA/8QAFBEBAAAAAAAAAAAAAAAAAAAAAP/aAAwDAQACEQMRAD8AvA0Vj10tBlimyH55h+wn96St+aab3z37n4N/nQPKK5W3uUMNnC01w+6g4drHqVR1sarDaW377aRzvvZ2jeqifTOO2R/qgjqHsPGgsfbXLmytDuz3EaP9jJZ/4FyRXDHPHZH1EunH2ltnI9+tRPZvJyCA5jjG99pvSfr1LHJz7K6qiglGzucvZ8zBRcBGPBZlaI/2wB76k6OCMg5B4Efkaqq4tEkXddVcdjAMPYaZW1tNaEvYTNH19C5LwP3bh9TxXFBclFRrkXyyW+hOVMU8eBNC2QUPaM6lD1HyqR5oMqQmuNyl5VW9jF0lxIFHBV4u57EXix9w66pvlJzxXdwStt/usXDTDTHxY6J5DzoL6kkUasQO86e81jFdo3qsreBB/CvKN5dvK29NI8rHrkdmPvOnlWpUAOVG6e1Tg+0Gg9cA0teati84t/akblwZEH9XP84uMcAx9NfI1bXIznVgvWEUo6C4PBGOVf8A7b9Z/ZOvjQTrNFJRmgypM1HuUPLu0sjuzS5k6oowXkP7i8PPFQ6754pmPzFlgds8wU/wIDj20FpZpaqROdi9+tbWxHYssqn2lTXX2bzy2+QLuKS2zpvfSxfxpqPNaCxKK0Wd6kqB43V0YZVlIYEdxFb6BtD9K/gn8w/KnNYhBnPWcD2Zx+J9tZUBRSYpaBCaN6kc00uD85F94jh/03P5UDym1yVQmVmCqiNvE8AAQxJ8ADW4moFzv7WZbNLaM4ku5FhHcmcufDGB5mghs+1TtKd7659G2i3hbIx9EKp9KVh1tp7e4Ctce1rhcTy7i2znRCArxofUckn0ietRrrp2V1TseMwdAVzGFCY7hjHnn31zbHYMhm3riTpUi+gXAGuPXkAGC44A+dBIs+/to3s1r7Pj21GuU23H31tbY/Ov6zceiTt7m/DxIoHm1uVIjkMMCGaccVBwqf8Acfq8B3cK5bW95LrLcmMH6kA3cd2+fSOlONk7LSBAiDjqzNqWPax66egGg5dryeEb9IJrkSYwXE7K2M8MjXHdXVj2jeoPm76406pOjlH9tc++sWGtZZoINyqt7ppmuLtzPnTpBwQdm59RfDSuQ8wC7w1HVjT2mrPYZ6uOR/rUI5S7B6BjNGPmmPpoOCk9YH2T2dVBq2hBBFCIkHT3hZWkmV/moQP6mLdOJT9puHZmmW7Wk4TAVcljoB1k8MD441P9g81pkUPeu4J16KMgYHY7a5Phw7aCAtKqnVgPxrJ5NMrvAg7ysFbQjUEEDSru2byTtYB81BGO8qGb+JsnNdboQKDfyD5bxXlnGzTR9OqfPKWUMGXRmKngDjezw1qG8r+dOS5drfZrbqDSS5/KH/Fx7McT1Ntclba5UiWJd7HroArjwbifA5FQC+2bJs+RYpMGBjiOVRu6nXdkA0Dd+mePbgEsrFY/VyWOrMxyzHtLHWnJT20mR50E0Bu/H+dIyaYIBHxxz1UEmmm0do9EFAUsWJCgdZ7ydB+NA+2Nte42c5ltDvR5zJASSjjtT7Dd4/yq7OTHKaG/t1ngOh0ZT6yMOKsO0e/Q155t9qSo6rcBQHJClScBupW6j413+S+3P6NvkkDYt52CTr1KT6sncQdT3Z7aC/aWsVOlZUBRRRQFNrr1o/vn/wAclbqbXvGP74/utQOzVSc418p21apIwCxwM6hiAC7s40J68KPZVrk+NUzz9bC1guiWCYaCTAzg+lJHp3neGfCg7G/18fj/ADpBg1XNtywuHgRIhu4UBpZPSZj1lE4ccjJzpTVxM2r3E7HtEjL7FGgoLG2ltFYIXkb1UGT39gHeTpUW5OWp3Gmk+lnO+xPUD6qjy+NKj07zSPFbPK8kcjhir6nCakFuJGOrwqbovYD2UDPam10hADZZ2PoooyzdWg/Os9mbU6UEFSki+tGxyQNcHhqD2iuQ8Lw3MlxKm+hACsmWMSDjlMZx2kZpxa3AupVdYz0aarMWKsx7EXiV7c6Gg7S+NL7qTUH2UiLxHjQZ1hcW4dSrjKkYI7iK2KuB+PnR7aCL8gNgbu1GSQZ6BWdM95AQ+x8+Iq38VBdi4Taaf9WGRfEoysPdmp2BQANK1GawmiDAg8CCDgkaHsIoIlNy23NoNG+PkqhY2lCndSdsndeTgBpjB4Edxrv7c2Ul1bvE/B10PYfqsO8HBrljY01tbzW9qlvJbzBj0VwGyjvoWDgHfGgOG1GONPuTuymtraOFnaQqvrN+C/sjgPCgrbZk7GMpIMSRs0bjvU4zTw9Xx1+ytW1I9za10mmH3JO7O6pPvJrb40C7x760X1uskbKdMj38QR54rfv44UKPj/Wg4vQSzIiSxYwVy4kUEEH1gADrjNdLakO/C6nX0TjxGo99OA3f76R9QfD3UFv82u2Dc7LtpGOWCbjH9qMlMnxAB86k9VzzEf8ApR7Onkx7E/PNWNQLRRRQFNb86L99PewH51uOda1yJnGR2HzByKBvtvbMdrA88zYSMZPb3ADrJOAB2mvPPKDlFPtObpp8iIE9DCD6KDqZh9Zjpr+WBUn55dtNNdxWSn5uJRLKB1s3qqw7lwf36hk8m4jN2AkfHuoCKZWJCsCR1A60rg1Yuyhs+Dk+Gk+T3DJE0hG8pfppNd0YO+p3iq6YOlVtZqREu8ctjJz39WfCgz2Z/wAdDnPqyY8cfpU0K8fjuqCu+5cWz9Qk3T+9p+tTsDFAhXOhoCgDA0xwAGP9KUL5fHXSgd3x50CcaPbWRHwKRRQKDr/rSE0NnPD20YoORtG76O8spOoSlT4OAp/E1ZR0qouWrHegVeO+SMdvogY9tW42untoN691FFLigTFIxoHGuXyl22tpbvMxGQMKNPSc6KPbqe4Ggr3abCTat044KFjz3hVBHtU1u6sUw2JassW8/ryEu5PEltdT7/Onxb4/KgxJ1PurHH66dVZ4/Whl4fHsoMUPx8cKbbRn3YXbsUjs1PD34p26Gmn9GteXUFkmfnGBkI+qi6k57gCfIUFv80ezDBsm3B4uGlP/AMjEj+zu1Ma12tusaKijCqAqjsCjAHsFbaBMUUuKKDFWzQTWGtYsD2e+g858prgybXv2PVNueSeiPL0RTUGujy3tjFtq7XGOk3JB37yqT7ya51BibdCfVX+EZrPHx76QmjqoG21LffiYdY9IeI1qV7Bv+mt43OpIw33hoffrUe+PjtrPkvcmGdoScK/px5zoR6y+z8BQTDGtKMVqBNCg0GwikNYg99Ko76BaAKTd+NKjF1ykdJN8jEatNGQDkMyAFMnGhPCg6djZi62tEuMpbJvt2b2cqD57p8qs4fHCoXzabOItmuH+kuHLk6eqCQoHdnePsqYBD2/hQbCaKxKntrBhgZJwBqScaDv7KDJ2+DVWbf2t/SF1pn5LASF7JJBxbHWo4eHiac8tdvXFxbu1sknyFGCTTjTpMnBCHj0fUSOsjOmhj/J7aayKYwN0rwCg43c4HE5J7aDuEUm54VqhuFcsFOSpw3HQ8eytoXqoF3RQtR9+UZKy7q4KaAk5yxbdXTTjx8q6V7tBYYwXPpYHojiT2DsGeug0bX26sasFI6RSowRxyd448s1anNNyNNvE11OP94uMHH2IzgqvcToT4KOo1BeQHNvLf3IurtCluCGCsCDLjgqg67mgyx48BxyL6EYoMqM0btIYx2UC5orHoh2CigyzRWIGlIy0FUc+Ww8dBfINUPQy4HFHyUJ8GyP3hVejXXNeitv7ES7tpIJPUkUqe0Z4MO8HBHhXnG6sJbWZ7WZcSxcM5w6/VZe0EfHGg2Zpd/hwprs676SMNoD1jsIpyfdQCtWq6td9RrgjBVhxVhwIrYq0d36UGmPlCVmSSTSVBuSr1SR5yHTXiDrj2ddSqXbMakDJO8u8hAyH0zuxtwLd1Re5tEkGGUED40PVTcWMipuRysEzkI4DrnqwDw11oJnbbXjkICsCXXfXjqvD3HTHEU8DfH61Xsi3Ocho94PvhgpU73A6DT0hxGNaf7O5QzqxjECSBEaQiIsN1F9JiS2dANfZQdflHfFGhXJ3SwZgpJdyh9GNEGpyca8K0Rcl2a6VdoRvbJOrvbqThTI2Ad859F8a7px1aa4O3k5d3ltMtzbwIEupESJ7oK0rbzAHoTvB9z0s6aYqxOcA9JfbPtJQptrhpBIGUekygbu63rIwzoQRxoGGyNpR21jB0uVChIWwp0kB6MjH3wdakBYedVidnzXHTQm6htre2nIMd3OWlPRtldd0OV8+PCpVyO2PcX8kr3iTJbNgxlZXiBYeiwVRuu0TA7w3h1UHQ2rynt7cYkcGQ6LGnpSMexUGufHFFjyXuNoMHvQ1va8RbA/OS9nyhh6q/sDXtqX7F5JWtp/w8EaN1sFy58XbLH2082htCKBC8rqiAjJJ0G8wVc+JOKBGsI+j6HcXot0puYG7u4xu44YxVR7X5qJ7aZ3sujmibhHI+5IgGSERjo49+g8atW92qI7iCEqfnuk3WBGA0ah8Ed4z7KqtUn2ht+SHfJgtrrpydTudEqoEU50yy4wOsseqgqeWdklDHeyXLsu9qCG1VlGCrZB49WKm2z+lvAVtIZ3J031QBVJ7XYhR7amexeQsW0to3N9Ooa3EzRxINBKYsIZHxxXKnxOc6DW0obVUUKihVXQBQAAOwAaCgpnYnMhKR8/IkYyjYX5xwU8MJxJ+1U92HzaWVs3SdGZpePSTnfbPaFxur5CpbuUbtALWVIBS0BRRRQFFFFAUmaDQRQGai/LrkLFtGIZPRzx5MUo4qfst9pD1jzHfJ9ykK0HlbbWxbiymeKdDE7EMrD6N2H1kbgVYew8a2Wu0NAxPoNppxRhxU46s8DXpbauwobqLo7iNZE7HHvB4qe8a1XW0+YpRvGznMYbjHMgkTwDjDAeRoK6ilVgCpBB7PwoK1IZ+aDaKFsJBID9iYrqPrAOowe8Uzu+Q+0lTBtJs9TIYX6+sK2vsoOTSPIFUseAGTjX8KfLyX2gSp+RXHY6mPA8VY12bDmx2jPxjjtl+1Kyu3gI0z7zQQ66uyMAZKuMKyakt1AL157qtzm15vugtZJLtMzXSlXU6FImGNw44MeJ7PRHVUG5J7GuXZkiHyeW03xNMxjjiiIY4wFjLMxwTkngDwFWpzYbWuLmx37k7zCR1WTAAkQYw6gAaZyMka4oIhY8kI4Nv2sMbzSJBAZvnn39zV1RU0AVQSumKm3L/AJNNd2ymE7tzA4mgP7afVPYG4eIFM9gW/Sbb2hL1RxwQg+K77e8CppuUFV7e2xbz2ke00VEvbV1R42TLGQnca3kXGddd1uI6uupnsrl5aTQpIZo4i4Y7krqjKU+kVgSNVPHyNcjlpzZrdSC4t3EVyGVzkExStGQU6VR1jGN4dtUzziRs985kh6CbT5QqnfiDnHzqOuSFcYOCMg9uaD0HsXlfBdzTwxFt+HG9kABlYZV4yCd5CMHPeO0VWFlsueeCWFneSW5sWKF2yTJa3b7qgsexl9tcTYPJiF5UkEkjqpBKWxuLmd90DEbSCKNIl0HHUYqyzsa8vCp6NdnQqGUFd1rrdkILqu76EAYgZxk6UEZ5S8pLm7vbKCxQm5t135SRlYpZIwjLIeHoAtnvONTpUiurVNjbKlKHfuZDgyH1pbiXQHtwCSQOwHrJqV7A5NQWUXR26bi8WPFmP2nY6sajF8vy/bMcQ1gsAJZOw3D/AEa/ujXyNBJOSuyvktnBBjVEAY9rnVz5sTXW3qAlLigTeo3qXdoxQLRRRQFFFFAUUmaWgKKxC0uKBaKTFGKAzS0mK1Cb0yvUFB9pI/Kg3UUUUBiitaS5Zl7Meec/oa2UFf8AKDk9DHtiCeWNXhuvmXVslBOo3onZfVbeVSuoOoqeqoAwMADgBw8hXL5VbHNzayRqcSYDxN9mVCHjb+IDyzWzYu2BPaxz8N5N5h9lh66nwYMPKg4nIEb7383/AOy8lUfdiCoPzqXVEua5f/xsbnjK80p/flc/hiu1yi26lnbPPJqFGiji7HRUXvJ0oOfyt5RvDuQWyh7yfIiU8FA9aaTsRePeRjtrLk5yNitrd43+ekmybiRxkzM2d7ez9XU4X8608jdgyJv3V1rd3GC/ZEnFIUHUFGM9p8Kk9BC+TjnZ91/R8hJgfL2Tt2DV7dj9pc5HaKmlcblXyfF5bmMHckUh4ZBxjlXVGB8dD3E1p5F8ozd2+ZBuTxMYp0+zKmh07DxHj3UDrlPt1bO0luG/q1yB9pjoq+bECuZzebCa3sw0utxcMZ5ieO/JrunwGB45phypHyzaVrZcY4v97uB1EKcRIfFjkjsxU3oMZJAoydBp7zge81lTe/8Aoz3YPsINOKArQjHpWGdN1DjxL5/Aeyt9N0PzzfcT+89A4oorTcSld3HWwHtzQbqKKKAooooEzQTRigigM0tJikxQLvU3j+lb7qfjJTgCm0A+ckP3B7AT/NQOs0UlLQNxpN95B/ZY/wCOnFNp9JEP3l9o3v5Kc0BUDm2iLQ7UtycARPdw/dlRhIB4TAn9+pzJKF4kDxIFVLz6q0Zt5ozgyJNbPjrRwrAf3qCe8gbbo9mWi/8ARQ/xDe/OuTGP6S2lvHW1sWwv2ZbrrbvEY0Hea2cptrNaWUFtB/xM6pbwAcQd0K0ngi657cV3+T2xEtLaOBOCDBPWzHVmPeWJPnQdKloooCoHtNvkG2YphpBfjoZewTp9G58Qce2p07gAknAGpJ4ADrNV/wAv9oW20Nl3HyWeOWSDEw6NgWUxnJOOI9He1oN/No/yiS+vj/XzlIz/ANKEBUx7fdU7queQvKS2sdkWiyOTJKrOsUamSVy0jn0Y1yfPhpxqU8nOV8V48sapLFJCVEiTIFYbwJXgSOrhnNB1Noj5p/un8KcitdxDvoy8N4Ee0YrZQFNwvzpPUUA9jN+tOKKAptfcF7nT3sB+dOab3w9Effj/APItA4ooooCiiigTNGaMUYoDNLSYoAoAmtaRgFj9o5PkAPyrMrVd87vK+5s4oktQ6s5JabcBRANAu8wKhiddeAHfQWJvik39a8xtyx2jLG7teXG6jKrbsqp6TkhcKpBI9E6jQeyuVd3jvnpJ5nxx35HbjjvoPUl9taBMdJLEuDkb8iLjiOs9hNcq55xtnx+teQeCuHPsTNeZ2t4+wHAyeJ0/OsxEuQMDhmgtLnK5wNnXcUYjl6VoZRJ0ZjlEcoxhkZsDdyDof1qF8ruVNtNBEto9yiq+/wDJ5xvpG26RmGYksF6ih069OFcJANcY0plJHvyMpGdBrr6OoJOOs9Wvb3UE4ueXi3u0TczvdQxIm5ELYL0mMekN8nCbxJJIzxA76cWfLqGHaEU0Md4kMYbfDTtLJOWGB0od90KOOn6Yg1ou6SvmO3B4fpTkGguX/bxB1Wtx5mIfzUh59ov/AGsvnLCPzqnM94rW0y9bL7RQW1tPntilieJrKYrIrI2Joxo4IOCOGh41Co+V8Js47aW0+dQNFFciTomVGzu75RSWGCQy6gjq1qMrdLn1h7ayaZCOIP8Al+FB3eS97JavIsU6YDAOYWSGeWPH9RNOhwoIPoeic449Vh7B5y9nWsO5Z29wzE70gbcDlzxM0sj+k3fk1TVzxVhxzjxBrKV1VsnAbTJ6/PFBcd1z0S5wlvbp/wBy6DnzEKNj21y7znlvB6psx92O4f3sVqurKzknkMccbswXeOBwUDJY5xhcY14Vlb2SyQmQT28RH1JWcOx1xuKqnezjw1FBNv8AbRtEH/lj/wDE/wDjrfDz3Xw9aK1bylX+Y1Cdlcmrq4XMcdwx+qI7diP3pGKqo8M1K9mczV7MgEqRwHraSZnbyjj0HgTQd/Z/PnITiS0j8VuAg/8AsXHtNTPkjy3h2osiorxvEU31bdb62QVZSQRlSKjexOYa1jIa4kknPYPm08wvpH+KrA2RsGC1Tct4kiXr3FAz948W86B/SE0tFA2/pGP7Q99FbujHwKKDOkpaTFAZozRigigM1i6gjBAIPEHUHxFZYo3aCPX3ILZ8xzJaQk9qoEPtTBrnf7Itln/lv/sl/wAdSy8yI3wSDutqOPA8K2pwz20EPHNFsz/2w/8A6Tf46xbmj2Yf+Wx4STA+XpVMyaju3eXtlabwmnQMuhRTvvk/sLkjzxQR285j7Fvo2niJ61l3vaHBzUL5S8zM8Ega0LXCNgNvbodGzxIyAUx1jUdld3aHP7FqLe2dsfWldYx44G8cVGNtc8V/MMQNDGDxMSOSP35RqfBaCE7X2W8F00FwqCRDg4JIOOBBB4EEGmigEldwZBxnOn609cMzmSR2kkY5Z2JLEnvOtaDb8cKnHxNA1mjAOjL47wAB+6K6UG0Ljo9zpX3G1IDsN7xPEju4VoW3IPEeSqK2Y/1oNFxEMDHHqHVrrk5rBj9UDeIAySSFGnZTp48nJ6vz41jJbgkkaHXvB7iKDbsmGCSUC5mdAxC9IqBli3s+m6niMgDGh1z1Vb+yeYuxaNWa4mmBGd5GjVG71wraedUabNhkYyp+yezuPHFP9mcobi3J6CeWH0h6KyMo14krwJoPQsPNLs8MWeOSVjgEyzSOTgYGdR1Cu9s/ktaQfQ20KHtWNc/xYzVC2/O1tOME/KA6Bt3MkUbZON7iACdO+uvZ8/l2hxNBBJjrXfQ/iR7qC+AKWqptOfyHTp7WWPPWjo49h3TU65K8srfaCM1uzHcIDK67rDIyNOw669xoO7RRRQFFFFAUUZooEBpM0oFGKABozRijdoDepN6lxQRQa5xlSO0Ee0VGtvc4FpZDckk35uAii9OQnHWBov72K799blo2UEglWAxpqwIBz1EHsry/NY2/yKNt1vlJllEpLnGE3d30e07/APZoJ3yp5zJpoyDcJZIeEcB+UXLD9tkISId28DVWXCq3q6cSWdwWb91dB29Z7zW5LJQeGfE/hW1UAxgY8qDCJtxMdI24TkjJCkjgSBo2O+lWcdRz5H9KyJ+Pj40rNf8ASg1O+RwbGeoEZoWXAwEbyGPzraz9tCtQaWnY/Ubz3f1rHpm+wfaO7qrcW+PzpN/4NBgJH4bn9ofppSnf+yMd7f5VmslZdJQYYfsT2n9Kb9IWGMJgsV6zggBjp58e407DU3SzwzHz48CRr+NA0MYKndYY1bcwcZxqQDwOMVhFhs72AB6R9LBbVVKocEZ6/I07NqATjTKkY9nXTS5tyFXhpnOvaf8AOg3ZAzk5YZ7cDTq76mnNZtaWyvoWYHoLlmgJ6icge1WKnwY9tQWc5LHtB/BadLesuMs2FJMYzor7yEsB2kD8Oyg9fisq5XJfbIu7OGcf1iKx7mxhh5MCK6tAUUUUBRRRQJmjNGKMUBvUZoAo3aANY5rIijFBgz15c5XW3yfal1Fj0emYjwc74wPBh7K9SMleceeu2EW12YfXjic+Xo/yCgi+9wpRmmsdxusVPAZ7fEDwxTmgxFZZpT4UbtABtaMVnu0gWgxpM5+ONbNw0gSgwZay6/1pRHXV2fyXup/oreV+9UO7/EdPfQcnNL8fnUuHNXtHGfk+PGSIH2b1ce/5I3cP0tvIoHXjI9q5FByQhJ08v9KbbQ+jPl+Ip2MqeOCOGuMEVhcWpaJ2DLhd3iy5OSBhVzlu3uAJoOXj0R4N/cGlOYZAN8EaEOBniCVyCPMD211uTXIW8vSOgiYpn6RvRjHAH0zx8Bk91W1yW5ireHD3jm4f7AysYPf9Z/PA7qDZzC37PYyxNnEUp3fB1DYH72T51ZtabOySJAkSKiDgqKFA8AK30BRRRQFFFFAmaM0YoxQGaUUmKWgKKKKBDVB87kCzbaCkqAsChyxAC6SNqSdfWGnfV+1GNq821jc3LXE8PSSMADl3CkqMBt0Ea4AHlQeYrhRnIxrrjXTK4IJ9nsrbZBiuEVmOc+ipbI6+FepbLkVZRfR2sC9/RKT7WBNdaK3VRhVCjsAA/Cg8w2XJq7k9WzuWHaI2HhqwxUhtubu9Yf8Ap8gPbJdRL/ZCg16AxS0FFRc0d839TbIP2p5WP9inCcx12T6U9sv3Vlb8RV20UFORcwsn171f3YP1encfMIn1r2U/diRf5jVsUUFaWvMdAhyLu6zxypjU+R3a6f8AsphPrXd+3jcn/DU4ooIL/sdsT6zXL/euHNZpzN7NHGFz4zSn+apvRQQ6Pml2YP8AlQfGSU/z07t+bXZyEFbOHI1GQW9zEg1JqKDBIgAAAABoANAB2AVnRRQFFFFAUlLRQFFFF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data:image/jpeg;base64,/9j/4AAQSkZJRgABAQAAAQABAAD/2wCEAAkGBhQSEBUUEhQVFRQWGBgXFxgVFRUXGBgYFhcXGBgXFBUYHSYeFxokGRcYHy8gJCcpLCwsGB4xNTAqNSYrLCkBCQoKBQUFDQUFDSkYEhgpKSkpKSkpKSkpKSkpKSkpKSkpKSkpKSkpKSkpKSkpKSkpKSkpKSkpKSkpKSkpKSkpKf/AABEIAOAA4QMBIgACEQEDEQH/xAAcAAABBAMBAAAAAAAAAAAAAAAAAQQGBwIDBQj/xABMEAACAQMBAwgFCQQHBwQDAAABAgMABBEhBRIxBgcTQVFhcYEiMpGh8BQjM0JScrHB0WKCksIVQ6Ky0uHxFyQ0RGNzszVUg6MlU5P/xAAUAQEAAAAAAAAAAAAAAAAAAAAA/8QAFBEBAAAAAAAAAAAAAAAAAAAAAP/aAAwDAQACEQMRAD8AvA0Vj10tBlimyH55h+wn96St+aab3z37n4N/nQPKK5W3uUMNnC01w+6g4drHqVR1sarDaW377aRzvvZ2jeqifTOO2R/qgjqHsPGgsfbXLmytDuz3EaP9jJZ/4FyRXDHPHZH1EunH2ltnI9+tRPZvJyCA5jjG99pvSfr1LHJz7K6qiglGzucvZ8zBRcBGPBZlaI/2wB76k6OCMg5B4Efkaqq4tEkXddVcdjAMPYaZW1tNaEvYTNH19C5LwP3bh9TxXFBclFRrkXyyW+hOVMU8eBNC2QUPaM6lD1HyqR5oMqQmuNyl5VW9jF0lxIFHBV4u57EXix9w66pvlJzxXdwStt/usXDTDTHxY6J5DzoL6kkUasQO86e81jFdo3qsreBB/CvKN5dvK29NI8rHrkdmPvOnlWpUAOVG6e1Tg+0Gg9cA0teati84t/akblwZEH9XP84uMcAx9NfI1bXIznVgvWEUo6C4PBGOVf8A7b9Z/ZOvjQTrNFJRmgypM1HuUPLu0sjuzS5k6oowXkP7i8PPFQ6754pmPzFlgds8wU/wIDj20FpZpaqROdi9+tbWxHYssqn2lTXX2bzy2+QLuKS2zpvfSxfxpqPNaCxKK0Wd6kqB43V0YZVlIYEdxFb6BtD9K/gn8w/KnNYhBnPWcD2Zx+J9tZUBRSYpaBCaN6kc00uD85F94jh/03P5UDym1yVQmVmCqiNvE8AAQxJ8ADW4moFzv7WZbNLaM4ku5FhHcmcufDGB5mghs+1TtKd7659G2i3hbIx9EKp9KVh1tp7e4Ctce1rhcTy7i2znRCArxofUckn0ietRrrp2V1TseMwdAVzGFCY7hjHnn31zbHYMhm3riTpUi+gXAGuPXkAGC44A+dBIs+/to3s1r7Pj21GuU23H31tbY/Ov6zceiTt7m/DxIoHm1uVIjkMMCGaccVBwqf8Acfq8B3cK5bW95LrLcmMH6kA3cd2+fSOlONk7LSBAiDjqzNqWPax66egGg5dryeEb9IJrkSYwXE7K2M8MjXHdXVj2jeoPm76406pOjlH9tc++sWGtZZoINyqt7ppmuLtzPnTpBwQdm59RfDSuQ8wC7w1HVjT2mrPYZ6uOR/rUI5S7B6BjNGPmmPpoOCk9YH2T2dVBq2hBBFCIkHT3hZWkmV/moQP6mLdOJT9puHZmmW7Wk4TAVcljoB1k8MD441P9g81pkUPeu4J16KMgYHY7a5Phw7aCAtKqnVgPxrJ5NMrvAg7ysFbQjUEEDSru2byTtYB81BGO8qGb+JsnNdboQKDfyD5bxXlnGzTR9OqfPKWUMGXRmKngDjezw1qG8r+dOS5drfZrbqDSS5/KH/Fx7McT1Ntclba5UiWJd7HroArjwbifA5FQC+2bJs+RYpMGBjiOVRu6nXdkA0Dd+mePbgEsrFY/VyWOrMxyzHtLHWnJT20mR50E0Bu/H+dIyaYIBHxxz1UEmmm0do9EFAUsWJCgdZ7ydB+NA+2Nte42c5ltDvR5zJASSjjtT7Dd4/yq7OTHKaG/t1ngOh0ZT6yMOKsO0e/Q155t9qSo6rcBQHJClScBupW6j413+S+3P6NvkkDYt52CTr1KT6sncQdT3Z7aC/aWsVOlZUBRRRQFNrr1o/vn/wAclbqbXvGP74/utQOzVSc418p21apIwCxwM6hiAC7s40J68KPZVrk+NUzz9bC1guiWCYaCTAzg+lJHp3neGfCg7G/18fj/ADpBg1XNtywuHgRIhu4UBpZPSZj1lE4ccjJzpTVxM2r3E7HtEjL7FGgoLG2ltFYIXkb1UGT39gHeTpUW5OWp3Gmk+lnO+xPUD6qjy+NKj07zSPFbPK8kcjhir6nCakFuJGOrwqbovYD2UDPam10hADZZ2PoooyzdWg/Os9mbU6UEFSki+tGxyQNcHhqD2iuQ8Lw3MlxKm+hACsmWMSDjlMZx2kZpxa3AupVdYz0aarMWKsx7EXiV7c6Gg7S+NL7qTUH2UiLxHjQZ1hcW4dSrjKkYI7iK2KuB+PnR7aCL8gNgbu1GSQZ6BWdM95AQ+x8+Iq38VBdi4Taaf9WGRfEoysPdmp2BQANK1GawmiDAg8CCDgkaHsIoIlNy23NoNG+PkqhY2lCndSdsndeTgBpjB4Edxrv7c2Ul1bvE/B10PYfqsO8HBrljY01tbzW9qlvJbzBj0VwGyjvoWDgHfGgOG1GONPuTuymtraOFnaQqvrN+C/sjgPCgrbZk7GMpIMSRs0bjvU4zTw9Xx1+ytW1I9za10mmH3JO7O6pPvJrb40C7x760X1uskbKdMj38QR54rfv44UKPj/Wg4vQSzIiSxYwVy4kUEEH1gADrjNdLakO/C6nX0TjxGo99OA3f76R9QfD3UFv82u2Dc7LtpGOWCbjH9qMlMnxAB86k9VzzEf8ApR7Onkx7E/PNWNQLRRRQFNb86L99PewH51uOda1yJnGR2HzByKBvtvbMdrA88zYSMZPb3ADrJOAB2mvPPKDlFPtObpp8iIE9DCD6KDqZh9Zjpr+WBUn55dtNNdxWSn5uJRLKB1s3qqw7lwf36hk8m4jN2AkfHuoCKZWJCsCR1A60rg1Yuyhs+Dk+Gk+T3DJE0hG8pfppNd0YO+p3iq6YOlVtZqREu8ctjJz39WfCgz2Z/wAdDnPqyY8cfpU0K8fjuqCu+5cWz9Qk3T+9p+tTsDFAhXOhoCgDA0xwAGP9KUL5fHXSgd3x50CcaPbWRHwKRRQKDr/rSE0NnPD20YoORtG76O8spOoSlT4OAp/E1ZR0qouWrHegVeO+SMdvogY9tW42untoN691FFLigTFIxoHGuXyl22tpbvMxGQMKNPSc6KPbqe4Ggr3abCTat044KFjz3hVBHtU1u6sUw2JassW8/ryEu5PEltdT7/Onxb4/KgxJ1PurHH66dVZ4/Whl4fHsoMUPx8cKbbRn3YXbsUjs1PD34p26Gmn9GteXUFkmfnGBkI+qi6k57gCfIUFv80ezDBsm3B4uGlP/AMjEj+zu1Ma12tusaKijCqAqjsCjAHsFbaBMUUuKKDFWzQTWGtYsD2e+g858prgybXv2PVNueSeiPL0RTUGujy3tjFtq7XGOk3JB37yqT7ya51BibdCfVX+EZrPHx76QmjqoG21LffiYdY9IeI1qV7Bv+mt43OpIw33hoffrUe+PjtrPkvcmGdoScK/px5zoR6y+z8BQTDGtKMVqBNCg0GwikNYg99Ko76BaAKTd+NKjF1ykdJN8jEatNGQDkMyAFMnGhPCg6djZi62tEuMpbJvt2b2cqD57p8qs4fHCoXzabOItmuH+kuHLk6eqCQoHdnePsqYBD2/hQbCaKxKntrBhgZJwBqScaDv7KDJ2+DVWbf2t/SF1pn5LASF7JJBxbHWo4eHiac8tdvXFxbu1sknyFGCTTjTpMnBCHj0fUSOsjOmhj/J7aayKYwN0rwCg43c4HE5J7aDuEUm54VqhuFcsFOSpw3HQ8eytoXqoF3RQtR9+UZKy7q4KaAk5yxbdXTTjx8q6V7tBYYwXPpYHojiT2DsGeug0bX26sasFI6RSowRxyd448s1anNNyNNvE11OP94uMHH2IzgqvcToT4KOo1BeQHNvLf3IurtCluCGCsCDLjgqg67mgyx48BxyL6EYoMqM0btIYx2UC5orHoh2CigyzRWIGlIy0FUc+Ww8dBfINUPQy4HFHyUJ8GyP3hVejXXNeitv7ES7tpIJPUkUqe0Z4MO8HBHhXnG6sJbWZ7WZcSxcM5w6/VZe0EfHGg2Zpd/hwprs676SMNoD1jsIpyfdQCtWq6td9RrgjBVhxVhwIrYq0d36UGmPlCVmSSTSVBuSr1SR5yHTXiDrj2ddSqXbMakDJO8u8hAyH0zuxtwLd1Re5tEkGGUED40PVTcWMipuRysEzkI4DrnqwDw11oJnbbXjkICsCXXfXjqvD3HTHEU8DfH61Xsi3Ocho94PvhgpU73A6DT0hxGNaf7O5QzqxjECSBEaQiIsN1F9JiS2dANfZQdflHfFGhXJ3SwZgpJdyh9GNEGpyca8K0Rcl2a6VdoRvbJOrvbqThTI2Ad859F8a7px1aa4O3k5d3ltMtzbwIEupESJ7oK0rbzAHoTvB9z0s6aYqxOcA9JfbPtJQptrhpBIGUekygbu63rIwzoQRxoGGyNpR21jB0uVChIWwp0kB6MjH3wdakBYedVidnzXHTQm6htre2nIMd3OWlPRtldd0OV8+PCpVyO2PcX8kr3iTJbNgxlZXiBYeiwVRuu0TA7w3h1UHQ2rynt7cYkcGQ6LGnpSMexUGufHFFjyXuNoMHvQ1va8RbA/OS9nyhh6q/sDXtqX7F5JWtp/w8EaN1sFy58XbLH2082htCKBC8rqiAjJJ0G8wVc+JOKBGsI+j6HcXot0puYG7u4xu44YxVR7X5qJ7aZ3sujmibhHI+5IgGSERjo49+g8atW92qI7iCEqfnuk3WBGA0ah8Ed4z7KqtUn2ht+SHfJgtrrpydTudEqoEU50yy4wOsseqgqeWdklDHeyXLsu9qCG1VlGCrZB49WKm2z+lvAVtIZ3J031QBVJ7XYhR7amexeQsW0to3N9Ooa3EzRxINBKYsIZHxxXKnxOc6DW0obVUUKihVXQBQAAOwAaCgpnYnMhKR8/IkYyjYX5xwU8MJxJ+1U92HzaWVs3SdGZpePSTnfbPaFxur5CpbuUbtALWVIBS0BRRRQFFFFAUmaDQRQGai/LrkLFtGIZPRzx5MUo4qfst9pD1jzHfJ9ykK0HlbbWxbiymeKdDE7EMrD6N2H1kbgVYew8a2Wu0NAxPoNppxRhxU46s8DXpbauwobqLo7iNZE7HHvB4qe8a1XW0+YpRvGznMYbjHMgkTwDjDAeRoK6ilVgCpBB7PwoK1IZ+aDaKFsJBID9iYrqPrAOowe8Uzu+Q+0lTBtJs9TIYX6+sK2vsoOTSPIFUseAGTjX8KfLyX2gSp+RXHY6mPA8VY12bDmx2jPxjjtl+1Kyu3gI0z7zQQ66uyMAZKuMKyakt1AL157qtzm15vugtZJLtMzXSlXU6FImGNw44MeJ7PRHVUG5J7GuXZkiHyeW03xNMxjjiiIY4wFjLMxwTkngDwFWpzYbWuLmx37k7zCR1WTAAkQYw6gAaZyMka4oIhY8kI4Nv2sMbzSJBAZvnn39zV1RU0AVQSumKm3L/AJNNd2ymE7tzA4mgP7afVPYG4eIFM9gW/Sbb2hL1RxwQg+K77e8CppuUFV7e2xbz2ke00VEvbV1R42TLGQnca3kXGddd1uI6uupnsrl5aTQpIZo4i4Y7krqjKU+kVgSNVPHyNcjlpzZrdSC4t3EVyGVzkExStGQU6VR1jGN4dtUzziRs985kh6CbT5QqnfiDnHzqOuSFcYOCMg9uaD0HsXlfBdzTwxFt+HG9kABlYZV4yCd5CMHPeO0VWFlsueeCWFneSW5sWKF2yTJa3b7qgsexl9tcTYPJiF5UkEkjqpBKWxuLmd90DEbSCKNIl0HHUYqyzsa8vCp6NdnQqGUFd1rrdkILqu76EAYgZxk6UEZ5S8pLm7vbKCxQm5t135SRlYpZIwjLIeHoAtnvONTpUiurVNjbKlKHfuZDgyH1pbiXQHtwCSQOwHrJqV7A5NQWUXR26bi8WPFmP2nY6sajF8vy/bMcQ1gsAJZOw3D/AEa/ujXyNBJOSuyvktnBBjVEAY9rnVz5sTXW3qAlLigTeo3qXdoxQLRRRQFFFFAUUmaWgKKxC0uKBaKTFGKAzS0mK1Cb0yvUFB9pI/Kg3UUUUBiitaS5Zl7Meec/oa2UFf8AKDk9DHtiCeWNXhuvmXVslBOo3onZfVbeVSuoOoqeqoAwMADgBw8hXL5VbHNzayRqcSYDxN9mVCHjb+IDyzWzYu2BPaxz8N5N5h9lh66nwYMPKg4nIEb7383/AOy8lUfdiCoPzqXVEua5f/xsbnjK80p/flc/hiu1yi26lnbPPJqFGiji7HRUXvJ0oOfyt5RvDuQWyh7yfIiU8FA9aaTsRePeRjtrLk5yNitrd43+ekmybiRxkzM2d7ez9XU4X8608jdgyJv3V1rd3GC/ZEnFIUHUFGM9p8Kk9BC+TjnZ91/R8hJgfL2Tt2DV7dj9pc5HaKmlcblXyfF5bmMHckUh4ZBxjlXVGB8dD3E1p5F8ozd2+ZBuTxMYp0+zKmh07DxHj3UDrlPt1bO0luG/q1yB9pjoq+bECuZzebCa3sw0utxcMZ5ieO/JrunwGB45phypHyzaVrZcY4v97uB1EKcRIfFjkjsxU3oMZJAoydBp7zge81lTe/8Aoz3YPsINOKArQjHpWGdN1DjxL5/Aeyt9N0PzzfcT+89A4oorTcSld3HWwHtzQbqKKKAooooEzQTRigigM0tJikxQLvU3j+lb7qfjJTgCm0A+ckP3B7AT/NQOs0UlLQNxpN95B/ZY/wCOnFNp9JEP3l9o3v5Kc0BUDm2iLQ7UtycARPdw/dlRhIB4TAn9+pzJKF4kDxIFVLz6q0Zt5ozgyJNbPjrRwrAf3qCe8gbbo9mWi/8ARQ/xDe/OuTGP6S2lvHW1sWwv2ZbrrbvEY0Hea2cptrNaWUFtB/xM6pbwAcQd0K0ngi657cV3+T2xEtLaOBOCDBPWzHVmPeWJPnQdKloooCoHtNvkG2YphpBfjoZewTp9G58Qce2p07gAknAGpJ4ADrNV/wAv9oW20Nl3HyWeOWSDEw6NgWUxnJOOI9He1oN/No/yiS+vj/XzlIz/ANKEBUx7fdU7queQvKS2sdkWiyOTJKrOsUamSVy0jn0Y1yfPhpxqU8nOV8V48sapLFJCVEiTIFYbwJXgSOrhnNB1Noj5p/un8KcitdxDvoy8N4Ee0YrZQFNwvzpPUUA9jN+tOKKAptfcF7nT3sB+dOab3w9Effj/APItA4ooooCiiigTNGaMUYoDNLSYoAoAmtaRgFj9o5PkAPyrMrVd87vK+5s4oktQ6s5JabcBRANAu8wKhiddeAHfQWJvik39a8xtyx2jLG7teXG6jKrbsqp6TkhcKpBI9E6jQeyuVd3jvnpJ5nxx35HbjjvoPUl9taBMdJLEuDkb8iLjiOs9hNcq55xtnx+teQeCuHPsTNeZ2t4+wHAyeJ0/OsxEuQMDhmgtLnK5wNnXcUYjl6VoZRJ0ZjlEcoxhkZsDdyDof1qF8ruVNtNBEto9yiq+/wDJ5xvpG26RmGYksF6ih069OFcJANcY0plJHvyMpGdBrr6OoJOOs9Wvb3UE4ueXi3u0TczvdQxIm5ELYL0mMekN8nCbxJJIzxA76cWfLqGHaEU0Md4kMYbfDTtLJOWGB0od90KOOn6Yg1ou6SvmO3B4fpTkGguX/bxB1Wtx5mIfzUh59ov/AGsvnLCPzqnM94rW0y9bL7RQW1tPntilieJrKYrIrI2Joxo4IOCOGh41Co+V8Js47aW0+dQNFFciTomVGzu75RSWGCQy6gjq1qMrdLn1h7ayaZCOIP8Al+FB3eS97JavIsU6YDAOYWSGeWPH9RNOhwoIPoeic449Vh7B5y9nWsO5Z29wzE70gbcDlzxM0sj+k3fk1TVzxVhxzjxBrKV1VsnAbTJ6/PFBcd1z0S5wlvbp/wBy6DnzEKNj21y7znlvB6psx92O4f3sVqurKzknkMccbswXeOBwUDJY5xhcY14Vlb2SyQmQT28RH1JWcOx1xuKqnezjw1FBNv8AbRtEH/lj/wDE/wDjrfDz3Xw9aK1bylX+Y1Cdlcmrq4XMcdwx+qI7diP3pGKqo8M1K9mczV7MgEqRwHraSZnbyjj0HgTQd/Z/PnITiS0j8VuAg/8AsXHtNTPkjy3h2osiorxvEU31bdb62QVZSQRlSKjexOYa1jIa4kknPYPm08wvpH+KrA2RsGC1Tct4kiXr3FAz948W86B/SE0tFA2/pGP7Q99FbujHwKKDOkpaTFAZozRigigM1i6gjBAIPEHUHxFZYo3aCPX3ILZ8xzJaQk9qoEPtTBrnf7Itln/lv/sl/wAdSy8yI3wSDutqOPA8K2pwz20EPHNFsz/2w/8A6Tf46xbmj2Yf+Wx4STA+XpVMyaju3eXtlabwmnQMuhRTvvk/sLkjzxQR285j7Fvo2niJ61l3vaHBzUL5S8zM8Ega0LXCNgNvbodGzxIyAUx1jUdld3aHP7FqLe2dsfWldYx44G8cVGNtc8V/MMQNDGDxMSOSP35RqfBaCE7X2W8F00FwqCRDg4JIOOBBB4EEGmigEldwZBxnOn609cMzmSR2kkY5Z2JLEnvOtaDb8cKnHxNA1mjAOjL47wAB+6K6UG0Ljo9zpX3G1IDsN7xPEju4VoW3IPEeSqK2Y/1oNFxEMDHHqHVrrk5rBj9UDeIAySSFGnZTp48nJ6vz41jJbgkkaHXvB7iKDbsmGCSUC5mdAxC9IqBli3s+m6niMgDGh1z1Vb+yeYuxaNWa4mmBGd5GjVG71wraedUabNhkYyp+yezuPHFP9mcobi3J6CeWH0h6KyMo14krwJoPQsPNLs8MWeOSVjgEyzSOTgYGdR1Cu9s/ktaQfQ20KHtWNc/xYzVC2/O1tOME/KA6Bt3MkUbZON7iACdO+uvZ8/l2hxNBBJjrXfQ/iR7qC+AKWqptOfyHTp7WWPPWjo49h3TU65K8srfaCM1uzHcIDK67rDIyNOw669xoO7RRRQFFFFAUUZooEBpM0oFGKABozRijdoDepN6lxQRQa5xlSO0Ee0VGtvc4FpZDckk35uAii9OQnHWBov72K799blo2UEglWAxpqwIBz1EHsry/NY2/yKNt1vlJllEpLnGE3d30e07/APZoJ3yp5zJpoyDcJZIeEcB+UXLD9tkISId28DVWXCq3q6cSWdwWb91dB29Z7zW5LJQeGfE/hW1UAxgY8qDCJtxMdI24TkjJCkjgSBo2O+lWcdRz5H9KyJ+Pj40rNf8ASg1O+RwbGeoEZoWXAwEbyGPzraz9tCtQaWnY/Ubz3f1rHpm+wfaO7qrcW+PzpN/4NBgJH4bn9ofppSnf+yMd7f5VmslZdJQYYfsT2n9Kb9IWGMJgsV6zggBjp58e407DU3SzwzHz48CRr+NA0MYKndYY1bcwcZxqQDwOMVhFhs72AB6R9LBbVVKocEZ6/I07NqATjTKkY9nXTS5tyFXhpnOvaf8AOg3ZAzk5YZ7cDTq76mnNZtaWyvoWYHoLlmgJ6icge1WKnwY9tQWc5LHtB/BadLesuMs2FJMYzor7yEsB2kD8Oyg9fisq5XJfbIu7OGcf1iKx7mxhh5MCK6tAUUUUBRRRQJmjNGKMUBvUZoAo3aANY5rIijFBgz15c5XW3yfal1Fj0emYjwc74wPBh7K9SMleceeu2EW12YfXjic+Xo/yCgi+9wpRmmsdxusVPAZ7fEDwxTmgxFZZpT4UbtABtaMVnu0gWgxpM5+ONbNw0gSgwZay6/1pRHXV2fyXup/oreV+9UO7/EdPfQcnNL8fnUuHNXtHGfk+PGSIH2b1ce/5I3cP0tvIoHXjI9q5FByQhJ08v9KbbQ+jPl+Ip2MqeOCOGuMEVhcWpaJ2DLhd3iy5OSBhVzlu3uAJoOXj0R4N/cGlOYZAN8EaEOBniCVyCPMD211uTXIW8vSOgiYpn6RvRjHAH0zx8Bk91W1yW5ireHD3jm4f7AysYPf9Z/PA7qDZzC37PYyxNnEUp3fB1DYH72T51ZtabOySJAkSKiDgqKFA8AK30BRRRQFFFFAmaM0YoxQGaUUmKWgKKKKBDVB87kCzbaCkqAsChyxAC6SNqSdfWGnfV+1GNq821jc3LXE8PSSMADl3CkqMBt0Ea4AHlQeYrhRnIxrrjXTK4IJ9nsrbZBiuEVmOc+ipbI6+FepbLkVZRfR2sC9/RKT7WBNdaK3VRhVCjsAA/Cg8w2XJq7k9WzuWHaI2HhqwxUhtubu9Yf8Ap8gPbJdRL/ZCg16AxS0FFRc0d839TbIP2p5WP9inCcx12T6U9sv3Vlb8RV20UFORcwsn171f3YP1encfMIn1r2U/diRf5jVsUUFaWvMdAhyLu6zxypjU+R3a6f8AsphPrXd+3jcn/DU4ooIL/sdsT6zXL/euHNZpzN7NHGFz4zSn+apvRQQ6Pml2YP8AlQfGSU/z07t+bXZyEFbOHI1GQW9zEg1JqKDBIgAAAABoANAB2AVnRRQFFFFAUlLRQFFFFB//2Q=="/>
          <p:cNvSpPr>
            <a:spLocks noChangeAspect="1" noChangeArrowheads="1"/>
          </p:cNvSpPr>
          <p:nvPr/>
        </p:nvSpPr>
        <p:spPr bwMode="auto">
          <a:xfrm>
            <a:off x="1831975" y="79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541" y="3719904"/>
            <a:ext cx="2143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2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8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Elementos clave de la gestión de proyectos</a:t>
            </a:r>
            <a:endParaRPr lang="es-AR" smtClean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28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5844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Métricas</a:t>
            </a:r>
          </a:p>
          <a:p>
            <a:r>
              <a:rPr lang="es-AR" sz="2800" dirty="0"/>
              <a:t>Estimaciones</a:t>
            </a:r>
          </a:p>
          <a:p>
            <a:r>
              <a:rPr lang="es-AR" sz="2800" dirty="0"/>
              <a:t>Calendario temporal</a:t>
            </a:r>
          </a:p>
          <a:p>
            <a:r>
              <a:rPr lang="es-AR" sz="2800" dirty="0"/>
              <a:t>Organización del personal</a:t>
            </a:r>
          </a:p>
          <a:p>
            <a:r>
              <a:rPr lang="es-AR" sz="2800" dirty="0"/>
              <a:t>Análisis de riesgos</a:t>
            </a:r>
          </a:p>
          <a:p>
            <a:r>
              <a:rPr lang="es-AR" sz="2800" dirty="0"/>
              <a:t>Seguimiento y control</a:t>
            </a:r>
          </a:p>
          <a:p>
            <a:pPr marL="0" indent="0">
              <a:buNone/>
            </a:pPr>
            <a:endParaRPr lang="es-AR" sz="28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  <p:sp>
        <p:nvSpPr>
          <p:cNvPr id="35845" name="4 CuadroTexto"/>
          <p:cNvSpPr txBox="1">
            <a:spLocks noChangeArrowheads="1"/>
          </p:cNvSpPr>
          <p:nvPr/>
        </p:nvSpPr>
        <p:spPr bwMode="auto">
          <a:xfrm>
            <a:off x="1776921" y="5316049"/>
            <a:ext cx="79908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_tradnl" sz="2400" i="1" dirty="0">
                <a:latin typeface="Times New Roman" pitchFamily="18" charset="0"/>
              </a:rPr>
              <a:t> La gestión de proyectos cubre todo el proceso de desarrollo</a:t>
            </a:r>
            <a:r>
              <a:rPr lang="es-ES_tradnl" sz="2400" b="1" dirty="0">
                <a:latin typeface="Times New Roman" pitchFamily="18" charset="0"/>
              </a:rPr>
              <a:t>  </a:t>
            </a:r>
            <a:endParaRPr lang="es-AR" sz="2400" dirty="0">
              <a:latin typeface="Tw Cen MT"/>
            </a:endParaRPr>
          </a:p>
        </p:txBody>
      </p:sp>
      <p:sp>
        <p:nvSpPr>
          <p:cNvPr id="35846" name="6 CuadroTexto"/>
          <p:cNvSpPr txBox="1">
            <a:spLocks noChangeArrowheads="1"/>
          </p:cNvSpPr>
          <p:nvPr/>
        </p:nvSpPr>
        <p:spPr bwMode="auto">
          <a:xfrm>
            <a:off x="6240243" y="3114958"/>
            <a:ext cx="2500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800" dirty="0">
                <a:latin typeface="Tw Cen MT"/>
              </a:rPr>
              <a:t>PLANIFICACION</a:t>
            </a:r>
          </a:p>
        </p:txBody>
      </p:sp>
      <p:sp>
        <p:nvSpPr>
          <p:cNvPr id="10" name="9 Cerrar llave"/>
          <p:cNvSpPr/>
          <p:nvPr/>
        </p:nvSpPr>
        <p:spPr>
          <a:xfrm>
            <a:off x="5267523" y="2914971"/>
            <a:ext cx="504825" cy="9688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2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Ingeniería de software II</a:t>
            </a:r>
            <a:endParaRPr lang="es-AR" dirty="0"/>
          </a:p>
        </p:txBody>
      </p:sp>
      <p:sp>
        <p:nvSpPr>
          <p:cNvPr id="17410" name="2 Subtítul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b="1" dirty="0" smtClean="0"/>
              <a:t>Planificación</a:t>
            </a:r>
            <a:endParaRPr lang="es-ES" b="1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2018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2248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la Configuración del Software (GCS)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smtClean="0"/>
              <a:t>Pressman 4ta. y 5ta. Ed. Cap. 9</a:t>
            </a:r>
            <a:endParaRPr lang="es-AR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¿Qué es un software?</a:t>
            </a:r>
          </a:p>
          <a:p>
            <a:pPr lvl="1"/>
            <a:r>
              <a:rPr lang="es-ES" dirty="0" smtClean="0"/>
              <a:t>Es el conjunto de los programas de cómputo, procedimientos, reglas, documentación y datos asociados que forman parte de las operaciones de un sistema de computación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Gestión de Configuración es el proceso de identificar y definir los elementos en el sistema, controlando el cambio de estos elementos a lo largo de su ciclo de vida, registrando y reportando el estado de los elementos y las solicitudes de cambio, y verificando que los elementos estén completos y que sean los correctos. </a:t>
            </a:r>
          </a:p>
          <a:p>
            <a:r>
              <a:rPr lang="es-ES_tradnl" dirty="0" smtClean="0"/>
              <a:t>Es una actividad de autoprotección que se aplica durante el proceso del software.</a:t>
            </a:r>
            <a:endParaRPr lang="es-AR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750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Gestión De Proyectos – Planificación </a:t>
            </a:r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30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7890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 Planificación</a:t>
            </a:r>
          </a:p>
          <a:p>
            <a:pPr lvl="1"/>
            <a:r>
              <a:rPr lang="es-AR" dirty="0" smtClean="0"/>
              <a:t>Planificación Temporal</a:t>
            </a:r>
          </a:p>
          <a:p>
            <a:pPr lvl="1"/>
            <a:r>
              <a:rPr lang="es-AR" dirty="0" smtClean="0"/>
              <a:t>Planificación Organizativa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21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Planificación</a:t>
            </a:r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31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planificación especifica:</a:t>
            </a:r>
          </a:p>
          <a:p>
            <a:pPr marL="838350" lvl="1" indent="-514350">
              <a:buFont typeface="+mj-lt"/>
              <a:buAutoNum type="arabicPeriod"/>
            </a:pPr>
            <a:r>
              <a:rPr lang="es-ES" dirty="0" smtClean="0"/>
              <a:t>qué debe hacerse, </a:t>
            </a:r>
          </a:p>
          <a:p>
            <a:pPr marL="838350" lvl="1" indent="-514350">
              <a:buFont typeface="+mj-lt"/>
              <a:buAutoNum type="arabicPeriod"/>
            </a:pPr>
            <a:r>
              <a:rPr lang="es-ES" dirty="0" smtClean="0"/>
              <a:t>con qué recursos </a:t>
            </a:r>
          </a:p>
          <a:p>
            <a:pPr marL="838350" lvl="1" indent="-514350">
              <a:buFont typeface="+mj-lt"/>
              <a:buAutoNum type="arabicPeriod"/>
            </a:pPr>
            <a:r>
              <a:rPr lang="es-ES" dirty="0" smtClean="0"/>
              <a:t>y en qué orden;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         Establece una secuencia operativa.</a:t>
            </a:r>
          </a:p>
          <a:p>
            <a:endParaRPr lang="es-A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088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Planificación</a:t>
            </a:r>
            <a:endParaRPr lang="es-AR" dirty="0" smtClean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32</a:t>
            </a:fld>
            <a:endParaRPr lang="es-AR" dirty="0"/>
          </a:p>
        </p:txBody>
      </p:sp>
      <p:sp>
        <p:nvSpPr>
          <p:cNvPr id="39940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Pressman</a:t>
            </a:r>
            <a:r>
              <a:rPr lang="es-AR" dirty="0" smtClean="0"/>
              <a:t> Cap. 7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¿Por qué un software se retrasa?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 smtClean="0"/>
              <a:t>Fecha límite de entrega poco realista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 smtClean="0"/>
              <a:t>Cambios en los requisitos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 smtClean="0"/>
              <a:t>Subestimación de los recursos necesarios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 smtClean="0"/>
              <a:t>Riesgos no considerados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 smtClean="0"/>
              <a:t>Dificultades humanas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 smtClean="0"/>
              <a:t>Falta de comunicación</a:t>
            </a:r>
          </a:p>
          <a:p>
            <a:pPr lvl="1"/>
            <a:endParaRPr lang="es-AR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3493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Planificación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33</a:t>
            </a:fld>
            <a:endParaRPr lang="es-AR" dirty="0"/>
          </a:p>
        </p:txBody>
      </p:sp>
      <p:sp>
        <p:nvSpPr>
          <p:cNvPr id="40964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smtClean="0"/>
              <a:t>Pressman Cap. 7</a:t>
            </a:r>
          </a:p>
          <a:p>
            <a:endParaRPr lang="es-AR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¿Qué hacer?</a:t>
            </a:r>
          </a:p>
          <a:p>
            <a:pPr lvl="1"/>
            <a:r>
              <a:rPr lang="es-ES" dirty="0" smtClean="0"/>
              <a:t>Realizar una estimación detallada, determinando esfuerzo y duración.</a:t>
            </a:r>
          </a:p>
          <a:p>
            <a:pPr lvl="1"/>
            <a:r>
              <a:rPr lang="es-ES" dirty="0" smtClean="0"/>
              <a:t>Establecer la funcionalidad critica.</a:t>
            </a:r>
          </a:p>
          <a:p>
            <a:pPr lvl="1"/>
            <a:r>
              <a:rPr lang="es-ES" dirty="0" smtClean="0"/>
              <a:t>Realizar reuniones con el cliente.</a:t>
            </a:r>
          </a:p>
          <a:p>
            <a:pPr lvl="1"/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  <p:sp>
        <p:nvSpPr>
          <p:cNvPr id="10" name="4 Flecha abajo"/>
          <p:cNvSpPr/>
          <p:nvPr/>
        </p:nvSpPr>
        <p:spPr>
          <a:xfrm>
            <a:off x="3958217" y="3901183"/>
            <a:ext cx="3075024" cy="1421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5 Rectángulo"/>
          <p:cNvSpPr/>
          <p:nvPr/>
        </p:nvSpPr>
        <p:spPr>
          <a:xfrm>
            <a:off x="3767537" y="5475935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dirty="0"/>
              <a:t>Planificar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981091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Proyecto -</a:t>
            </a:r>
          </a:p>
        </p:txBody>
      </p:sp>
      <p:sp>
        <p:nvSpPr>
          <p:cNvPr id="17410" name="2 Subtítul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b="1" dirty="0" smtClean="0"/>
              <a:t>Planificación Temporal</a:t>
            </a:r>
            <a:endParaRPr lang="es-ES" b="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2018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1005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Planificación temporal</a:t>
            </a:r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35</a:t>
            </a:fld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/>
              <a:t>La precisión de la planificación temporal es muy importante para no generar clientes insatisfechos, costos adicionales, reducción del impacto en el mercado, etc.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  <p:sp>
        <p:nvSpPr>
          <p:cNvPr id="4" name="Rectángulo redondeado 3"/>
          <p:cNvSpPr/>
          <p:nvPr/>
        </p:nvSpPr>
        <p:spPr>
          <a:xfrm>
            <a:off x="2364347" y="2466946"/>
            <a:ext cx="7463307" cy="121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Es una actividad que distribuye el esfuerzo estimado a lo largo de la duración prevista del proyecto</a:t>
            </a:r>
          </a:p>
        </p:txBody>
      </p:sp>
    </p:spTree>
    <p:extLst>
      <p:ext uri="{BB962C8B-B14F-4D97-AF65-F5344CB8AC3E}">
        <p14:creationId xmlns:p14="http://schemas.microsoft.com/office/powerpoint/2010/main" val="2511282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Planificación Temporal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36</a:t>
            </a:fld>
            <a:endParaRPr lang="es-AR" dirty="0"/>
          </a:p>
        </p:txBody>
      </p:sp>
      <p:sp>
        <p:nvSpPr>
          <p:cNvPr id="43012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Pressman</a:t>
            </a:r>
            <a:r>
              <a:rPr lang="es-AR" dirty="0" smtClean="0"/>
              <a:t> Cap. 7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smtClean="0"/>
              <a:t>Perspectivas </a:t>
            </a:r>
          </a:p>
          <a:p>
            <a:pPr lvl="1"/>
            <a:r>
              <a:rPr lang="es-ES_tradnl" smtClean="0"/>
              <a:t>Con fecha final establecida por el cliente</a:t>
            </a:r>
          </a:p>
          <a:p>
            <a:pPr lvl="2"/>
            <a:r>
              <a:rPr lang="es-ES_tradnl" smtClean="0"/>
              <a:t>Obligados a distribuir el esfuerzo dentro del plazo previsto</a:t>
            </a:r>
          </a:p>
          <a:p>
            <a:pPr lvl="1"/>
            <a:r>
              <a:rPr lang="es-ES_tradnl" smtClean="0"/>
              <a:t>Con fecha final fijada por los desarrolladores	</a:t>
            </a:r>
          </a:p>
          <a:p>
            <a:pPr lvl="2"/>
            <a:r>
              <a:rPr lang="es-ES_tradnl" smtClean="0"/>
              <a:t>El esfuerzo se distribuye para conseguir un uso óptimo de los recursos y se define una fecha de fin luego de un cuidadoso análisis</a:t>
            </a:r>
          </a:p>
          <a:p>
            <a:r>
              <a:rPr lang="es-ES_tradnl" smtClean="0"/>
              <a:t>Lamentablemente la primera es la más frecuente </a:t>
            </a:r>
          </a:p>
          <a:p>
            <a:endParaRPr lang="es-ES_tradnl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459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Planificación Temporal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37</a:t>
            </a:fld>
            <a:endParaRPr lang="es-AR" dirty="0"/>
          </a:p>
        </p:txBody>
      </p:sp>
      <p:sp>
        <p:nvSpPr>
          <p:cNvPr id="4403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smtClean="0"/>
              <a:t>Pressman Cap. 7</a:t>
            </a:r>
          </a:p>
          <a:p>
            <a:endParaRPr lang="es-AR" smtClean="0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Principios Básicos </a:t>
            </a:r>
          </a:p>
          <a:p>
            <a:pPr lvl="1"/>
            <a:r>
              <a:rPr lang="es-AR" b="1" dirty="0" smtClean="0"/>
              <a:t>Compartimentación</a:t>
            </a:r>
            <a:r>
              <a:rPr lang="es-AR" dirty="0" smtClean="0"/>
              <a:t>: dividir el proyecto en actividades y tareas manejables.</a:t>
            </a:r>
          </a:p>
          <a:p>
            <a:pPr lvl="1"/>
            <a:r>
              <a:rPr lang="es-AR" b="1" dirty="0" smtClean="0"/>
              <a:t>Interdependencia</a:t>
            </a:r>
            <a:r>
              <a:rPr lang="es-AR" dirty="0" smtClean="0"/>
              <a:t>: determinar la interdependencia de cada actividad o tarea. Algunas pueden realizarse en paralelo, otras necesitan de la terminación de una anterior.</a:t>
            </a:r>
          </a:p>
          <a:p>
            <a:pPr lvl="1"/>
            <a:r>
              <a:rPr lang="es-AR" b="1" dirty="0" smtClean="0"/>
              <a:t>Asignación de tiempo</a:t>
            </a:r>
            <a:r>
              <a:rPr lang="es-AR" dirty="0" smtClean="0"/>
              <a:t>: es decir, una fecha inicial y final, además de los recursos.</a:t>
            </a:r>
          </a:p>
          <a:p>
            <a:pPr lvl="1"/>
            <a:r>
              <a:rPr lang="es-AR" b="1" dirty="0" smtClean="0"/>
              <a:t>Validación del esfuerzo:</a:t>
            </a:r>
            <a:r>
              <a:rPr lang="es-AR" dirty="0" smtClean="0"/>
              <a:t> Evita la sobreasignación.</a:t>
            </a:r>
          </a:p>
          <a:p>
            <a:pPr lvl="1"/>
            <a:r>
              <a:rPr lang="es-AR" b="1" dirty="0" smtClean="0"/>
              <a:t>Responsabilidades definidas: </a:t>
            </a:r>
            <a:r>
              <a:rPr lang="es-AR" dirty="0" smtClean="0"/>
              <a:t> Asignación de responsables a cada tarea.</a:t>
            </a:r>
          </a:p>
          <a:p>
            <a:pPr lvl="1"/>
            <a:r>
              <a:rPr lang="es-AR" b="1" dirty="0" smtClean="0"/>
              <a:t>Resultados definidos: </a:t>
            </a:r>
            <a:r>
              <a:rPr lang="es-AR" dirty="0" smtClean="0"/>
              <a:t> Cada tarea debe tener un resultado.</a:t>
            </a:r>
          </a:p>
          <a:p>
            <a:pPr lvl="1"/>
            <a:r>
              <a:rPr lang="es-AR" b="1" dirty="0" smtClean="0"/>
              <a:t>Hitos definidos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41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Planificación Temporal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38</a:t>
            </a:fld>
            <a:endParaRPr lang="es-AR" dirty="0"/>
          </a:p>
        </p:txBody>
      </p:sp>
      <p:sp>
        <p:nvSpPr>
          <p:cNvPr id="45060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mtClean="0"/>
              <a:t>Pressman Cap. 7</a:t>
            </a:r>
          </a:p>
          <a:p>
            <a:endParaRPr lang="es-AR" smtClean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Independientemente del modelo de proceso seleccionado, el modelo está compuesto de conjuntos de tareas o actividades.</a:t>
            </a:r>
          </a:p>
          <a:p>
            <a:pPr lvl="1"/>
            <a:r>
              <a:rPr lang="es-AR" dirty="0" smtClean="0"/>
              <a:t>Un Conjunto de tareas es una colección de tareas, hitos y entregas que se deben cumplir para completar el proyecto.</a:t>
            </a:r>
          </a:p>
          <a:p>
            <a:pPr lvl="2"/>
            <a:r>
              <a:rPr lang="es-AR" b="1" dirty="0" smtClean="0"/>
              <a:t>Tarea</a:t>
            </a:r>
          </a:p>
          <a:p>
            <a:pPr lvl="3"/>
            <a:r>
              <a:rPr lang="es-AR" dirty="0" smtClean="0"/>
              <a:t>Secuencia de acciones a realizar en un plazo determinado.</a:t>
            </a:r>
          </a:p>
          <a:p>
            <a:pPr lvl="2"/>
            <a:r>
              <a:rPr lang="es-AR" b="1" dirty="0" smtClean="0"/>
              <a:t>Tarea Crítica</a:t>
            </a:r>
          </a:p>
          <a:p>
            <a:pPr lvl="3"/>
            <a:r>
              <a:rPr lang="es-AR" dirty="0" smtClean="0"/>
              <a:t>Es aquella cuyo retraso genera un retraso en todo el proyecto.</a:t>
            </a:r>
          </a:p>
          <a:p>
            <a:pPr lvl="2"/>
            <a:r>
              <a:rPr lang="es-AR" b="1" dirty="0" smtClean="0"/>
              <a:t>Hito</a:t>
            </a:r>
          </a:p>
          <a:p>
            <a:pPr lvl="3"/>
            <a:r>
              <a:rPr lang="es-AR" dirty="0" smtClean="0"/>
              <a:t>Es “algo” que se espera que esté hecho para alguna fecha, como por ejemplo, un módulo testeado o una característica del funcionamiento, un logro que sea objetivo, fácil de evaluar y notable.</a:t>
            </a:r>
          </a:p>
          <a:p>
            <a:pPr lvl="2"/>
            <a:r>
              <a:rPr lang="es-AR" b="1" dirty="0" smtClean="0"/>
              <a:t>Entregas</a:t>
            </a:r>
          </a:p>
          <a:p>
            <a:pPr lvl="3"/>
            <a:r>
              <a:rPr lang="es-AR" dirty="0" smtClean="0"/>
              <a:t>Componente (fuentes, documentación, etc.) formalizados a través de  un documento 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584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Planificación Temporal</a:t>
            </a:r>
            <a:endParaRPr lang="es-ES_tradnl" dirty="0" smtClean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39</a:t>
            </a:fld>
            <a:endParaRPr lang="es-AR" dirty="0"/>
          </a:p>
        </p:txBody>
      </p:sp>
      <p:sp>
        <p:nvSpPr>
          <p:cNvPr id="46084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smtClean="0"/>
              <a:t>Pfleeger Cap. 3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Tareas</a:t>
            </a:r>
          </a:p>
          <a:p>
            <a:pPr lvl="1"/>
            <a:r>
              <a:rPr lang="es-ES_tradnl" dirty="0" smtClean="0"/>
              <a:t>Una tarea puede describirse con cuatro parámetros :</a:t>
            </a:r>
          </a:p>
          <a:p>
            <a:pPr lvl="2"/>
            <a:r>
              <a:rPr lang="es-ES_tradnl" b="1" dirty="0" smtClean="0"/>
              <a:t>Precursor</a:t>
            </a:r>
            <a:r>
              <a:rPr lang="es-ES_tradnl" dirty="0" smtClean="0"/>
              <a:t>: evento o conjunto de eventos que deben ocurrir antes de que la actividad pueda comenzar.</a:t>
            </a:r>
          </a:p>
          <a:p>
            <a:pPr lvl="2"/>
            <a:r>
              <a:rPr lang="es-ES_tradnl" b="1" dirty="0" smtClean="0"/>
              <a:t>Duración</a:t>
            </a:r>
            <a:r>
              <a:rPr lang="es-ES_tradnl" dirty="0" smtClean="0"/>
              <a:t>: cantidad de tiempo necesaria para completar la actividad.</a:t>
            </a:r>
          </a:p>
          <a:p>
            <a:pPr lvl="2"/>
            <a:r>
              <a:rPr lang="es-ES_tradnl" b="1" dirty="0" smtClean="0"/>
              <a:t>Fecha de entrega</a:t>
            </a:r>
            <a:r>
              <a:rPr lang="es-ES_tradnl" dirty="0" smtClean="0"/>
              <a:t>: fecha para la cual la actividad debe estar completada.</a:t>
            </a:r>
          </a:p>
          <a:p>
            <a:pPr lvl="2"/>
            <a:r>
              <a:rPr lang="es-ES_tradnl" b="1" dirty="0" smtClean="0"/>
              <a:t>Resultado:</a:t>
            </a:r>
            <a:r>
              <a:rPr lang="es-ES_tradnl" dirty="0" smtClean="0"/>
              <a:t> Hito o componente listo.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373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 Configuración del Software (GCS)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4</a:t>
            </a:fld>
            <a:endParaRPr lang="es-AR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El resultado del proceso de  Software se puede dividir en:</a:t>
            </a:r>
          </a:p>
          <a:p>
            <a:pPr lvl="1"/>
            <a:r>
              <a:rPr lang="es-AR" dirty="0" smtClean="0"/>
              <a:t>Programas (códigos y ejecutables)</a:t>
            </a:r>
          </a:p>
          <a:p>
            <a:pPr lvl="1"/>
            <a:r>
              <a:rPr lang="es-AR" dirty="0" smtClean="0"/>
              <a:t>Documentos</a:t>
            </a:r>
          </a:p>
          <a:p>
            <a:pPr lvl="1"/>
            <a:r>
              <a:rPr lang="es-AR" dirty="0" smtClean="0"/>
              <a:t>Datos</a:t>
            </a:r>
          </a:p>
          <a:p>
            <a:pPr lvl="1"/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2018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/>
          </a:p>
        </p:txBody>
      </p:sp>
      <p:sp>
        <p:nvSpPr>
          <p:cNvPr id="10" name="9 Cerrar llave"/>
          <p:cNvSpPr/>
          <p:nvPr/>
        </p:nvSpPr>
        <p:spPr>
          <a:xfrm>
            <a:off x="8570086" y="1902575"/>
            <a:ext cx="432048" cy="16849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9042319" y="2246021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/>
              <a:t>Elementos de la configuración  (ECS)</a:t>
            </a:r>
            <a:endParaRPr lang="es-ES" sz="2000" dirty="0"/>
          </a:p>
        </p:txBody>
      </p:sp>
      <p:sp>
        <p:nvSpPr>
          <p:cNvPr id="22" name="21 Flecha abajo"/>
          <p:cNvSpPr/>
          <p:nvPr/>
        </p:nvSpPr>
        <p:spPr>
          <a:xfrm>
            <a:off x="9498929" y="2958372"/>
            <a:ext cx="957736" cy="145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_tradnl" sz="1600" dirty="0"/>
              <a:t>Avanza el Proyecto </a:t>
            </a:r>
            <a:endParaRPr lang="es-ES" sz="1600" dirty="0"/>
          </a:p>
        </p:txBody>
      </p:sp>
      <p:sp>
        <p:nvSpPr>
          <p:cNvPr id="23" name="22 Rectángulo"/>
          <p:cNvSpPr/>
          <p:nvPr/>
        </p:nvSpPr>
        <p:spPr>
          <a:xfrm>
            <a:off x="9366355" y="4525862"/>
            <a:ext cx="2088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/>
              <a:t>ECS -  Cambian constantemente</a:t>
            </a:r>
            <a:endParaRPr lang="es-ES" sz="20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026794" y="4627777"/>
            <a:ext cx="3168352" cy="698376"/>
          </a:xfrm>
          <a:prstGeom prst="rect">
            <a:avLst/>
          </a:prstGeom>
        </p:spPr>
        <p:txBody>
          <a:bodyPr vert="horz" wrap="none" rtlCol="0" anchor="ctr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s-AR" sz="2400" dirty="0"/>
              <a:t>Control muy exhaustivo </a:t>
            </a:r>
          </a:p>
          <a:p>
            <a:pPr>
              <a:spcBef>
                <a:spcPct val="0"/>
              </a:spcBef>
            </a:pPr>
            <a:r>
              <a:rPr lang="es-AR" sz="2400" dirty="0"/>
              <a:t>de esos cambios </a:t>
            </a:r>
            <a:endParaRPr lang="es-ES_tradnl" sz="2400" dirty="0"/>
          </a:p>
        </p:txBody>
      </p:sp>
      <p:sp>
        <p:nvSpPr>
          <p:cNvPr id="30" name="29 Flecha izquierda"/>
          <p:cNvSpPr/>
          <p:nvPr/>
        </p:nvSpPr>
        <p:spPr>
          <a:xfrm>
            <a:off x="8035726" y="4627777"/>
            <a:ext cx="864096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1189167" y="4383768"/>
            <a:ext cx="20882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6600" dirty="0"/>
              <a:t>GCS</a:t>
            </a:r>
            <a:endParaRPr lang="es-ES" sz="6600" dirty="0"/>
          </a:p>
        </p:txBody>
      </p:sp>
      <p:sp>
        <p:nvSpPr>
          <p:cNvPr id="16" name="29 Flecha izquierda"/>
          <p:cNvSpPr/>
          <p:nvPr/>
        </p:nvSpPr>
        <p:spPr>
          <a:xfrm>
            <a:off x="3737749" y="4720748"/>
            <a:ext cx="864096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30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allAtOnce"/>
      <p:bldP spid="22" grpId="0" build="allAtOnce" animBg="1"/>
      <p:bldP spid="23" grpId="0" build="allAtOnce"/>
      <p:bldP spid="24" grpId="0"/>
      <p:bldP spid="30" grpId="0" animBg="1"/>
      <p:bldP spid="32" grpId="0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Planificación Temporal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40</a:t>
            </a:fld>
            <a:endParaRPr lang="es-AR" dirty="0"/>
          </a:p>
        </p:txBody>
      </p:sp>
      <p:sp>
        <p:nvSpPr>
          <p:cNvPr id="47108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smtClean="0"/>
              <a:t>Pressman Cap. 7</a:t>
            </a:r>
          </a:p>
          <a:p>
            <a:endParaRPr lang="es-AR" smtClean="0"/>
          </a:p>
        </p:txBody>
      </p:sp>
      <p:sp>
        <p:nvSpPr>
          <p:cNvPr id="47107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Red de tareas</a:t>
            </a:r>
          </a:p>
          <a:p>
            <a:pPr lvl="1"/>
            <a:r>
              <a:rPr lang="es-AR" dirty="0" smtClean="0"/>
              <a:t>Es una representación gráfica del flujo de las tareas desde el inicio hasta el fin de un proyecto </a:t>
            </a:r>
          </a:p>
          <a:p>
            <a:pPr lvl="1"/>
            <a:r>
              <a:rPr lang="es-ES_tradnl" dirty="0" smtClean="0"/>
              <a:t>En algunos casos los conjuntos de tareas permiten realizar algunas actividades en paralelo. </a:t>
            </a:r>
          </a:p>
          <a:p>
            <a:pPr lvl="1"/>
            <a:r>
              <a:rPr lang="es-AR" dirty="0" smtClean="0"/>
              <a:t>Representan la secuencia de las tareas y su interdependencia </a:t>
            </a:r>
          </a:p>
          <a:p>
            <a:pPr lvl="1"/>
            <a:endParaRPr lang="es-AR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1191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Planificación Temporal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41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err="1"/>
              <a:t>Pressman</a:t>
            </a:r>
            <a:r>
              <a:rPr lang="es-ES" dirty="0"/>
              <a:t> Cap.7</a:t>
            </a:r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dirty="0"/>
              <a:t>Red de tareas</a:t>
            </a:r>
          </a:p>
          <a:p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b="17087"/>
          <a:stretch/>
        </p:blipFill>
        <p:spPr bwMode="auto">
          <a:xfrm>
            <a:off x="2927651" y="2636912"/>
            <a:ext cx="5748337" cy="34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0246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Planificación Temporal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42</a:t>
            </a:fld>
            <a:endParaRPr lang="es-AR" dirty="0"/>
          </a:p>
        </p:txBody>
      </p:sp>
      <p:sp>
        <p:nvSpPr>
          <p:cNvPr id="49156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smtClean="0"/>
              <a:t>Sommerville Cap. 5</a:t>
            </a:r>
          </a:p>
        </p:txBody>
      </p:sp>
      <p:sp>
        <p:nvSpPr>
          <p:cNvPr id="49155" name="5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Calendarización</a:t>
            </a:r>
          </a:p>
          <a:p>
            <a:pPr lvl="1"/>
            <a:r>
              <a:rPr lang="es-ES_tradnl" dirty="0" smtClean="0"/>
              <a:t>Separar todo el trabajo de un proyecto en actividades complementarias y considerar el tiempo requerido para completar dichas actividades </a:t>
            </a:r>
            <a:endParaRPr lang="es-AR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23660"/>
          <a:stretch/>
        </p:blipFill>
        <p:spPr bwMode="auto">
          <a:xfrm>
            <a:off x="2550791" y="4163930"/>
            <a:ext cx="7286625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779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43</a:t>
            </a:fld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dirty="0"/>
              <a:t>Cuando se crea un calendario de proyecto de software, se comienza con un conjunto de </a:t>
            </a:r>
            <a:r>
              <a:rPr lang="es-AR" dirty="0" smtClean="0"/>
              <a:t>tareas. </a:t>
            </a:r>
          </a:p>
          <a:p>
            <a:r>
              <a:rPr lang="es-AR" dirty="0" smtClean="0"/>
              <a:t>Si </a:t>
            </a:r>
            <a:r>
              <a:rPr lang="es-AR" dirty="0"/>
              <a:t>se usan herramientas automatizadas, la </a:t>
            </a:r>
            <a:r>
              <a:rPr lang="es-AR" dirty="0" smtClean="0"/>
              <a:t>distribución del </a:t>
            </a:r>
            <a:r>
              <a:rPr lang="es-AR" dirty="0"/>
              <a:t>trabajo se ingresa como una red </a:t>
            </a:r>
            <a:r>
              <a:rPr lang="es-AR" dirty="0" smtClean="0"/>
              <a:t>de </a:t>
            </a:r>
            <a:r>
              <a:rPr lang="es-AR" dirty="0"/>
              <a:t>tareas. Luego se ingresan </a:t>
            </a:r>
            <a:r>
              <a:rPr lang="es-AR" dirty="0" smtClean="0"/>
              <a:t>esfuerzo, duración </a:t>
            </a:r>
            <a:r>
              <a:rPr lang="es-AR" dirty="0"/>
              <a:t>y fecha de inicio para cada tarea. Además, las tareas pueden asignarse a </a:t>
            </a:r>
            <a:r>
              <a:rPr lang="es-AR" dirty="0" smtClean="0"/>
              <a:t>individuos específicos</a:t>
            </a:r>
            <a:r>
              <a:rPr lang="es-AR" dirty="0"/>
              <a:t>.</a:t>
            </a:r>
          </a:p>
          <a:p>
            <a:r>
              <a:rPr lang="es-AR" dirty="0"/>
              <a:t>Como consecuencia de esta entrada se genera un </a:t>
            </a:r>
            <a:r>
              <a:rPr lang="es-AR" i="1" dirty="0"/>
              <a:t>cronograma</a:t>
            </a:r>
            <a:r>
              <a:rPr lang="es-AR" dirty="0"/>
              <a:t>, también llamado </a:t>
            </a:r>
            <a:r>
              <a:rPr lang="es-AR" i="1" dirty="0"/>
              <a:t>gráfico </a:t>
            </a:r>
            <a:r>
              <a:rPr lang="es-AR" i="1" dirty="0" smtClean="0"/>
              <a:t>de Gantt</a:t>
            </a:r>
            <a:r>
              <a:rPr lang="es-AR" dirty="0"/>
              <a:t>. 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  <p:sp>
        <p:nvSpPr>
          <p:cNvPr id="8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Planificación Temporal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723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Método de planificación temporal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44</a:t>
            </a:fld>
            <a:endParaRPr lang="es-AR" dirty="0"/>
          </a:p>
        </p:txBody>
      </p:sp>
      <p:sp>
        <p:nvSpPr>
          <p:cNvPr id="56325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smtClean="0"/>
              <a:t>Pfleeger Cap 3</a:t>
            </a:r>
          </a:p>
          <a:p>
            <a:endParaRPr lang="es-AR" dirty="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smtClean="0"/>
              <a:t>   GANTT </a:t>
            </a:r>
            <a:endParaRPr lang="es-ES_tradnl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26" y="2011660"/>
            <a:ext cx="6557554" cy="465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260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Método de planificación temporal</a:t>
            </a:r>
            <a:endParaRPr lang="es-AR" dirty="0" smtClean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45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1203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PERT (</a:t>
            </a:r>
            <a:r>
              <a:rPr lang="es-AR" dirty="0" err="1" smtClean="0"/>
              <a:t>Program</a:t>
            </a:r>
            <a:r>
              <a:rPr lang="es-AR" dirty="0" smtClean="0"/>
              <a:t> </a:t>
            </a:r>
            <a:r>
              <a:rPr lang="es-AR" dirty="0" err="1" smtClean="0"/>
              <a:t>Evaluation</a:t>
            </a:r>
            <a:r>
              <a:rPr lang="es-AR" dirty="0" smtClean="0"/>
              <a:t> &amp; </a:t>
            </a:r>
            <a:r>
              <a:rPr lang="es-AR" dirty="0" err="1" smtClean="0"/>
              <a:t>Review</a:t>
            </a:r>
            <a:r>
              <a:rPr lang="es-AR" dirty="0" smtClean="0"/>
              <a:t> </a:t>
            </a:r>
            <a:r>
              <a:rPr lang="es-AR" dirty="0" err="1" smtClean="0"/>
              <a:t>Technique</a:t>
            </a:r>
            <a:r>
              <a:rPr lang="es-AR" dirty="0" smtClean="0"/>
              <a:t>):</a:t>
            </a:r>
          </a:p>
          <a:p>
            <a:pPr lvl="1"/>
            <a:r>
              <a:rPr lang="es-AR" dirty="0" smtClean="0"/>
              <a:t>Creado para proyectos del programa de defensa</a:t>
            </a:r>
            <a:r>
              <a:rPr lang="es-ES" dirty="0" smtClean="0"/>
              <a:t> </a:t>
            </a:r>
            <a:r>
              <a:rPr lang="es-AR" dirty="0" smtClean="0"/>
              <a:t>del gobierno norteamericano entre 1958 y 1959.</a:t>
            </a:r>
            <a:r>
              <a:rPr lang="es-ES" dirty="0" smtClean="0"/>
              <a:t> </a:t>
            </a:r>
          </a:p>
          <a:p>
            <a:pPr lvl="1"/>
            <a:r>
              <a:rPr lang="es-AR" dirty="0" smtClean="0"/>
              <a:t>Se utiliza para controlar la ejecución de</a:t>
            </a:r>
            <a:r>
              <a:rPr lang="es-ES" dirty="0" smtClean="0"/>
              <a:t> </a:t>
            </a:r>
            <a:r>
              <a:rPr lang="es-AR" dirty="0" smtClean="0"/>
              <a:t>proyectos con gran número de actividades que</a:t>
            </a:r>
            <a:r>
              <a:rPr lang="es-ES" dirty="0" smtClean="0"/>
              <a:t> </a:t>
            </a:r>
            <a:r>
              <a:rPr lang="es-AR" dirty="0" smtClean="0"/>
              <a:t>implican investigación, desarrollo y pruebas.</a:t>
            </a:r>
          </a:p>
          <a:p>
            <a:pPr lvl="1"/>
            <a:r>
              <a:rPr lang="es-AR" dirty="0" smtClean="0"/>
              <a:t>Red </a:t>
            </a:r>
            <a:r>
              <a:rPr lang="es-AR" dirty="0" smtClean="0"/>
              <a:t>de tareas</a:t>
            </a:r>
          </a:p>
          <a:p>
            <a:pPr lvl="2"/>
            <a:r>
              <a:rPr lang="es-AR" dirty="0" smtClean="0"/>
              <a:t>Fechas tempranas y tardías</a:t>
            </a:r>
          </a:p>
          <a:p>
            <a:pPr lvl="2"/>
            <a:r>
              <a:rPr lang="es-AR" dirty="0" smtClean="0"/>
              <a:t>Camino crítico </a:t>
            </a:r>
          </a:p>
          <a:p>
            <a:r>
              <a:rPr lang="es-AR" dirty="0"/>
              <a:t>CPM (</a:t>
            </a:r>
            <a:r>
              <a:rPr lang="es-AR" dirty="0" err="1"/>
              <a:t>Critical</a:t>
            </a:r>
            <a:r>
              <a:rPr lang="es-AR" dirty="0"/>
              <a:t> </a:t>
            </a:r>
            <a:r>
              <a:rPr lang="es-AR" dirty="0" err="1"/>
              <a:t>Path</a:t>
            </a:r>
            <a:r>
              <a:rPr lang="es-AR" dirty="0"/>
              <a:t> </a:t>
            </a:r>
            <a:r>
              <a:rPr lang="es-AR" dirty="0" err="1"/>
              <a:t>Method</a:t>
            </a:r>
            <a:r>
              <a:rPr lang="es-AR" dirty="0"/>
              <a:t>):</a:t>
            </a:r>
          </a:p>
          <a:p>
            <a:pPr lvl="1"/>
            <a:r>
              <a:rPr lang="es-AR" dirty="0"/>
              <a:t>Desarrollado para dos empresas americanas entre 1956 y 1958. </a:t>
            </a:r>
          </a:p>
          <a:p>
            <a:pPr lvl="1"/>
            <a:r>
              <a:rPr lang="es-AR" dirty="0"/>
              <a:t>Se utiliza en proyectos en los que hay poca incertidumbre en las estimaciones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Tiempo de inicio temprano y tardío</a:t>
            </a:r>
          </a:p>
          <a:p>
            <a:endParaRPr lang="es-AR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13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Método de planificación temporal</a:t>
            </a:r>
            <a:endParaRPr lang="es-AR" dirty="0" smtClean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46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smtClean="0"/>
              <a:t>PERT y CPM</a:t>
            </a:r>
          </a:p>
          <a:p>
            <a:pPr lvl="1"/>
            <a:r>
              <a:rPr lang="es-ES" smtClean="0"/>
              <a:t>Actualmente se ha tomado lo mejor de ambos métodos y se han vuelto uno solo, conocido como Método del Camino Crítico.</a:t>
            </a:r>
          </a:p>
          <a:p>
            <a:pPr lvl="2"/>
            <a:r>
              <a:rPr lang="es-ES_tradnl" smtClean="0"/>
              <a:t>Establecer lista de tareas</a:t>
            </a:r>
          </a:p>
          <a:p>
            <a:pPr lvl="2"/>
            <a:r>
              <a:rPr lang="es-ES_tradnl" smtClean="0"/>
              <a:t>Fijar dependencia entre tareas y duración</a:t>
            </a:r>
          </a:p>
          <a:p>
            <a:pPr lvl="2"/>
            <a:r>
              <a:rPr lang="es-ES_tradnl" smtClean="0"/>
              <a:t>Construir la red</a:t>
            </a:r>
          </a:p>
          <a:p>
            <a:pPr lvl="2"/>
            <a:r>
              <a:rPr lang="es-ES_tradnl" smtClean="0"/>
              <a:t>Numerar los nodos</a:t>
            </a:r>
          </a:p>
          <a:p>
            <a:pPr lvl="2"/>
            <a:r>
              <a:rPr lang="es-ES_tradnl" smtClean="0"/>
              <a:t>Calcular la fecha temprana y tardía de cada nodo</a:t>
            </a:r>
          </a:p>
          <a:p>
            <a:pPr lvl="3"/>
            <a:r>
              <a:rPr lang="es-ES_tradnl" smtClean="0"/>
              <a:t>Tei = Fecha temprana del nodo i</a:t>
            </a:r>
          </a:p>
          <a:p>
            <a:pPr lvl="3"/>
            <a:r>
              <a:rPr lang="es-ES_tradnl" smtClean="0"/>
              <a:t>Tai = Fecha tardía del nodo i</a:t>
            </a:r>
          </a:p>
          <a:p>
            <a:pPr lvl="2"/>
            <a:r>
              <a:rPr lang="es-ES_tradnl" smtClean="0"/>
              <a:t>Calcular el camino crítico que une las tareas críticas </a:t>
            </a:r>
          </a:p>
          <a:p>
            <a:pPr lvl="3"/>
            <a:r>
              <a:rPr lang="es-ES_tradnl" smtClean="0"/>
              <a:t>==&gt; Tei = Tai</a:t>
            </a:r>
            <a:endParaRPr lang="es-AR" smtClean="0"/>
          </a:p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213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mtClean="0"/>
              <a:t>Método de planificación temporal</a:t>
            </a:r>
            <a:br>
              <a:rPr lang="es-ES_tradnl" smtClean="0"/>
            </a:br>
            <a:r>
              <a:rPr lang="es-ES_tradnl" smtClean="0"/>
              <a:t>PERT - CPM</a:t>
            </a:r>
            <a:endParaRPr lang="es-AR" dirty="0" smtClean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47</a:t>
            </a:fld>
            <a:endParaRPr lang="es-AR" dirty="0"/>
          </a:p>
        </p:txBody>
      </p:sp>
      <p:sp>
        <p:nvSpPr>
          <p:cNvPr id="58372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smtClean="0"/>
              <a:t>Munier,  Manual de PERT –CPM </a:t>
            </a:r>
          </a:p>
        </p:txBody>
      </p:sp>
      <p:sp>
        <p:nvSpPr>
          <p:cNvPr id="58371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Fechas Tempranas</a:t>
            </a:r>
          </a:p>
          <a:p>
            <a:pPr lvl="1"/>
            <a:r>
              <a:rPr lang="es-AR" dirty="0" err="1" smtClean="0"/>
              <a:t>TeJ</a:t>
            </a:r>
            <a:r>
              <a:rPr lang="es-AR" dirty="0" smtClean="0"/>
              <a:t> = </a:t>
            </a:r>
            <a:r>
              <a:rPr lang="es-AR" dirty="0" err="1" smtClean="0"/>
              <a:t>TeI</a:t>
            </a:r>
            <a:r>
              <a:rPr lang="es-AR" dirty="0" smtClean="0"/>
              <a:t> + </a:t>
            </a:r>
            <a:r>
              <a:rPr lang="es-AR" dirty="0" err="1"/>
              <a:t>t</a:t>
            </a:r>
            <a:r>
              <a:rPr lang="es-AR" dirty="0" err="1" smtClean="0"/>
              <a:t>lJ</a:t>
            </a:r>
            <a:endParaRPr lang="es-AR" dirty="0" smtClean="0"/>
          </a:p>
          <a:p>
            <a:pPr lvl="1"/>
            <a:r>
              <a:rPr lang="es-AR" dirty="0" smtClean="0"/>
              <a:t>Donde  </a:t>
            </a:r>
          </a:p>
          <a:p>
            <a:pPr lvl="2"/>
            <a:r>
              <a:rPr lang="es-AR" dirty="0" err="1" smtClean="0"/>
              <a:t>TeJ</a:t>
            </a:r>
            <a:r>
              <a:rPr lang="es-AR" dirty="0" smtClean="0"/>
              <a:t> =  fecha más temprana del nodo destino </a:t>
            </a:r>
          </a:p>
          <a:p>
            <a:pPr lvl="2"/>
            <a:r>
              <a:rPr lang="es-AR" dirty="0" err="1" smtClean="0"/>
              <a:t>TeI</a:t>
            </a:r>
            <a:r>
              <a:rPr lang="es-AR" dirty="0" smtClean="0"/>
              <a:t> = fecha más temprana del nodo origen </a:t>
            </a:r>
          </a:p>
          <a:p>
            <a:pPr lvl="2"/>
            <a:r>
              <a:rPr lang="es-AR" dirty="0" err="1" smtClean="0"/>
              <a:t>tIJ</a:t>
            </a:r>
            <a:r>
              <a:rPr lang="es-AR" dirty="0" smtClean="0"/>
              <a:t>  = duración de la tarea desde el nodo I hasta el nodo J</a:t>
            </a:r>
          </a:p>
          <a:p>
            <a:pPr lvl="2"/>
            <a:r>
              <a:rPr lang="es-AR" dirty="0" smtClean="0"/>
              <a:t>Si hay más de un camino ... Max (TeJ1, TeJ2..)</a:t>
            </a:r>
          </a:p>
          <a:p>
            <a:endParaRPr lang="es-AR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28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mtClean="0"/>
              <a:t>Método de planificación temporal</a:t>
            </a:r>
            <a:br>
              <a:rPr lang="es-ES_tradnl" smtClean="0"/>
            </a:br>
            <a:r>
              <a:rPr lang="es-ES_tradnl" smtClean="0"/>
              <a:t>PERT - CPM</a:t>
            </a:r>
            <a:endParaRPr lang="es-AR" smtClean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48</a:t>
            </a:fld>
            <a:endParaRPr lang="es-AR" dirty="0"/>
          </a:p>
        </p:txBody>
      </p:sp>
      <p:sp>
        <p:nvSpPr>
          <p:cNvPr id="5939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smtClean="0"/>
              <a:t>Munier,  Manual de PERT –CPM </a:t>
            </a:r>
          </a:p>
          <a:p>
            <a:endParaRPr lang="es-AR" smtClean="0"/>
          </a:p>
        </p:txBody>
      </p:sp>
      <p:sp>
        <p:nvSpPr>
          <p:cNvPr id="5939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smtClean="0"/>
              <a:t>Fechas Tardías</a:t>
            </a:r>
          </a:p>
          <a:p>
            <a:pPr lvl="1"/>
            <a:r>
              <a:rPr lang="es-AR" smtClean="0"/>
              <a:t>TaI = TaJ – tIJ</a:t>
            </a:r>
          </a:p>
          <a:p>
            <a:pPr lvl="1"/>
            <a:r>
              <a:rPr lang="es-AR" smtClean="0"/>
              <a:t>Donde  </a:t>
            </a:r>
          </a:p>
          <a:p>
            <a:pPr lvl="2"/>
            <a:r>
              <a:rPr lang="es-AR" smtClean="0"/>
              <a:t>TaI =  fecha más tardía del nodo origen</a:t>
            </a:r>
          </a:p>
          <a:p>
            <a:pPr lvl="2"/>
            <a:r>
              <a:rPr lang="es-AR" smtClean="0"/>
              <a:t>TaJ = fecha más tardía del nodo destino </a:t>
            </a:r>
          </a:p>
          <a:p>
            <a:pPr lvl="2"/>
            <a:r>
              <a:rPr lang="es-AR" smtClean="0"/>
              <a:t> tIJ  = duración de la tarea desde el nodo I hasta el nodo J</a:t>
            </a:r>
          </a:p>
          <a:p>
            <a:pPr lvl="2"/>
            <a:r>
              <a:rPr lang="es-AR" smtClean="0"/>
              <a:t>Si hay más de un camino ... Min (TaJ1, TaJ2..)</a:t>
            </a:r>
          </a:p>
          <a:p>
            <a:endParaRPr lang="es-AR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17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mtClean="0"/>
              <a:t>Método de planificación temporal</a:t>
            </a:r>
            <a:br>
              <a:rPr lang="es-ES_tradnl" smtClean="0"/>
            </a:br>
            <a:r>
              <a:rPr lang="es-ES_tradnl" smtClean="0"/>
              <a:t>PERT - CPM</a:t>
            </a:r>
            <a:endParaRPr lang="es-AR" smtClean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49</a:t>
            </a:fld>
            <a:endParaRPr lang="es-AR" dirty="0"/>
          </a:p>
        </p:txBody>
      </p:sp>
      <p:sp>
        <p:nvSpPr>
          <p:cNvPr id="60420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smtClean="0"/>
              <a:t>Munier,  Manual de PERT –CPM </a:t>
            </a:r>
          </a:p>
          <a:p>
            <a:endParaRPr lang="es-AR" smtClean="0"/>
          </a:p>
        </p:txBody>
      </p:sp>
      <p:sp>
        <p:nvSpPr>
          <p:cNvPr id="60419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smtClean="0"/>
              <a:t>Margen Total</a:t>
            </a:r>
          </a:p>
          <a:p>
            <a:pPr lvl="1"/>
            <a:r>
              <a:rPr lang="es-AR" smtClean="0"/>
              <a:t>Mt = TaJ – TeI - tIJ </a:t>
            </a:r>
          </a:p>
          <a:p>
            <a:pPr lvl="1"/>
            <a:r>
              <a:rPr lang="es-AR" smtClean="0"/>
              <a:t>Donde  </a:t>
            </a:r>
          </a:p>
          <a:p>
            <a:pPr lvl="2"/>
            <a:r>
              <a:rPr lang="es-AR" smtClean="0"/>
              <a:t>TaJ = fecha tardía del nodo destino</a:t>
            </a:r>
          </a:p>
          <a:p>
            <a:pPr lvl="2"/>
            <a:r>
              <a:rPr lang="es-AR" smtClean="0"/>
              <a:t>TeI = fecha temprana del nodo origen</a:t>
            </a:r>
          </a:p>
          <a:p>
            <a:pPr lvl="2"/>
            <a:r>
              <a:rPr lang="es-AR" smtClean="0"/>
              <a:t> tIJ = duración de la tarea desde el nodo I hasta el nodo J</a:t>
            </a:r>
          </a:p>
          <a:p>
            <a:pPr lvl="2"/>
            <a:endParaRPr lang="es-AR" smtClean="0"/>
          </a:p>
          <a:p>
            <a:pPr lvl="2"/>
            <a:r>
              <a:rPr lang="es-AR" smtClean="0"/>
              <a:t>OBSERVAR que el Margen  total también puede calcularse como MtJ= TaJ-TeJ</a:t>
            </a:r>
          </a:p>
          <a:p>
            <a:pPr lvl="2"/>
            <a:r>
              <a:rPr lang="es-AR" smtClean="0"/>
              <a:t>Es decir como la diferencia entre la fecha mas tardía y mas temprana del mismo nodo</a:t>
            </a:r>
          </a:p>
          <a:p>
            <a:pPr lvl="2"/>
            <a:endParaRPr lang="es-AR" smtClean="0"/>
          </a:p>
          <a:p>
            <a:endParaRPr lang="es-AR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9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mtClean="0"/>
              <a:t>Gestión de la Configuración del Software</a:t>
            </a:r>
            <a:br>
              <a:rPr lang="es-AR" smtClean="0"/>
            </a:br>
            <a:r>
              <a:rPr lang="es-AR" smtClean="0"/>
              <a:t>Elementos de la GCS  -   (ECS)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8572743" cy="4375370"/>
          </a:xfrm>
        </p:spPr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1600" dirty="0" smtClean="0"/>
              <a:t>Especificación del sistema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 smtClean="0"/>
              <a:t>Plan del proyecto software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 smtClean="0"/>
              <a:t>a) Especificación de requerimientos del software</a:t>
            </a:r>
          </a:p>
          <a:p>
            <a:pPr marL="0" indent="0">
              <a:buNone/>
            </a:pPr>
            <a:r>
              <a:rPr lang="es-ES" sz="1600" dirty="0" smtClean="0"/>
              <a:t>          b) Prototipo ejecutable o en papel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ES" sz="1600" dirty="0" smtClean="0"/>
              <a:t>Manual de usuario preliminar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ES" sz="1600" dirty="0" smtClean="0"/>
              <a:t>Especificación de diseño: </a:t>
            </a:r>
          </a:p>
          <a:p>
            <a:pPr marL="324000" lvl="1" indent="0">
              <a:buNone/>
            </a:pPr>
            <a:r>
              <a:rPr lang="es-ES" sz="1400" dirty="0" smtClean="0"/>
              <a:t>     a) Diseño preliminar </a:t>
            </a:r>
          </a:p>
          <a:p>
            <a:pPr marL="324000" lvl="1" indent="0">
              <a:buNone/>
            </a:pPr>
            <a:r>
              <a:rPr lang="es-ES" sz="1400" dirty="0" smtClean="0"/>
              <a:t>     b) Diseño detallado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ES" sz="1600" dirty="0" smtClean="0"/>
              <a:t>Listados del código fuente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ES" sz="1600" dirty="0" smtClean="0"/>
              <a:t>a) Planificación y procedimiento de prueba</a:t>
            </a:r>
          </a:p>
          <a:p>
            <a:pPr marL="0" indent="0">
              <a:buNone/>
            </a:pPr>
            <a:r>
              <a:rPr lang="es-ES" sz="1600" dirty="0" smtClean="0"/>
              <a:t>          b) Casos de prueba y resultados registrados 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s-ES" sz="1600" dirty="0"/>
              <a:t>Manuales de operación y de instalación 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s-ES" sz="1600" dirty="0"/>
              <a:t>Programas ejecutables </a:t>
            </a:r>
          </a:p>
          <a:p>
            <a:pPr marL="324000" lvl="1" indent="0">
              <a:buNone/>
            </a:pPr>
            <a:r>
              <a:rPr lang="es-ES" sz="1400" dirty="0"/>
              <a:t>	a) Módulos, código ejecutable</a:t>
            </a:r>
          </a:p>
          <a:p>
            <a:pPr marL="324000" lvl="1" indent="0">
              <a:buNone/>
            </a:pPr>
            <a:r>
              <a:rPr lang="es-ES" sz="1400" dirty="0"/>
              <a:t>	b) Módulos enlazados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s-ES" sz="1600" dirty="0"/>
              <a:t>Descripción de la base de datos</a:t>
            </a:r>
          </a:p>
          <a:p>
            <a:pPr marL="324000" lvl="1" indent="0">
              <a:buNone/>
            </a:pPr>
            <a:r>
              <a:rPr lang="es-ES" sz="1400" dirty="0"/>
              <a:t>	a) Esquema, modelos</a:t>
            </a:r>
          </a:p>
          <a:p>
            <a:pPr marL="324000" lvl="1" indent="0">
              <a:buNone/>
            </a:pPr>
            <a:r>
              <a:rPr lang="es-ES" sz="1400" dirty="0"/>
              <a:t>	b)Datos iniciales 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s-ES" sz="1600" dirty="0"/>
              <a:t>Manual de usuario 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s-ES" sz="1600" dirty="0"/>
              <a:t> Documentos de mantenimiento </a:t>
            </a:r>
          </a:p>
          <a:p>
            <a:pPr marL="324000" lvl="1" indent="0">
              <a:buNone/>
            </a:pPr>
            <a:r>
              <a:rPr lang="es-ES" sz="1400" dirty="0"/>
              <a:t>	   a) Informes de problemas del software </a:t>
            </a:r>
          </a:p>
          <a:p>
            <a:pPr marL="324000" lvl="1" indent="0">
              <a:buNone/>
            </a:pPr>
            <a:r>
              <a:rPr lang="es-ES" sz="1400" dirty="0"/>
              <a:t>      b) Peticiones de mantenimiento </a:t>
            </a:r>
          </a:p>
          <a:p>
            <a:pPr marL="324000" lvl="1" indent="0">
              <a:buNone/>
            </a:pPr>
            <a:r>
              <a:rPr lang="es-ES" sz="1400" dirty="0"/>
              <a:t>      c) Órdenes de cambios de ingeniería 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s-ES" sz="1600" dirty="0"/>
              <a:t> Estándares y procedimientos de ingeniería del software </a:t>
            </a:r>
          </a:p>
          <a:p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57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mtClean="0"/>
              <a:t>Método de planificación temporal</a:t>
            </a:r>
            <a:br>
              <a:rPr lang="es-ES_tradnl" smtClean="0"/>
            </a:br>
            <a:r>
              <a:rPr lang="es-ES_tradnl" smtClean="0"/>
              <a:t>PERT - CPM</a:t>
            </a:r>
            <a:endParaRPr lang="es-AR" dirty="0" smtClean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50</a:t>
            </a:fld>
            <a:endParaRPr lang="es-AR" dirty="0"/>
          </a:p>
        </p:txBody>
      </p:sp>
      <p:sp>
        <p:nvSpPr>
          <p:cNvPr id="61444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smtClean="0"/>
              <a:t>Munier,  Manual de PERT –CPM </a:t>
            </a:r>
          </a:p>
          <a:p>
            <a:endParaRPr lang="es-AR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Método PERT - CPM</a:t>
            </a:r>
          </a:p>
          <a:p>
            <a:pPr lvl="1"/>
            <a:r>
              <a:rPr lang="es-MX" dirty="0" smtClean="0"/>
              <a:t>¿Qué ocurre cuando tengo un margen total de por ej. 6 días?</a:t>
            </a:r>
          </a:p>
          <a:p>
            <a:pPr lvl="2"/>
            <a:r>
              <a:rPr lang="es-MX" dirty="0" smtClean="0"/>
              <a:t> Significa que la tarea puede iniciarse con 6 días de retraso sin que ello afecte a la duración total del proyecto.</a:t>
            </a:r>
          </a:p>
          <a:p>
            <a:pPr lvl="1"/>
            <a:r>
              <a:rPr lang="es-MX" dirty="0" smtClean="0"/>
              <a:t>¿Qué ocurre cuando el margen total es 0?</a:t>
            </a:r>
          </a:p>
          <a:p>
            <a:pPr lvl="2"/>
            <a:r>
              <a:rPr lang="es-MX" dirty="0" smtClean="0"/>
              <a:t>Significa que no hay margen y que esa tarea hay que iniciarla y 	finalizarla en las fechas más tempranas.</a:t>
            </a:r>
          </a:p>
          <a:p>
            <a:pPr lvl="2"/>
            <a:r>
              <a:rPr lang="es-MX" dirty="0" smtClean="0"/>
              <a:t>Puntualmente estas tareas con margen cero serían críticas.</a:t>
            </a:r>
          </a:p>
          <a:p>
            <a:pPr lvl="1"/>
            <a:r>
              <a:rPr lang="es-MX" dirty="0" smtClean="0"/>
              <a:t>El camino formado por una sucesión de tareas críticas recibe el nombre de camino crítico.</a:t>
            </a:r>
          </a:p>
          <a:p>
            <a:pPr lvl="1"/>
            <a:r>
              <a:rPr lang="es-MX" dirty="0" smtClean="0"/>
              <a:t>El camino crítico puede obtenerse utilizando el cálculo del margen total.</a:t>
            </a:r>
          </a:p>
          <a:p>
            <a:endParaRPr lang="es-MX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5187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Método de planificación temporal</a:t>
            </a:r>
            <a:br>
              <a:rPr lang="es-ES_tradnl" smtClean="0"/>
            </a:br>
            <a:r>
              <a:rPr lang="es-ES_tradnl" smtClean="0"/>
              <a:t>PERT - CPM</a:t>
            </a:r>
            <a:endParaRPr lang="es-AR" dirty="0" smtClean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51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smtClean="0"/>
              <a:t>Ejemplo</a:t>
            </a:r>
          </a:p>
          <a:p>
            <a:endParaRPr lang="es-AR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  <p:graphicFrame>
        <p:nvGraphicFramePr>
          <p:cNvPr id="265220" name="Group 4"/>
          <p:cNvGraphicFramePr>
            <a:graphicFrameLocks noGrp="1"/>
          </p:cNvGraphicFramePr>
          <p:nvPr>
            <p:extLst/>
          </p:nvPr>
        </p:nvGraphicFramePr>
        <p:xfrm>
          <a:off x="2999656" y="2780931"/>
          <a:ext cx="5638800" cy="3347085"/>
        </p:xfrm>
        <a:graphic>
          <a:graphicData uri="http://schemas.openxmlformats.org/drawingml/2006/table">
            <a:tbl>
              <a:tblPr/>
              <a:tblGrid>
                <a:gridCol w="1879600"/>
                <a:gridCol w="1879600"/>
                <a:gridCol w="18796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Tarea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Precedida por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Duración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C-D-E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70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Método de planificación temporal</a:t>
            </a:r>
            <a:br>
              <a:rPr lang="es-ES_tradnl" dirty="0" smtClean="0"/>
            </a:br>
            <a:r>
              <a:rPr lang="es-ES_tradnl" dirty="0" smtClean="0"/>
              <a:t>PERT - CPM</a:t>
            </a:r>
            <a:endParaRPr lang="es-ES" dirty="0" smtClean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52</a:t>
            </a:fld>
            <a:endParaRPr lang="es-AR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  <p:sp>
        <p:nvSpPr>
          <p:cNvPr id="63527" name="Text Box 40"/>
          <p:cNvSpPr txBox="1">
            <a:spLocks noChangeArrowheads="1"/>
          </p:cNvSpPr>
          <p:nvPr/>
        </p:nvSpPr>
        <p:spPr bwMode="auto">
          <a:xfrm>
            <a:off x="3581400" y="1571625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sz="2400">
              <a:latin typeface="Times New Roman" pitchFamily="18" charset="0"/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1692278" y="2641872"/>
            <a:ext cx="8613775" cy="4029492"/>
            <a:chOff x="168275" y="2641872"/>
            <a:chExt cx="8613775" cy="4029492"/>
          </a:xfrm>
        </p:grpSpPr>
        <p:sp>
          <p:nvSpPr>
            <p:cNvPr id="52267" name="Text Box 41"/>
            <p:cNvSpPr txBox="1">
              <a:spLocks noChangeArrowheads="1"/>
            </p:cNvSpPr>
            <p:nvPr/>
          </p:nvSpPr>
          <p:spPr bwMode="auto">
            <a:xfrm>
              <a:off x="1790700" y="2641872"/>
              <a:ext cx="717550" cy="33813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>
                  <a:latin typeface="Tw Cen MT"/>
                </a:rPr>
                <a:t>Te=0|</a:t>
              </a:r>
              <a:endParaRPr lang="es-ES" sz="1600" dirty="0">
                <a:latin typeface="Tw Cen MT"/>
              </a:endParaRPr>
            </a:p>
          </p:txBody>
        </p:sp>
        <p:sp>
          <p:nvSpPr>
            <p:cNvPr id="266296" name="Text Box 56"/>
            <p:cNvSpPr txBox="1">
              <a:spLocks noChangeArrowheads="1"/>
            </p:cNvSpPr>
            <p:nvPr/>
          </p:nvSpPr>
          <p:spPr bwMode="auto">
            <a:xfrm>
              <a:off x="2690124" y="2659335"/>
              <a:ext cx="652463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AR" sz="1600" b="1" dirty="0">
                  <a:solidFill>
                    <a:schemeClr val="accent5">
                      <a:lumMod val="75000"/>
                    </a:schemeClr>
                  </a:solidFill>
                </a:rPr>
                <a:t>Ta=6</a:t>
              </a:r>
              <a:endParaRPr lang="es-E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2" name="1 Grupo"/>
            <p:cNvGrpSpPr/>
            <p:nvPr/>
          </p:nvGrpSpPr>
          <p:grpSpPr>
            <a:xfrm>
              <a:off x="168275" y="2827610"/>
              <a:ext cx="8613775" cy="3843754"/>
              <a:chOff x="168275" y="1911350"/>
              <a:chExt cx="8613775" cy="3843754"/>
            </a:xfrm>
          </p:grpSpPr>
          <p:sp>
            <p:nvSpPr>
              <p:cNvPr id="63490" name="Oval 4"/>
              <p:cNvSpPr>
                <a:spLocks noChangeArrowheads="1"/>
              </p:cNvSpPr>
              <p:nvPr/>
            </p:nvSpPr>
            <p:spPr bwMode="auto">
              <a:xfrm>
                <a:off x="168275" y="2368550"/>
                <a:ext cx="685800" cy="533400"/>
              </a:xfrm>
              <a:prstGeom prst="ellipse">
                <a:avLst/>
              </a:prstGeom>
              <a:noFill/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63491" name="Oval 3"/>
              <p:cNvSpPr>
                <a:spLocks noChangeArrowheads="1"/>
              </p:cNvSpPr>
              <p:nvPr/>
            </p:nvSpPr>
            <p:spPr bwMode="auto">
              <a:xfrm>
                <a:off x="549275" y="2825750"/>
                <a:ext cx="533400" cy="381000"/>
              </a:xfrm>
              <a:prstGeom prst="ellipse">
                <a:avLst/>
              </a:prstGeom>
              <a:noFill/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ini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31" name="Oval 5"/>
              <p:cNvSpPr>
                <a:spLocks noChangeArrowheads="1"/>
              </p:cNvSpPr>
              <p:nvPr/>
            </p:nvSpPr>
            <p:spPr bwMode="auto">
              <a:xfrm>
                <a:off x="2073275" y="37401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63493" name="Oval 6"/>
              <p:cNvSpPr>
                <a:spLocks noChangeArrowheads="1"/>
              </p:cNvSpPr>
              <p:nvPr/>
            </p:nvSpPr>
            <p:spPr bwMode="auto">
              <a:xfrm>
                <a:off x="473075" y="27495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52233" name="Oval 7"/>
              <p:cNvSpPr>
                <a:spLocks noChangeArrowheads="1"/>
              </p:cNvSpPr>
              <p:nvPr/>
            </p:nvSpPr>
            <p:spPr bwMode="auto">
              <a:xfrm>
                <a:off x="2149475" y="19875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52234" name="Oval 8"/>
              <p:cNvSpPr>
                <a:spLocks noChangeArrowheads="1"/>
              </p:cNvSpPr>
              <p:nvPr/>
            </p:nvSpPr>
            <p:spPr bwMode="auto">
              <a:xfrm>
                <a:off x="4130675" y="22161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52235" name="Oval 9"/>
              <p:cNvSpPr>
                <a:spLocks noChangeArrowheads="1"/>
              </p:cNvSpPr>
              <p:nvPr/>
            </p:nvSpPr>
            <p:spPr bwMode="auto">
              <a:xfrm>
                <a:off x="3978275" y="4730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52236" name="Oval 10"/>
              <p:cNvSpPr>
                <a:spLocks noChangeArrowheads="1"/>
              </p:cNvSpPr>
              <p:nvPr/>
            </p:nvSpPr>
            <p:spPr bwMode="auto">
              <a:xfrm>
                <a:off x="5959475" y="3206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F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37" name="Oval 11"/>
              <p:cNvSpPr>
                <a:spLocks noChangeArrowheads="1"/>
              </p:cNvSpPr>
              <p:nvPr/>
            </p:nvSpPr>
            <p:spPr bwMode="auto">
              <a:xfrm>
                <a:off x="3978275" y="36639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D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38" name="Oval 12"/>
              <p:cNvSpPr>
                <a:spLocks noChangeArrowheads="1"/>
              </p:cNvSpPr>
              <p:nvPr/>
            </p:nvSpPr>
            <p:spPr bwMode="auto">
              <a:xfrm>
                <a:off x="7026275" y="4730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G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39" name="Text Box 13"/>
              <p:cNvSpPr txBox="1">
                <a:spLocks noChangeArrowheads="1"/>
              </p:cNvSpPr>
              <p:nvPr/>
            </p:nvSpPr>
            <p:spPr bwMode="auto">
              <a:xfrm>
                <a:off x="2454275" y="2063750"/>
                <a:ext cx="184150" cy="45720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s-ES" sz="2400">
                  <a:latin typeface="Times New Roman" pitchFamily="18" charset="0"/>
                </a:endParaRPr>
              </a:p>
            </p:txBody>
          </p:sp>
          <p:sp>
            <p:nvSpPr>
              <p:cNvPr id="52240" name="Text Box 14"/>
              <p:cNvSpPr txBox="1">
                <a:spLocks noChangeArrowheads="1"/>
              </p:cNvSpPr>
              <p:nvPr/>
            </p:nvSpPr>
            <p:spPr bwMode="auto">
              <a:xfrm>
                <a:off x="2362200" y="2276475"/>
                <a:ext cx="319088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A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41" name="Rectangle 15"/>
              <p:cNvSpPr>
                <a:spLocks noChangeArrowheads="1"/>
              </p:cNvSpPr>
              <p:nvPr/>
            </p:nvSpPr>
            <p:spPr bwMode="auto">
              <a:xfrm>
                <a:off x="2301875" y="3968750"/>
                <a:ext cx="287258" cy="33855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B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42" name="Rectangle 16"/>
              <p:cNvSpPr>
                <a:spLocks noChangeArrowheads="1"/>
              </p:cNvSpPr>
              <p:nvPr/>
            </p:nvSpPr>
            <p:spPr bwMode="auto">
              <a:xfrm>
                <a:off x="4283075" y="2368550"/>
                <a:ext cx="308098" cy="33855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C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43" name="Rectangle 17"/>
              <p:cNvSpPr>
                <a:spLocks noChangeArrowheads="1"/>
              </p:cNvSpPr>
              <p:nvPr/>
            </p:nvSpPr>
            <p:spPr bwMode="auto">
              <a:xfrm>
                <a:off x="4206875" y="4883150"/>
                <a:ext cx="274434" cy="33855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E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44" name="Line 18"/>
              <p:cNvSpPr>
                <a:spLocks noChangeShapeType="1"/>
              </p:cNvSpPr>
              <p:nvPr/>
            </p:nvSpPr>
            <p:spPr bwMode="auto">
              <a:xfrm flipV="1">
                <a:off x="1235075" y="2520950"/>
                <a:ext cx="9906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5" name="Line 19"/>
              <p:cNvSpPr>
                <a:spLocks noChangeShapeType="1"/>
              </p:cNvSpPr>
              <p:nvPr/>
            </p:nvSpPr>
            <p:spPr bwMode="auto">
              <a:xfrm flipV="1">
                <a:off x="2835275" y="4044950"/>
                <a:ext cx="11430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6" name="Line 20"/>
              <p:cNvSpPr>
                <a:spLocks noChangeShapeType="1"/>
              </p:cNvSpPr>
              <p:nvPr/>
            </p:nvSpPr>
            <p:spPr bwMode="auto">
              <a:xfrm>
                <a:off x="1082675" y="3359150"/>
                <a:ext cx="1066800" cy="5334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7" name="Line 21"/>
              <p:cNvSpPr>
                <a:spLocks noChangeShapeType="1"/>
              </p:cNvSpPr>
              <p:nvPr/>
            </p:nvSpPr>
            <p:spPr bwMode="auto">
              <a:xfrm>
                <a:off x="2911475" y="2368550"/>
                <a:ext cx="12192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8" name="Line 22"/>
              <p:cNvSpPr>
                <a:spLocks noChangeShapeType="1"/>
              </p:cNvSpPr>
              <p:nvPr/>
            </p:nvSpPr>
            <p:spPr bwMode="auto">
              <a:xfrm>
                <a:off x="2682875" y="4349750"/>
                <a:ext cx="129540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9" name="Line 23"/>
              <p:cNvSpPr>
                <a:spLocks noChangeShapeType="1"/>
              </p:cNvSpPr>
              <p:nvPr/>
            </p:nvSpPr>
            <p:spPr bwMode="auto">
              <a:xfrm flipV="1">
                <a:off x="4740275" y="3892550"/>
                <a:ext cx="1447800" cy="1219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0" name="Line 24"/>
              <p:cNvSpPr>
                <a:spLocks noChangeShapeType="1"/>
              </p:cNvSpPr>
              <p:nvPr/>
            </p:nvSpPr>
            <p:spPr bwMode="auto">
              <a:xfrm flipV="1">
                <a:off x="4740275" y="3663950"/>
                <a:ext cx="12192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1" name="Line 25"/>
              <p:cNvSpPr>
                <a:spLocks noChangeShapeType="1"/>
              </p:cNvSpPr>
              <p:nvPr/>
            </p:nvSpPr>
            <p:spPr bwMode="auto">
              <a:xfrm>
                <a:off x="4816475" y="2597150"/>
                <a:ext cx="1143000" cy="762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2" name="Line 26"/>
              <p:cNvSpPr>
                <a:spLocks noChangeShapeType="1"/>
              </p:cNvSpPr>
              <p:nvPr/>
            </p:nvSpPr>
            <p:spPr bwMode="auto">
              <a:xfrm flipV="1">
                <a:off x="4664075" y="5187950"/>
                <a:ext cx="24384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3" name="Line 27"/>
              <p:cNvSpPr>
                <a:spLocks noChangeShapeType="1"/>
              </p:cNvSpPr>
              <p:nvPr/>
            </p:nvSpPr>
            <p:spPr bwMode="auto">
              <a:xfrm flipV="1">
                <a:off x="6721475" y="3587750"/>
                <a:ext cx="1066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4" name="Oval 28"/>
              <p:cNvSpPr>
                <a:spLocks noChangeArrowheads="1"/>
              </p:cNvSpPr>
              <p:nvPr/>
            </p:nvSpPr>
            <p:spPr bwMode="auto">
              <a:xfrm>
                <a:off x="7788275" y="30543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Fin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55" name="Line 29"/>
              <p:cNvSpPr>
                <a:spLocks noChangeShapeType="1"/>
              </p:cNvSpPr>
              <p:nvPr/>
            </p:nvSpPr>
            <p:spPr bwMode="auto">
              <a:xfrm flipV="1">
                <a:off x="7483475" y="3740150"/>
                <a:ext cx="533400" cy="990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6" name="Text Box 30"/>
              <p:cNvSpPr txBox="1">
                <a:spLocks noChangeArrowheads="1"/>
              </p:cNvSpPr>
              <p:nvPr/>
            </p:nvSpPr>
            <p:spPr bwMode="auto">
              <a:xfrm>
                <a:off x="1219200" y="2428875"/>
                <a:ext cx="354013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0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57" name="Text Box 31"/>
              <p:cNvSpPr txBox="1">
                <a:spLocks noChangeArrowheads="1"/>
              </p:cNvSpPr>
              <p:nvPr/>
            </p:nvSpPr>
            <p:spPr bwMode="auto">
              <a:xfrm>
                <a:off x="1500188" y="3429000"/>
                <a:ext cx="354012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0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58" name="Text Box 32"/>
              <p:cNvSpPr txBox="1">
                <a:spLocks noChangeArrowheads="1"/>
              </p:cNvSpPr>
              <p:nvPr/>
            </p:nvSpPr>
            <p:spPr bwMode="auto">
              <a:xfrm>
                <a:off x="3216275" y="2063750"/>
                <a:ext cx="354013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2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59" name="Text Box 33"/>
              <p:cNvSpPr txBox="1">
                <a:spLocks noChangeArrowheads="1"/>
              </p:cNvSpPr>
              <p:nvPr/>
            </p:nvSpPr>
            <p:spPr bwMode="auto">
              <a:xfrm>
                <a:off x="3140075" y="3740150"/>
                <a:ext cx="354013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5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0" name="Text Box 34"/>
              <p:cNvSpPr txBox="1">
                <a:spLocks noChangeArrowheads="1"/>
              </p:cNvSpPr>
              <p:nvPr/>
            </p:nvSpPr>
            <p:spPr bwMode="auto">
              <a:xfrm>
                <a:off x="5273675" y="2673350"/>
                <a:ext cx="354013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4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1" name="Text Box 35"/>
              <p:cNvSpPr txBox="1">
                <a:spLocks noChangeArrowheads="1"/>
              </p:cNvSpPr>
              <p:nvPr/>
            </p:nvSpPr>
            <p:spPr bwMode="auto">
              <a:xfrm>
                <a:off x="5273675" y="3435350"/>
                <a:ext cx="354013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7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2" name="Text Box 36"/>
              <p:cNvSpPr txBox="1">
                <a:spLocks noChangeArrowheads="1"/>
              </p:cNvSpPr>
              <p:nvPr/>
            </p:nvSpPr>
            <p:spPr bwMode="auto">
              <a:xfrm>
                <a:off x="5121275" y="4273550"/>
                <a:ext cx="354013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4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3" name="Text Box 37"/>
              <p:cNvSpPr txBox="1">
                <a:spLocks noChangeArrowheads="1"/>
              </p:cNvSpPr>
              <p:nvPr/>
            </p:nvSpPr>
            <p:spPr bwMode="auto">
              <a:xfrm>
                <a:off x="3292475" y="4502150"/>
                <a:ext cx="354013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5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4" name="Text Box 38"/>
              <p:cNvSpPr txBox="1">
                <a:spLocks noChangeArrowheads="1"/>
              </p:cNvSpPr>
              <p:nvPr/>
            </p:nvSpPr>
            <p:spPr bwMode="auto">
              <a:xfrm>
                <a:off x="5730875" y="4883150"/>
                <a:ext cx="354013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4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5" name="Text Box 39"/>
              <p:cNvSpPr txBox="1">
                <a:spLocks noChangeArrowheads="1"/>
              </p:cNvSpPr>
              <p:nvPr/>
            </p:nvSpPr>
            <p:spPr bwMode="auto">
              <a:xfrm>
                <a:off x="7407275" y="4044950"/>
                <a:ext cx="354013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4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8" name="Text Box 42"/>
              <p:cNvSpPr txBox="1">
                <a:spLocks noChangeArrowheads="1"/>
              </p:cNvSpPr>
              <p:nvPr/>
            </p:nvSpPr>
            <p:spPr bwMode="auto">
              <a:xfrm>
                <a:off x="1920875" y="3511550"/>
                <a:ext cx="610680" cy="33855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Te=0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9" name="Text Box 43"/>
              <p:cNvSpPr txBox="1">
                <a:spLocks noChangeArrowheads="1"/>
              </p:cNvSpPr>
              <p:nvPr/>
            </p:nvSpPr>
            <p:spPr bwMode="auto">
              <a:xfrm>
                <a:off x="3902075" y="1911350"/>
                <a:ext cx="610680" cy="33855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Te=2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0" name="Text Box 44"/>
              <p:cNvSpPr txBox="1">
                <a:spLocks noChangeArrowheads="1"/>
              </p:cNvSpPr>
              <p:nvPr/>
            </p:nvSpPr>
            <p:spPr bwMode="auto">
              <a:xfrm>
                <a:off x="3673475" y="3511550"/>
                <a:ext cx="610680" cy="33855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Te=5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1" name="Text Box 45"/>
              <p:cNvSpPr txBox="1">
                <a:spLocks noChangeArrowheads="1"/>
              </p:cNvSpPr>
              <p:nvPr/>
            </p:nvSpPr>
            <p:spPr bwMode="auto">
              <a:xfrm>
                <a:off x="3521075" y="5187950"/>
                <a:ext cx="610680" cy="33855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Te=5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2" name="Text Box 46"/>
              <p:cNvSpPr txBox="1">
                <a:spLocks noChangeArrowheads="1"/>
              </p:cNvSpPr>
              <p:nvPr/>
            </p:nvSpPr>
            <p:spPr bwMode="auto">
              <a:xfrm>
                <a:off x="5730875" y="2901950"/>
                <a:ext cx="724494" cy="33855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Te=12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3" name="Text Box 47"/>
              <p:cNvSpPr txBox="1">
                <a:spLocks noChangeArrowheads="1"/>
              </p:cNvSpPr>
              <p:nvPr/>
            </p:nvSpPr>
            <p:spPr bwMode="auto">
              <a:xfrm>
                <a:off x="6873875" y="5416550"/>
                <a:ext cx="610680" cy="33855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Te=9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4" name="Text Box 48"/>
              <p:cNvSpPr txBox="1">
                <a:spLocks noChangeArrowheads="1"/>
              </p:cNvSpPr>
              <p:nvPr/>
            </p:nvSpPr>
            <p:spPr bwMode="auto">
              <a:xfrm>
                <a:off x="7026275" y="3282950"/>
                <a:ext cx="296863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5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5" name="Text Box 49"/>
              <p:cNvSpPr txBox="1">
                <a:spLocks noChangeArrowheads="1"/>
              </p:cNvSpPr>
              <p:nvPr/>
            </p:nvSpPr>
            <p:spPr bwMode="auto">
              <a:xfrm>
                <a:off x="8016875" y="3740150"/>
                <a:ext cx="724494" cy="33855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Te=17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66290" name="Text Box 50"/>
              <p:cNvSpPr txBox="1">
                <a:spLocks noChangeArrowheads="1"/>
              </p:cNvSpPr>
              <p:nvPr/>
            </p:nvSpPr>
            <p:spPr bwMode="auto">
              <a:xfrm>
                <a:off x="8016875" y="2673350"/>
                <a:ext cx="765175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AR" sz="1600" b="1">
                    <a:solidFill>
                      <a:schemeClr val="accent5">
                        <a:lumMod val="75000"/>
                      </a:schemeClr>
                    </a:solidFill>
                  </a:rPr>
                  <a:t>Ta=17</a:t>
                </a:r>
                <a:endParaRPr lang="es-ES" sz="16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77" name="Text Box 51"/>
              <p:cNvSpPr txBox="1">
                <a:spLocks noChangeArrowheads="1"/>
              </p:cNvSpPr>
              <p:nvPr/>
            </p:nvSpPr>
            <p:spPr bwMode="auto">
              <a:xfrm>
                <a:off x="6416675" y="2901950"/>
                <a:ext cx="735714" cy="33855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Ta=12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66292" name="Text Box 52"/>
              <p:cNvSpPr txBox="1">
                <a:spLocks noChangeArrowheads="1"/>
              </p:cNvSpPr>
              <p:nvPr/>
            </p:nvSpPr>
            <p:spPr bwMode="auto">
              <a:xfrm>
                <a:off x="7712075" y="5035550"/>
                <a:ext cx="765175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AR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Ta=13</a:t>
                </a:r>
                <a:endParaRPr lang="es-ES" sz="16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293" name="Text Box 53"/>
              <p:cNvSpPr txBox="1">
                <a:spLocks noChangeArrowheads="1"/>
              </p:cNvSpPr>
              <p:nvPr/>
            </p:nvSpPr>
            <p:spPr bwMode="auto">
              <a:xfrm>
                <a:off x="4587875" y="5340350"/>
                <a:ext cx="652463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AR" sz="1600" b="1">
                    <a:solidFill>
                      <a:schemeClr val="accent5">
                        <a:lumMod val="75000"/>
                      </a:schemeClr>
                    </a:solidFill>
                  </a:rPr>
                  <a:t>Ta=8</a:t>
                </a:r>
                <a:endParaRPr lang="es-ES" sz="16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80" name="Text Box 54"/>
              <p:cNvSpPr txBox="1">
                <a:spLocks noChangeArrowheads="1"/>
              </p:cNvSpPr>
              <p:nvPr/>
            </p:nvSpPr>
            <p:spPr bwMode="auto">
              <a:xfrm>
                <a:off x="4511675" y="3511550"/>
                <a:ext cx="621902" cy="33855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Ta=5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66295" name="Text Box 55"/>
              <p:cNvSpPr txBox="1">
                <a:spLocks noChangeArrowheads="1"/>
              </p:cNvSpPr>
              <p:nvPr/>
            </p:nvSpPr>
            <p:spPr bwMode="auto">
              <a:xfrm>
                <a:off x="4664075" y="2063750"/>
                <a:ext cx="765175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AR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Ta=8</a:t>
                </a:r>
                <a:endParaRPr lang="es-ES" sz="16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297" name="Text Box 57"/>
              <p:cNvSpPr txBox="1">
                <a:spLocks noChangeArrowheads="1"/>
              </p:cNvSpPr>
              <p:nvPr/>
            </p:nvSpPr>
            <p:spPr bwMode="auto">
              <a:xfrm>
                <a:off x="2682875" y="3587750"/>
                <a:ext cx="652463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AR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Ta=0</a:t>
                </a:r>
                <a:endParaRPr lang="es-ES" sz="16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84" name="Line 58"/>
              <p:cNvSpPr>
                <a:spLocks noChangeShapeType="1"/>
              </p:cNvSpPr>
              <p:nvPr/>
            </p:nvSpPr>
            <p:spPr bwMode="auto">
              <a:xfrm>
                <a:off x="930275" y="3435350"/>
                <a:ext cx="1143000" cy="76200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85" name="Line 59"/>
              <p:cNvSpPr>
                <a:spLocks noChangeShapeType="1"/>
              </p:cNvSpPr>
              <p:nvPr/>
            </p:nvSpPr>
            <p:spPr bwMode="auto">
              <a:xfrm>
                <a:off x="2835275" y="4197350"/>
                <a:ext cx="114300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86" name="Line 60"/>
              <p:cNvSpPr>
                <a:spLocks noChangeShapeType="1"/>
              </p:cNvSpPr>
              <p:nvPr/>
            </p:nvSpPr>
            <p:spPr bwMode="auto">
              <a:xfrm flipV="1">
                <a:off x="4664075" y="3740150"/>
                <a:ext cx="1371600" cy="38100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87" name="Line 61"/>
              <p:cNvSpPr>
                <a:spLocks noChangeShapeType="1"/>
              </p:cNvSpPr>
              <p:nvPr/>
            </p:nvSpPr>
            <p:spPr bwMode="auto">
              <a:xfrm>
                <a:off x="6721475" y="366395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350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Método de planificación temporal</a:t>
            </a:r>
            <a:br>
              <a:rPr lang="es-ES_tradnl" dirty="0" smtClean="0"/>
            </a:br>
            <a:r>
              <a:rPr lang="es-ES_tradnl" dirty="0" smtClean="0"/>
              <a:t>PERT - CPM</a:t>
            </a:r>
            <a:endParaRPr lang="es-ES" dirty="0" smtClean="0"/>
          </a:p>
        </p:txBody>
      </p:sp>
      <p:sp>
        <p:nvSpPr>
          <p:cNvPr id="6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3E14-3B5F-4FFB-A624-65F7FFAD5CDB}" type="slidenum">
              <a:rPr lang="es-ES" smtClean="0"/>
              <a:pPr/>
              <a:t>53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2018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692275" y="2368550"/>
            <a:ext cx="685800" cy="533400"/>
          </a:xfrm>
          <a:prstGeom prst="ellipse">
            <a:avLst/>
          </a:prstGeom>
          <a:noFill/>
          <a:ln w="57150">
            <a:noFill/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2230" name="Oval 3"/>
          <p:cNvSpPr>
            <a:spLocks noChangeArrowheads="1"/>
          </p:cNvSpPr>
          <p:nvPr/>
        </p:nvSpPr>
        <p:spPr bwMode="auto">
          <a:xfrm>
            <a:off x="2073275" y="2825750"/>
            <a:ext cx="533400" cy="381000"/>
          </a:xfrm>
          <a:prstGeom prst="ellipse">
            <a:avLst/>
          </a:prstGeom>
          <a:noFill/>
          <a:ln w="571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AR" sz="1600" dirty="0" err="1"/>
              <a:t>ini</a:t>
            </a:r>
            <a:endParaRPr lang="es-ES" sz="1600" dirty="0"/>
          </a:p>
        </p:txBody>
      </p:sp>
      <p:sp>
        <p:nvSpPr>
          <p:cNvPr id="52231" name="Oval 5"/>
          <p:cNvSpPr>
            <a:spLocks noChangeArrowheads="1"/>
          </p:cNvSpPr>
          <p:nvPr/>
        </p:nvSpPr>
        <p:spPr bwMode="auto">
          <a:xfrm>
            <a:off x="3597275" y="3740150"/>
            <a:ext cx="7620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2232" name="Oval 6"/>
          <p:cNvSpPr>
            <a:spLocks noChangeArrowheads="1"/>
          </p:cNvSpPr>
          <p:nvPr/>
        </p:nvSpPr>
        <p:spPr bwMode="auto">
          <a:xfrm>
            <a:off x="1997075" y="2749550"/>
            <a:ext cx="7620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2233" name="Oval 7"/>
          <p:cNvSpPr>
            <a:spLocks noChangeArrowheads="1"/>
          </p:cNvSpPr>
          <p:nvPr/>
        </p:nvSpPr>
        <p:spPr bwMode="auto">
          <a:xfrm>
            <a:off x="3673475" y="1987550"/>
            <a:ext cx="7620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2234" name="Oval 8"/>
          <p:cNvSpPr>
            <a:spLocks noChangeArrowheads="1"/>
          </p:cNvSpPr>
          <p:nvPr/>
        </p:nvSpPr>
        <p:spPr bwMode="auto">
          <a:xfrm>
            <a:off x="5654675" y="2216150"/>
            <a:ext cx="7620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2235" name="Oval 9"/>
          <p:cNvSpPr>
            <a:spLocks noChangeArrowheads="1"/>
          </p:cNvSpPr>
          <p:nvPr/>
        </p:nvSpPr>
        <p:spPr bwMode="auto">
          <a:xfrm>
            <a:off x="5502275" y="4730750"/>
            <a:ext cx="7620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2236" name="Oval 10"/>
          <p:cNvSpPr>
            <a:spLocks noChangeArrowheads="1"/>
          </p:cNvSpPr>
          <p:nvPr/>
        </p:nvSpPr>
        <p:spPr bwMode="auto">
          <a:xfrm>
            <a:off x="7483475" y="3206750"/>
            <a:ext cx="7620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AR" sz="1600" dirty="0"/>
              <a:t>F</a:t>
            </a:r>
            <a:endParaRPr lang="es-ES" sz="1600" dirty="0"/>
          </a:p>
        </p:txBody>
      </p:sp>
      <p:sp>
        <p:nvSpPr>
          <p:cNvPr id="52237" name="Oval 11"/>
          <p:cNvSpPr>
            <a:spLocks noChangeArrowheads="1"/>
          </p:cNvSpPr>
          <p:nvPr/>
        </p:nvSpPr>
        <p:spPr bwMode="auto">
          <a:xfrm>
            <a:off x="5502275" y="3663950"/>
            <a:ext cx="7620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AR" sz="1600" dirty="0"/>
              <a:t>D</a:t>
            </a:r>
            <a:endParaRPr lang="es-ES" sz="1600" dirty="0"/>
          </a:p>
        </p:txBody>
      </p:sp>
      <p:sp>
        <p:nvSpPr>
          <p:cNvPr id="52238" name="Oval 12"/>
          <p:cNvSpPr>
            <a:spLocks noChangeArrowheads="1"/>
          </p:cNvSpPr>
          <p:nvPr/>
        </p:nvSpPr>
        <p:spPr bwMode="auto">
          <a:xfrm>
            <a:off x="8550275" y="4730750"/>
            <a:ext cx="7620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AR" sz="1600" dirty="0"/>
              <a:t>G</a:t>
            </a:r>
            <a:endParaRPr lang="es-ES" sz="1600" dirty="0"/>
          </a:p>
        </p:txBody>
      </p:sp>
      <p:sp>
        <p:nvSpPr>
          <p:cNvPr id="52239" name="Text Box 13"/>
          <p:cNvSpPr txBox="1">
            <a:spLocks noChangeArrowheads="1"/>
          </p:cNvSpPr>
          <p:nvPr/>
        </p:nvSpPr>
        <p:spPr bwMode="auto">
          <a:xfrm>
            <a:off x="3978275" y="2063750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sz="2400">
              <a:latin typeface="Times New Roman" pitchFamily="18" charset="0"/>
            </a:endParaRPr>
          </a:p>
        </p:txBody>
      </p:sp>
      <p:sp>
        <p:nvSpPr>
          <p:cNvPr id="52240" name="Text Box 14"/>
          <p:cNvSpPr txBox="1">
            <a:spLocks noChangeArrowheads="1"/>
          </p:cNvSpPr>
          <p:nvPr/>
        </p:nvSpPr>
        <p:spPr bwMode="auto">
          <a:xfrm>
            <a:off x="3886200" y="2276475"/>
            <a:ext cx="319088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 dirty="0"/>
              <a:t>A</a:t>
            </a:r>
            <a:endParaRPr lang="es-ES" sz="1600" dirty="0"/>
          </a:p>
        </p:txBody>
      </p:sp>
      <p:sp>
        <p:nvSpPr>
          <p:cNvPr id="52241" name="Rectangle 15"/>
          <p:cNvSpPr>
            <a:spLocks noChangeArrowheads="1"/>
          </p:cNvSpPr>
          <p:nvPr/>
        </p:nvSpPr>
        <p:spPr bwMode="auto">
          <a:xfrm>
            <a:off x="3825875" y="3968750"/>
            <a:ext cx="319088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B</a:t>
            </a:r>
            <a:endParaRPr lang="es-ES" sz="1600"/>
          </a:p>
        </p:txBody>
      </p:sp>
      <p:sp>
        <p:nvSpPr>
          <p:cNvPr id="52242" name="Rectangle 16"/>
          <p:cNvSpPr>
            <a:spLocks noChangeArrowheads="1"/>
          </p:cNvSpPr>
          <p:nvPr/>
        </p:nvSpPr>
        <p:spPr bwMode="auto">
          <a:xfrm>
            <a:off x="5807075" y="2368550"/>
            <a:ext cx="330200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C</a:t>
            </a:r>
            <a:endParaRPr lang="es-ES" sz="1600"/>
          </a:p>
        </p:txBody>
      </p:sp>
      <p:sp>
        <p:nvSpPr>
          <p:cNvPr id="52243" name="Rectangle 17"/>
          <p:cNvSpPr>
            <a:spLocks noChangeArrowheads="1"/>
          </p:cNvSpPr>
          <p:nvPr/>
        </p:nvSpPr>
        <p:spPr bwMode="auto">
          <a:xfrm>
            <a:off x="5730875" y="4883150"/>
            <a:ext cx="319088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 dirty="0"/>
              <a:t>E</a:t>
            </a:r>
            <a:endParaRPr lang="es-ES" sz="1600" dirty="0"/>
          </a:p>
        </p:txBody>
      </p:sp>
      <p:sp>
        <p:nvSpPr>
          <p:cNvPr id="52244" name="Line 18"/>
          <p:cNvSpPr>
            <a:spLocks noChangeShapeType="1"/>
          </p:cNvSpPr>
          <p:nvPr/>
        </p:nvSpPr>
        <p:spPr bwMode="auto">
          <a:xfrm flipV="1">
            <a:off x="2759075" y="2520950"/>
            <a:ext cx="990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52245" name="Line 19"/>
          <p:cNvSpPr>
            <a:spLocks noChangeShapeType="1"/>
          </p:cNvSpPr>
          <p:nvPr/>
        </p:nvSpPr>
        <p:spPr bwMode="auto">
          <a:xfrm flipV="1">
            <a:off x="4359275" y="4044950"/>
            <a:ext cx="11430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52246" name="Line 20"/>
          <p:cNvSpPr>
            <a:spLocks noChangeShapeType="1"/>
          </p:cNvSpPr>
          <p:nvPr/>
        </p:nvSpPr>
        <p:spPr bwMode="auto">
          <a:xfrm>
            <a:off x="2606675" y="3359150"/>
            <a:ext cx="1066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52247" name="Line 21"/>
          <p:cNvSpPr>
            <a:spLocks noChangeShapeType="1"/>
          </p:cNvSpPr>
          <p:nvPr/>
        </p:nvSpPr>
        <p:spPr bwMode="auto">
          <a:xfrm>
            <a:off x="4435475" y="2368550"/>
            <a:ext cx="12192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52248" name="Line 22"/>
          <p:cNvSpPr>
            <a:spLocks noChangeShapeType="1"/>
          </p:cNvSpPr>
          <p:nvPr/>
        </p:nvSpPr>
        <p:spPr bwMode="auto">
          <a:xfrm>
            <a:off x="4206875" y="4349750"/>
            <a:ext cx="1295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52249" name="Line 23"/>
          <p:cNvSpPr>
            <a:spLocks noChangeShapeType="1"/>
          </p:cNvSpPr>
          <p:nvPr/>
        </p:nvSpPr>
        <p:spPr bwMode="auto">
          <a:xfrm flipV="1">
            <a:off x="6264275" y="3892550"/>
            <a:ext cx="14478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52250" name="Line 24"/>
          <p:cNvSpPr>
            <a:spLocks noChangeShapeType="1"/>
          </p:cNvSpPr>
          <p:nvPr/>
        </p:nvSpPr>
        <p:spPr bwMode="auto">
          <a:xfrm flipV="1">
            <a:off x="6264275" y="3663950"/>
            <a:ext cx="1219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52251" name="Line 25"/>
          <p:cNvSpPr>
            <a:spLocks noChangeShapeType="1"/>
          </p:cNvSpPr>
          <p:nvPr/>
        </p:nvSpPr>
        <p:spPr bwMode="auto">
          <a:xfrm>
            <a:off x="6340475" y="2597150"/>
            <a:ext cx="1143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52252" name="Line 26"/>
          <p:cNvSpPr>
            <a:spLocks noChangeShapeType="1"/>
          </p:cNvSpPr>
          <p:nvPr/>
        </p:nvSpPr>
        <p:spPr bwMode="auto">
          <a:xfrm flipV="1">
            <a:off x="6188075" y="5187950"/>
            <a:ext cx="2438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52253" name="Line 27"/>
          <p:cNvSpPr>
            <a:spLocks noChangeShapeType="1"/>
          </p:cNvSpPr>
          <p:nvPr/>
        </p:nvSpPr>
        <p:spPr bwMode="auto">
          <a:xfrm flipV="1">
            <a:off x="8245475" y="358775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52254" name="Oval 28"/>
          <p:cNvSpPr>
            <a:spLocks noChangeArrowheads="1"/>
          </p:cNvSpPr>
          <p:nvPr/>
        </p:nvSpPr>
        <p:spPr bwMode="auto">
          <a:xfrm>
            <a:off x="9312275" y="3054350"/>
            <a:ext cx="7620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AR" sz="1600" dirty="0"/>
              <a:t>Fin</a:t>
            </a:r>
            <a:endParaRPr lang="es-ES" sz="1600" dirty="0"/>
          </a:p>
        </p:txBody>
      </p:sp>
      <p:sp>
        <p:nvSpPr>
          <p:cNvPr id="52255" name="Line 29"/>
          <p:cNvSpPr>
            <a:spLocks noChangeShapeType="1"/>
          </p:cNvSpPr>
          <p:nvPr/>
        </p:nvSpPr>
        <p:spPr bwMode="auto">
          <a:xfrm flipV="1">
            <a:off x="9007475" y="3740150"/>
            <a:ext cx="5334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52256" name="Text Box 30"/>
          <p:cNvSpPr txBox="1">
            <a:spLocks noChangeArrowheads="1"/>
          </p:cNvSpPr>
          <p:nvPr/>
        </p:nvSpPr>
        <p:spPr bwMode="auto">
          <a:xfrm>
            <a:off x="2743201" y="2428875"/>
            <a:ext cx="35401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 dirty="0"/>
              <a:t>0 </a:t>
            </a:r>
            <a:endParaRPr lang="es-ES" sz="1600" dirty="0"/>
          </a:p>
        </p:txBody>
      </p:sp>
      <p:sp>
        <p:nvSpPr>
          <p:cNvPr id="52257" name="Text Box 31"/>
          <p:cNvSpPr txBox="1">
            <a:spLocks noChangeArrowheads="1"/>
          </p:cNvSpPr>
          <p:nvPr/>
        </p:nvSpPr>
        <p:spPr bwMode="auto">
          <a:xfrm>
            <a:off x="3024167" y="3429000"/>
            <a:ext cx="35401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0 </a:t>
            </a:r>
            <a:endParaRPr lang="es-ES" sz="1600"/>
          </a:p>
        </p:txBody>
      </p:sp>
      <p:sp>
        <p:nvSpPr>
          <p:cNvPr id="52258" name="Text Box 32"/>
          <p:cNvSpPr txBox="1">
            <a:spLocks noChangeArrowheads="1"/>
          </p:cNvSpPr>
          <p:nvPr/>
        </p:nvSpPr>
        <p:spPr bwMode="auto">
          <a:xfrm>
            <a:off x="4740276" y="2063750"/>
            <a:ext cx="35401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 dirty="0"/>
              <a:t>2 </a:t>
            </a:r>
            <a:endParaRPr lang="es-ES" sz="1600" dirty="0"/>
          </a:p>
        </p:txBody>
      </p:sp>
      <p:sp>
        <p:nvSpPr>
          <p:cNvPr id="52259" name="Text Box 33"/>
          <p:cNvSpPr txBox="1">
            <a:spLocks noChangeArrowheads="1"/>
          </p:cNvSpPr>
          <p:nvPr/>
        </p:nvSpPr>
        <p:spPr bwMode="auto">
          <a:xfrm>
            <a:off x="4664076" y="3740150"/>
            <a:ext cx="35401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5 </a:t>
            </a:r>
            <a:endParaRPr lang="es-ES" sz="1600"/>
          </a:p>
        </p:txBody>
      </p:sp>
      <p:sp>
        <p:nvSpPr>
          <p:cNvPr id="52260" name="Text Box 34"/>
          <p:cNvSpPr txBox="1">
            <a:spLocks noChangeArrowheads="1"/>
          </p:cNvSpPr>
          <p:nvPr/>
        </p:nvSpPr>
        <p:spPr bwMode="auto">
          <a:xfrm>
            <a:off x="6797676" y="2673350"/>
            <a:ext cx="35401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4 </a:t>
            </a:r>
            <a:endParaRPr lang="es-ES" sz="1600"/>
          </a:p>
        </p:txBody>
      </p:sp>
      <p:sp>
        <p:nvSpPr>
          <p:cNvPr id="52261" name="Text Box 35"/>
          <p:cNvSpPr txBox="1">
            <a:spLocks noChangeArrowheads="1"/>
          </p:cNvSpPr>
          <p:nvPr/>
        </p:nvSpPr>
        <p:spPr bwMode="auto">
          <a:xfrm>
            <a:off x="6797676" y="3435350"/>
            <a:ext cx="35401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7 </a:t>
            </a:r>
            <a:endParaRPr lang="es-ES" sz="1600"/>
          </a:p>
        </p:txBody>
      </p:sp>
      <p:sp>
        <p:nvSpPr>
          <p:cNvPr id="52262" name="Text Box 36"/>
          <p:cNvSpPr txBox="1">
            <a:spLocks noChangeArrowheads="1"/>
          </p:cNvSpPr>
          <p:nvPr/>
        </p:nvSpPr>
        <p:spPr bwMode="auto">
          <a:xfrm>
            <a:off x="6645276" y="4273550"/>
            <a:ext cx="35401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4 </a:t>
            </a:r>
            <a:endParaRPr lang="es-ES" sz="1600"/>
          </a:p>
        </p:txBody>
      </p:sp>
      <p:sp>
        <p:nvSpPr>
          <p:cNvPr id="52263" name="Text Box 37"/>
          <p:cNvSpPr txBox="1">
            <a:spLocks noChangeArrowheads="1"/>
          </p:cNvSpPr>
          <p:nvPr/>
        </p:nvSpPr>
        <p:spPr bwMode="auto">
          <a:xfrm>
            <a:off x="4816476" y="4502150"/>
            <a:ext cx="35401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5 </a:t>
            </a:r>
            <a:endParaRPr lang="es-ES" sz="1600"/>
          </a:p>
        </p:txBody>
      </p:sp>
      <p:sp>
        <p:nvSpPr>
          <p:cNvPr id="52264" name="Text Box 38"/>
          <p:cNvSpPr txBox="1">
            <a:spLocks noChangeArrowheads="1"/>
          </p:cNvSpPr>
          <p:nvPr/>
        </p:nvSpPr>
        <p:spPr bwMode="auto">
          <a:xfrm>
            <a:off x="7254876" y="4883150"/>
            <a:ext cx="35401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 dirty="0"/>
              <a:t>4 </a:t>
            </a:r>
            <a:endParaRPr lang="es-ES" sz="1600" dirty="0"/>
          </a:p>
        </p:txBody>
      </p:sp>
      <p:sp>
        <p:nvSpPr>
          <p:cNvPr id="52265" name="Text Box 39"/>
          <p:cNvSpPr txBox="1">
            <a:spLocks noChangeArrowheads="1"/>
          </p:cNvSpPr>
          <p:nvPr/>
        </p:nvSpPr>
        <p:spPr bwMode="auto">
          <a:xfrm>
            <a:off x="8931276" y="4044950"/>
            <a:ext cx="35401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4 </a:t>
            </a:r>
            <a:endParaRPr lang="es-ES" sz="1600"/>
          </a:p>
        </p:txBody>
      </p:sp>
      <p:sp>
        <p:nvSpPr>
          <p:cNvPr id="52266" name="Text Box 40"/>
          <p:cNvSpPr txBox="1">
            <a:spLocks noChangeArrowheads="1"/>
          </p:cNvSpPr>
          <p:nvPr/>
        </p:nvSpPr>
        <p:spPr bwMode="auto">
          <a:xfrm>
            <a:off x="3581400" y="1571625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sz="2400">
              <a:latin typeface="Times New Roman" pitchFamily="18" charset="0"/>
            </a:endParaRPr>
          </a:p>
        </p:txBody>
      </p:sp>
      <p:sp>
        <p:nvSpPr>
          <p:cNvPr id="52267" name="Text Box 41"/>
          <p:cNvSpPr txBox="1">
            <a:spLocks noChangeArrowheads="1"/>
          </p:cNvSpPr>
          <p:nvPr/>
        </p:nvSpPr>
        <p:spPr bwMode="auto">
          <a:xfrm>
            <a:off x="3368676" y="1758950"/>
            <a:ext cx="687689" cy="33855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 dirty="0"/>
              <a:t>Te=0|</a:t>
            </a:r>
            <a:endParaRPr lang="es-ES" sz="1600" dirty="0"/>
          </a:p>
        </p:txBody>
      </p:sp>
      <p:sp>
        <p:nvSpPr>
          <p:cNvPr id="52268" name="Text Box 42"/>
          <p:cNvSpPr txBox="1">
            <a:spLocks noChangeArrowheads="1"/>
          </p:cNvSpPr>
          <p:nvPr/>
        </p:nvSpPr>
        <p:spPr bwMode="auto">
          <a:xfrm>
            <a:off x="3444876" y="3511550"/>
            <a:ext cx="65246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 dirty="0"/>
              <a:t>Te=0</a:t>
            </a:r>
            <a:endParaRPr lang="es-ES" sz="1600" dirty="0"/>
          </a:p>
        </p:txBody>
      </p:sp>
      <p:sp>
        <p:nvSpPr>
          <p:cNvPr id="52269" name="Text Box 43"/>
          <p:cNvSpPr txBox="1">
            <a:spLocks noChangeArrowheads="1"/>
          </p:cNvSpPr>
          <p:nvPr/>
        </p:nvSpPr>
        <p:spPr bwMode="auto">
          <a:xfrm>
            <a:off x="5426076" y="1911350"/>
            <a:ext cx="65246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Te=2</a:t>
            </a:r>
            <a:endParaRPr lang="es-ES" sz="1600"/>
          </a:p>
        </p:txBody>
      </p:sp>
      <p:sp>
        <p:nvSpPr>
          <p:cNvPr id="52270" name="Text Box 44"/>
          <p:cNvSpPr txBox="1">
            <a:spLocks noChangeArrowheads="1"/>
          </p:cNvSpPr>
          <p:nvPr/>
        </p:nvSpPr>
        <p:spPr bwMode="auto">
          <a:xfrm>
            <a:off x="5197476" y="3511550"/>
            <a:ext cx="65246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 dirty="0"/>
              <a:t>Te=5</a:t>
            </a:r>
            <a:endParaRPr lang="es-ES" sz="1600" dirty="0"/>
          </a:p>
        </p:txBody>
      </p:sp>
      <p:sp>
        <p:nvSpPr>
          <p:cNvPr id="52271" name="Text Box 45"/>
          <p:cNvSpPr txBox="1">
            <a:spLocks noChangeArrowheads="1"/>
          </p:cNvSpPr>
          <p:nvPr/>
        </p:nvSpPr>
        <p:spPr bwMode="auto">
          <a:xfrm>
            <a:off x="5045076" y="5187950"/>
            <a:ext cx="65246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 dirty="0"/>
              <a:t>Te=5</a:t>
            </a:r>
            <a:endParaRPr lang="es-ES" sz="1600" dirty="0"/>
          </a:p>
        </p:txBody>
      </p:sp>
      <p:sp>
        <p:nvSpPr>
          <p:cNvPr id="52272" name="Text Box 46"/>
          <p:cNvSpPr txBox="1">
            <a:spLocks noChangeArrowheads="1"/>
          </p:cNvSpPr>
          <p:nvPr/>
        </p:nvSpPr>
        <p:spPr bwMode="auto">
          <a:xfrm>
            <a:off x="7254876" y="2901950"/>
            <a:ext cx="765175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 dirty="0"/>
              <a:t>Te=12</a:t>
            </a:r>
            <a:endParaRPr lang="es-ES" sz="1600" dirty="0"/>
          </a:p>
        </p:txBody>
      </p:sp>
      <p:sp>
        <p:nvSpPr>
          <p:cNvPr id="52273" name="Text Box 47"/>
          <p:cNvSpPr txBox="1">
            <a:spLocks noChangeArrowheads="1"/>
          </p:cNvSpPr>
          <p:nvPr/>
        </p:nvSpPr>
        <p:spPr bwMode="auto">
          <a:xfrm>
            <a:off x="8397876" y="5416550"/>
            <a:ext cx="65246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Te=9</a:t>
            </a:r>
            <a:endParaRPr lang="es-ES" sz="1600"/>
          </a:p>
        </p:txBody>
      </p:sp>
      <p:sp>
        <p:nvSpPr>
          <p:cNvPr id="52274" name="Text Box 48"/>
          <p:cNvSpPr txBox="1">
            <a:spLocks noChangeArrowheads="1"/>
          </p:cNvSpPr>
          <p:nvPr/>
        </p:nvSpPr>
        <p:spPr bwMode="auto">
          <a:xfrm>
            <a:off x="8550276" y="3282950"/>
            <a:ext cx="29686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5</a:t>
            </a:r>
            <a:endParaRPr lang="es-ES" sz="1600"/>
          </a:p>
        </p:txBody>
      </p:sp>
      <p:sp>
        <p:nvSpPr>
          <p:cNvPr id="52275" name="Text Box 49"/>
          <p:cNvSpPr txBox="1">
            <a:spLocks noChangeArrowheads="1"/>
          </p:cNvSpPr>
          <p:nvPr/>
        </p:nvSpPr>
        <p:spPr bwMode="auto">
          <a:xfrm>
            <a:off x="9540876" y="3740150"/>
            <a:ext cx="765175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 dirty="0"/>
              <a:t>Te=17</a:t>
            </a:r>
            <a:endParaRPr lang="es-ES" sz="1600" dirty="0"/>
          </a:p>
        </p:txBody>
      </p:sp>
      <p:sp>
        <p:nvSpPr>
          <p:cNvPr id="266290" name="Text Box 50"/>
          <p:cNvSpPr txBox="1">
            <a:spLocks noChangeArrowheads="1"/>
          </p:cNvSpPr>
          <p:nvPr/>
        </p:nvSpPr>
        <p:spPr bwMode="auto">
          <a:xfrm>
            <a:off x="9540876" y="2673350"/>
            <a:ext cx="765175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1600" b="1">
                <a:solidFill>
                  <a:schemeClr val="accent5">
                    <a:lumMod val="75000"/>
                  </a:schemeClr>
                </a:solidFill>
              </a:rPr>
              <a:t>Ta=17</a:t>
            </a:r>
            <a:endParaRPr lang="es-ES" sz="16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277" name="Text Box 51"/>
          <p:cNvSpPr txBox="1">
            <a:spLocks noChangeArrowheads="1"/>
          </p:cNvSpPr>
          <p:nvPr/>
        </p:nvSpPr>
        <p:spPr bwMode="auto">
          <a:xfrm>
            <a:off x="7940676" y="2901950"/>
            <a:ext cx="765175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 dirty="0"/>
              <a:t>Ta=12</a:t>
            </a:r>
            <a:endParaRPr lang="es-ES" sz="1600" dirty="0"/>
          </a:p>
        </p:txBody>
      </p:sp>
      <p:sp>
        <p:nvSpPr>
          <p:cNvPr id="266292" name="Text Box 52"/>
          <p:cNvSpPr txBox="1">
            <a:spLocks noChangeArrowheads="1"/>
          </p:cNvSpPr>
          <p:nvPr/>
        </p:nvSpPr>
        <p:spPr bwMode="auto">
          <a:xfrm>
            <a:off x="9236076" y="5035550"/>
            <a:ext cx="765175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1600" b="1" dirty="0">
                <a:solidFill>
                  <a:schemeClr val="accent5">
                    <a:lumMod val="75000"/>
                  </a:schemeClr>
                </a:solidFill>
              </a:rPr>
              <a:t>Ta=13</a:t>
            </a:r>
            <a:endParaRPr lang="es-E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6293" name="Text Box 53"/>
          <p:cNvSpPr txBox="1">
            <a:spLocks noChangeArrowheads="1"/>
          </p:cNvSpPr>
          <p:nvPr/>
        </p:nvSpPr>
        <p:spPr bwMode="auto">
          <a:xfrm>
            <a:off x="6111876" y="5340350"/>
            <a:ext cx="65246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1600" b="1">
                <a:solidFill>
                  <a:schemeClr val="accent5">
                    <a:lumMod val="75000"/>
                  </a:schemeClr>
                </a:solidFill>
              </a:rPr>
              <a:t>Ta=8</a:t>
            </a:r>
            <a:endParaRPr lang="es-ES" sz="16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280" name="Text Box 54"/>
          <p:cNvSpPr txBox="1">
            <a:spLocks noChangeArrowheads="1"/>
          </p:cNvSpPr>
          <p:nvPr/>
        </p:nvSpPr>
        <p:spPr bwMode="auto">
          <a:xfrm>
            <a:off x="6035676" y="3511550"/>
            <a:ext cx="65246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Ta=5</a:t>
            </a:r>
            <a:endParaRPr lang="es-ES" sz="1600"/>
          </a:p>
        </p:txBody>
      </p:sp>
      <p:sp>
        <p:nvSpPr>
          <p:cNvPr id="266295" name="Text Box 55"/>
          <p:cNvSpPr txBox="1">
            <a:spLocks noChangeArrowheads="1"/>
          </p:cNvSpPr>
          <p:nvPr/>
        </p:nvSpPr>
        <p:spPr bwMode="auto">
          <a:xfrm>
            <a:off x="6188076" y="2063750"/>
            <a:ext cx="765175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AR" sz="1600" b="1" dirty="0">
                <a:solidFill>
                  <a:schemeClr val="accent5">
                    <a:lumMod val="75000"/>
                  </a:schemeClr>
                </a:solidFill>
              </a:rPr>
              <a:t>Ta=8</a:t>
            </a:r>
            <a:endParaRPr lang="es-E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6296" name="Text Box 56"/>
          <p:cNvSpPr txBox="1">
            <a:spLocks noChangeArrowheads="1"/>
          </p:cNvSpPr>
          <p:nvPr/>
        </p:nvSpPr>
        <p:spPr bwMode="auto">
          <a:xfrm>
            <a:off x="4206876" y="1758950"/>
            <a:ext cx="65246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1600" b="1" dirty="0">
                <a:solidFill>
                  <a:schemeClr val="accent5">
                    <a:lumMod val="75000"/>
                  </a:schemeClr>
                </a:solidFill>
              </a:rPr>
              <a:t>Ta=6</a:t>
            </a:r>
            <a:endParaRPr lang="es-E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6297" name="Text Box 57"/>
          <p:cNvSpPr txBox="1">
            <a:spLocks noChangeArrowheads="1"/>
          </p:cNvSpPr>
          <p:nvPr/>
        </p:nvSpPr>
        <p:spPr bwMode="auto">
          <a:xfrm>
            <a:off x="4206876" y="3587750"/>
            <a:ext cx="652463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1600" b="1" dirty="0">
                <a:solidFill>
                  <a:schemeClr val="accent5">
                    <a:lumMod val="75000"/>
                  </a:schemeClr>
                </a:solidFill>
              </a:rPr>
              <a:t>Ta=0</a:t>
            </a:r>
            <a:endParaRPr lang="es-E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284" name="Line 58"/>
          <p:cNvSpPr>
            <a:spLocks noChangeShapeType="1"/>
          </p:cNvSpPr>
          <p:nvPr/>
        </p:nvSpPr>
        <p:spPr bwMode="auto">
          <a:xfrm>
            <a:off x="2454275" y="3435350"/>
            <a:ext cx="1143000" cy="762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52285" name="Line 59"/>
          <p:cNvSpPr>
            <a:spLocks noChangeShapeType="1"/>
          </p:cNvSpPr>
          <p:nvPr/>
        </p:nvSpPr>
        <p:spPr bwMode="auto">
          <a:xfrm>
            <a:off x="4359275" y="4197350"/>
            <a:ext cx="1143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52286" name="Line 60"/>
          <p:cNvSpPr>
            <a:spLocks noChangeShapeType="1"/>
          </p:cNvSpPr>
          <p:nvPr/>
        </p:nvSpPr>
        <p:spPr bwMode="auto">
          <a:xfrm flipV="1">
            <a:off x="6188075" y="3740150"/>
            <a:ext cx="137160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52287" name="Line 61"/>
          <p:cNvSpPr>
            <a:spLocks noChangeShapeType="1"/>
          </p:cNvSpPr>
          <p:nvPr/>
        </p:nvSpPr>
        <p:spPr bwMode="auto">
          <a:xfrm>
            <a:off x="8245475" y="3663950"/>
            <a:ext cx="1295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graphicFrame>
        <p:nvGraphicFramePr>
          <p:cNvPr id="66" name="Group 4"/>
          <p:cNvGraphicFramePr>
            <a:graphicFrameLocks noGrp="1"/>
          </p:cNvGraphicFramePr>
          <p:nvPr>
            <p:extLst/>
          </p:nvPr>
        </p:nvGraphicFramePr>
        <p:xfrm>
          <a:off x="7489466" y="51981"/>
          <a:ext cx="3036018" cy="2682240"/>
        </p:xfrm>
        <a:graphic>
          <a:graphicData uri="http://schemas.openxmlformats.org/drawingml/2006/table">
            <a:tbl>
              <a:tblPr/>
              <a:tblGrid>
                <a:gridCol w="1012006"/>
                <a:gridCol w="1012006"/>
                <a:gridCol w="1012006"/>
              </a:tblGrid>
              <a:tr h="231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Tarea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Preced</a:t>
                      </a:r>
                      <a:r>
                        <a:rPr kumimoji="0" 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Dur</a:t>
                      </a:r>
                      <a:r>
                        <a:rPr kumimoji="0" 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C-D-E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9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2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22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522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522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5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522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52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52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52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52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52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52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52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5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26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5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26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266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0"/>
                                        <p:tgtEl>
                                          <p:spTgt spid="52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2000"/>
                                        <p:tgtEl>
                                          <p:spTgt spid="26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2000"/>
                                        <p:tgtEl>
                                          <p:spTgt spid="266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2000"/>
                                        <p:tgtEl>
                                          <p:spTgt spid="266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0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000"/>
                                        <p:tgtEl>
                                          <p:spTgt spid="5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0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00"/>
                                        <p:tgtEl>
                                          <p:spTgt spid="5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animBg="1"/>
      <p:bldP spid="52233" grpId="0" animBg="1"/>
      <p:bldP spid="52234" grpId="0" animBg="1"/>
      <p:bldP spid="52235" grpId="0" animBg="1"/>
      <p:bldP spid="52236" grpId="0" build="allAtOnce" animBg="1"/>
      <p:bldP spid="52237" grpId="0" build="allAtOnce" animBg="1"/>
      <p:bldP spid="52238" grpId="0" build="allAtOnce" animBg="1"/>
      <p:bldP spid="52239" grpId="0"/>
      <p:bldP spid="52240" grpId="0" build="allAtOnce"/>
      <p:bldP spid="52241" grpId="0"/>
      <p:bldP spid="52242" grpId="0"/>
      <p:bldP spid="52243" grpId="0"/>
      <p:bldP spid="52244" grpId="0" animBg="1"/>
      <p:bldP spid="52245" grpId="0" animBg="1"/>
      <p:bldP spid="52246" grpId="0" animBg="1"/>
      <p:bldP spid="52247" grpId="0" animBg="1"/>
      <p:bldP spid="52248" grpId="0" animBg="1"/>
      <p:bldP spid="52249" grpId="0" animBg="1"/>
      <p:bldP spid="52250" grpId="0" animBg="1"/>
      <p:bldP spid="52251" grpId="0" animBg="1"/>
      <p:bldP spid="52252" grpId="0" animBg="1"/>
      <p:bldP spid="52253" grpId="0" animBg="1"/>
      <p:bldP spid="52254" grpId="0" build="allAtOnce" animBg="1"/>
      <p:bldP spid="52255" grpId="0" animBg="1"/>
      <p:bldP spid="52256" grpId="0" build="allAtOnce"/>
      <p:bldP spid="52257" grpId="0" build="allAtOnce"/>
      <p:bldP spid="52258" grpId="0"/>
      <p:bldP spid="52259" grpId="0" build="allAtOnce"/>
      <p:bldP spid="52260" grpId="0"/>
      <p:bldP spid="52261" grpId="0"/>
      <p:bldP spid="52262" grpId="0"/>
      <p:bldP spid="52263" grpId="0"/>
      <p:bldP spid="52264" grpId="0"/>
      <p:bldP spid="52265" grpId="0"/>
      <p:bldP spid="52267" grpId="0" build="allAtOnce"/>
      <p:bldP spid="52268" grpId="0" build="allAtOnce"/>
      <p:bldP spid="52269" grpId="0" build="allAtOnce"/>
      <p:bldP spid="52270" grpId="0" build="allAtOnce"/>
      <p:bldP spid="52271" grpId="0" build="allAtOnce"/>
      <p:bldP spid="52272" grpId="0" build="allAtOnce"/>
      <p:bldP spid="52273" grpId="0" build="allAtOnce"/>
      <p:bldP spid="52274" grpId="0"/>
      <p:bldP spid="52275" grpId="0" build="allAtOnce"/>
      <p:bldP spid="266290" grpId="0" build="allAtOnce"/>
      <p:bldP spid="52277" grpId="0" build="allAtOnce"/>
      <p:bldP spid="266292" grpId="0" build="allAtOnce"/>
      <p:bldP spid="266293" grpId="0" build="allAtOnce"/>
      <p:bldP spid="52280" grpId="0" build="allAtOnce"/>
      <p:bldP spid="266295" grpId="0" build="allAtOnce"/>
      <p:bldP spid="266296" grpId="0" build="allAtOnce"/>
      <p:bldP spid="266297" grpId="0" build="allAtOnce"/>
      <p:bldP spid="52284" grpId="0" animBg="1"/>
      <p:bldP spid="52285" grpId="0" animBg="1"/>
      <p:bldP spid="52286" grpId="0" animBg="1"/>
      <p:bldP spid="5228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18" name="Rectangle 1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Método de planificación temporal</a:t>
            </a:r>
            <a:br>
              <a:rPr lang="es-ES_tradnl" dirty="0" smtClean="0"/>
            </a:br>
            <a:r>
              <a:rPr lang="es-ES_tradnl" dirty="0" smtClean="0"/>
              <a:t>PERT - CPM</a:t>
            </a:r>
            <a:endParaRPr lang="es-ES" dirty="0" smtClean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54</a:t>
            </a:fld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  <p:graphicFrame>
        <p:nvGraphicFramePr>
          <p:cNvPr id="101528" name="Group 15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72198399"/>
              </p:ext>
            </p:extLst>
          </p:nvPr>
        </p:nvGraphicFramePr>
        <p:xfrm>
          <a:off x="248194" y="1773238"/>
          <a:ext cx="10505605" cy="4194673"/>
        </p:xfrm>
        <a:graphic>
          <a:graphicData uri="http://schemas.openxmlformats.org/drawingml/2006/table">
            <a:tbl>
              <a:tblPr/>
              <a:tblGrid>
                <a:gridCol w="1714610"/>
                <a:gridCol w="3431446"/>
                <a:gridCol w="5359549"/>
              </a:tblGrid>
              <a:tr h="36221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Tarea </a:t>
                      </a:r>
                      <a:endParaRPr kumimoji="0" lang="es-E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Duración (semanas )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Restricciones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12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12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 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terminada 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671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1 semana después de terminada B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21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 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terminada C terminada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12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671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 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6 semanas después del comienzo de B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671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 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terminada. Empieza 2 semanas después del comienzo de E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87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 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1 semana antes del fin de F  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671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 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s-E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  Empieza 3 semanas después del fin de G </a:t>
                      </a:r>
                      <a:endParaRPr kumimoji="0" lang="es-E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9857" marR="1298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2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9" name="Text Box 10"/>
          <p:cNvSpPr txBox="1">
            <a:spLocks noChangeArrowheads="1"/>
          </p:cNvSpPr>
          <p:nvPr/>
        </p:nvSpPr>
        <p:spPr bwMode="auto">
          <a:xfrm>
            <a:off x="6455529" y="4728370"/>
            <a:ext cx="384175" cy="2301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 dirty="0">
                <a:latin typeface="Times New Roman" pitchFamily="18" charset="0"/>
              </a:rPr>
              <a:t>6</a:t>
            </a:r>
            <a:endParaRPr lang="es-ES" sz="2000" dirty="0">
              <a:latin typeface="Tw Cen MT"/>
            </a:endParaRPr>
          </a:p>
        </p:txBody>
      </p:sp>
      <p:sp>
        <p:nvSpPr>
          <p:cNvPr id="65537" name="AutoShape 64"/>
          <p:cNvSpPr>
            <a:spLocks noChangeAspect="1" noChangeArrowheads="1"/>
          </p:cNvSpPr>
          <p:nvPr/>
        </p:nvSpPr>
        <p:spPr bwMode="auto">
          <a:xfrm>
            <a:off x="1524003" y="3068638"/>
            <a:ext cx="8101013" cy="31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0" name="5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Método de planificación temporal</a:t>
            </a:r>
            <a:br>
              <a:rPr lang="es-ES_tradnl" smtClean="0"/>
            </a:br>
            <a:r>
              <a:rPr lang="es-ES_tradnl" smtClean="0"/>
              <a:t>PERT - CPM</a:t>
            </a:r>
            <a:endParaRPr lang="es-AR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55</a:t>
            </a:fld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  <p:graphicFrame>
        <p:nvGraphicFramePr>
          <p:cNvPr id="103682" name="Group 25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56108905"/>
              </p:ext>
            </p:extLst>
          </p:nvPr>
        </p:nvGraphicFramePr>
        <p:xfrm>
          <a:off x="274320" y="1858963"/>
          <a:ext cx="6790555" cy="2540520"/>
        </p:xfrm>
        <a:graphic>
          <a:graphicData uri="http://schemas.openxmlformats.org/drawingml/2006/table">
            <a:tbl>
              <a:tblPr/>
              <a:tblGrid>
                <a:gridCol w="1295495"/>
                <a:gridCol w="1758065"/>
                <a:gridCol w="3736995"/>
              </a:tblGrid>
              <a:tr h="21952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Tarea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Duración (semanas )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Restricciones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52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80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terminada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61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1 semana después de terminada B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80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terminada C terminada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80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61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6 semanas después del comienzo de B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61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terminada. Empieza 2 semanas después del comienzo de E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80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1 semana antes del fin de F 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61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  Empieza 3 semanas después del fin de G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96640" marR="1966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5586" name="60 Grupo"/>
          <p:cNvGrpSpPr>
            <a:grpSpLocks/>
          </p:cNvGrpSpPr>
          <p:nvPr/>
        </p:nvGrpSpPr>
        <p:grpSpPr bwMode="auto">
          <a:xfrm>
            <a:off x="1939928" y="4324489"/>
            <a:ext cx="7026275" cy="2468425"/>
            <a:chOff x="307975" y="3395800"/>
            <a:chExt cx="7026275" cy="2468425"/>
          </a:xfrm>
        </p:grpSpPr>
        <p:sp>
          <p:nvSpPr>
            <p:cNvPr id="65590" name="Text Box 184"/>
            <p:cNvSpPr txBox="1">
              <a:spLocks noChangeArrowheads="1"/>
            </p:cNvSpPr>
            <p:nvPr/>
          </p:nvSpPr>
          <p:spPr bwMode="auto">
            <a:xfrm>
              <a:off x="5940425" y="4292600"/>
              <a:ext cx="382588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9</a:t>
              </a:r>
              <a:endParaRPr lang="es-ES" sz="2000">
                <a:latin typeface="Tw Cen MT"/>
              </a:endParaRPr>
            </a:p>
          </p:txBody>
        </p:sp>
        <p:sp>
          <p:nvSpPr>
            <p:cNvPr id="65591" name="Text Box 65"/>
            <p:cNvSpPr txBox="1">
              <a:spLocks noChangeArrowheads="1"/>
            </p:cNvSpPr>
            <p:nvPr/>
          </p:nvSpPr>
          <p:spPr bwMode="auto">
            <a:xfrm>
              <a:off x="6184900" y="3914775"/>
              <a:ext cx="382588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9</a:t>
              </a:r>
              <a:endParaRPr lang="es-ES" sz="2000">
                <a:latin typeface="Tw Cen MT"/>
              </a:endParaRPr>
            </a:p>
          </p:txBody>
        </p:sp>
        <p:sp>
          <p:nvSpPr>
            <p:cNvPr id="65592" name="Text Box 66"/>
            <p:cNvSpPr txBox="1">
              <a:spLocks noChangeArrowheads="1"/>
            </p:cNvSpPr>
            <p:nvPr/>
          </p:nvSpPr>
          <p:spPr bwMode="auto">
            <a:xfrm>
              <a:off x="6056313" y="4914900"/>
              <a:ext cx="382587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3</a:t>
              </a:r>
              <a:endParaRPr lang="es-ES">
                <a:latin typeface="Tw Cen MT"/>
              </a:endParaRPr>
            </a:p>
          </p:txBody>
        </p:sp>
        <p:sp>
          <p:nvSpPr>
            <p:cNvPr id="65593" name="Text Box 67"/>
            <p:cNvSpPr txBox="1">
              <a:spLocks noChangeArrowheads="1"/>
            </p:cNvSpPr>
            <p:nvPr/>
          </p:nvSpPr>
          <p:spPr bwMode="auto">
            <a:xfrm>
              <a:off x="4395788" y="4760913"/>
              <a:ext cx="382587" cy="230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3</a:t>
              </a:r>
              <a:endParaRPr lang="es-ES" sz="2000">
                <a:latin typeface="Tw Cen MT"/>
              </a:endParaRPr>
            </a:p>
          </p:txBody>
        </p:sp>
        <p:sp>
          <p:nvSpPr>
            <p:cNvPr id="65594" name="Text Box 68"/>
            <p:cNvSpPr txBox="1">
              <a:spLocks noChangeArrowheads="1"/>
            </p:cNvSpPr>
            <p:nvPr/>
          </p:nvSpPr>
          <p:spPr bwMode="auto">
            <a:xfrm>
              <a:off x="4206081" y="3395800"/>
              <a:ext cx="382587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5</a:t>
              </a:r>
              <a:endParaRPr lang="es-ES" sz="2000">
                <a:latin typeface="Tw Cen MT"/>
              </a:endParaRPr>
            </a:p>
          </p:txBody>
        </p:sp>
        <p:sp>
          <p:nvSpPr>
            <p:cNvPr id="65595" name="Text Box 69"/>
            <p:cNvSpPr txBox="1">
              <a:spLocks noChangeArrowheads="1"/>
            </p:cNvSpPr>
            <p:nvPr/>
          </p:nvSpPr>
          <p:spPr bwMode="auto">
            <a:xfrm>
              <a:off x="5418138" y="4376738"/>
              <a:ext cx="509587" cy="195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2</a:t>
              </a:r>
              <a:endParaRPr lang="es-ES" sz="2000">
                <a:latin typeface="Tw Cen MT"/>
              </a:endParaRPr>
            </a:p>
          </p:txBody>
        </p:sp>
        <p:sp>
          <p:nvSpPr>
            <p:cNvPr id="65596" name="Text Box 70"/>
            <p:cNvSpPr txBox="1">
              <a:spLocks noChangeArrowheads="1"/>
            </p:cNvSpPr>
            <p:nvPr/>
          </p:nvSpPr>
          <p:spPr bwMode="auto">
            <a:xfrm>
              <a:off x="4522788" y="4452938"/>
              <a:ext cx="384175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3</a:t>
              </a:r>
              <a:endParaRPr lang="es-ES" sz="2000">
                <a:latin typeface="Tw Cen MT"/>
              </a:endParaRPr>
            </a:p>
          </p:txBody>
        </p:sp>
        <p:sp>
          <p:nvSpPr>
            <p:cNvPr id="65597" name="Text Box 71"/>
            <p:cNvSpPr txBox="1">
              <a:spLocks noChangeArrowheads="1"/>
            </p:cNvSpPr>
            <p:nvPr/>
          </p:nvSpPr>
          <p:spPr bwMode="auto">
            <a:xfrm>
              <a:off x="2989263" y="3838575"/>
              <a:ext cx="384175" cy="2301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6</a:t>
              </a:r>
              <a:endParaRPr lang="es-ES" sz="2000">
                <a:latin typeface="Tw Cen MT"/>
              </a:endParaRPr>
            </a:p>
          </p:txBody>
        </p:sp>
        <p:sp>
          <p:nvSpPr>
            <p:cNvPr id="65598" name="Text Box 72"/>
            <p:cNvSpPr txBox="1">
              <a:spLocks noChangeArrowheads="1"/>
            </p:cNvSpPr>
            <p:nvPr/>
          </p:nvSpPr>
          <p:spPr bwMode="auto">
            <a:xfrm>
              <a:off x="4572000" y="4005263"/>
              <a:ext cx="382588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3</a:t>
              </a:r>
              <a:endParaRPr lang="es-ES" sz="2000">
                <a:latin typeface="Tw Cen MT"/>
              </a:endParaRPr>
            </a:p>
          </p:txBody>
        </p:sp>
        <p:sp>
          <p:nvSpPr>
            <p:cNvPr id="65599" name="Text Box 73"/>
            <p:cNvSpPr txBox="1">
              <a:spLocks noChangeArrowheads="1"/>
            </p:cNvSpPr>
            <p:nvPr/>
          </p:nvSpPr>
          <p:spPr bwMode="auto">
            <a:xfrm>
              <a:off x="3884613" y="4530725"/>
              <a:ext cx="384175" cy="2301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3</a:t>
              </a:r>
              <a:endParaRPr lang="es-ES" sz="2000">
                <a:latin typeface="Tw Cen MT"/>
              </a:endParaRPr>
            </a:p>
          </p:txBody>
        </p:sp>
        <p:sp>
          <p:nvSpPr>
            <p:cNvPr id="65600" name="Text Box 74"/>
            <p:cNvSpPr txBox="1">
              <a:spLocks noChangeArrowheads="1"/>
            </p:cNvSpPr>
            <p:nvPr/>
          </p:nvSpPr>
          <p:spPr bwMode="auto">
            <a:xfrm>
              <a:off x="2268538" y="4005263"/>
              <a:ext cx="382587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12</a:t>
              </a:r>
              <a:endParaRPr lang="es-ES" sz="2000">
                <a:latin typeface="Tw Cen MT"/>
              </a:endParaRPr>
            </a:p>
          </p:txBody>
        </p:sp>
        <p:sp>
          <p:nvSpPr>
            <p:cNvPr id="65601" name="Oval 75"/>
            <p:cNvSpPr>
              <a:spLocks noChangeArrowheads="1"/>
            </p:cNvSpPr>
            <p:nvPr/>
          </p:nvSpPr>
          <p:spPr bwMode="auto">
            <a:xfrm>
              <a:off x="307975" y="4068763"/>
              <a:ext cx="638175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02" name="Text Box 76"/>
            <p:cNvSpPr txBox="1">
              <a:spLocks noChangeArrowheads="1"/>
            </p:cNvSpPr>
            <p:nvPr/>
          </p:nvSpPr>
          <p:spPr bwMode="auto">
            <a:xfrm>
              <a:off x="434975" y="4068763"/>
              <a:ext cx="51117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ini</a:t>
              </a:r>
              <a:endParaRPr lang="es-ES" sz="2000">
                <a:latin typeface="Tw Cen MT"/>
              </a:endParaRPr>
            </a:p>
          </p:txBody>
        </p:sp>
        <p:sp>
          <p:nvSpPr>
            <p:cNvPr id="65603" name="Oval 77"/>
            <p:cNvSpPr>
              <a:spLocks noChangeArrowheads="1"/>
            </p:cNvSpPr>
            <p:nvPr/>
          </p:nvSpPr>
          <p:spPr bwMode="auto">
            <a:xfrm>
              <a:off x="1455738" y="4068763"/>
              <a:ext cx="639762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04" name="Text Box 78"/>
            <p:cNvSpPr txBox="1">
              <a:spLocks noChangeArrowheads="1"/>
            </p:cNvSpPr>
            <p:nvPr/>
          </p:nvSpPr>
          <p:spPr bwMode="auto">
            <a:xfrm>
              <a:off x="1619250" y="4076700"/>
              <a:ext cx="509588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A</a:t>
              </a:r>
              <a:endParaRPr lang="es-ES" sz="2000">
                <a:latin typeface="Tw Cen MT"/>
              </a:endParaRPr>
            </a:p>
          </p:txBody>
        </p:sp>
        <p:sp>
          <p:nvSpPr>
            <p:cNvPr id="65605" name="Line 79"/>
            <p:cNvSpPr>
              <a:spLocks noChangeShapeType="1"/>
            </p:cNvSpPr>
            <p:nvPr/>
          </p:nvSpPr>
          <p:spPr bwMode="auto">
            <a:xfrm>
              <a:off x="946150" y="4222750"/>
              <a:ext cx="509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06" name="Oval 80"/>
            <p:cNvSpPr>
              <a:spLocks noChangeArrowheads="1"/>
            </p:cNvSpPr>
            <p:nvPr/>
          </p:nvSpPr>
          <p:spPr bwMode="auto">
            <a:xfrm>
              <a:off x="2733675" y="4068763"/>
              <a:ext cx="639763" cy="3095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07" name="Text Box 81"/>
            <p:cNvSpPr txBox="1">
              <a:spLocks noChangeArrowheads="1"/>
            </p:cNvSpPr>
            <p:nvPr/>
          </p:nvSpPr>
          <p:spPr bwMode="auto">
            <a:xfrm>
              <a:off x="2916238" y="4076700"/>
              <a:ext cx="511175" cy="233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B</a:t>
              </a:r>
              <a:endParaRPr lang="es-ES" sz="2000">
                <a:latin typeface="Tw Cen MT"/>
              </a:endParaRPr>
            </a:p>
          </p:txBody>
        </p:sp>
        <p:sp>
          <p:nvSpPr>
            <p:cNvPr id="65608" name="Line 82"/>
            <p:cNvSpPr>
              <a:spLocks noChangeShapeType="1"/>
            </p:cNvSpPr>
            <p:nvPr/>
          </p:nvSpPr>
          <p:spPr bwMode="auto">
            <a:xfrm>
              <a:off x="2095500" y="4222750"/>
              <a:ext cx="638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09" name="Text Box 83"/>
            <p:cNvSpPr txBox="1">
              <a:spLocks noChangeArrowheads="1"/>
            </p:cNvSpPr>
            <p:nvPr/>
          </p:nvSpPr>
          <p:spPr bwMode="auto">
            <a:xfrm>
              <a:off x="3419475" y="4005263"/>
              <a:ext cx="382588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6</a:t>
              </a:r>
              <a:endParaRPr lang="es-ES" sz="2000">
                <a:latin typeface="Tw Cen MT"/>
              </a:endParaRPr>
            </a:p>
          </p:txBody>
        </p:sp>
        <p:sp>
          <p:nvSpPr>
            <p:cNvPr id="65610" name="Oval 84"/>
            <p:cNvSpPr>
              <a:spLocks noChangeArrowheads="1"/>
            </p:cNvSpPr>
            <p:nvPr/>
          </p:nvSpPr>
          <p:spPr bwMode="auto">
            <a:xfrm>
              <a:off x="3886200" y="4068763"/>
              <a:ext cx="639763" cy="3095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11" name="Text Box 85"/>
            <p:cNvSpPr txBox="1">
              <a:spLocks noChangeArrowheads="1"/>
            </p:cNvSpPr>
            <p:nvPr/>
          </p:nvSpPr>
          <p:spPr bwMode="auto">
            <a:xfrm>
              <a:off x="3995738" y="4149725"/>
              <a:ext cx="514350" cy="233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C</a:t>
              </a:r>
              <a:endParaRPr lang="es-ES" sz="2000">
                <a:latin typeface="Tw Cen MT"/>
              </a:endParaRPr>
            </a:p>
          </p:txBody>
        </p:sp>
        <p:sp>
          <p:nvSpPr>
            <p:cNvPr id="65612" name="Line 86"/>
            <p:cNvSpPr>
              <a:spLocks noChangeShapeType="1"/>
            </p:cNvSpPr>
            <p:nvPr/>
          </p:nvSpPr>
          <p:spPr bwMode="auto">
            <a:xfrm>
              <a:off x="3373438" y="4222750"/>
              <a:ext cx="511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13" name="Text Box 87"/>
            <p:cNvSpPr txBox="1">
              <a:spLocks noChangeArrowheads="1"/>
            </p:cNvSpPr>
            <p:nvPr/>
          </p:nvSpPr>
          <p:spPr bwMode="auto">
            <a:xfrm>
              <a:off x="2606675" y="4684713"/>
              <a:ext cx="384175" cy="230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12</a:t>
              </a:r>
              <a:endParaRPr lang="es-ES" sz="2000">
                <a:latin typeface="Tw Cen MT"/>
              </a:endParaRPr>
            </a:p>
          </p:txBody>
        </p:sp>
        <p:sp>
          <p:nvSpPr>
            <p:cNvPr id="65614" name="Oval 88"/>
            <p:cNvSpPr>
              <a:spLocks noChangeArrowheads="1"/>
            </p:cNvSpPr>
            <p:nvPr/>
          </p:nvSpPr>
          <p:spPr bwMode="auto">
            <a:xfrm>
              <a:off x="3117850" y="4760913"/>
              <a:ext cx="639763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15" name="Text Box 89"/>
            <p:cNvSpPr txBox="1">
              <a:spLocks noChangeArrowheads="1"/>
            </p:cNvSpPr>
            <p:nvPr/>
          </p:nvSpPr>
          <p:spPr bwMode="auto">
            <a:xfrm>
              <a:off x="3203575" y="4797425"/>
              <a:ext cx="512763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D</a:t>
              </a:r>
              <a:endParaRPr lang="es-ES" sz="2000">
                <a:latin typeface="Tw Cen MT"/>
              </a:endParaRPr>
            </a:p>
          </p:txBody>
        </p:sp>
        <p:sp>
          <p:nvSpPr>
            <p:cNvPr id="65616" name="Line 90"/>
            <p:cNvSpPr>
              <a:spLocks noChangeShapeType="1"/>
            </p:cNvSpPr>
            <p:nvPr/>
          </p:nvSpPr>
          <p:spPr bwMode="auto">
            <a:xfrm>
              <a:off x="1968500" y="4300538"/>
              <a:ext cx="1149350" cy="538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17" name="Line 91"/>
            <p:cNvSpPr>
              <a:spLocks noChangeShapeType="1"/>
            </p:cNvSpPr>
            <p:nvPr/>
          </p:nvSpPr>
          <p:spPr bwMode="auto">
            <a:xfrm flipH="1">
              <a:off x="3629025" y="4376738"/>
              <a:ext cx="511175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18" name="Oval 92"/>
            <p:cNvSpPr>
              <a:spLocks noChangeArrowheads="1"/>
            </p:cNvSpPr>
            <p:nvPr/>
          </p:nvSpPr>
          <p:spPr bwMode="auto">
            <a:xfrm>
              <a:off x="5035550" y="4068763"/>
              <a:ext cx="638175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19" name="Text Box 93"/>
            <p:cNvSpPr txBox="1">
              <a:spLocks noChangeArrowheads="1"/>
            </p:cNvSpPr>
            <p:nvPr/>
          </p:nvSpPr>
          <p:spPr bwMode="auto">
            <a:xfrm>
              <a:off x="5219700" y="4076700"/>
              <a:ext cx="38417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E</a:t>
              </a:r>
              <a:endParaRPr lang="es-ES" sz="2000">
                <a:latin typeface="Tw Cen MT"/>
              </a:endParaRPr>
            </a:p>
          </p:txBody>
        </p:sp>
        <p:sp>
          <p:nvSpPr>
            <p:cNvPr id="65620" name="Line 94"/>
            <p:cNvSpPr>
              <a:spLocks noChangeShapeType="1"/>
            </p:cNvSpPr>
            <p:nvPr/>
          </p:nvSpPr>
          <p:spPr bwMode="auto">
            <a:xfrm>
              <a:off x="4524375" y="4222750"/>
              <a:ext cx="511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21" name="Oval 95"/>
            <p:cNvSpPr>
              <a:spLocks noChangeArrowheads="1"/>
            </p:cNvSpPr>
            <p:nvPr/>
          </p:nvSpPr>
          <p:spPr bwMode="auto">
            <a:xfrm>
              <a:off x="3502025" y="3530600"/>
              <a:ext cx="638175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22" name="Text Box 96"/>
            <p:cNvSpPr txBox="1">
              <a:spLocks noChangeArrowheads="1"/>
            </p:cNvSpPr>
            <p:nvPr/>
          </p:nvSpPr>
          <p:spPr bwMode="auto">
            <a:xfrm>
              <a:off x="3635375" y="3573463"/>
              <a:ext cx="382588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F</a:t>
              </a:r>
              <a:endParaRPr lang="es-ES" sz="2000">
                <a:latin typeface="Tw Cen MT"/>
              </a:endParaRPr>
            </a:p>
          </p:txBody>
        </p:sp>
        <p:sp>
          <p:nvSpPr>
            <p:cNvPr id="65623" name="Line 97"/>
            <p:cNvSpPr>
              <a:spLocks noChangeShapeType="1"/>
            </p:cNvSpPr>
            <p:nvPr/>
          </p:nvSpPr>
          <p:spPr bwMode="auto">
            <a:xfrm flipV="1">
              <a:off x="3117850" y="3760788"/>
              <a:ext cx="384175" cy="307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24" name="Oval 98"/>
            <p:cNvSpPr>
              <a:spLocks noChangeArrowheads="1"/>
            </p:cNvSpPr>
            <p:nvPr/>
          </p:nvSpPr>
          <p:spPr bwMode="auto">
            <a:xfrm>
              <a:off x="5033963" y="4606925"/>
              <a:ext cx="639762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25" name="Text Box 99"/>
            <p:cNvSpPr txBox="1">
              <a:spLocks noChangeArrowheads="1"/>
            </p:cNvSpPr>
            <p:nvPr/>
          </p:nvSpPr>
          <p:spPr bwMode="auto">
            <a:xfrm>
              <a:off x="5148263" y="4581525"/>
              <a:ext cx="382587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G</a:t>
              </a:r>
              <a:endParaRPr lang="es-ES" sz="2000">
                <a:latin typeface="Tw Cen MT"/>
              </a:endParaRPr>
            </a:p>
          </p:txBody>
        </p:sp>
        <p:sp>
          <p:nvSpPr>
            <p:cNvPr id="65626" name="Line 100"/>
            <p:cNvSpPr>
              <a:spLocks noChangeShapeType="1"/>
            </p:cNvSpPr>
            <p:nvPr/>
          </p:nvSpPr>
          <p:spPr bwMode="auto">
            <a:xfrm>
              <a:off x="4522788" y="4300538"/>
              <a:ext cx="511175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27" name="Line 101"/>
            <p:cNvSpPr>
              <a:spLocks noChangeShapeType="1"/>
            </p:cNvSpPr>
            <p:nvPr/>
          </p:nvSpPr>
          <p:spPr bwMode="auto">
            <a:xfrm>
              <a:off x="5418138" y="4376738"/>
              <a:ext cx="0" cy="230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28" name="Oval 102"/>
            <p:cNvSpPr>
              <a:spLocks noChangeArrowheads="1"/>
            </p:cNvSpPr>
            <p:nvPr/>
          </p:nvSpPr>
          <p:spPr bwMode="auto">
            <a:xfrm>
              <a:off x="5003800" y="3429000"/>
              <a:ext cx="639763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29" name="Text Box 103"/>
            <p:cNvSpPr txBox="1">
              <a:spLocks noChangeArrowheads="1"/>
            </p:cNvSpPr>
            <p:nvPr/>
          </p:nvSpPr>
          <p:spPr bwMode="auto">
            <a:xfrm>
              <a:off x="5148263" y="3429000"/>
              <a:ext cx="38417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H</a:t>
              </a:r>
              <a:endParaRPr lang="es-ES" sz="2000">
                <a:latin typeface="Tw Cen MT"/>
              </a:endParaRPr>
            </a:p>
          </p:txBody>
        </p:sp>
        <p:sp>
          <p:nvSpPr>
            <p:cNvPr id="65630" name="Line 104"/>
            <p:cNvSpPr>
              <a:spLocks noChangeShapeType="1"/>
            </p:cNvSpPr>
            <p:nvPr/>
          </p:nvSpPr>
          <p:spPr bwMode="auto">
            <a:xfrm flipV="1">
              <a:off x="4124325" y="3549288"/>
              <a:ext cx="895350" cy="76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31" name="Oval 105"/>
            <p:cNvSpPr>
              <a:spLocks noChangeArrowheads="1"/>
            </p:cNvSpPr>
            <p:nvPr/>
          </p:nvSpPr>
          <p:spPr bwMode="auto">
            <a:xfrm>
              <a:off x="4906963" y="5146675"/>
              <a:ext cx="638175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32" name="Text Box 106"/>
            <p:cNvSpPr txBox="1">
              <a:spLocks noChangeArrowheads="1"/>
            </p:cNvSpPr>
            <p:nvPr/>
          </p:nvSpPr>
          <p:spPr bwMode="auto">
            <a:xfrm>
              <a:off x="5076825" y="5157788"/>
              <a:ext cx="384175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I</a:t>
              </a:r>
              <a:endParaRPr lang="es-ES" sz="2000">
                <a:latin typeface="Tw Cen MT"/>
              </a:endParaRPr>
            </a:p>
          </p:txBody>
        </p:sp>
        <p:sp>
          <p:nvSpPr>
            <p:cNvPr id="65633" name="Line 107"/>
            <p:cNvSpPr>
              <a:spLocks noChangeShapeType="1"/>
            </p:cNvSpPr>
            <p:nvPr/>
          </p:nvSpPr>
          <p:spPr bwMode="auto">
            <a:xfrm>
              <a:off x="4267200" y="4376738"/>
              <a:ext cx="639763" cy="846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34" name="Line 108"/>
            <p:cNvSpPr>
              <a:spLocks noChangeShapeType="1"/>
            </p:cNvSpPr>
            <p:nvPr/>
          </p:nvSpPr>
          <p:spPr bwMode="auto">
            <a:xfrm flipH="1">
              <a:off x="5292725" y="4941888"/>
              <a:ext cx="128588" cy="23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35" name="Text Box 109"/>
            <p:cNvSpPr txBox="1">
              <a:spLocks noChangeArrowheads="1"/>
            </p:cNvSpPr>
            <p:nvPr/>
          </p:nvSpPr>
          <p:spPr bwMode="auto">
            <a:xfrm>
              <a:off x="5418138" y="4914900"/>
              <a:ext cx="382587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7</a:t>
              </a:r>
              <a:endParaRPr lang="es-ES" sz="2000">
                <a:latin typeface="Tw Cen MT"/>
              </a:endParaRPr>
            </a:p>
          </p:txBody>
        </p:sp>
        <p:sp>
          <p:nvSpPr>
            <p:cNvPr id="65636" name="Oval 110"/>
            <p:cNvSpPr>
              <a:spLocks noChangeArrowheads="1"/>
            </p:cNvSpPr>
            <p:nvPr/>
          </p:nvSpPr>
          <p:spPr bwMode="auto">
            <a:xfrm>
              <a:off x="6696075" y="4530725"/>
              <a:ext cx="638175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37" name="Text Box 111"/>
            <p:cNvSpPr txBox="1">
              <a:spLocks noChangeArrowheads="1"/>
            </p:cNvSpPr>
            <p:nvPr/>
          </p:nvSpPr>
          <p:spPr bwMode="auto">
            <a:xfrm>
              <a:off x="6823075" y="4606925"/>
              <a:ext cx="382588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000">
                  <a:latin typeface="Times New Roman" pitchFamily="18" charset="0"/>
                </a:rPr>
                <a:t>Fin</a:t>
              </a:r>
              <a:endParaRPr lang="es-ES" sz="2000">
                <a:latin typeface="Tw Cen MT"/>
              </a:endParaRPr>
            </a:p>
          </p:txBody>
        </p:sp>
        <p:sp>
          <p:nvSpPr>
            <p:cNvPr id="65638" name="Line 112"/>
            <p:cNvSpPr>
              <a:spLocks noChangeShapeType="1"/>
            </p:cNvSpPr>
            <p:nvPr/>
          </p:nvSpPr>
          <p:spPr bwMode="auto">
            <a:xfrm flipV="1">
              <a:off x="5545138" y="4837113"/>
              <a:ext cx="1277937" cy="461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39" name="Line 113"/>
            <p:cNvSpPr>
              <a:spLocks noChangeShapeType="1"/>
            </p:cNvSpPr>
            <p:nvPr/>
          </p:nvSpPr>
          <p:spPr bwMode="auto">
            <a:xfrm>
              <a:off x="5651500" y="3644900"/>
              <a:ext cx="1171575" cy="885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40" name="Freeform 114"/>
            <p:cNvSpPr>
              <a:spLocks/>
            </p:cNvSpPr>
            <p:nvPr/>
          </p:nvSpPr>
          <p:spPr bwMode="auto">
            <a:xfrm>
              <a:off x="3373438" y="4838700"/>
              <a:ext cx="3578225" cy="1025525"/>
            </a:xfrm>
            <a:custGeom>
              <a:avLst/>
              <a:gdLst>
                <a:gd name="T0" fmla="*/ 0 w 5040"/>
                <a:gd name="T1" fmla="*/ 230743 h 2400"/>
                <a:gd name="T2" fmla="*/ 511175 w 5040"/>
                <a:gd name="T3" fmla="*/ 922973 h 2400"/>
                <a:gd name="T4" fmla="*/ 2811462 w 5040"/>
                <a:gd name="T5" fmla="*/ 846058 h 2400"/>
                <a:gd name="T6" fmla="*/ 3578225 w 5040"/>
                <a:gd name="T7" fmla="*/ 0 h 24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40"/>
                <a:gd name="T13" fmla="*/ 0 h 2400"/>
                <a:gd name="T14" fmla="*/ 5040 w 5040"/>
                <a:gd name="T15" fmla="*/ 2400 h 24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40" h="2400">
                  <a:moveTo>
                    <a:pt x="0" y="540"/>
                  </a:moveTo>
                  <a:cubicBezTo>
                    <a:pt x="30" y="1230"/>
                    <a:pt x="60" y="1920"/>
                    <a:pt x="720" y="2160"/>
                  </a:cubicBezTo>
                  <a:cubicBezTo>
                    <a:pt x="1380" y="2400"/>
                    <a:pt x="3240" y="2340"/>
                    <a:pt x="3960" y="1980"/>
                  </a:cubicBezTo>
                  <a:cubicBezTo>
                    <a:pt x="4680" y="1620"/>
                    <a:pt x="4860" y="810"/>
                    <a:pt x="50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41" name="Text Box 115"/>
            <p:cNvSpPr txBox="1">
              <a:spLocks noChangeArrowheads="1"/>
            </p:cNvSpPr>
            <p:nvPr/>
          </p:nvSpPr>
          <p:spPr bwMode="auto">
            <a:xfrm>
              <a:off x="5451482" y="5429269"/>
              <a:ext cx="382587" cy="153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 dirty="0">
                  <a:latin typeface="Times New Roman" pitchFamily="18" charset="0"/>
                </a:rPr>
                <a:t>8</a:t>
              </a:r>
              <a:endParaRPr lang="es-ES" sz="2000" dirty="0">
                <a:latin typeface="Tw Cen MT"/>
              </a:endParaRPr>
            </a:p>
          </p:txBody>
        </p:sp>
        <p:sp>
          <p:nvSpPr>
            <p:cNvPr id="65642" name="Line 182"/>
            <p:cNvSpPr>
              <a:spLocks noChangeShapeType="1"/>
            </p:cNvSpPr>
            <p:nvPr/>
          </p:nvSpPr>
          <p:spPr bwMode="auto">
            <a:xfrm>
              <a:off x="5651500" y="4221163"/>
              <a:ext cx="1081088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65587" name="Text Box 205"/>
          <p:cNvSpPr txBox="1">
            <a:spLocks noChangeArrowheads="1"/>
          </p:cNvSpPr>
          <p:nvPr/>
        </p:nvSpPr>
        <p:spPr bwMode="auto">
          <a:xfrm>
            <a:off x="1939928" y="6026151"/>
            <a:ext cx="1800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>
                <a:latin typeface="Tw Cen MT"/>
              </a:rPr>
              <a:t>Ejemplo</a:t>
            </a:r>
          </a:p>
        </p:txBody>
      </p:sp>
      <p:cxnSp>
        <p:nvCxnSpPr>
          <p:cNvPr id="62" name="61 Conector recto de flecha"/>
          <p:cNvCxnSpPr/>
          <p:nvPr/>
        </p:nvCxnSpPr>
        <p:spPr>
          <a:xfrm rot="16200000" flipH="1">
            <a:off x="6714335" y="3662363"/>
            <a:ext cx="782637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20925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48"/>
          <p:cNvSpPr txBox="1">
            <a:spLocks noChangeArrowheads="1"/>
          </p:cNvSpPr>
          <p:nvPr/>
        </p:nvSpPr>
        <p:spPr bwMode="auto">
          <a:xfrm>
            <a:off x="6743700" y="5589591"/>
            <a:ext cx="382588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7</a:t>
            </a:r>
            <a:endParaRPr lang="es-ES" sz="2000">
              <a:latin typeface="Tw Cen MT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658100" y="4997453"/>
            <a:ext cx="382588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9</a:t>
            </a:r>
            <a:endParaRPr lang="es-ES" sz="2000">
              <a:latin typeface="Tw Cen MT"/>
            </a:endParaRPr>
          </a:p>
        </p:txBody>
      </p:sp>
      <p:sp>
        <p:nvSpPr>
          <p:cNvPr id="66563" name="AutoShape 3"/>
          <p:cNvSpPr>
            <a:spLocks noChangeAspect="1" noChangeArrowheads="1"/>
          </p:cNvSpPr>
          <p:nvPr/>
        </p:nvSpPr>
        <p:spPr bwMode="auto">
          <a:xfrm>
            <a:off x="1847853" y="3933828"/>
            <a:ext cx="8101013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902575" y="4619628"/>
            <a:ext cx="382588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9</a:t>
            </a:r>
            <a:endParaRPr lang="es-ES" sz="2000">
              <a:latin typeface="Tw Cen MT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7773991" y="5619750"/>
            <a:ext cx="382587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>
              <a:latin typeface="Tw Cen MT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6113466" y="5465766"/>
            <a:ext cx="382587" cy="2301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 sz="2000">
              <a:latin typeface="Tw Cen MT"/>
            </a:endParaRP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6096000" y="4143378"/>
            <a:ext cx="382588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5</a:t>
            </a:r>
            <a:endParaRPr lang="es-ES" sz="2000">
              <a:latin typeface="Tw Cen MT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7135816" y="5081588"/>
            <a:ext cx="509587" cy="1952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2</a:t>
            </a:r>
            <a:endParaRPr lang="es-ES" sz="2000">
              <a:latin typeface="Tw Cen MT"/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240466" y="5157791"/>
            <a:ext cx="384175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 sz="2000">
              <a:latin typeface="Tw Cen MT"/>
            </a:endParaRP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4706941" y="4543425"/>
            <a:ext cx="384175" cy="2301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6</a:t>
            </a:r>
            <a:endParaRPr lang="es-ES" sz="2000">
              <a:latin typeface="Tw Cen MT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6242050" y="4773616"/>
            <a:ext cx="382588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 sz="2000">
              <a:latin typeface="Tw Cen MT"/>
            </a:endParaRP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5602291" y="5235575"/>
            <a:ext cx="384175" cy="2301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 sz="2000">
              <a:latin typeface="Tw Cen MT"/>
            </a:endParaRP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3986216" y="4710116"/>
            <a:ext cx="382587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12</a:t>
            </a:r>
            <a:endParaRPr lang="es-ES" sz="2000">
              <a:latin typeface="Tw Cen MT"/>
            </a:endParaRPr>
          </a:p>
        </p:txBody>
      </p:sp>
      <p:sp>
        <p:nvSpPr>
          <p:cNvPr id="66574" name="Oval 14"/>
          <p:cNvSpPr>
            <a:spLocks noChangeArrowheads="1"/>
          </p:cNvSpPr>
          <p:nvPr/>
        </p:nvSpPr>
        <p:spPr bwMode="auto">
          <a:xfrm>
            <a:off x="2025653" y="4773616"/>
            <a:ext cx="638175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2152653" y="4773616"/>
            <a:ext cx="5111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ini</a:t>
            </a:r>
            <a:endParaRPr lang="es-ES" sz="2000">
              <a:latin typeface="Tw Cen MT"/>
            </a:endParaRPr>
          </a:p>
        </p:txBody>
      </p:sp>
      <p:sp>
        <p:nvSpPr>
          <p:cNvPr id="66576" name="Oval 16"/>
          <p:cNvSpPr>
            <a:spLocks noChangeArrowheads="1"/>
          </p:cNvSpPr>
          <p:nvPr/>
        </p:nvSpPr>
        <p:spPr bwMode="auto">
          <a:xfrm>
            <a:off x="3173413" y="4773616"/>
            <a:ext cx="639762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3336925" y="4781553"/>
            <a:ext cx="5095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A</a:t>
            </a:r>
            <a:endParaRPr lang="es-ES" sz="2000">
              <a:latin typeface="Tw Cen MT"/>
            </a:endParaRPr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2663825" y="4927600"/>
            <a:ext cx="509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79" name="Oval 19"/>
          <p:cNvSpPr>
            <a:spLocks noChangeArrowheads="1"/>
          </p:cNvSpPr>
          <p:nvPr/>
        </p:nvSpPr>
        <p:spPr bwMode="auto">
          <a:xfrm>
            <a:off x="4451353" y="4773613"/>
            <a:ext cx="639763" cy="309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4579941" y="4849813"/>
            <a:ext cx="511175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B</a:t>
            </a:r>
            <a:endParaRPr lang="es-ES" sz="2000">
              <a:latin typeface="Tw Cen MT"/>
            </a:endParaRPr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>
            <a:off x="3813178" y="4927600"/>
            <a:ext cx="638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5092700" y="4773616"/>
            <a:ext cx="382588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6</a:t>
            </a:r>
            <a:endParaRPr lang="es-ES" sz="2000">
              <a:latin typeface="Tw Cen MT"/>
            </a:endParaRPr>
          </a:p>
        </p:txBody>
      </p:sp>
      <p:sp>
        <p:nvSpPr>
          <p:cNvPr id="66583" name="Oval 23"/>
          <p:cNvSpPr>
            <a:spLocks noChangeArrowheads="1"/>
          </p:cNvSpPr>
          <p:nvPr/>
        </p:nvSpPr>
        <p:spPr bwMode="auto">
          <a:xfrm>
            <a:off x="5603878" y="4773613"/>
            <a:ext cx="639763" cy="309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5713413" y="4854578"/>
            <a:ext cx="5143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C</a:t>
            </a:r>
            <a:endParaRPr lang="es-ES" sz="2000">
              <a:latin typeface="Tw Cen MT"/>
            </a:endParaRPr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5091116" y="4927600"/>
            <a:ext cx="511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4324353" y="5389566"/>
            <a:ext cx="384175" cy="2301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12</a:t>
            </a:r>
            <a:endParaRPr lang="es-ES" sz="2000">
              <a:latin typeface="Tw Cen MT"/>
            </a:endParaRPr>
          </a:p>
        </p:txBody>
      </p:sp>
      <p:sp>
        <p:nvSpPr>
          <p:cNvPr id="66587" name="Oval 27"/>
          <p:cNvSpPr>
            <a:spLocks noChangeArrowheads="1"/>
          </p:cNvSpPr>
          <p:nvPr/>
        </p:nvSpPr>
        <p:spPr bwMode="auto">
          <a:xfrm>
            <a:off x="4835528" y="5465766"/>
            <a:ext cx="639763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4921253" y="5502275"/>
            <a:ext cx="512763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D</a:t>
            </a:r>
            <a:endParaRPr lang="es-ES" sz="2000">
              <a:latin typeface="Tw Cen MT"/>
            </a:endParaRPr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3686175" y="5005388"/>
            <a:ext cx="1149350" cy="538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 flipH="1">
            <a:off x="5346703" y="5081591"/>
            <a:ext cx="511175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91" name="Oval 31"/>
          <p:cNvSpPr>
            <a:spLocks noChangeArrowheads="1"/>
          </p:cNvSpPr>
          <p:nvPr/>
        </p:nvSpPr>
        <p:spPr bwMode="auto">
          <a:xfrm>
            <a:off x="6753228" y="4773616"/>
            <a:ext cx="638175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6937378" y="4781553"/>
            <a:ext cx="3841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E</a:t>
            </a:r>
            <a:endParaRPr lang="es-ES" sz="2000">
              <a:latin typeface="Tw Cen MT"/>
            </a:endParaRPr>
          </a:p>
        </p:txBody>
      </p:sp>
      <p:sp>
        <p:nvSpPr>
          <p:cNvPr id="66593" name="Line 33"/>
          <p:cNvSpPr>
            <a:spLocks noChangeShapeType="1"/>
          </p:cNvSpPr>
          <p:nvPr/>
        </p:nvSpPr>
        <p:spPr bwMode="auto">
          <a:xfrm>
            <a:off x="6242053" y="4927600"/>
            <a:ext cx="511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94" name="Oval 34"/>
          <p:cNvSpPr>
            <a:spLocks noChangeArrowheads="1"/>
          </p:cNvSpPr>
          <p:nvPr/>
        </p:nvSpPr>
        <p:spPr bwMode="auto">
          <a:xfrm>
            <a:off x="5219703" y="4235453"/>
            <a:ext cx="638175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5353050" y="4278316"/>
            <a:ext cx="3825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F</a:t>
            </a:r>
            <a:endParaRPr lang="es-ES" sz="2000">
              <a:latin typeface="Tw Cen MT"/>
            </a:endParaRPr>
          </a:p>
        </p:txBody>
      </p:sp>
      <p:sp>
        <p:nvSpPr>
          <p:cNvPr id="66596" name="Line 36"/>
          <p:cNvSpPr>
            <a:spLocks noChangeShapeType="1"/>
          </p:cNvSpPr>
          <p:nvPr/>
        </p:nvSpPr>
        <p:spPr bwMode="auto">
          <a:xfrm flipV="1">
            <a:off x="4835528" y="4465641"/>
            <a:ext cx="384175" cy="307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97" name="Oval 37"/>
          <p:cNvSpPr>
            <a:spLocks noChangeArrowheads="1"/>
          </p:cNvSpPr>
          <p:nvPr/>
        </p:nvSpPr>
        <p:spPr bwMode="auto">
          <a:xfrm>
            <a:off x="6751638" y="5311778"/>
            <a:ext cx="639762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6865941" y="5286375"/>
            <a:ext cx="3825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G</a:t>
            </a:r>
            <a:endParaRPr lang="es-ES" sz="2000">
              <a:latin typeface="Tw Cen MT"/>
            </a:endParaRPr>
          </a:p>
        </p:txBody>
      </p:sp>
      <p:sp>
        <p:nvSpPr>
          <p:cNvPr id="66599" name="Line 39"/>
          <p:cNvSpPr>
            <a:spLocks noChangeShapeType="1"/>
          </p:cNvSpPr>
          <p:nvPr/>
        </p:nvSpPr>
        <p:spPr bwMode="auto">
          <a:xfrm>
            <a:off x="6240466" y="5005391"/>
            <a:ext cx="511175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00" name="Line 40"/>
          <p:cNvSpPr>
            <a:spLocks noChangeShapeType="1"/>
          </p:cNvSpPr>
          <p:nvPr/>
        </p:nvSpPr>
        <p:spPr bwMode="auto">
          <a:xfrm>
            <a:off x="7135813" y="5081591"/>
            <a:ext cx="0" cy="230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01" name="Oval 41"/>
          <p:cNvSpPr>
            <a:spLocks noChangeArrowheads="1"/>
          </p:cNvSpPr>
          <p:nvPr/>
        </p:nvSpPr>
        <p:spPr bwMode="auto">
          <a:xfrm>
            <a:off x="6721478" y="4133853"/>
            <a:ext cx="639763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6865941" y="4133853"/>
            <a:ext cx="3841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H</a:t>
            </a:r>
            <a:endParaRPr lang="es-ES" sz="2000">
              <a:latin typeface="Tw Cen MT"/>
            </a:endParaRPr>
          </a:p>
        </p:txBody>
      </p:sp>
      <p:sp>
        <p:nvSpPr>
          <p:cNvPr id="66603" name="Line 43"/>
          <p:cNvSpPr>
            <a:spLocks noChangeShapeType="1"/>
          </p:cNvSpPr>
          <p:nvPr/>
        </p:nvSpPr>
        <p:spPr bwMode="auto">
          <a:xfrm flipV="1">
            <a:off x="5853113" y="4271963"/>
            <a:ext cx="89535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04" name="Oval 44"/>
          <p:cNvSpPr>
            <a:spLocks noChangeArrowheads="1"/>
          </p:cNvSpPr>
          <p:nvPr/>
        </p:nvSpPr>
        <p:spPr bwMode="auto">
          <a:xfrm>
            <a:off x="6624641" y="5851528"/>
            <a:ext cx="638175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605" name="Text Box 45"/>
          <p:cNvSpPr txBox="1">
            <a:spLocks noChangeArrowheads="1"/>
          </p:cNvSpPr>
          <p:nvPr/>
        </p:nvSpPr>
        <p:spPr bwMode="auto">
          <a:xfrm>
            <a:off x="6794503" y="5862641"/>
            <a:ext cx="38417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I</a:t>
            </a:r>
            <a:endParaRPr lang="es-ES" sz="2000">
              <a:latin typeface="Tw Cen MT"/>
            </a:endParaRPr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>
            <a:off x="5984878" y="5081591"/>
            <a:ext cx="639763" cy="846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07" name="Line 47"/>
          <p:cNvSpPr>
            <a:spLocks noChangeShapeType="1"/>
          </p:cNvSpPr>
          <p:nvPr/>
        </p:nvSpPr>
        <p:spPr bwMode="auto">
          <a:xfrm flipH="1">
            <a:off x="7010400" y="5646741"/>
            <a:ext cx="128588" cy="231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08" name="Oval 49"/>
          <p:cNvSpPr>
            <a:spLocks noChangeArrowheads="1"/>
          </p:cNvSpPr>
          <p:nvPr/>
        </p:nvSpPr>
        <p:spPr bwMode="auto">
          <a:xfrm>
            <a:off x="8413753" y="5235578"/>
            <a:ext cx="638175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609" name="Text Box 50"/>
          <p:cNvSpPr txBox="1">
            <a:spLocks noChangeArrowheads="1"/>
          </p:cNvSpPr>
          <p:nvPr/>
        </p:nvSpPr>
        <p:spPr bwMode="auto">
          <a:xfrm>
            <a:off x="8540750" y="5311775"/>
            <a:ext cx="3825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000">
                <a:latin typeface="Times New Roman" pitchFamily="18" charset="0"/>
              </a:rPr>
              <a:t>Fin</a:t>
            </a:r>
            <a:endParaRPr lang="es-ES" sz="2000">
              <a:latin typeface="Tw Cen MT"/>
            </a:endParaRPr>
          </a:p>
        </p:txBody>
      </p:sp>
      <p:sp>
        <p:nvSpPr>
          <p:cNvPr id="66610" name="Line 51"/>
          <p:cNvSpPr>
            <a:spLocks noChangeShapeType="1"/>
          </p:cNvSpPr>
          <p:nvPr/>
        </p:nvSpPr>
        <p:spPr bwMode="auto">
          <a:xfrm flipV="1">
            <a:off x="7262816" y="5541963"/>
            <a:ext cx="1277937" cy="461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11" name="Line 52"/>
          <p:cNvSpPr>
            <a:spLocks noChangeShapeType="1"/>
          </p:cNvSpPr>
          <p:nvPr/>
        </p:nvSpPr>
        <p:spPr bwMode="auto">
          <a:xfrm>
            <a:off x="7369178" y="4349753"/>
            <a:ext cx="1171575" cy="885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12" name="Freeform 53"/>
          <p:cNvSpPr>
            <a:spLocks/>
          </p:cNvSpPr>
          <p:nvPr/>
        </p:nvSpPr>
        <p:spPr bwMode="auto">
          <a:xfrm>
            <a:off x="5091116" y="5543553"/>
            <a:ext cx="3578225" cy="1025525"/>
          </a:xfrm>
          <a:custGeom>
            <a:avLst/>
            <a:gdLst>
              <a:gd name="T0" fmla="*/ 0 w 5040"/>
              <a:gd name="T1" fmla="*/ 230743 h 2400"/>
              <a:gd name="T2" fmla="*/ 511175 w 5040"/>
              <a:gd name="T3" fmla="*/ 922973 h 2400"/>
              <a:gd name="T4" fmla="*/ 2811462 w 5040"/>
              <a:gd name="T5" fmla="*/ 846058 h 2400"/>
              <a:gd name="T6" fmla="*/ 3578225 w 5040"/>
              <a:gd name="T7" fmla="*/ 0 h 2400"/>
              <a:gd name="T8" fmla="*/ 0 60000 65536"/>
              <a:gd name="T9" fmla="*/ 0 60000 65536"/>
              <a:gd name="T10" fmla="*/ 0 60000 65536"/>
              <a:gd name="T11" fmla="*/ 0 60000 65536"/>
              <a:gd name="T12" fmla="*/ 0 w 5040"/>
              <a:gd name="T13" fmla="*/ 0 h 2400"/>
              <a:gd name="T14" fmla="*/ 5040 w 5040"/>
              <a:gd name="T15" fmla="*/ 2400 h 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0" h="2400">
                <a:moveTo>
                  <a:pt x="0" y="540"/>
                </a:moveTo>
                <a:cubicBezTo>
                  <a:pt x="30" y="1230"/>
                  <a:pt x="60" y="1920"/>
                  <a:pt x="720" y="2160"/>
                </a:cubicBezTo>
                <a:cubicBezTo>
                  <a:pt x="1380" y="2400"/>
                  <a:pt x="3240" y="2340"/>
                  <a:pt x="3960" y="1980"/>
                </a:cubicBezTo>
                <a:cubicBezTo>
                  <a:pt x="4680" y="1620"/>
                  <a:pt x="4860" y="810"/>
                  <a:pt x="504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13" name="Text Box 54"/>
          <p:cNvSpPr txBox="1">
            <a:spLocks noChangeArrowheads="1"/>
          </p:cNvSpPr>
          <p:nvPr/>
        </p:nvSpPr>
        <p:spPr bwMode="auto">
          <a:xfrm>
            <a:off x="7081841" y="6294441"/>
            <a:ext cx="3825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8</a:t>
            </a:r>
            <a:endParaRPr lang="es-ES" sz="2000">
              <a:latin typeface="Tw Cen MT"/>
            </a:endParaRPr>
          </a:p>
        </p:txBody>
      </p:sp>
      <p:sp>
        <p:nvSpPr>
          <p:cNvPr id="71" name="70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mtClean="0"/>
              <a:t>Método de planificación temporal</a:t>
            </a:r>
            <a:br>
              <a:rPr lang="es-ES_tradnl" smtClean="0"/>
            </a:br>
            <a:r>
              <a:rPr lang="es-ES_tradnl" smtClean="0"/>
              <a:t>PERT - CPM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56</a:t>
            </a:fld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2018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/>
          </a:p>
        </p:txBody>
      </p:sp>
      <p:graphicFrame>
        <p:nvGraphicFramePr>
          <p:cNvPr id="105644" name="Group 17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06876578"/>
              </p:ext>
            </p:extLst>
          </p:nvPr>
        </p:nvGraphicFramePr>
        <p:xfrm>
          <a:off x="0" y="450850"/>
          <a:ext cx="8959067" cy="3308532"/>
        </p:xfrm>
        <a:graphic>
          <a:graphicData uri="http://schemas.openxmlformats.org/drawingml/2006/table">
            <a:tbl>
              <a:tblPr/>
              <a:tblGrid>
                <a:gridCol w="1335098"/>
                <a:gridCol w="2208477"/>
                <a:gridCol w="3454567"/>
                <a:gridCol w="984636"/>
                <a:gridCol w="976289"/>
              </a:tblGrid>
              <a:tr h="28328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Tarea 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Duración (semanas )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Restricciones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6512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50391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 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terminada 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08666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1 semana después de terminada B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50391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 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terminada C terminada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91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08666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 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6 semanas después del comienzo de B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68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 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terminada. Empieza 2 semanas después del comienzo de E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50391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 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1 semana antes del fin de F  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66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 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  Empieza 3 semanas después del fin de G 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30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6512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Fin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marL="215789" marR="2157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6690" name="Line 123"/>
          <p:cNvSpPr>
            <a:spLocks noChangeShapeType="1"/>
          </p:cNvSpPr>
          <p:nvPr/>
        </p:nvSpPr>
        <p:spPr bwMode="auto">
          <a:xfrm>
            <a:off x="7369175" y="4926013"/>
            <a:ext cx="10810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91" name="Text Box 124"/>
          <p:cNvSpPr txBox="1">
            <a:spLocks noChangeArrowheads="1"/>
          </p:cNvSpPr>
          <p:nvPr/>
        </p:nvSpPr>
        <p:spPr bwMode="auto">
          <a:xfrm>
            <a:off x="1816293" y="6237092"/>
            <a:ext cx="1800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>
                <a:latin typeface="Tw Cen MT"/>
              </a:rPr>
              <a:t>Ejemplo</a:t>
            </a:r>
          </a:p>
        </p:txBody>
      </p:sp>
      <p:sp>
        <p:nvSpPr>
          <p:cNvPr id="105645" name="Line 173"/>
          <p:cNvSpPr>
            <a:spLocks noChangeShapeType="1"/>
          </p:cNvSpPr>
          <p:nvPr/>
        </p:nvSpPr>
        <p:spPr bwMode="auto">
          <a:xfrm>
            <a:off x="2566991" y="4724400"/>
            <a:ext cx="64928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46" name="Line 174"/>
          <p:cNvSpPr>
            <a:spLocks noChangeShapeType="1"/>
          </p:cNvSpPr>
          <p:nvPr/>
        </p:nvSpPr>
        <p:spPr bwMode="auto">
          <a:xfrm>
            <a:off x="3792538" y="4724400"/>
            <a:ext cx="647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47" name="Line 175"/>
          <p:cNvSpPr>
            <a:spLocks noChangeShapeType="1"/>
          </p:cNvSpPr>
          <p:nvPr/>
        </p:nvSpPr>
        <p:spPr bwMode="auto">
          <a:xfrm>
            <a:off x="5016500" y="4797425"/>
            <a:ext cx="647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48" name="Line 176"/>
          <p:cNvSpPr>
            <a:spLocks noChangeShapeType="1"/>
          </p:cNvSpPr>
          <p:nvPr/>
        </p:nvSpPr>
        <p:spPr bwMode="auto">
          <a:xfrm>
            <a:off x="6167438" y="4724400"/>
            <a:ext cx="647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49" name="Line 177"/>
          <p:cNvSpPr>
            <a:spLocks noChangeShapeType="1"/>
          </p:cNvSpPr>
          <p:nvPr/>
        </p:nvSpPr>
        <p:spPr bwMode="auto">
          <a:xfrm>
            <a:off x="7319966" y="5084766"/>
            <a:ext cx="71437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50" name="Line 178"/>
          <p:cNvSpPr>
            <a:spLocks noChangeShapeType="1"/>
          </p:cNvSpPr>
          <p:nvPr/>
        </p:nvSpPr>
        <p:spPr bwMode="auto">
          <a:xfrm flipH="1">
            <a:off x="7175503" y="5589588"/>
            <a:ext cx="142875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51" name="Line 179"/>
          <p:cNvSpPr>
            <a:spLocks noChangeShapeType="1"/>
          </p:cNvSpPr>
          <p:nvPr/>
        </p:nvSpPr>
        <p:spPr bwMode="auto">
          <a:xfrm flipV="1">
            <a:off x="7248525" y="5734053"/>
            <a:ext cx="1295400" cy="358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99" name="Rectangle 180"/>
          <p:cNvSpPr>
            <a:spLocks noChangeArrowheads="1"/>
          </p:cNvSpPr>
          <p:nvPr/>
        </p:nvSpPr>
        <p:spPr bwMode="auto">
          <a:xfrm>
            <a:off x="1947863" y="6000753"/>
            <a:ext cx="360362" cy="1444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latin typeface="Tw Cen MT"/>
            </a:endParaRPr>
          </a:p>
        </p:txBody>
      </p:sp>
      <p:sp>
        <p:nvSpPr>
          <p:cNvPr id="66700" name="Text Box 181"/>
          <p:cNvSpPr txBox="1">
            <a:spLocks noChangeArrowheads="1"/>
          </p:cNvSpPr>
          <p:nvPr/>
        </p:nvSpPr>
        <p:spPr bwMode="auto">
          <a:xfrm>
            <a:off x="2452688" y="5929316"/>
            <a:ext cx="1226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>
                <a:latin typeface="Tw Cen MT"/>
              </a:rPr>
              <a:t>Camino Crítico</a:t>
            </a:r>
          </a:p>
        </p:txBody>
      </p:sp>
      <p:cxnSp>
        <p:nvCxnSpPr>
          <p:cNvPr id="73" name="72 Conector recto de flecha"/>
          <p:cNvCxnSpPr/>
          <p:nvPr/>
        </p:nvCxnSpPr>
        <p:spPr>
          <a:xfrm rot="16200000" flipH="1">
            <a:off x="6790534" y="3377407"/>
            <a:ext cx="782637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02" name="Text Box 10"/>
          <p:cNvSpPr txBox="1">
            <a:spLocks noChangeArrowheads="1"/>
          </p:cNvSpPr>
          <p:nvPr/>
        </p:nvSpPr>
        <p:spPr bwMode="auto">
          <a:xfrm>
            <a:off x="6953253" y="4500566"/>
            <a:ext cx="384175" cy="2301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6</a:t>
            </a:r>
            <a:endParaRPr lang="es-ES" sz="200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414368447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45" grpId="0" animBg="1"/>
      <p:bldP spid="105646" grpId="0" animBg="1"/>
      <p:bldP spid="105647" grpId="0" animBg="1"/>
      <p:bldP spid="105648" grpId="0" animBg="1"/>
      <p:bldP spid="105649" grpId="0" animBg="1"/>
      <p:bldP spid="105650" grpId="0" animBg="1"/>
      <p:bldP spid="10565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Método de planificación temporal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57</a:t>
            </a:fld>
            <a:endParaRPr lang="es-AR" dirty="0"/>
          </a:p>
        </p:txBody>
      </p:sp>
      <p:sp>
        <p:nvSpPr>
          <p:cNvPr id="67588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smtClean="0"/>
              <a:t>Munier,  Manual de PERT –CPM </a:t>
            </a:r>
          </a:p>
          <a:p>
            <a:endParaRPr lang="es-AR" dirty="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Datos que se obtienen del PERT </a:t>
            </a:r>
            <a:r>
              <a:rPr lang="es-ES_tradnl" dirty="0" smtClean="0"/>
              <a:t>- </a:t>
            </a:r>
            <a:r>
              <a:rPr lang="es-ES_tradnl" dirty="0" smtClean="0"/>
              <a:t>CPM:</a:t>
            </a:r>
          </a:p>
          <a:p>
            <a:pPr lvl="1"/>
            <a:r>
              <a:rPr lang="es-ES_tradnl" dirty="0" smtClean="0"/>
              <a:t>Camino crítico</a:t>
            </a:r>
          </a:p>
          <a:p>
            <a:pPr lvl="1"/>
            <a:r>
              <a:rPr lang="es-ES_tradnl" dirty="0" smtClean="0"/>
              <a:t>Ventana temporal para cada actividad</a:t>
            </a:r>
          </a:p>
          <a:p>
            <a:pPr lvl="1"/>
            <a:r>
              <a:rPr lang="es-ES_tradnl" dirty="0" smtClean="0"/>
              <a:t>Fecha temprana de inicio de una tarea</a:t>
            </a:r>
          </a:p>
          <a:p>
            <a:pPr lvl="1"/>
            <a:r>
              <a:rPr lang="es-ES_tradnl" dirty="0" smtClean="0"/>
              <a:t>Fecha tardía de inicio de una tarea sin retrasar la finalización del proyecto</a:t>
            </a:r>
          </a:p>
          <a:p>
            <a:pPr lvl="1"/>
            <a:r>
              <a:rPr lang="es-ES_tradnl" dirty="0" smtClean="0"/>
              <a:t>Final más temprano de la tarea</a:t>
            </a:r>
          </a:p>
          <a:p>
            <a:pPr lvl="1"/>
            <a:r>
              <a:rPr lang="es-ES_tradnl" dirty="0" smtClean="0"/>
              <a:t>Final más tardío de la tarea</a:t>
            </a:r>
          </a:p>
          <a:p>
            <a:pPr lvl="1"/>
            <a:r>
              <a:rPr lang="es-ES_tradnl" dirty="0" smtClean="0"/>
              <a:t>Margen total</a:t>
            </a:r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5958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Planificación temporal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58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s-ES_tradnl" dirty="0"/>
              <a:t>¿QUÉ HACER CUANDO UNA TAREA SE SALE DE LA AGENDA</a:t>
            </a:r>
            <a:r>
              <a:rPr lang="es-ES_tradnl" dirty="0" smtClean="0"/>
              <a:t>?</a:t>
            </a:r>
          </a:p>
          <a:p>
            <a:pPr lvl="1"/>
            <a:endParaRPr lang="es-ES_tradnl" dirty="0"/>
          </a:p>
          <a:p>
            <a:pPr lvl="1"/>
            <a:r>
              <a:rPr lang="es-ES_tradnl" dirty="0" smtClean="0"/>
              <a:t>Revisar </a:t>
            </a:r>
            <a:r>
              <a:rPr lang="es-ES_tradnl" dirty="0"/>
              <a:t>el impacto sobre la fecha de entrega</a:t>
            </a:r>
          </a:p>
          <a:p>
            <a:pPr lvl="1"/>
            <a:r>
              <a:rPr lang="es-ES_tradnl" dirty="0"/>
              <a:t>Reasignar recursos</a:t>
            </a:r>
          </a:p>
          <a:p>
            <a:pPr lvl="2"/>
            <a:r>
              <a:rPr lang="es-AR" dirty="0"/>
              <a:t>La inclusión de más personas en el desarrollo no siempre genera aumento en la productividad</a:t>
            </a:r>
          </a:p>
          <a:p>
            <a:pPr lvl="1"/>
            <a:r>
              <a:rPr lang="es-ES_tradnl" dirty="0"/>
              <a:t>Reordenar tareas</a:t>
            </a:r>
          </a:p>
          <a:p>
            <a:pPr lvl="1"/>
            <a:r>
              <a:rPr lang="es-ES_tradnl" dirty="0"/>
              <a:t>Modificar entrega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74882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Planificación temporal</a:t>
            </a:r>
            <a:endParaRPr lang="es-AR" smtClean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59</a:t>
            </a:fld>
            <a:endParaRPr lang="es-AR" dirty="0"/>
          </a:p>
        </p:txBody>
      </p:sp>
      <p:sp>
        <p:nvSpPr>
          <p:cNvPr id="69636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smtClean="0"/>
              <a:t>Pressman Cap. 7</a:t>
            </a:r>
          </a:p>
          <a:p>
            <a:endParaRPr lang="es-AR" smtClean="0"/>
          </a:p>
        </p:txBody>
      </p:sp>
      <p:sp>
        <p:nvSpPr>
          <p:cNvPr id="69635" name="5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smtClean="0"/>
              <a:t>Seguimiento y control del proyecto</a:t>
            </a:r>
            <a:endParaRPr lang="es-AR" smtClean="0"/>
          </a:p>
          <a:p>
            <a:pPr lvl="1"/>
            <a:r>
              <a:rPr lang="es-AR" smtClean="0"/>
              <a:t>Realizar reuniones periódicas para informar progresos y problemas</a:t>
            </a:r>
          </a:p>
          <a:p>
            <a:pPr lvl="1"/>
            <a:r>
              <a:rPr lang="es-AR" smtClean="0"/>
              <a:t>Evaluar las revisiones</a:t>
            </a:r>
          </a:p>
          <a:p>
            <a:pPr lvl="1"/>
            <a:r>
              <a:rPr lang="es-AR" smtClean="0"/>
              <a:t>Controlar que los “hitos” del proyecto se hayan alcanzado en la fecha programada</a:t>
            </a:r>
          </a:p>
          <a:p>
            <a:pPr lvl="1"/>
            <a:r>
              <a:rPr lang="es-AR" smtClean="0"/>
              <a:t>Comparar fecha estimada de inicio y real</a:t>
            </a:r>
          </a:p>
          <a:p>
            <a:pPr lvl="1"/>
            <a:r>
              <a:rPr lang="es-AR" smtClean="0"/>
              <a:t>Análisis del valor ganado (medida de progreso)</a:t>
            </a:r>
          </a:p>
          <a:p>
            <a:pPr lvl="2"/>
            <a:r>
              <a:rPr lang="es-AR" smtClean="0"/>
              <a:t>Permite evaluar cuantitativamente el % de realización</a:t>
            </a:r>
          </a:p>
          <a:p>
            <a:endParaRPr lang="es-AR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8897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ES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6</a:t>
            </a:fld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El cambio se puede producir en cualquier momento, las actividades de la GCS sirven para:</a:t>
            </a:r>
          </a:p>
          <a:p>
            <a:pPr lvl="1"/>
            <a:r>
              <a:rPr lang="es-ES_tradnl" smtClean="0"/>
              <a:t>Identificar el cambio</a:t>
            </a:r>
          </a:p>
          <a:p>
            <a:pPr lvl="1"/>
            <a:r>
              <a:rPr lang="es-ES_tradnl" smtClean="0"/>
              <a:t>Controlar el cambio</a:t>
            </a:r>
          </a:p>
          <a:p>
            <a:pPr lvl="1"/>
            <a:r>
              <a:rPr lang="es-ES_tradnl" smtClean="0"/>
              <a:t>Garantizar que el cambio se implemente adecuadamente</a:t>
            </a:r>
          </a:p>
          <a:p>
            <a:pPr lvl="1"/>
            <a:r>
              <a:rPr lang="es-ES_tradnl" smtClean="0"/>
              <a:t>Informar del cambio a todos aquellos que puedan estar afectados</a:t>
            </a:r>
            <a:endParaRPr lang="es-ES" smtClean="0"/>
          </a:p>
          <a:p>
            <a:endParaRPr lang="es-ES" dirty="0"/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  <p:sp>
        <p:nvSpPr>
          <p:cNvPr id="5" name="4 Flecha abajo"/>
          <p:cNvSpPr/>
          <p:nvPr/>
        </p:nvSpPr>
        <p:spPr>
          <a:xfrm>
            <a:off x="4143417" y="4542737"/>
            <a:ext cx="3456384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Cada vez que se aprueba un cambio formal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088408" y="5838882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dirty="0"/>
              <a:t>Línea Base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5910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Gestión de Proyecto </a:t>
            </a:r>
            <a:endParaRPr lang="es-AR" dirty="0"/>
          </a:p>
        </p:txBody>
      </p:sp>
      <p:sp>
        <p:nvSpPr>
          <p:cNvPr id="17410" name="2 Subtítul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Planificación organizativa</a:t>
            </a:r>
            <a:endParaRPr lang="es-ES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2018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60</a:t>
            </a:fld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959894" y="5303378"/>
            <a:ext cx="763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Gestión de Proyecto -  Planificación Organizativa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766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Planificación organizativa</a:t>
            </a:r>
            <a:endParaRPr lang="es-AR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61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 personal que trabaja en una organización de software es el activo más grande, representa el capital intelectual.</a:t>
            </a:r>
          </a:p>
          <a:p>
            <a:r>
              <a:rPr lang="es-ES_tradnl" dirty="0" smtClean="0"/>
              <a:t>Una mala administración del personal es uno de los factores principales para el fracaso de los proyectos</a:t>
            </a:r>
          </a:p>
          <a:p>
            <a:endParaRPr lang="es-A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27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Planificación organizativa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62</a:t>
            </a:fld>
            <a:endParaRPr lang="es-AR" dirty="0"/>
          </a:p>
        </p:txBody>
      </p:sp>
      <p:sp>
        <p:nvSpPr>
          <p:cNvPr id="71684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mtClean="0"/>
              <a:t>Ian Sommerville Cap. 25 - </a:t>
            </a:r>
            <a:r>
              <a:rPr lang="es-AR" smtClean="0"/>
              <a:t>Pressman Cap. 3</a:t>
            </a:r>
          </a:p>
          <a:p>
            <a:endParaRPr lang="es-AR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Participantes</a:t>
            </a:r>
          </a:p>
          <a:p>
            <a:pPr lvl="1"/>
            <a:r>
              <a:rPr lang="es-ES_tradnl" dirty="0" smtClean="0"/>
              <a:t>Gerentes </a:t>
            </a:r>
            <a:r>
              <a:rPr lang="es-ES_tradnl" dirty="0" smtClean="0"/>
              <a:t>ejecutivos </a:t>
            </a:r>
          </a:p>
          <a:p>
            <a:pPr lvl="2"/>
            <a:r>
              <a:rPr lang="es-ES_tradnl" dirty="0" smtClean="0"/>
              <a:t>Definen los temas empresariales </a:t>
            </a:r>
          </a:p>
          <a:p>
            <a:pPr lvl="1"/>
            <a:r>
              <a:rPr lang="es-ES_tradnl" dirty="0" smtClean="0"/>
              <a:t>Gerentes de proyecto </a:t>
            </a:r>
          </a:p>
          <a:p>
            <a:pPr lvl="2"/>
            <a:r>
              <a:rPr lang="es-ES_tradnl" dirty="0" smtClean="0"/>
              <a:t>Planifican, motivan,  organizan y controla a los profesionales </a:t>
            </a:r>
          </a:p>
          <a:p>
            <a:pPr lvl="1"/>
            <a:r>
              <a:rPr lang="es-ES_tradnl" dirty="0" smtClean="0"/>
              <a:t>Profesionales </a:t>
            </a:r>
            <a:endParaRPr lang="es-ES_tradnl" dirty="0"/>
          </a:p>
          <a:p>
            <a:pPr lvl="2"/>
            <a:r>
              <a:rPr lang="es-ES_tradnl" dirty="0" smtClean="0"/>
              <a:t>Aportan habilidades técnicas </a:t>
            </a:r>
          </a:p>
          <a:p>
            <a:pPr lvl="1"/>
            <a:r>
              <a:rPr lang="es-ES_tradnl" dirty="0" smtClean="0"/>
              <a:t>Clientes </a:t>
            </a:r>
          </a:p>
          <a:p>
            <a:pPr lvl="2"/>
            <a:r>
              <a:rPr lang="es-ES_tradnl" dirty="0" smtClean="0"/>
              <a:t>Especifican los requerimientos </a:t>
            </a:r>
          </a:p>
          <a:p>
            <a:pPr lvl="1"/>
            <a:r>
              <a:rPr lang="es-ES_tradnl" dirty="0" smtClean="0"/>
              <a:t>Usuarios finales</a:t>
            </a:r>
          </a:p>
          <a:p>
            <a:pPr lvl="2"/>
            <a:r>
              <a:rPr lang="es-ES_tradnl" dirty="0" smtClean="0"/>
              <a:t>Interactúan con el software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6041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Lideres de equipo 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63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¿Que se busca cuando se busca de un líder de equipo?</a:t>
            </a:r>
          </a:p>
          <a:p>
            <a:r>
              <a:rPr lang="es-ES_tradnl" dirty="0" smtClean="0"/>
              <a:t>Modelo MOI de Liderazgo </a:t>
            </a:r>
            <a:endParaRPr lang="es-ES_tradnl" dirty="0"/>
          </a:p>
          <a:p>
            <a:pPr lvl="2"/>
            <a:r>
              <a:rPr lang="es-ES_tradnl" b="1" dirty="0"/>
              <a:t>Motivación al </a:t>
            </a:r>
            <a:r>
              <a:rPr lang="es-ES_tradnl" b="1" dirty="0" smtClean="0"/>
              <a:t>personal  -  </a:t>
            </a:r>
            <a:r>
              <a:rPr lang="es-ES_tradnl" dirty="0" smtClean="0"/>
              <a:t>Habilidades </a:t>
            </a:r>
            <a:r>
              <a:rPr lang="es-ES_tradnl" dirty="0"/>
              <a:t>para alentar al personal técnico para producir a su máxima capacidad</a:t>
            </a:r>
          </a:p>
          <a:p>
            <a:pPr lvl="2"/>
            <a:r>
              <a:rPr lang="es-ES_tradnl" b="1" dirty="0"/>
              <a:t>Organización del equipo </a:t>
            </a:r>
            <a:r>
              <a:rPr lang="es-ES_tradnl" b="1" dirty="0" smtClean="0"/>
              <a:t> - </a:t>
            </a:r>
            <a:r>
              <a:rPr lang="es-ES_tradnl" dirty="0" smtClean="0"/>
              <a:t>Habilidades </a:t>
            </a:r>
            <a:r>
              <a:rPr lang="es-ES_tradnl" dirty="0"/>
              <a:t>para modelar procesos </a:t>
            </a:r>
            <a:r>
              <a:rPr lang="es-ES_tradnl"/>
              <a:t>que </a:t>
            </a:r>
            <a:r>
              <a:rPr lang="es-ES_tradnl" smtClean="0"/>
              <a:t>permitan </a:t>
            </a:r>
            <a:r>
              <a:rPr lang="es-ES_tradnl" dirty="0"/>
              <a:t>que el concepto inicial se traduzca en un producto final </a:t>
            </a:r>
          </a:p>
          <a:p>
            <a:pPr lvl="2"/>
            <a:r>
              <a:rPr lang="es-ES_tradnl" b="1" dirty="0"/>
              <a:t>Incentivación de Ideas e </a:t>
            </a:r>
            <a:r>
              <a:rPr lang="es-ES_tradnl" b="1" dirty="0" smtClean="0"/>
              <a:t>Innovación. - </a:t>
            </a:r>
            <a:r>
              <a:rPr lang="es-ES_tradnl" dirty="0" smtClean="0"/>
              <a:t>Habilidad </a:t>
            </a:r>
            <a:r>
              <a:rPr lang="es-ES_tradnl" dirty="0"/>
              <a:t>para alentar a las personas a crear y sentirse creativas.</a:t>
            </a:r>
          </a:p>
          <a:p>
            <a:r>
              <a:rPr lang="es-ES" dirty="0" smtClean="0"/>
              <a:t>Rasgo de un líder eficaz</a:t>
            </a:r>
          </a:p>
          <a:p>
            <a:pPr lvl="2"/>
            <a:r>
              <a:rPr lang="es-ES" b="1" dirty="0" smtClean="0"/>
              <a:t>Resolución de problemas  </a:t>
            </a:r>
            <a:r>
              <a:rPr lang="es-ES" dirty="0" smtClean="0"/>
              <a:t>- Diagnosticar los conflictos técnicos y organizativos, estructurar una solución sistemática, aplica lecciones aprendidas, flexible</a:t>
            </a:r>
          </a:p>
          <a:p>
            <a:pPr lvl="2"/>
            <a:r>
              <a:rPr lang="es-ES" b="1" dirty="0" smtClean="0"/>
              <a:t>Identidad administrativa</a:t>
            </a:r>
            <a:r>
              <a:rPr lang="es-ES" dirty="0" smtClean="0"/>
              <a:t>  - Asumir el control cuando es necesario </a:t>
            </a:r>
          </a:p>
          <a:p>
            <a:pPr lvl="2"/>
            <a:r>
              <a:rPr lang="es-ES" b="1" dirty="0" smtClean="0"/>
              <a:t>Logro</a:t>
            </a:r>
            <a:r>
              <a:rPr lang="es-ES" dirty="0" smtClean="0"/>
              <a:t> – recompensar las iniciativas </a:t>
            </a:r>
          </a:p>
          <a:p>
            <a:pPr lvl="2"/>
            <a:r>
              <a:rPr lang="es-ES" b="1" dirty="0" smtClean="0"/>
              <a:t>Influencia y construcción del equipo</a:t>
            </a:r>
            <a:r>
              <a:rPr lang="es-ES" dirty="0" smtClean="0"/>
              <a:t>  - Comprender señales verbales y  no verbales  y reaccionar ante las necesidades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1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equipo de software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64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Factores a considerar cuando se planea una estructura de equipo</a:t>
            </a:r>
          </a:p>
          <a:p>
            <a:pPr marL="461772" lvl="1" indent="-457200">
              <a:buFont typeface="+mj-lt"/>
              <a:buAutoNum type="arabicPeriod"/>
            </a:pPr>
            <a:r>
              <a:rPr lang="es-ES" dirty="0" smtClean="0"/>
              <a:t>Dificultad de problema a resolver</a:t>
            </a:r>
          </a:p>
          <a:p>
            <a:pPr marL="461772" lvl="1" indent="-457200">
              <a:buFont typeface="+mj-lt"/>
              <a:buAutoNum type="arabicPeriod"/>
            </a:pPr>
            <a:r>
              <a:rPr lang="es-ES" dirty="0" smtClean="0"/>
              <a:t>Tamaño de programa resultante </a:t>
            </a:r>
          </a:p>
          <a:p>
            <a:pPr marL="461772" lvl="1" indent="-457200">
              <a:buFont typeface="+mj-lt"/>
              <a:buAutoNum type="arabicPeriod"/>
            </a:pPr>
            <a:r>
              <a:rPr lang="es-ES" dirty="0" smtClean="0"/>
              <a:t>Tiempo que el equipo permanecerá unido</a:t>
            </a:r>
          </a:p>
          <a:p>
            <a:pPr marL="461772" lvl="1" indent="-457200">
              <a:buFont typeface="+mj-lt"/>
              <a:buAutoNum type="arabicPeriod"/>
            </a:pPr>
            <a:r>
              <a:rPr lang="es-ES" dirty="0" smtClean="0"/>
              <a:t>Grado en e que puede dividirse en módulos el problema a</a:t>
            </a:r>
          </a:p>
          <a:p>
            <a:pPr marL="461772" lvl="1" indent="-457200">
              <a:buFont typeface="+mj-lt"/>
              <a:buAutoNum type="arabicPeriod"/>
            </a:pPr>
            <a:r>
              <a:rPr lang="es-ES" dirty="0" smtClean="0"/>
              <a:t>Calidad y confiabilidad requerida por el sistema a construir</a:t>
            </a:r>
          </a:p>
          <a:p>
            <a:pPr marL="461772" lvl="1" indent="-457200">
              <a:buFont typeface="+mj-lt"/>
              <a:buAutoNum type="arabicPeriod"/>
            </a:pPr>
            <a:r>
              <a:rPr lang="es-ES" dirty="0" smtClean="0"/>
              <a:t>Rigidez de la fecha de entrega</a:t>
            </a:r>
          </a:p>
          <a:p>
            <a:pPr marL="461772" lvl="1" indent="-457200">
              <a:buFont typeface="+mj-lt"/>
              <a:buAutoNum type="arabicPeriod"/>
            </a:pPr>
            <a:r>
              <a:rPr lang="es-ES" dirty="0"/>
              <a:t> </a:t>
            </a:r>
            <a:r>
              <a:rPr lang="es-ES" dirty="0" smtClean="0"/>
              <a:t>Grado de sociabilidad requerido en para el proyecto </a:t>
            </a: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74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equipo de software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65</a:t>
            </a:fld>
            <a:endParaRPr lang="es-AR" dirty="0"/>
          </a:p>
        </p:txBody>
      </p:sp>
      <p:sp>
        <p:nvSpPr>
          <p:cNvPr id="77828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 smtClean="0"/>
              <a:t>Ian Sommerville Cap. 25</a:t>
            </a:r>
            <a:endParaRPr lang="es-AR" smtClean="0"/>
          </a:p>
          <a:p>
            <a:endParaRPr lang="es-AR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Gestión de Grupos</a:t>
            </a:r>
          </a:p>
          <a:p>
            <a:pPr lvl="1"/>
            <a:r>
              <a:rPr lang="es-ES_tradnl" dirty="0" smtClean="0"/>
              <a:t>Los grupos de desarrollo de software deberían ser pequeños y cohesivos.</a:t>
            </a:r>
          </a:p>
          <a:p>
            <a:pPr lvl="2"/>
            <a:r>
              <a:rPr lang="es-ES_tradnl" dirty="0" smtClean="0"/>
              <a:t>Ventajas de los grupos cohesivos:</a:t>
            </a:r>
          </a:p>
          <a:p>
            <a:pPr lvl="3"/>
            <a:r>
              <a:rPr lang="es-ES_tradnl" dirty="0" smtClean="0"/>
              <a:t>Los intereses del grupo son mas importantes que los personales</a:t>
            </a:r>
          </a:p>
          <a:p>
            <a:pPr lvl="3"/>
            <a:r>
              <a:rPr lang="es-ES_tradnl" dirty="0" smtClean="0"/>
              <a:t>Se pueden desarrollar estándares por consenso</a:t>
            </a:r>
          </a:p>
          <a:p>
            <a:pPr lvl="3"/>
            <a:r>
              <a:rPr lang="es-ES_tradnl" dirty="0" smtClean="0"/>
              <a:t>Se fomenta el aprendizaje de unos con otros</a:t>
            </a:r>
          </a:p>
          <a:p>
            <a:pPr lvl="3"/>
            <a:r>
              <a:rPr lang="es-ES_tradnl" dirty="0" smtClean="0"/>
              <a:t>Se garantiza la continuidad aún si un miembro abandona el equipo</a:t>
            </a:r>
          </a:p>
          <a:p>
            <a:pPr lvl="3"/>
            <a:r>
              <a:rPr lang="es-ES_tradnl" dirty="0" smtClean="0"/>
              <a:t>Los programas son una “propiedad” del grupo</a:t>
            </a:r>
          </a:p>
          <a:p>
            <a:pPr lvl="2"/>
            <a:r>
              <a:rPr lang="es-ES_tradnl" dirty="0" smtClean="0"/>
              <a:t>Desventajas de los grupos cohesivos:</a:t>
            </a:r>
          </a:p>
          <a:p>
            <a:pPr lvl="3"/>
            <a:r>
              <a:rPr lang="es-ES_tradnl" dirty="0" smtClean="0"/>
              <a:t>Resistencia al cambio por un liderazgo externo a los miembros del grupo</a:t>
            </a:r>
          </a:p>
          <a:p>
            <a:pPr lvl="3"/>
            <a:r>
              <a:rPr lang="es-ES_tradnl" dirty="0" smtClean="0"/>
              <a:t>Decisiones por mayoría sin estudiar alternativas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2159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equipo de software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66</a:t>
            </a:fld>
            <a:endParaRPr lang="es-AR" dirty="0"/>
          </a:p>
        </p:txBody>
      </p:sp>
      <p:sp>
        <p:nvSpPr>
          <p:cNvPr id="78852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 smtClean="0"/>
              <a:t>Ian Sommerville Cap. 25</a:t>
            </a:r>
            <a:endParaRPr lang="es-AR" smtClean="0"/>
          </a:p>
          <a:p>
            <a:endParaRPr lang="es-AR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Comunicación Grupal </a:t>
            </a:r>
          </a:p>
          <a:p>
            <a:pPr lvl="1"/>
            <a:r>
              <a:rPr lang="es-ES_tradnl" dirty="0" smtClean="0"/>
              <a:t>Las comunicaciones en un grupo se ven influenciadas por factores como: status de los miembros del grupo, tamaño del grupo, composición de hombres y mujeres, personalidades y canales de comunicación disponible.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Los programadores pueden mejorar la productividad si cuentan con un entorno de trabajo provisto con recursos necesarios y áreas de comunicación adecuadas.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0138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Planificación organizativa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67</a:t>
            </a:fld>
            <a:endParaRPr lang="es-AR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Richard </a:t>
            </a:r>
            <a:r>
              <a:rPr lang="es-MX" dirty="0" err="1" smtClean="0"/>
              <a:t>Fairley</a:t>
            </a:r>
            <a:r>
              <a:rPr lang="es-MX" dirty="0" smtClean="0"/>
              <a:t> Cap. 2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Estructura de proyectos</a:t>
            </a:r>
          </a:p>
          <a:p>
            <a:pPr lvl="1"/>
            <a:r>
              <a:rPr lang="es-ES_tradnl" dirty="0" smtClean="0"/>
              <a:t>Proyecto</a:t>
            </a:r>
          </a:p>
          <a:p>
            <a:pPr lvl="2"/>
            <a:r>
              <a:rPr lang="es-ES_tradnl" dirty="0" smtClean="0"/>
              <a:t>Integración de un equipo de personas que llevan a cabo el proyecto de principio a fin. </a:t>
            </a:r>
          </a:p>
          <a:p>
            <a:pPr lvl="1"/>
            <a:r>
              <a:rPr lang="es-ES_tradnl" dirty="0" smtClean="0"/>
              <a:t>Funcional</a:t>
            </a:r>
          </a:p>
          <a:p>
            <a:pPr lvl="2"/>
            <a:r>
              <a:rPr lang="es-ES_tradnl" dirty="0" smtClean="0"/>
              <a:t>Equipos distintos de personas que realizan cada fase del proyecto</a:t>
            </a:r>
          </a:p>
          <a:p>
            <a:pPr lvl="1"/>
            <a:r>
              <a:rPr lang="es-ES_tradnl" dirty="0" smtClean="0"/>
              <a:t>Matricial</a:t>
            </a:r>
          </a:p>
          <a:p>
            <a:pPr lvl="2"/>
            <a:r>
              <a:rPr lang="es-ES_tradnl" dirty="0" smtClean="0"/>
              <a:t>Cada proyecto de desarrollo tiene un administrador. Cada persona trabaja en uno o más proyectos bajo la supervisión del administrador correspondiente</a:t>
            </a:r>
          </a:p>
          <a:p>
            <a:endParaRPr lang="es-ES_tradnl" dirty="0" smtClean="0"/>
          </a:p>
          <a:p>
            <a:endParaRPr lang="es-ES_tradnl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793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Planificación organizativa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68</a:t>
            </a:fld>
            <a:endParaRPr lang="es-AR" dirty="0"/>
          </a:p>
        </p:txBody>
      </p:sp>
      <p:sp>
        <p:nvSpPr>
          <p:cNvPr id="82948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 smtClean="0"/>
              <a:t>Pressman Cap. 3</a:t>
            </a:r>
            <a:endParaRPr lang="es-AR" smtClean="0"/>
          </a:p>
          <a:p>
            <a:endParaRPr lang="es-AR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Estructura del grupo </a:t>
            </a:r>
          </a:p>
          <a:p>
            <a:pPr lvl="1"/>
            <a:r>
              <a:rPr lang="es-ES" dirty="0" smtClean="0"/>
              <a:t>La “mejor” estructura de equipo depende del estilo de gestión de una organización, el número de personas que compondrá el equipo, sus niveles de preparación y la dificultad general del problema. Además </a:t>
            </a:r>
            <a:r>
              <a:rPr lang="es-ES_tradnl" dirty="0" smtClean="0"/>
              <a:t>depende de su naturaleza y del producto. </a:t>
            </a:r>
          </a:p>
          <a:p>
            <a:endParaRPr lang="es-ES_tradnl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1524000" y="1271591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E7E04402-5EF9-4738-B769-B7F9A0823B8C}" type="slidenum">
              <a:rPr lang="es-ES" sz="1400" b="1">
                <a:solidFill>
                  <a:srgbClr val="FFFFFF"/>
                </a:solidFill>
              </a:rPr>
              <a:pPr algn="ctr">
                <a:defRPr/>
              </a:pPr>
              <a:t>68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55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Planificación organizativa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69</a:t>
            </a:fld>
            <a:endParaRPr lang="es-AR" dirty="0"/>
          </a:p>
        </p:txBody>
      </p:sp>
      <p:sp>
        <p:nvSpPr>
          <p:cNvPr id="83972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smtClean="0"/>
              <a:t>Pressman Cap. 3</a:t>
            </a:r>
            <a:endParaRPr lang="es-AR" smtClean="0"/>
          </a:p>
          <a:p>
            <a:endParaRPr lang="es-AR" smtClean="0"/>
          </a:p>
          <a:p>
            <a:endParaRPr lang="es-AR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Hay tres organigramas de equipos genéricos :</a:t>
            </a:r>
          </a:p>
          <a:p>
            <a:pPr lvl="1"/>
            <a:r>
              <a:rPr lang="es-ES_tradnl" u="sng" dirty="0" smtClean="0"/>
              <a:t>Descentralizado democrático (DD). </a:t>
            </a:r>
            <a:r>
              <a:rPr lang="es-ES_tradnl" dirty="0" smtClean="0"/>
              <a:t>Este equipo </a:t>
            </a:r>
            <a:r>
              <a:rPr lang="es-ES" dirty="0" smtClean="0"/>
              <a:t>no tiene un jefe permanente. Se nombran coordinadores de tareas a corto plazo y se sustituyen por otros para diferentes tareas. Las decisiones se toman por consenso. La comunicación entre los miembros del </a:t>
            </a:r>
            <a:r>
              <a:rPr lang="es-ES_tradnl" dirty="0" smtClean="0"/>
              <a:t>equipo es </a:t>
            </a:r>
            <a:r>
              <a:rPr lang="es-ES_tradnl" u="sng" dirty="0" smtClean="0"/>
              <a:t>horizontal.</a:t>
            </a:r>
            <a:r>
              <a:rPr lang="es-ES_tradnl" dirty="0" smtClean="0"/>
              <a:t>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1524000" y="1271591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22825CB3-1F31-44C3-A0D2-2E65888E19B0}" type="slidenum">
              <a:rPr lang="es-ES" sz="1400" b="1">
                <a:solidFill>
                  <a:srgbClr val="FFFFFF"/>
                </a:solidFill>
              </a:rPr>
              <a:pPr algn="ctr">
                <a:defRPr/>
              </a:pPr>
              <a:t>69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721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7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mtClean="0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23392" y="1902575"/>
            <a:ext cx="9875879" cy="4478753"/>
          </a:xfrm>
        </p:spPr>
        <p:txBody>
          <a:bodyPr>
            <a:normAutofit/>
          </a:bodyPr>
          <a:lstStyle/>
          <a:p>
            <a:r>
              <a:rPr lang="es-AR" dirty="0" smtClean="0"/>
              <a:t>Línea Base</a:t>
            </a:r>
          </a:p>
          <a:p>
            <a:pPr lvl="1"/>
            <a:r>
              <a:rPr lang="es-AR" dirty="0" smtClean="0"/>
              <a:t>Una línea base es un concepto de GCS que nos ayuda a controlar los cambios</a:t>
            </a:r>
          </a:p>
          <a:p>
            <a:pPr lvl="1"/>
            <a:r>
              <a:rPr lang="es-AR" dirty="0" smtClean="0"/>
              <a:t>Definición de la IEEE</a:t>
            </a:r>
          </a:p>
          <a:p>
            <a:pPr lvl="2"/>
            <a:r>
              <a:rPr lang="es-AR" dirty="0" smtClean="0"/>
              <a:t>Una especificación o producto que se ha revisado formalmente y sobre el que se ha llegado a un acuerdo, y que de ahí en adelante sirve como base para un desarrollo posterior y que puede cambiarse solamente a través de procedimientos formales de control de cambio</a:t>
            </a:r>
          </a:p>
          <a:p>
            <a:pPr lvl="1"/>
            <a:r>
              <a:rPr lang="es-AR" dirty="0" smtClean="0"/>
              <a:t>En el contexto de la Ingeniería de Software: </a:t>
            </a:r>
          </a:p>
          <a:p>
            <a:pPr lvl="2"/>
            <a:r>
              <a:rPr lang="es-AR" dirty="0" smtClean="0"/>
              <a:t>Una línea base es un punto de referencia en el desarrollo del software que queda marcado por el envío de uno o más ECS y su aprobación </a:t>
            </a:r>
          </a:p>
          <a:p>
            <a:pPr lvl="2"/>
            <a:endParaRPr lang="es-AR" dirty="0"/>
          </a:p>
        </p:txBody>
      </p:sp>
      <p:sp>
        <p:nvSpPr>
          <p:cNvPr id="13" name="Marcador de fecha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  <p:pic>
        <p:nvPicPr>
          <p:cNvPr id="7" name="Picture 2" descr="http://2.bp.blogspot.com/-AdSEeHKXpGY/UH8wpZ5XcaI/AAAAAAAAADk/UHbm0VhTjOs/s1600/G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2761" y="3902530"/>
            <a:ext cx="6431853" cy="2209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612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Planificación organizativa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70</a:t>
            </a:fld>
            <a:endParaRPr lang="es-AR" dirty="0"/>
          </a:p>
        </p:txBody>
      </p:sp>
      <p:sp>
        <p:nvSpPr>
          <p:cNvPr id="83972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smtClean="0"/>
              <a:t>Pressman Cap. 3</a:t>
            </a:r>
            <a:endParaRPr lang="es-AR" smtClean="0"/>
          </a:p>
          <a:p>
            <a:endParaRPr lang="es-AR" smtClean="0"/>
          </a:p>
          <a:p>
            <a:endParaRPr lang="es-AR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Hay tres organigramas de equipos genéricos :</a:t>
            </a:r>
          </a:p>
          <a:p>
            <a:pPr lvl="1" algn="just"/>
            <a:r>
              <a:rPr lang="es-ES_tradnl" u="sng" dirty="0" smtClean="0"/>
              <a:t>Descentralizado controlado (DC). </a:t>
            </a:r>
            <a:r>
              <a:rPr lang="es-ES_tradnl" dirty="0" smtClean="0"/>
              <a:t>Este equipo </a:t>
            </a:r>
            <a:r>
              <a:rPr lang="es-ES" dirty="0" smtClean="0"/>
              <a:t>tiene un jefe definido que coordina tareas específicas y jefes secundarios que tienen responsabilidades sobre </a:t>
            </a:r>
            <a:r>
              <a:rPr lang="es-ES" dirty="0" err="1" smtClean="0"/>
              <a:t>subtareas</a:t>
            </a:r>
            <a:r>
              <a:rPr lang="es-ES" dirty="0" smtClean="0"/>
              <a:t>. La resolución de problemas sigue siendo una actividad del grupo, pero la implementación de soluciones se reparte entre subgrupos por el jefe de equipo. La comunicación entre subgrupos e individuos es </a:t>
            </a:r>
            <a:r>
              <a:rPr lang="es-ES" u="sng" dirty="0" smtClean="0"/>
              <a:t>horizontal</a:t>
            </a:r>
            <a:r>
              <a:rPr lang="es-ES" dirty="0" smtClean="0"/>
              <a:t>. También hay comunicación </a:t>
            </a:r>
            <a:r>
              <a:rPr lang="es-ES" u="sng" dirty="0" smtClean="0"/>
              <a:t>vertical </a:t>
            </a:r>
            <a:r>
              <a:rPr lang="es-ES" dirty="0" smtClean="0"/>
              <a:t>a lo largo de la jerarquía </a:t>
            </a:r>
            <a:r>
              <a:rPr lang="es-ES_tradnl" dirty="0" smtClean="0"/>
              <a:t>de control.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1524000" y="1271591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22825CB3-1F31-44C3-A0D2-2E65888E19B0}" type="slidenum">
              <a:rPr lang="es-ES" sz="1400" b="1">
                <a:solidFill>
                  <a:srgbClr val="FFFFFF"/>
                </a:solidFill>
              </a:rPr>
              <a:pPr algn="ctr">
                <a:defRPr/>
              </a:pPr>
              <a:t>70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15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Planificación organizativa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71</a:t>
            </a:fld>
            <a:endParaRPr lang="es-AR" dirty="0"/>
          </a:p>
        </p:txBody>
      </p:sp>
      <p:sp>
        <p:nvSpPr>
          <p:cNvPr id="83972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smtClean="0"/>
              <a:t>Pressman Cap. 3</a:t>
            </a:r>
            <a:endParaRPr lang="es-AR" smtClean="0"/>
          </a:p>
          <a:p>
            <a:endParaRPr lang="es-AR" smtClean="0"/>
          </a:p>
          <a:p>
            <a:endParaRPr lang="es-AR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Hay tres organigramas de equipos genéricos :</a:t>
            </a:r>
          </a:p>
          <a:p>
            <a:pPr lvl="1"/>
            <a:r>
              <a:rPr lang="es-ES" u="sng" dirty="0" smtClean="0"/>
              <a:t>Centralizado controlado (CC)</a:t>
            </a:r>
            <a:r>
              <a:rPr lang="es-ES" dirty="0" smtClean="0"/>
              <a:t>. El jefe del equipo se encarga de la resolución de problemas a alto nivel y la coordinación interna del equipo. La comunicación entre el jefe y los miembros del equipo es </a:t>
            </a:r>
            <a:r>
              <a:rPr lang="es-ES" u="sng" dirty="0" smtClean="0"/>
              <a:t>vertical.</a:t>
            </a:r>
            <a:endParaRPr lang="es-ES_tradnl" u="sng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1524000" y="1271591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22825CB3-1F31-44C3-A0D2-2E65888E19B0}" type="slidenum">
              <a:rPr lang="es-ES" sz="1400" b="1">
                <a:solidFill>
                  <a:srgbClr val="FFFFFF"/>
                </a:solidFill>
              </a:rPr>
              <a:pPr algn="ctr">
                <a:defRPr/>
              </a:pPr>
              <a:t>71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706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Planificación organizativa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72</a:t>
            </a:fld>
            <a:endParaRPr lang="es-AR" dirty="0"/>
          </a:p>
        </p:txBody>
      </p:sp>
      <p:sp>
        <p:nvSpPr>
          <p:cNvPr id="86020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 smtClean="0"/>
              <a:t>Pressman Cap. 3</a:t>
            </a:r>
            <a:endParaRPr lang="es-AR" smtClean="0"/>
          </a:p>
          <a:p>
            <a:endParaRPr lang="es-AR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Sugerencias </a:t>
            </a:r>
          </a:p>
          <a:p>
            <a:pPr lvl="1"/>
            <a:r>
              <a:rPr lang="es-ES" dirty="0" smtClean="0"/>
              <a:t>Una estructura centralizada (CC) realiza las tareas más rápidamente, es la más adecuada para manejar problemas sencillos.</a:t>
            </a:r>
          </a:p>
          <a:p>
            <a:pPr lvl="1"/>
            <a:r>
              <a:rPr lang="es-ES" dirty="0" smtClean="0"/>
              <a:t> Los equipos descentralizados generan más y mejores soluciones que los individuales, por tanto, estos equipos tienen más probabilidades de éxito en la resolución de problemas complejos. </a:t>
            </a:r>
          </a:p>
          <a:p>
            <a:pPr lvl="1"/>
            <a:r>
              <a:rPr lang="es-ES" dirty="0" smtClean="0"/>
              <a:t>La estructura DD es la mejor para problemas </a:t>
            </a:r>
            <a:r>
              <a:rPr lang="es-ES_tradnl" dirty="0" smtClean="0"/>
              <a:t>difíciles.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1524000" y="1271591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38DAF066-B03E-4293-9467-291644DD6E44}" type="slidenum">
              <a:rPr lang="es-ES" sz="1400" b="1">
                <a:solidFill>
                  <a:srgbClr val="FFFFFF"/>
                </a:solidFill>
              </a:rPr>
              <a:pPr algn="ctr">
                <a:defRPr/>
              </a:pPr>
              <a:t>72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08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Planificación organizativa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73</a:t>
            </a:fld>
            <a:endParaRPr lang="es-AR" dirty="0"/>
          </a:p>
        </p:txBody>
      </p:sp>
      <p:sp>
        <p:nvSpPr>
          <p:cNvPr id="87044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 smtClean="0"/>
              <a:t>Pressman Cap. 3</a:t>
            </a:r>
            <a:endParaRPr lang="es-AR" smtClean="0"/>
          </a:p>
          <a:p>
            <a:endParaRPr lang="es-AR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Sugerencias</a:t>
            </a:r>
          </a:p>
          <a:p>
            <a:pPr lvl="1"/>
            <a:r>
              <a:rPr lang="es-ES" dirty="0" smtClean="0"/>
              <a:t>Como el rendimiento de un equipo es inversamente proporcional a la cantidad de comunicación que se debe entablar, los proyectos muy grandes son mejor dirigidos  por equipos con estructura CC o DC, donde se pueden </a:t>
            </a:r>
            <a:r>
              <a:rPr lang="es-ES_tradnl" dirty="0" smtClean="0"/>
              <a:t>formar fácilmente subgrupos.</a:t>
            </a:r>
          </a:p>
          <a:p>
            <a:pPr lvl="1"/>
            <a:r>
              <a:rPr lang="es-ES" dirty="0" smtClean="0"/>
              <a:t>El tiempo que los miembros del equipo vayan a «vivir juntos» afecta a la moral del equipo. Los equipos tipo DD producen una moral más alta y más satisfacción por el trabajo y son, por tanto, buenos para equipos que permanecerán </a:t>
            </a:r>
            <a:r>
              <a:rPr lang="es-ES_tradnl" dirty="0" smtClean="0"/>
              <a:t>juntos durante mucho tiempo.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1524000" y="1271591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F7651A71-A259-4AA9-A9B7-5F9A11EEE9AD}" type="slidenum">
              <a:rPr lang="es-ES" sz="1400" b="1">
                <a:solidFill>
                  <a:srgbClr val="FFFFFF"/>
                </a:solidFill>
              </a:rPr>
              <a:pPr algn="ctr">
                <a:defRPr/>
              </a:pPr>
              <a:t>73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72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smtClean="0"/>
              <a:t>Línea Base</a:t>
            </a:r>
          </a:p>
          <a:p>
            <a:endParaRPr lang="es-AR" dirty="0"/>
          </a:p>
        </p:txBody>
      </p:sp>
      <p:sp>
        <p:nvSpPr>
          <p:cNvPr id="15" name="Marcador de fecha 1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  <p:pic>
        <p:nvPicPr>
          <p:cNvPr id="4" name="Picture 4" descr="1-10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 l="6021" t="7327" r="5389" b="16379"/>
          <a:stretch>
            <a:fillRect/>
          </a:stretch>
        </p:blipFill>
        <p:spPr bwMode="auto">
          <a:xfrm>
            <a:off x="2479847" y="1873314"/>
            <a:ext cx="7704856" cy="441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95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Gestión de la Configuración del Software (GCS)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Marcador de fecha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 dirty="0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7647" y="2003437"/>
            <a:ext cx="5683845" cy="419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656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G II 2017">
  <a:themeElements>
    <a:clrScheme name="Personalizado 2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G I 2016" id="{7D710C11-A9A7-4655-97C4-BAD4B08B9899}" vid="{528455DC-6436-42CF-BA55-9ED6BE3C4C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 II 2018</Template>
  <TotalTime>875</TotalTime>
  <Words>4765</Words>
  <Application>Microsoft Office PowerPoint</Application>
  <PresentationFormat>Personalizado</PresentationFormat>
  <Paragraphs>1048</Paragraphs>
  <Slides>73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73</vt:i4>
      </vt:variant>
    </vt:vector>
  </HeadingPairs>
  <TitlesOfParts>
    <vt:vector size="74" baseType="lpstr">
      <vt:lpstr>ING II 2017</vt:lpstr>
      <vt:lpstr>Ingeniería de software II</vt:lpstr>
      <vt:lpstr>Contenidos</vt:lpstr>
      <vt:lpstr>Gestión de la Configuración del Software (GCS)</vt:lpstr>
      <vt:lpstr>Gestión de la Configuración del Software (GCS)</vt:lpstr>
      <vt:lpstr>Gestión de la Configuración del Software Elementos de la GCS  -   (ECS)</vt:lpstr>
      <vt:lpstr>Gestión de la Configuración del Software (GCS)</vt:lpstr>
      <vt:lpstr>Gestión de la Configuración del Software (GCS)</vt:lpstr>
      <vt:lpstr>Gestión de la Configuración del Software (GCS)</vt:lpstr>
      <vt:lpstr>Gestión de la Configuración del Software (GCS)</vt:lpstr>
      <vt:lpstr>Gestión de la Configuración del Software (GCS)</vt:lpstr>
      <vt:lpstr>Gestión de la Configuración del Software (GCS)</vt:lpstr>
      <vt:lpstr>Gestión de la Configuración del Software (GCS)</vt:lpstr>
      <vt:lpstr>Gestión de la Configuración del Software (GCS)</vt:lpstr>
      <vt:lpstr>Gestión de la Configuración del Software (GCS)</vt:lpstr>
      <vt:lpstr>Gestión de la Configuración del Software (GCS)</vt:lpstr>
      <vt:lpstr>Gestión de la Configuración del Software (GCS)</vt:lpstr>
      <vt:lpstr>Gestión de la Configuración del Software (GCS)</vt:lpstr>
      <vt:lpstr>Gestión de la Configuración del Software (GCS)</vt:lpstr>
      <vt:lpstr>Gestión de la Configuración del Software (GCS)</vt:lpstr>
      <vt:lpstr>Gestión de la Configuración del Software (GCS)</vt:lpstr>
      <vt:lpstr>Gestión de la Configuración del Software (GCS)</vt:lpstr>
      <vt:lpstr>Gestión de la Configuración del Software (GCS)</vt:lpstr>
      <vt:lpstr>Gestión de la Configuración del Software (GCS)</vt:lpstr>
      <vt:lpstr>Ingeniería de software II</vt:lpstr>
      <vt:lpstr>¿Qué es un proyecto ?</vt:lpstr>
      <vt:lpstr>Aspectos de la Gestión de Proyecto de Software</vt:lpstr>
      <vt:lpstr>Manifestación de una mala gestión de proyectos</vt:lpstr>
      <vt:lpstr>Elementos clave de la gestión de proyectos</vt:lpstr>
      <vt:lpstr>Ingeniería de software II</vt:lpstr>
      <vt:lpstr>Gestión De Proyectos – Planificación </vt:lpstr>
      <vt:lpstr>Planificación</vt:lpstr>
      <vt:lpstr>Planificación</vt:lpstr>
      <vt:lpstr>Planificación</vt:lpstr>
      <vt:lpstr>Gestión de Proyecto -</vt:lpstr>
      <vt:lpstr>Planificación temporal</vt:lpstr>
      <vt:lpstr>Planificación Temporal</vt:lpstr>
      <vt:lpstr>Planificación Temporal</vt:lpstr>
      <vt:lpstr>Planificación Temporal</vt:lpstr>
      <vt:lpstr>Planificación Temporal</vt:lpstr>
      <vt:lpstr>Planificación Temporal</vt:lpstr>
      <vt:lpstr>Planificación Temporal</vt:lpstr>
      <vt:lpstr>Planificación Temporal</vt:lpstr>
      <vt:lpstr>Planificación Temporal</vt:lpstr>
      <vt:lpstr>Método de planificación temporal</vt:lpstr>
      <vt:lpstr>Método de planificación temporal</vt:lpstr>
      <vt:lpstr>Método de planificación temporal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</vt:lpstr>
      <vt:lpstr>Planificación temporal</vt:lpstr>
      <vt:lpstr>Planificación temporal</vt:lpstr>
      <vt:lpstr>Gestión de Proyecto </vt:lpstr>
      <vt:lpstr>Planificación organizativa</vt:lpstr>
      <vt:lpstr>Planificación organizativa</vt:lpstr>
      <vt:lpstr>Lideres de equipo </vt:lpstr>
      <vt:lpstr>El equipo de software</vt:lpstr>
      <vt:lpstr>El equipo de software</vt:lpstr>
      <vt:lpstr>El equipo de software</vt:lpstr>
      <vt:lpstr>Planificación organizativa</vt:lpstr>
      <vt:lpstr>Planificación organizativa</vt:lpstr>
      <vt:lpstr>Planificación organizativa</vt:lpstr>
      <vt:lpstr>Planificación organizativa</vt:lpstr>
      <vt:lpstr>Planificación organizativa</vt:lpstr>
      <vt:lpstr>Planificación organizativa</vt:lpstr>
      <vt:lpstr>Planificación organizativa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Pasini</dc:creator>
  <cp:lastModifiedBy>silvia</cp:lastModifiedBy>
  <cp:revision>49</cp:revision>
  <dcterms:created xsi:type="dcterms:W3CDTF">2016-02-19T02:46:31Z</dcterms:created>
  <dcterms:modified xsi:type="dcterms:W3CDTF">2018-03-20T16:01:20Z</dcterms:modified>
</cp:coreProperties>
</file>