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89" r:id="rId6"/>
    <p:sldId id="30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5:39:36.981" idx="1">
    <p:pos x="1825" y="41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Lenguaje de Consultas Estructurado</a:t>
          </a:r>
        </a:p>
        <a:p>
          <a:r>
            <a:rPr lang="es-AR" dirty="0" smtClean="0"/>
            <a:t>(SQL)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 smtClean="0"/>
            <a:t>Definiciones</a:t>
          </a:r>
          <a:endParaRPr lang="es-AR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 smtClean="0"/>
            <a:t>DDL / DML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 smtClean="0"/>
            <a:t>Consultas/</a:t>
          </a:r>
          <a:r>
            <a:rPr lang="es-AR" dirty="0" err="1" smtClean="0"/>
            <a:t>Updates</a:t>
          </a:r>
          <a:endParaRPr lang="es-AR" dirty="0"/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B636E082-D0F7-4D6B-A10A-EC5BB1F1EABF}">
      <dgm:prSet phldrT="[Texto]"/>
      <dgm:spPr/>
      <dgm:t>
        <a:bodyPr/>
        <a:lstStyle/>
        <a:p>
          <a:r>
            <a:rPr lang="es-AR" dirty="0" smtClean="0"/>
            <a:t>Ejemplos</a:t>
          </a:r>
          <a:endParaRPr lang="es-AR" dirty="0"/>
        </a:p>
      </dgm:t>
    </dgm:pt>
    <dgm:pt modelId="{AD58F27E-3AE1-402D-9E86-30C369D225C5}" type="parTrans" cxnId="{99116F7D-FFC6-4A1F-9B3F-C63103193AC8}">
      <dgm:prSet/>
      <dgm:spPr/>
    </dgm:pt>
    <dgm:pt modelId="{3E0208CA-DD23-40B5-90B2-548538559475}" type="sibTrans" cxnId="{99116F7D-FFC6-4A1F-9B3F-C63103193AC8}">
      <dgm:prSet/>
      <dgm:spPr/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99116F7D-FFC6-4A1F-9B3F-C63103193AC8}" srcId="{9219E759-7CC1-4DA0-B800-AC63B8DD9376}" destId="{B636E082-D0F7-4D6B-A10A-EC5BB1F1EABF}" srcOrd="3" destOrd="0" parTransId="{AD58F27E-3AE1-402D-9E86-30C369D225C5}" sibTransId="{3E0208CA-DD23-40B5-90B2-548538559475}"/>
    <dgm:cxn modelId="{A21F9CE2-F09E-4C3A-A6DD-938516B50695}" srcId="{9219E759-7CC1-4DA0-B800-AC63B8DD9376}" destId="{5D32C6D0-CA0B-43E3-B6CD-BD4FD5DBA0AE}" srcOrd="4" destOrd="0" parTransId="{2FE7AC59-8874-47D0-9BC4-90D4F298897A}" sibTransId="{2B62666F-ED86-457F-B593-921D8E9DB13A}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6F37FBC3-EC0B-416A-8251-4C525B3E2770}" type="presOf" srcId="{B636E082-D0F7-4D6B-A10A-EC5BB1F1EABF}" destId="{6E1D1331-8F3F-4607-A99D-B7446B0C3843}" srcOrd="0" destOrd="3" presId="urn:microsoft.com/office/officeart/2005/8/layout/vList5"/>
    <dgm:cxn modelId="{C5CA344A-C7C8-4FB8-9D22-B72B0CFA0E68}" type="presOf" srcId="{5D32C6D0-CA0B-43E3-B6CD-BD4FD5DBA0AE}" destId="{6E1D1331-8F3F-4607-A99D-B7446B0C3843}" srcOrd="0" destOrd="4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0DBEE-0014-4588-98B0-41792A8BD8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60A10C1-8D52-4F22-B7E6-978547073D21}">
      <dgm:prSet phldrT="[Texto]"/>
      <dgm:spPr/>
      <dgm:t>
        <a:bodyPr/>
        <a:lstStyle/>
        <a:p>
          <a:r>
            <a:rPr lang="es-AR" dirty="0" smtClean="0"/>
            <a:t>historia</a:t>
          </a:r>
          <a:endParaRPr lang="es-AR" dirty="0"/>
        </a:p>
      </dgm:t>
    </dgm:pt>
    <dgm:pt modelId="{05E68647-D78E-4767-A43D-4BBCC5DA61F0}" type="parTrans" cxnId="{C79F1C65-296D-49AE-B05E-4D0E6EF625AF}">
      <dgm:prSet/>
      <dgm:spPr/>
      <dgm:t>
        <a:bodyPr/>
        <a:lstStyle/>
        <a:p>
          <a:endParaRPr lang="es-AR"/>
        </a:p>
      </dgm:t>
    </dgm:pt>
    <dgm:pt modelId="{0551B944-5A37-48F0-84E2-0AE478628E99}" type="sibTrans" cxnId="{C79F1C65-296D-49AE-B05E-4D0E6EF625AF}">
      <dgm:prSet/>
      <dgm:spPr/>
      <dgm:t>
        <a:bodyPr/>
        <a:lstStyle/>
        <a:p>
          <a:endParaRPr lang="es-AR"/>
        </a:p>
      </dgm:t>
    </dgm:pt>
    <dgm:pt modelId="{0BFDE384-B72A-4621-B7DE-AB00CFDF0714}">
      <dgm:prSet phldrT="[Texto]"/>
      <dgm:spPr/>
      <dgm:t>
        <a:bodyPr/>
        <a:lstStyle/>
        <a:p>
          <a:r>
            <a:rPr lang="es-AR" dirty="0" smtClean="0"/>
            <a:t>1986  Es un </a:t>
          </a:r>
          <a:r>
            <a:rPr lang="es-AR" dirty="0" err="1" smtClean="0"/>
            <a:t>estándart</a:t>
          </a:r>
          <a:r>
            <a:rPr lang="es-AR" dirty="0" smtClean="0"/>
            <a:t> ANSI</a:t>
          </a:r>
          <a:endParaRPr lang="es-AR" dirty="0"/>
        </a:p>
      </dgm:t>
    </dgm:pt>
    <dgm:pt modelId="{BE60BC89-FBA8-4CB3-B26A-FDEB29E61E41}" type="parTrans" cxnId="{64FB2A2C-4A94-46A0-8548-6DB24330F289}">
      <dgm:prSet/>
      <dgm:spPr/>
      <dgm:t>
        <a:bodyPr/>
        <a:lstStyle/>
        <a:p>
          <a:endParaRPr lang="es-AR"/>
        </a:p>
      </dgm:t>
    </dgm:pt>
    <dgm:pt modelId="{62A9E594-2E32-44FD-BE47-AB5E80634E5B}" type="sibTrans" cxnId="{64FB2A2C-4A94-46A0-8548-6DB24330F289}">
      <dgm:prSet/>
      <dgm:spPr/>
      <dgm:t>
        <a:bodyPr/>
        <a:lstStyle/>
        <a:p>
          <a:endParaRPr lang="es-AR"/>
        </a:p>
      </dgm:t>
    </dgm:pt>
    <dgm:pt modelId="{D3A51AC0-3870-4C66-B28E-7FBD37301DBB}">
      <dgm:prSet phldrT="[Texto]"/>
      <dgm:spPr/>
      <dgm:t>
        <a:bodyPr/>
        <a:lstStyle/>
        <a:p>
          <a:r>
            <a:rPr lang="es-AR" dirty="0" smtClean="0"/>
            <a:t>1992 se amplia el </a:t>
          </a:r>
          <a:r>
            <a:rPr lang="es-AR" dirty="0" err="1" smtClean="0"/>
            <a:t>estándart</a:t>
          </a:r>
          <a:r>
            <a:rPr lang="es-AR" dirty="0" smtClean="0"/>
            <a:t> (SQL2 o SQL 92)</a:t>
          </a:r>
          <a:endParaRPr lang="es-AR" dirty="0"/>
        </a:p>
      </dgm:t>
    </dgm:pt>
    <dgm:pt modelId="{F276DC28-61B4-49EC-A299-E3A8FB7560CF}" type="parTrans" cxnId="{4970C4F6-7752-4720-8A0C-9EDC9720EBA0}">
      <dgm:prSet/>
      <dgm:spPr/>
      <dgm:t>
        <a:bodyPr/>
        <a:lstStyle/>
        <a:p>
          <a:endParaRPr lang="es-AR"/>
        </a:p>
      </dgm:t>
    </dgm:pt>
    <dgm:pt modelId="{DF3A0242-DB42-4A43-829B-6EF61EF8EBB2}" type="sibTrans" cxnId="{4970C4F6-7752-4720-8A0C-9EDC9720EBA0}">
      <dgm:prSet/>
      <dgm:spPr/>
      <dgm:t>
        <a:bodyPr/>
        <a:lstStyle/>
        <a:p>
          <a:endParaRPr lang="es-AR"/>
        </a:p>
      </dgm:t>
    </dgm:pt>
    <dgm:pt modelId="{411179C5-5A74-4321-8D57-FDC73D4409C4}">
      <dgm:prSet phldrT="[Texto]"/>
      <dgm:spPr/>
      <dgm:t>
        <a:bodyPr/>
        <a:lstStyle/>
        <a:p>
          <a:r>
            <a:rPr lang="es-AR" dirty="0" smtClean="0"/>
            <a:t>1999  Se crea SQL 2000 incorporando expresiones regulares, consultas recursivas y características de OO</a:t>
          </a:r>
        </a:p>
      </dgm:t>
    </dgm:pt>
    <dgm:pt modelId="{056BAE25-6EB9-4811-BBD4-CE0655FE3393}" type="parTrans" cxnId="{F8443607-EFCD-4750-A352-683F490819BA}">
      <dgm:prSet/>
      <dgm:spPr/>
      <dgm:t>
        <a:bodyPr/>
        <a:lstStyle/>
        <a:p>
          <a:endParaRPr lang="es-AR"/>
        </a:p>
      </dgm:t>
    </dgm:pt>
    <dgm:pt modelId="{E7C923B4-F979-4C56-8025-8B2F882D6154}" type="sibTrans" cxnId="{F8443607-EFCD-4750-A352-683F490819BA}">
      <dgm:prSet/>
      <dgm:spPr/>
      <dgm:t>
        <a:bodyPr/>
        <a:lstStyle/>
        <a:p>
          <a:endParaRPr lang="es-AR"/>
        </a:p>
      </dgm:t>
    </dgm:pt>
    <dgm:pt modelId="{9A62FB1F-7676-477A-8140-31EA10F68904}">
      <dgm:prSet phldrT="[Texto]"/>
      <dgm:spPr/>
      <dgm:t>
        <a:bodyPr/>
        <a:lstStyle/>
        <a:p>
          <a:r>
            <a:rPr lang="es-AR" dirty="0" smtClean="0"/>
            <a:t>2003  Surge SQL 3 agrega características de XML</a:t>
          </a:r>
        </a:p>
      </dgm:t>
    </dgm:pt>
    <dgm:pt modelId="{06087408-C9BD-487C-86ED-ACF4A3F4FD5E}" type="parTrans" cxnId="{482C37AF-3706-4C11-B2B5-FB7D8B4CD442}">
      <dgm:prSet/>
      <dgm:spPr/>
    </dgm:pt>
    <dgm:pt modelId="{24C586F6-8C1F-4197-BC57-7A81041D3380}" type="sibTrans" cxnId="{482C37AF-3706-4C11-B2B5-FB7D8B4CD442}">
      <dgm:prSet/>
      <dgm:spPr/>
    </dgm:pt>
    <dgm:pt modelId="{6E68C39D-B181-4753-8B51-3631132131BE}">
      <dgm:prSet phldrT="[Texto]"/>
      <dgm:spPr/>
      <dgm:t>
        <a:bodyPr/>
        <a:lstStyle/>
        <a:p>
          <a:r>
            <a:rPr lang="es-AR" dirty="0" smtClean="0"/>
            <a:t>2006 se definen características que lo acercan al mundo W3C</a:t>
          </a:r>
        </a:p>
      </dgm:t>
    </dgm:pt>
    <dgm:pt modelId="{F9C46469-F04F-4FF9-8C6E-39CF324C1A4D}" type="parTrans" cxnId="{119CB3A2-F30B-428A-A661-D8DB9C0259A2}">
      <dgm:prSet/>
      <dgm:spPr/>
    </dgm:pt>
    <dgm:pt modelId="{1DB851E8-F24C-4F9E-83BE-0ABF4D8F79D2}" type="sibTrans" cxnId="{119CB3A2-F30B-428A-A661-D8DB9C0259A2}">
      <dgm:prSet/>
      <dgm:spPr/>
    </dgm:pt>
    <dgm:pt modelId="{29245BF4-3061-4D1B-A50E-A73F67D580DF}" type="pres">
      <dgm:prSet presAssocID="{5400DBEE-0014-4588-98B0-41792A8BD8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306898F4-D79C-4C2C-A201-4B7969645C15}" type="pres">
      <dgm:prSet presAssocID="{760A10C1-8D52-4F22-B7E6-978547073D21}" presName="thickLine" presStyleLbl="alignNode1" presStyleIdx="0" presStyleCnt="1"/>
      <dgm:spPr/>
    </dgm:pt>
    <dgm:pt modelId="{CE441E6C-43FE-4236-8F94-2002E2C48100}" type="pres">
      <dgm:prSet presAssocID="{760A10C1-8D52-4F22-B7E6-978547073D21}" presName="horz1" presStyleCnt="0"/>
      <dgm:spPr/>
    </dgm:pt>
    <dgm:pt modelId="{965C50E3-8E66-4BA8-8964-A852CB736385}" type="pres">
      <dgm:prSet presAssocID="{760A10C1-8D52-4F22-B7E6-978547073D21}" presName="tx1" presStyleLbl="revTx" presStyleIdx="0" presStyleCnt="6"/>
      <dgm:spPr/>
      <dgm:t>
        <a:bodyPr/>
        <a:lstStyle/>
        <a:p>
          <a:endParaRPr lang="es-AR"/>
        </a:p>
      </dgm:t>
    </dgm:pt>
    <dgm:pt modelId="{40E7C53E-4BC0-4987-BC57-DC920A9B8BA2}" type="pres">
      <dgm:prSet presAssocID="{760A10C1-8D52-4F22-B7E6-978547073D21}" presName="vert1" presStyleCnt="0"/>
      <dgm:spPr/>
    </dgm:pt>
    <dgm:pt modelId="{1285883A-BC4E-4ABB-AC03-1072A67C900E}" type="pres">
      <dgm:prSet presAssocID="{0BFDE384-B72A-4621-B7DE-AB00CFDF0714}" presName="vertSpace2a" presStyleCnt="0"/>
      <dgm:spPr/>
    </dgm:pt>
    <dgm:pt modelId="{CA960C23-7C0A-4FB8-993B-BDDF48F39B2C}" type="pres">
      <dgm:prSet presAssocID="{0BFDE384-B72A-4621-B7DE-AB00CFDF0714}" presName="horz2" presStyleCnt="0"/>
      <dgm:spPr/>
    </dgm:pt>
    <dgm:pt modelId="{2E7AA013-0FFF-47B8-A2C0-C6984DF6845F}" type="pres">
      <dgm:prSet presAssocID="{0BFDE384-B72A-4621-B7DE-AB00CFDF0714}" presName="horzSpace2" presStyleCnt="0"/>
      <dgm:spPr/>
    </dgm:pt>
    <dgm:pt modelId="{559664CE-A279-4288-BA33-1FCE9987E038}" type="pres">
      <dgm:prSet presAssocID="{0BFDE384-B72A-4621-B7DE-AB00CFDF0714}" presName="tx2" presStyleLbl="revTx" presStyleIdx="1" presStyleCnt="6"/>
      <dgm:spPr/>
      <dgm:t>
        <a:bodyPr/>
        <a:lstStyle/>
        <a:p>
          <a:endParaRPr lang="es-AR"/>
        </a:p>
      </dgm:t>
    </dgm:pt>
    <dgm:pt modelId="{6976A391-FA1F-48DC-8701-FB2095686844}" type="pres">
      <dgm:prSet presAssocID="{0BFDE384-B72A-4621-B7DE-AB00CFDF0714}" presName="vert2" presStyleCnt="0"/>
      <dgm:spPr/>
    </dgm:pt>
    <dgm:pt modelId="{CAD9C1DB-733E-428A-BA76-DB4A918A0DA0}" type="pres">
      <dgm:prSet presAssocID="{0BFDE384-B72A-4621-B7DE-AB00CFDF0714}" presName="thinLine2b" presStyleLbl="callout" presStyleIdx="0" presStyleCnt="5"/>
      <dgm:spPr/>
    </dgm:pt>
    <dgm:pt modelId="{98ABBF72-43FB-4EE1-BB71-DC751C3229BB}" type="pres">
      <dgm:prSet presAssocID="{0BFDE384-B72A-4621-B7DE-AB00CFDF0714}" presName="vertSpace2b" presStyleCnt="0"/>
      <dgm:spPr/>
    </dgm:pt>
    <dgm:pt modelId="{21EA5F6C-AE0F-43C6-922A-F9DA945F4265}" type="pres">
      <dgm:prSet presAssocID="{D3A51AC0-3870-4C66-B28E-7FBD37301DBB}" presName="horz2" presStyleCnt="0"/>
      <dgm:spPr/>
    </dgm:pt>
    <dgm:pt modelId="{13DDDE21-7087-400B-9659-C21F2CD461CE}" type="pres">
      <dgm:prSet presAssocID="{D3A51AC0-3870-4C66-B28E-7FBD37301DBB}" presName="horzSpace2" presStyleCnt="0"/>
      <dgm:spPr/>
    </dgm:pt>
    <dgm:pt modelId="{B9C28B51-9D00-4C5A-AE72-A6C5BB9E806B}" type="pres">
      <dgm:prSet presAssocID="{D3A51AC0-3870-4C66-B28E-7FBD37301DBB}" presName="tx2" presStyleLbl="revTx" presStyleIdx="2" presStyleCnt="6"/>
      <dgm:spPr/>
      <dgm:t>
        <a:bodyPr/>
        <a:lstStyle/>
        <a:p>
          <a:endParaRPr lang="es-AR"/>
        </a:p>
      </dgm:t>
    </dgm:pt>
    <dgm:pt modelId="{3E7B2CE2-50D2-4E2C-9C3E-C40AAAE1967F}" type="pres">
      <dgm:prSet presAssocID="{D3A51AC0-3870-4C66-B28E-7FBD37301DBB}" presName="vert2" presStyleCnt="0"/>
      <dgm:spPr/>
    </dgm:pt>
    <dgm:pt modelId="{190A316D-19B6-408A-BD9D-6F89BBC64BAC}" type="pres">
      <dgm:prSet presAssocID="{D3A51AC0-3870-4C66-B28E-7FBD37301DBB}" presName="thinLine2b" presStyleLbl="callout" presStyleIdx="1" presStyleCnt="5"/>
      <dgm:spPr/>
    </dgm:pt>
    <dgm:pt modelId="{0EBC2BD0-82D4-4C33-AD9F-09D0C2585F5A}" type="pres">
      <dgm:prSet presAssocID="{D3A51AC0-3870-4C66-B28E-7FBD37301DBB}" presName="vertSpace2b" presStyleCnt="0"/>
      <dgm:spPr/>
    </dgm:pt>
    <dgm:pt modelId="{CD724A85-71CF-41D6-B747-AB73EFCD8E62}" type="pres">
      <dgm:prSet presAssocID="{411179C5-5A74-4321-8D57-FDC73D4409C4}" presName="horz2" presStyleCnt="0"/>
      <dgm:spPr/>
    </dgm:pt>
    <dgm:pt modelId="{87BF3C5F-229D-41A5-924D-2A34DCD958BA}" type="pres">
      <dgm:prSet presAssocID="{411179C5-5A74-4321-8D57-FDC73D4409C4}" presName="horzSpace2" presStyleCnt="0"/>
      <dgm:spPr/>
    </dgm:pt>
    <dgm:pt modelId="{3C0B89C9-5672-4846-A4BB-FAECE9543AFD}" type="pres">
      <dgm:prSet presAssocID="{411179C5-5A74-4321-8D57-FDC73D4409C4}" presName="tx2" presStyleLbl="revTx" presStyleIdx="3" presStyleCnt="6"/>
      <dgm:spPr/>
      <dgm:t>
        <a:bodyPr/>
        <a:lstStyle/>
        <a:p>
          <a:endParaRPr lang="es-AR"/>
        </a:p>
      </dgm:t>
    </dgm:pt>
    <dgm:pt modelId="{ED3B8EC7-4735-4380-AFDC-F10561D8569C}" type="pres">
      <dgm:prSet presAssocID="{411179C5-5A74-4321-8D57-FDC73D4409C4}" presName="vert2" presStyleCnt="0"/>
      <dgm:spPr/>
    </dgm:pt>
    <dgm:pt modelId="{A32B7F8B-1E1D-4687-B2E3-B6DEC83D4015}" type="pres">
      <dgm:prSet presAssocID="{411179C5-5A74-4321-8D57-FDC73D4409C4}" presName="thinLine2b" presStyleLbl="callout" presStyleIdx="2" presStyleCnt="5"/>
      <dgm:spPr/>
    </dgm:pt>
    <dgm:pt modelId="{568FBE09-F8E7-4171-B70F-F80CFDF5483F}" type="pres">
      <dgm:prSet presAssocID="{411179C5-5A74-4321-8D57-FDC73D4409C4}" presName="vertSpace2b" presStyleCnt="0"/>
      <dgm:spPr/>
    </dgm:pt>
    <dgm:pt modelId="{3C4DC768-B7C1-4CDA-B5C8-20BC23E35BF2}" type="pres">
      <dgm:prSet presAssocID="{9A62FB1F-7676-477A-8140-31EA10F68904}" presName="horz2" presStyleCnt="0"/>
      <dgm:spPr/>
    </dgm:pt>
    <dgm:pt modelId="{370DE518-52E1-4746-90D4-167727B30569}" type="pres">
      <dgm:prSet presAssocID="{9A62FB1F-7676-477A-8140-31EA10F68904}" presName="horzSpace2" presStyleCnt="0"/>
      <dgm:spPr/>
    </dgm:pt>
    <dgm:pt modelId="{0160EC9F-0403-4F2E-BCF8-EE51B24EF486}" type="pres">
      <dgm:prSet presAssocID="{9A62FB1F-7676-477A-8140-31EA10F68904}" presName="tx2" presStyleLbl="revTx" presStyleIdx="4" presStyleCnt="6"/>
      <dgm:spPr/>
      <dgm:t>
        <a:bodyPr/>
        <a:lstStyle/>
        <a:p>
          <a:endParaRPr lang="es-AR"/>
        </a:p>
      </dgm:t>
    </dgm:pt>
    <dgm:pt modelId="{7F7F435F-E3CD-4FA4-8A4F-27231BD34EC0}" type="pres">
      <dgm:prSet presAssocID="{9A62FB1F-7676-477A-8140-31EA10F68904}" presName="vert2" presStyleCnt="0"/>
      <dgm:spPr/>
    </dgm:pt>
    <dgm:pt modelId="{8A46FD83-58EA-4088-80BA-3A36271822ED}" type="pres">
      <dgm:prSet presAssocID="{9A62FB1F-7676-477A-8140-31EA10F68904}" presName="thinLine2b" presStyleLbl="callout" presStyleIdx="3" presStyleCnt="5"/>
      <dgm:spPr/>
    </dgm:pt>
    <dgm:pt modelId="{17E43821-812F-4461-9074-94E6269A9A3F}" type="pres">
      <dgm:prSet presAssocID="{9A62FB1F-7676-477A-8140-31EA10F68904}" presName="vertSpace2b" presStyleCnt="0"/>
      <dgm:spPr/>
    </dgm:pt>
    <dgm:pt modelId="{E458CC2D-97C0-4D78-964A-4FDD2FA676D9}" type="pres">
      <dgm:prSet presAssocID="{6E68C39D-B181-4753-8B51-3631132131BE}" presName="horz2" presStyleCnt="0"/>
      <dgm:spPr/>
    </dgm:pt>
    <dgm:pt modelId="{59F79604-8BD1-4F08-8DE2-55B6B5D169CD}" type="pres">
      <dgm:prSet presAssocID="{6E68C39D-B181-4753-8B51-3631132131BE}" presName="horzSpace2" presStyleCnt="0"/>
      <dgm:spPr/>
    </dgm:pt>
    <dgm:pt modelId="{CA58BD9D-3A05-4F52-B39C-9C7A8C50E96A}" type="pres">
      <dgm:prSet presAssocID="{6E68C39D-B181-4753-8B51-3631132131BE}" presName="tx2" presStyleLbl="revTx" presStyleIdx="5" presStyleCnt="6"/>
      <dgm:spPr/>
      <dgm:t>
        <a:bodyPr/>
        <a:lstStyle/>
        <a:p>
          <a:endParaRPr lang="es-AR"/>
        </a:p>
      </dgm:t>
    </dgm:pt>
    <dgm:pt modelId="{0C5D3927-5AB7-499D-88E5-CFCB276B93EC}" type="pres">
      <dgm:prSet presAssocID="{6E68C39D-B181-4753-8B51-3631132131BE}" presName="vert2" presStyleCnt="0"/>
      <dgm:spPr/>
    </dgm:pt>
    <dgm:pt modelId="{D349EBFA-E96C-4C8E-982C-567EB0A6EECA}" type="pres">
      <dgm:prSet presAssocID="{6E68C39D-B181-4753-8B51-3631132131BE}" presName="thinLine2b" presStyleLbl="callout" presStyleIdx="4" presStyleCnt="5"/>
      <dgm:spPr/>
    </dgm:pt>
    <dgm:pt modelId="{72FC4327-55E3-4B95-9BB3-9255FC058217}" type="pres">
      <dgm:prSet presAssocID="{6E68C39D-B181-4753-8B51-3631132131BE}" presName="vertSpace2b" presStyleCnt="0"/>
      <dgm:spPr/>
    </dgm:pt>
  </dgm:ptLst>
  <dgm:cxnLst>
    <dgm:cxn modelId="{39C34D73-0A36-4A50-B458-E4DC533B36F5}" type="presOf" srcId="{6E68C39D-B181-4753-8B51-3631132131BE}" destId="{CA58BD9D-3A05-4F52-B39C-9C7A8C50E96A}" srcOrd="0" destOrd="0" presId="urn:microsoft.com/office/officeart/2008/layout/LinedList"/>
    <dgm:cxn modelId="{119CB3A2-F30B-428A-A661-D8DB9C0259A2}" srcId="{760A10C1-8D52-4F22-B7E6-978547073D21}" destId="{6E68C39D-B181-4753-8B51-3631132131BE}" srcOrd="4" destOrd="0" parTransId="{F9C46469-F04F-4FF9-8C6E-39CF324C1A4D}" sibTransId="{1DB851E8-F24C-4F9E-83BE-0ABF4D8F79D2}"/>
    <dgm:cxn modelId="{F8443607-EFCD-4750-A352-683F490819BA}" srcId="{760A10C1-8D52-4F22-B7E6-978547073D21}" destId="{411179C5-5A74-4321-8D57-FDC73D4409C4}" srcOrd="2" destOrd="0" parTransId="{056BAE25-6EB9-4811-BBD4-CE0655FE3393}" sibTransId="{E7C923B4-F979-4C56-8025-8B2F882D6154}"/>
    <dgm:cxn modelId="{787DA004-F693-4605-95A4-9456168EB98A}" type="presOf" srcId="{D3A51AC0-3870-4C66-B28E-7FBD37301DBB}" destId="{B9C28B51-9D00-4C5A-AE72-A6C5BB9E806B}" srcOrd="0" destOrd="0" presId="urn:microsoft.com/office/officeart/2008/layout/LinedList"/>
    <dgm:cxn modelId="{64FB2A2C-4A94-46A0-8548-6DB24330F289}" srcId="{760A10C1-8D52-4F22-B7E6-978547073D21}" destId="{0BFDE384-B72A-4621-B7DE-AB00CFDF0714}" srcOrd="0" destOrd="0" parTransId="{BE60BC89-FBA8-4CB3-B26A-FDEB29E61E41}" sibTransId="{62A9E594-2E32-44FD-BE47-AB5E80634E5B}"/>
    <dgm:cxn modelId="{482C37AF-3706-4C11-B2B5-FB7D8B4CD442}" srcId="{760A10C1-8D52-4F22-B7E6-978547073D21}" destId="{9A62FB1F-7676-477A-8140-31EA10F68904}" srcOrd="3" destOrd="0" parTransId="{06087408-C9BD-487C-86ED-ACF4A3F4FD5E}" sibTransId="{24C586F6-8C1F-4197-BC57-7A81041D3380}"/>
    <dgm:cxn modelId="{4970C4F6-7752-4720-8A0C-9EDC9720EBA0}" srcId="{760A10C1-8D52-4F22-B7E6-978547073D21}" destId="{D3A51AC0-3870-4C66-B28E-7FBD37301DBB}" srcOrd="1" destOrd="0" parTransId="{F276DC28-61B4-49EC-A299-E3A8FB7560CF}" sibTransId="{DF3A0242-DB42-4A43-829B-6EF61EF8EBB2}"/>
    <dgm:cxn modelId="{A4AF479C-B167-483E-AE54-291C7106BB6C}" type="presOf" srcId="{760A10C1-8D52-4F22-B7E6-978547073D21}" destId="{965C50E3-8E66-4BA8-8964-A852CB736385}" srcOrd="0" destOrd="0" presId="urn:microsoft.com/office/officeart/2008/layout/LinedList"/>
    <dgm:cxn modelId="{00C0E464-AEC0-4F34-9B92-B73921D14CCD}" type="presOf" srcId="{9A62FB1F-7676-477A-8140-31EA10F68904}" destId="{0160EC9F-0403-4F2E-BCF8-EE51B24EF486}" srcOrd="0" destOrd="0" presId="urn:microsoft.com/office/officeart/2008/layout/LinedList"/>
    <dgm:cxn modelId="{C79F1C65-296D-49AE-B05E-4D0E6EF625AF}" srcId="{5400DBEE-0014-4588-98B0-41792A8BD884}" destId="{760A10C1-8D52-4F22-B7E6-978547073D21}" srcOrd="0" destOrd="0" parTransId="{05E68647-D78E-4767-A43D-4BBCC5DA61F0}" sibTransId="{0551B944-5A37-48F0-84E2-0AE478628E99}"/>
    <dgm:cxn modelId="{BFD5FB86-4C65-40B1-A8AA-B16FDB4801CC}" type="presOf" srcId="{5400DBEE-0014-4588-98B0-41792A8BD884}" destId="{29245BF4-3061-4D1B-A50E-A73F67D580DF}" srcOrd="0" destOrd="0" presId="urn:microsoft.com/office/officeart/2008/layout/LinedList"/>
    <dgm:cxn modelId="{10A7166B-AC29-4347-829D-8EA509ABE311}" type="presOf" srcId="{411179C5-5A74-4321-8D57-FDC73D4409C4}" destId="{3C0B89C9-5672-4846-A4BB-FAECE9543AFD}" srcOrd="0" destOrd="0" presId="urn:microsoft.com/office/officeart/2008/layout/LinedList"/>
    <dgm:cxn modelId="{D7F67EBA-4F05-47B4-93A8-EFB0A988A475}" type="presOf" srcId="{0BFDE384-B72A-4621-B7DE-AB00CFDF0714}" destId="{559664CE-A279-4288-BA33-1FCE9987E038}" srcOrd="0" destOrd="0" presId="urn:microsoft.com/office/officeart/2008/layout/LinedList"/>
    <dgm:cxn modelId="{72A10A5D-2292-4B3B-9F5B-5FA0E9955542}" type="presParOf" srcId="{29245BF4-3061-4D1B-A50E-A73F67D580DF}" destId="{306898F4-D79C-4C2C-A201-4B7969645C15}" srcOrd="0" destOrd="0" presId="urn:microsoft.com/office/officeart/2008/layout/LinedList"/>
    <dgm:cxn modelId="{C590EB8F-2B3E-411B-AE40-4E8A1D38EB60}" type="presParOf" srcId="{29245BF4-3061-4D1B-A50E-A73F67D580DF}" destId="{CE441E6C-43FE-4236-8F94-2002E2C48100}" srcOrd="1" destOrd="0" presId="urn:microsoft.com/office/officeart/2008/layout/LinedList"/>
    <dgm:cxn modelId="{CF89B12B-4A38-4838-A3EB-1AF25C693FAC}" type="presParOf" srcId="{CE441E6C-43FE-4236-8F94-2002E2C48100}" destId="{965C50E3-8E66-4BA8-8964-A852CB736385}" srcOrd="0" destOrd="0" presId="urn:microsoft.com/office/officeart/2008/layout/LinedList"/>
    <dgm:cxn modelId="{47275054-8124-49C2-A502-B1A980F3A079}" type="presParOf" srcId="{CE441E6C-43FE-4236-8F94-2002E2C48100}" destId="{40E7C53E-4BC0-4987-BC57-DC920A9B8BA2}" srcOrd="1" destOrd="0" presId="urn:microsoft.com/office/officeart/2008/layout/LinedList"/>
    <dgm:cxn modelId="{C2469E2D-DFA2-43C2-B8FF-D83A579E596F}" type="presParOf" srcId="{40E7C53E-4BC0-4987-BC57-DC920A9B8BA2}" destId="{1285883A-BC4E-4ABB-AC03-1072A67C900E}" srcOrd="0" destOrd="0" presId="urn:microsoft.com/office/officeart/2008/layout/LinedList"/>
    <dgm:cxn modelId="{6D8CA01B-E3B9-4F7A-8227-A10454A4FD3B}" type="presParOf" srcId="{40E7C53E-4BC0-4987-BC57-DC920A9B8BA2}" destId="{CA960C23-7C0A-4FB8-993B-BDDF48F39B2C}" srcOrd="1" destOrd="0" presId="urn:microsoft.com/office/officeart/2008/layout/LinedList"/>
    <dgm:cxn modelId="{A4186D45-A4D4-4CCC-BB5F-3237291D0E45}" type="presParOf" srcId="{CA960C23-7C0A-4FB8-993B-BDDF48F39B2C}" destId="{2E7AA013-0FFF-47B8-A2C0-C6984DF6845F}" srcOrd="0" destOrd="0" presId="urn:microsoft.com/office/officeart/2008/layout/LinedList"/>
    <dgm:cxn modelId="{5B89B85C-163F-4DC1-B296-820FB57EDC4B}" type="presParOf" srcId="{CA960C23-7C0A-4FB8-993B-BDDF48F39B2C}" destId="{559664CE-A279-4288-BA33-1FCE9987E038}" srcOrd="1" destOrd="0" presId="urn:microsoft.com/office/officeart/2008/layout/LinedList"/>
    <dgm:cxn modelId="{759D6B85-4039-4E74-82C1-1D07C937A72F}" type="presParOf" srcId="{CA960C23-7C0A-4FB8-993B-BDDF48F39B2C}" destId="{6976A391-FA1F-48DC-8701-FB2095686844}" srcOrd="2" destOrd="0" presId="urn:microsoft.com/office/officeart/2008/layout/LinedList"/>
    <dgm:cxn modelId="{AD58E2C8-7960-4DA7-B3D0-8629E88B6142}" type="presParOf" srcId="{40E7C53E-4BC0-4987-BC57-DC920A9B8BA2}" destId="{CAD9C1DB-733E-428A-BA76-DB4A918A0DA0}" srcOrd="2" destOrd="0" presId="urn:microsoft.com/office/officeart/2008/layout/LinedList"/>
    <dgm:cxn modelId="{364912F9-D4D8-49E1-A744-9F96F8550878}" type="presParOf" srcId="{40E7C53E-4BC0-4987-BC57-DC920A9B8BA2}" destId="{98ABBF72-43FB-4EE1-BB71-DC751C3229BB}" srcOrd="3" destOrd="0" presId="urn:microsoft.com/office/officeart/2008/layout/LinedList"/>
    <dgm:cxn modelId="{8278B8E2-CB59-402F-A399-CD7A80CABD97}" type="presParOf" srcId="{40E7C53E-4BC0-4987-BC57-DC920A9B8BA2}" destId="{21EA5F6C-AE0F-43C6-922A-F9DA945F4265}" srcOrd="4" destOrd="0" presId="urn:microsoft.com/office/officeart/2008/layout/LinedList"/>
    <dgm:cxn modelId="{33D5656B-1FAF-470B-94CF-2977CA730A4A}" type="presParOf" srcId="{21EA5F6C-AE0F-43C6-922A-F9DA945F4265}" destId="{13DDDE21-7087-400B-9659-C21F2CD461CE}" srcOrd="0" destOrd="0" presId="urn:microsoft.com/office/officeart/2008/layout/LinedList"/>
    <dgm:cxn modelId="{D0D1D0D0-212E-47AC-B39D-B3FFB459B606}" type="presParOf" srcId="{21EA5F6C-AE0F-43C6-922A-F9DA945F4265}" destId="{B9C28B51-9D00-4C5A-AE72-A6C5BB9E806B}" srcOrd="1" destOrd="0" presId="urn:microsoft.com/office/officeart/2008/layout/LinedList"/>
    <dgm:cxn modelId="{05E0D7A5-23EC-4E0C-AF04-5B220BD5BF10}" type="presParOf" srcId="{21EA5F6C-AE0F-43C6-922A-F9DA945F4265}" destId="{3E7B2CE2-50D2-4E2C-9C3E-C40AAAE1967F}" srcOrd="2" destOrd="0" presId="urn:microsoft.com/office/officeart/2008/layout/LinedList"/>
    <dgm:cxn modelId="{9DDB715F-8EF4-4826-AE29-53FD65F5185F}" type="presParOf" srcId="{40E7C53E-4BC0-4987-BC57-DC920A9B8BA2}" destId="{190A316D-19B6-408A-BD9D-6F89BBC64BAC}" srcOrd="5" destOrd="0" presId="urn:microsoft.com/office/officeart/2008/layout/LinedList"/>
    <dgm:cxn modelId="{E074A3E2-F1E7-47A0-AD84-8ECC77782248}" type="presParOf" srcId="{40E7C53E-4BC0-4987-BC57-DC920A9B8BA2}" destId="{0EBC2BD0-82D4-4C33-AD9F-09D0C2585F5A}" srcOrd="6" destOrd="0" presId="urn:microsoft.com/office/officeart/2008/layout/LinedList"/>
    <dgm:cxn modelId="{046BB915-4125-4BCE-844F-A789193D168C}" type="presParOf" srcId="{40E7C53E-4BC0-4987-BC57-DC920A9B8BA2}" destId="{CD724A85-71CF-41D6-B747-AB73EFCD8E62}" srcOrd="7" destOrd="0" presId="urn:microsoft.com/office/officeart/2008/layout/LinedList"/>
    <dgm:cxn modelId="{3DE928C2-0186-4A91-A7EF-7C7C9820818E}" type="presParOf" srcId="{CD724A85-71CF-41D6-B747-AB73EFCD8E62}" destId="{87BF3C5F-229D-41A5-924D-2A34DCD958BA}" srcOrd="0" destOrd="0" presId="urn:microsoft.com/office/officeart/2008/layout/LinedList"/>
    <dgm:cxn modelId="{8CF65478-F12B-48DD-AE95-F2494AA032D5}" type="presParOf" srcId="{CD724A85-71CF-41D6-B747-AB73EFCD8E62}" destId="{3C0B89C9-5672-4846-A4BB-FAECE9543AFD}" srcOrd="1" destOrd="0" presId="urn:microsoft.com/office/officeart/2008/layout/LinedList"/>
    <dgm:cxn modelId="{A41D352E-F235-4863-9BC8-C50ABBDB9B34}" type="presParOf" srcId="{CD724A85-71CF-41D6-B747-AB73EFCD8E62}" destId="{ED3B8EC7-4735-4380-AFDC-F10561D8569C}" srcOrd="2" destOrd="0" presId="urn:microsoft.com/office/officeart/2008/layout/LinedList"/>
    <dgm:cxn modelId="{836CEE6B-E07B-470B-8AFE-4EC6D4D18188}" type="presParOf" srcId="{40E7C53E-4BC0-4987-BC57-DC920A9B8BA2}" destId="{A32B7F8B-1E1D-4687-B2E3-B6DEC83D4015}" srcOrd="8" destOrd="0" presId="urn:microsoft.com/office/officeart/2008/layout/LinedList"/>
    <dgm:cxn modelId="{BB9BB012-F525-4426-87AE-0EFF21AEBBEA}" type="presParOf" srcId="{40E7C53E-4BC0-4987-BC57-DC920A9B8BA2}" destId="{568FBE09-F8E7-4171-B70F-F80CFDF5483F}" srcOrd="9" destOrd="0" presId="urn:microsoft.com/office/officeart/2008/layout/LinedList"/>
    <dgm:cxn modelId="{9311D66B-0FC0-4AFF-8415-6D591FA3ED82}" type="presParOf" srcId="{40E7C53E-4BC0-4987-BC57-DC920A9B8BA2}" destId="{3C4DC768-B7C1-4CDA-B5C8-20BC23E35BF2}" srcOrd="10" destOrd="0" presId="urn:microsoft.com/office/officeart/2008/layout/LinedList"/>
    <dgm:cxn modelId="{C420F92D-DF8C-41F7-8F7A-D02D4459223B}" type="presParOf" srcId="{3C4DC768-B7C1-4CDA-B5C8-20BC23E35BF2}" destId="{370DE518-52E1-4746-90D4-167727B30569}" srcOrd="0" destOrd="0" presId="urn:microsoft.com/office/officeart/2008/layout/LinedList"/>
    <dgm:cxn modelId="{11092E05-86D7-4C46-878F-BF22CEC90ACA}" type="presParOf" srcId="{3C4DC768-B7C1-4CDA-B5C8-20BC23E35BF2}" destId="{0160EC9F-0403-4F2E-BCF8-EE51B24EF486}" srcOrd="1" destOrd="0" presId="urn:microsoft.com/office/officeart/2008/layout/LinedList"/>
    <dgm:cxn modelId="{D3622CAC-437A-433B-B068-1081E585857C}" type="presParOf" srcId="{3C4DC768-B7C1-4CDA-B5C8-20BC23E35BF2}" destId="{7F7F435F-E3CD-4FA4-8A4F-27231BD34EC0}" srcOrd="2" destOrd="0" presId="urn:microsoft.com/office/officeart/2008/layout/LinedList"/>
    <dgm:cxn modelId="{CA5A1F7B-8D8B-4C7C-85B7-798BFEED992A}" type="presParOf" srcId="{40E7C53E-4BC0-4987-BC57-DC920A9B8BA2}" destId="{8A46FD83-58EA-4088-80BA-3A36271822ED}" srcOrd="11" destOrd="0" presId="urn:microsoft.com/office/officeart/2008/layout/LinedList"/>
    <dgm:cxn modelId="{2868FE7B-7A60-4EEE-8463-EC0BAA826458}" type="presParOf" srcId="{40E7C53E-4BC0-4987-BC57-DC920A9B8BA2}" destId="{17E43821-812F-4461-9074-94E6269A9A3F}" srcOrd="12" destOrd="0" presId="urn:microsoft.com/office/officeart/2008/layout/LinedList"/>
    <dgm:cxn modelId="{8E610E05-9F6E-487A-B0D2-162B90C9A59E}" type="presParOf" srcId="{40E7C53E-4BC0-4987-BC57-DC920A9B8BA2}" destId="{E458CC2D-97C0-4D78-964A-4FDD2FA676D9}" srcOrd="13" destOrd="0" presId="urn:microsoft.com/office/officeart/2008/layout/LinedList"/>
    <dgm:cxn modelId="{4B7C4303-50AD-4878-89EA-7CC493BC053F}" type="presParOf" srcId="{E458CC2D-97C0-4D78-964A-4FDD2FA676D9}" destId="{59F79604-8BD1-4F08-8DE2-55B6B5D169CD}" srcOrd="0" destOrd="0" presId="urn:microsoft.com/office/officeart/2008/layout/LinedList"/>
    <dgm:cxn modelId="{101C4D87-87F8-424A-AF8D-ACDA146A28F4}" type="presParOf" srcId="{E458CC2D-97C0-4D78-964A-4FDD2FA676D9}" destId="{CA58BD9D-3A05-4F52-B39C-9C7A8C50E96A}" srcOrd="1" destOrd="0" presId="urn:microsoft.com/office/officeart/2008/layout/LinedList"/>
    <dgm:cxn modelId="{9C51CDC5-854A-405C-981D-115BD75A83FA}" type="presParOf" srcId="{E458CC2D-97C0-4D78-964A-4FDD2FA676D9}" destId="{0C5D3927-5AB7-499D-88E5-CFCB276B93EC}" srcOrd="2" destOrd="0" presId="urn:microsoft.com/office/officeart/2008/layout/LinedList"/>
    <dgm:cxn modelId="{48CCD80E-9A7B-48AA-98D5-12FC6B52AF8B}" type="presParOf" srcId="{40E7C53E-4BC0-4987-BC57-DC920A9B8BA2}" destId="{D349EBFA-E96C-4C8E-982C-567EB0A6EECA}" srcOrd="14" destOrd="0" presId="urn:microsoft.com/office/officeart/2008/layout/LinedList"/>
    <dgm:cxn modelId="{DFA018C2-4A66-43B8-83C4-1CCA987B70D6}" type="presParOf" srcId="{40E7C53E-4BC0-4987-BC57-DC920A9B8BA2}" destId="{72FC4327-55E3-4B95-9BB3-9255FC0582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A2EC11-BCC8-4827-85D3-849C5C0D44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FB3133-4162-4951-8964-03D6A721FEDA}">
      <dgm:prSet phldrT="[Texto]"/>
      <dgm:spPr/>
      <dgm:t>
        <a:bodyPr/>
        <a:lstStyle/>
        <a:p>
          <a:r>
            <a:rPr lang="es-AR" dirty="0" smtClean="0"/>
            <a:t>Lenguaje de definición de datos</a:t>
          </a:r>
          <a:endParaRPr lang="es-AR" dirty="0"/>
        </a:p>
      </dgm:t>
    </dgm:pt>
    <dgm:pt modelId="{AA4CD034-969B-4FA5-903E-0734540F5DF6}" type="parTrans" cxnId="{0073AC68-7DA1-4EB8-9A58-AF201AEDD027}">
      <dgm:prSet/>
      <dgm:spPr/>
      <dgm:t>
        <a:bodyPr/>
        <a:lstStyle/>
        <a:p>
          <a:endParaRPr lang="es-AR"/>
        </a:p>
      </dgm:t>
    </dgm:pt>
    <dgm:pt modelId="{59BEAC76-4218-439B-82E0-6AD27E2583C9}" type="sibTrans" cxnId="{0073AC68-7DA1-4EB8-9A58-AF201AEDD027}">
      <dgm:prSet/>
      <dgm:spPr/>
      <dgm:t>
        <a:bodyPr/>
        <a:lstStyle/>
        <a:p>
          <a:endParaRPr lang="es-AR"/>
        </a:p>
      </dgm:t>
    </dgm:pt>
    <dgm:pt modelId="{A2A1DD17-1763-427E-93BC-DF7201498D7B}">
      <dgm:prSet phldrT="[Texto]"/>
      <dgm:spPr/>
      <dgm:t>
        <a:bodyPr/>
        <a:lstStyle/>
        <a:p>
          <a:r>
            <a:rPr lang="es-AR" dirty="0" smtClean="0"/>
            <a:t>Es muy amplio</a:t>
          </a:r>
          <a:endParaRPr lang="es-AR" dirty="0"/>
        </a:p>
      </dgm:t>
    </dgm:pt>
    <dgm:pt modelId="{1ADFCC7D-1F16-416B-B676-A16596192F4A}" type="parTrans" cxnId="{E7F75BB2-B697-46B2-A495-3FA67774D686}">
      <dgm:prSet/>
      <dgm:spPr/>
      <dgm:t>
        <a:bodyPr/>
        <a:lstStyle/>
        <a:p>
          <a:endParaRPr lang="es-AR"/>
        </a:p>
      </dgm:t>
    </dgm:pt>
    <dgm:pt modelId="{0A2F25F8-719C-4FA9-B7A0-246B5F3182F8}" type="sibTrans" cxnId="{E7F75BB2-B697-46B2-A495-3FA67774D686}">
      <dgm:prSet/>
      <dgm:spPr/>
      <dgm:t>
        <a:bodyPr/>
        <a:lstStyle/>
        <a:p>
          <a:endParaRPr lang="es-AR"/>
        </a:p>
      </dgm:t>
    </dgm:pt>
    <dgm:pt modelId="{69B416B3-9775-4AC6-9559-560BC7843154}">
      <dgm:prSet phldrT="[Texto]"/>
      <dgm:spPr/>
      <dgm:t>
        <a:bodyPr/>
        <a:lstStyle/>
        <a:p>
          <a:r>
            <a:rPr lang="es-AR" dirty="0" smtClean="0"/>
            <a:t>Solo veremos las operaciones mas comunes</a:t>
          </a:r>
          <a:endParaRPr lang="es-AR" dirty="0"/>
        </a:p>
      </dgm:t>
    </dgm:pt>
    <dgm:pt modelId="{E4388F1E-C302-41ED-A664-4D34A27E6439}" type="parTrans" cxnId="{8064312B-17D9-4086-862A-F9C7E7873B7D}">
      <dgm:prSet/>
      <dgm:spPr/>
      <dgm:t>
        <a:bodyPr/>
        <a:lstStyle/>
        <a:p>
          <a:endParaRPr lang="es-AR"/>
        </a:p>
      </dgm:t>
    </dgm:pt>
    <dgm:pt modelId="{3BEB11FA-C14C-4E51-B5F5-35A272691C9D}" type="sibTrans" cxnId="{8064312B-17D9-4086-862A-F9C7E7873B7D}">
      <dgm:prSet/>
      <dgm:spPr/>
      <dgm:t>
        <a:bodyPr/>
        <a:lstStyle/>
        <a:p>
          <a:endParaRPr lang="es-AR"/>
        </a:p>
      </dgm:t>
    </dgm:pt>
    <dgm:pt modelId="{2F556680-61A6-4C12-9670-1EC5CF149F5D}">
      <dgm:prSet phldrT="[Texto]"/>
      <dgm:spPr/>
      <dgm:t>
        <a:bodyPr/>
        <a:lstStyle/>
        <a:p>
          <a:r>
            <a:rPr lang="es-AR" dirty="0" smtClean="0"/>
            <a:t>CREATE DATABASE</a:t>
          </a:r>
          <a:endParaRPr lang="es-AR" dirty="0"/>
        </a:p>
      </dgm:t>
    </dgm:pt>
    <dgm:pt modelId="{75F2C2F1-8E8E-4F7F-8AFD-D45985218966}" type="parTrans" cxnId="{B7DCEB3A-6DD3-4F2E-A6AF-535F82E5432B}">
      <dgm:prSet/>
      <dgm:spPr/>
      <dgm:t>
        <a:bodyPr/>
        <a:lstStyle/>
        <a:p>
          <a:endParaRPr lang="es-AR"/>
        </a:p>
      </dgm:t>
    </dgm:pt>
    <dgm:pt modelId="{3C9B5952-C9CC-402F-943F-0177FEAFF294}" type="sibTrans" cxnId="{B7DCEB3A-6DD3-4F2E-A6AF-535F82E5432B}">
      <dgm:prSet/>
      <dgm:spPr/>
      <dgm:t>
        <a:bodyPr/>
        <a:lstStyle/>
        <a:p>
          <a:endParaRPr lang="es-AR"/>
        </a:p>
      </dgm:t>
    </dgm:pt>
    <dgm:pt modelId="{E5B5060C-4711-4488-A0B5-EA570861BECC}">
      <dgm:prSet phldrT="[Texto]"/>
      <dgm:spPr/>
      <dgm:t>
        <a:bodyPr/>
        <a:lstStyle/>
        <a:p>
          <a:r>
            <a:rPr lang="es-AR" dirty="0" smtClean="0"/>
            <a:t>DROP DATABASE</a:t>
          </a:r>
          <a:endParaRPr lang="es-AR" dirty="0"/>
        </a:p>
      </dgm:t>
    </dgm:pt>
    <dgm:pt modelId="{0080020D-1B01-42B1-9CBF-FDB235AE8B07}" type="parTrans" cxnId="{B20A3BA9-C492-446F-B34F-69806B9D231B}">
      <dgm:prSet/>
      <dgm:spPr/>
      <dgm:t>
        <a:bodyPr/>
        <a:lstStyle/>
        <a:p>
          <a:endParaRPr lang="es-AR"/>
        </a:p>
      </dgm:t>
    </dgm:pt>
    <dgm:pt modelId="{8DEB8FCF-99FB-4F2D-89BB-0314DA536BDB}" type="sibTrans" cxnId="{B20A3BA9-C492-446F-B34F-69806B9D231B}">
      <dgm:prSet/>
      <dgm:spPr/>
      <dgm:t>
        <a:bodyPr/>
        <a:lstStyle/>
        <a:p>
          <a:endParaRPr lang="es-AR"/>
        </a:p>
      </dgm:t>
    </dgm:pt>
    <dgm:pt modelId="{EE826288-2330-4038-A5FF-16239F8998B8}">
      <dgm:prSet phldrT="[Texto]"/>
      <dgm:spPr/>
      <dgm:t>
        <a:bodyPr/>
        <a:lstStyle/>
        <a:p>
          <a:r>
            <a:rPr lang="es-AR" dirty="0" smtClean="0"/>
            <a:t>CREATE TABLE</a:t>
          </a:r>
          <a:endParaRPr lang="es-AR" dirty="0"/>
        </a:p>
      </dgm:t>
    </dgm:pt>
    <dgm:pt modelId="{EE93F3CE-7033-4716-9F70-179D8C27FDC0}" type="parTrans" cxnId="{99A52A3E-660D-4F19-BD70-AB58B30E761E}">
      <dgm:prSet/>
      <dgm:spPr/>
      <dgm:t>
        <a:bodyPr/>
        <a:lstStyle/>
        <a:p>
          <a:endParaRPr lang="es-AR"/>
        </a:p>
      </dgm:t>
    </dgm:pt>
    <dgm:pt modelId="{5775676C-E1AB-4989-81AF-4C55066466DA}" type="sibTrans" cxnId="{99A52A3E-660D-4F19-BD70-AB58B30E761E}">
      <dgm:prSet/>
      <dgm:spPr/>
      <dgm:t>
        <a:bodyPr/>
        <a:lstStyle/>
        <a:p>
          <a:endParaRPr lang="es-AR"/>
        </a:p>
      </dgm:t>
    </dgm:pt>
    <dgm:pt modelId="{436B738E-FCDC-4411-88D2-ABF123BFDCC2}">
      <dgm:prSet phldrT="[Texto]"/>
      <dgm:spPr/>
      <dgm:t>
        <a:bodyPr/>
        <a:lstStyle/>
        <a:p>
          <a:r>
            <a:rPr lang="es-AR" dirty="0" smtClean="0"/>
            <a:t>ALTER TABLE</a:t>
          </a:r>
          <a:endParaRPr lang="es-AR" dirty="0"/>
        </a:p>
      </dgm:t>
    </dgm:pt>
    <dgm:pt modelId="{FC013BC9-8969-463E-B37A-7AC2F220541B}" type="parTrans" cxnId="{2440108D-DFEB-4E77-BDFF-0F7D93792632}">
      <dgm:prSet/>
      <dgm:spPr/>
      <dgm:t>
        <a:bodyPr/>
        <a:lstStyle/>
        <a:p>
          <a:endParaRPr lang="es-AR"/>
        </a:p>
      </dgm:t>
    </dgm:pt>
    <dgm:pt modelId="{45D53B8D-AFB7-4591-B8BF-B8AA654F7D21}" type="sibTrans" cxnId="{2440108D-DFEB-4E77-BDFF-0F7D93792632}">
      <dgm:prSet/>
      <dgm:spPr/>
      <dgm:t>
        <a:bodyPr/>
        <a:lstStyle/>
        <a:p>
          <a:endParaRPr lang="es-AR"/>
        </a:p>
      </dgm:t>
    </dgm:pt>
    <dgm:pt modelId="{84F2E172-8200-4A11-954D-75AC53C76437}">
      <dgm:prSet phldrT="[Texto]"/>
      <dgm:spPr/>
      <dgm:t>
        <a:bodyPr/>
        <a:lstStyle/>
        <a:p>
          <a:r>
            <a:rPr lang="es-AR" dirty="0" smtClean="0"/>
            <a:t>DROP TABLE</a:t>
          </a:r>
          <a:endParaRPr lang="es-AR" dirty="0"/>
        </a:p>
      </dgm:t>
    </dgm:pt>
    <dgm:pt modelId="{FF78D186-A312-4A79-B7E4-88BC29C39267}" type="parTrans" cxnId="{71C8AE8A-3990-49D2-94BC-B619386B4331}">
      <dgm:prSet/>
      <dgm:spPr/>
      <dgm:t>
        <a:bodyPr/>
        <a:lstStyle/>
        <a:p>
          <a:endParaRPr lang="es-AR"/>
        </a:p>
      </dgm:t>
    </dgm:pt>
    <dgm:pt modelId="{BAC83D27-EF66-470F-A17E-8CF917BD9215}" type="sibTrans" cxnId="{71C8AE8A-3990-49D2-94BC-B619386B4331}">
      <dgm:prSet/>
      <dgm:spPr/>
      <dgm:t>
        <a:bodyPr/>
        <a:lstStyle/>
        <a:p>
          <a:endParaRPr lang="es-AR"/>
        </a:p>
      </dgm:t>
    </dgm:pt>
    <dgm:pt modelId="{A2E23FFE-E59C-463E-A7BC-64FD69BB0D50}" type="pres">
      <dgm:prSet presAssocID="{14A2EC11-BCC8-4827-85D3-849C5C0D44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161FCE-0AC6-40B6-8917-4B30FE20F03C}" type="pres">
      <dgm:prSet presAssocID="{8AFB3133-4162-4951-8964-03D6A721FED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A6D48C-AD99-438E-8913-32F725F40428}" type="pres">
      <dgm:prSet presAssocID="{8AFB3133-4162-4951-8964-03D6A721FED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5434F5-FA9F-413C-9B48-C03F39E899DA}" type="presOf" srcId="{436B738E-FCDC-4411-88D2-ABF123BFDCC2}" destId="{D8A6D48C-AD99-438E-8913-32F725F40428}" srcOrd="0" destOrd="5" presId="urn:microsoft.com/office/officeart/2005/8/layout/vList2"/>
    <dgm:cxn modelId="{B20A3BA9-C492-446F-B34F-69806B9D231B}" srcId="{8AFB3133-4162-4951-8964-03D6A721FEDA}" destId="{E5B5060C-4711-4488-A0B5-EA570861BECC}" srcOrd="3" destOrd="0" parTransId="{0080020D-1B01-42B1-9CBF-FDB235AE8B07}" sibTransId="{8DEB8FCF-99FB-4F2D-89BB-0314DA536BDB}"/>
    <dgm:cxn modelId="{5B47E49D-D746-4D4D-A29C-AEF4296069C5}" type="presOf" srcId="{69B416B3-9775-4AC6-9559-560BC7843154}" destId="{D8A6D48C-AD99-438E-8913-32F725F40428}" srcOrd="0" destOrd="1" presId="urn:microsoft.com/office/officeart/2005/8/layout/vList2"/>
    <dgm:cxn modelId="{0073AC68-7DA1-4EB8-9A58-AF201AEDD027}" srcId="{14A2EC11-BCC8-4827-85D3-849C5C0D4406}" destId="{8AFB3133-4162-4951-8964-03D6A721FEDA}" srcOrd="0" destOrd="0" parTransId="{AA4CD034-969B-4FA5-903E-0734540F5DF6}" sibTransId="{59BEAC76-4218-439B-82E0-6AD27E2583C9}"/>
    <dgm:cxn modelId="{71C8AE8A-3990-49D2-94BC-B619386B4331}" srcId="{8AFB3133-4162-4951-8964-03D6A721FEDA}" destId="{84F2E172-8200-4A11-954D-75AC53C76437}" srcOrd="6" destOrd="0" parTransId="{FF78D186-A312-4A79-B7E4-88BC29C39267}" sibTransId="{BAC83D27-EF66-470F-A17E-8CF917BD9215}"/>
    <dgm:cxn modelId="{2440108D-DFEB-4E77-BDFF-0F7D93792632}" srcId="{8AFB3133-4162-4951-8964-03D6A721FEDA}" destId="{436B738E-FCDC-4411-88D2-ABF123BFDCC2}" srcOrd="5" destOrd="0" parTransId="{FC013BC9-8969-463E-B37A-7AC2F220541B}" sibTransId="{45D53B8D-AFB7-4591-B8BF-B8AA654F7D21}"/>
    <dgm:cxn modelId="{E537A2C7-F3B4-439C-979F-32EEE37CD11D}" type="presOf" srcId="{8AFB3133-4162-4951-8964-03D6A721FEDA}" destId="{BD161FCE-0AC6-40B6-8917-4B30FE20F03C}" srcOrd="0" destOrd="0" presId="urn:microsoft.com/office/officeart/2005/8/layout/vList2"/>
    <dgm:cxn modelId="{B7DCEB3A-6DD3-4F2E-A6AF-535F82E5432B}" srcId="{8AFB3133-4162-4951-8964-03D6A721FEDA}" destId="{2F556680-61A6-4C12-9670-1EC5CF149F5D}" srcOrd="2" destOrd="0" parTransId="{75F2C2F1-8E8E-4F7F-8AFD-D45985218966}" sibTransId="{3C9B5952-C9CC-402F-943F-0177FEAFF294}"/>
    <dgm:cxn modelId="{9A86AA55-4F17-43C3-BCF9-A36F41D2A229}" type="presOf" srcId="{E5B5060C-4711-4488-A0B5-EA570861BECC}" destId="{D8A6D48C-AD99-438E-8913-32F725F40428}" srcOrd="0" destOrd="3" presId="urn:microsoft.com/office/officeart/2005/8/layout/vList2"/>
    <dgm:cxn modelId="{78F1FD66-9565-47DA-BFF3-0C770FFF7186}" type="presOf" srcId="{A2A1DD17-1763-427E-93BC-DF7201498D7B}" destId="{D8A6D48C-AD99-438E-8913-32F725F40428}" srcOrd="0" destOrd="0" presId="urn:microsoft.com/office/officeart/2005/8/layout/vList2"/>
    <dgm:cxn modelId="{9DD8A610-A951-4F76-92B0-0D7A12BD9770}" type="presOf" srcId="{84F2E172-8200-4A11-954D-75AC53C76437}" destId="{D8A6D48C-AD99-438E-8913-32F725F40428}" srcOrd="0" destOrd="6" presId="urn:microsoft.com/office/officeart/2005/8/layout/vList2"/>
    <dgm:cxn modelId="{4E0D124A-9862-4457-A5C5-C7A244AC9569}" type="presOf" srcId="{14A2EC11-BCC8-4827-85D3-849C5C0D4406}" destId="{A2E23FFE-E59C-463E-A7BC-64FD69BB0D50}" srcOrd="0" destOrd="0" presId="urn:microsoft.com/office/officeart/2005/8/layout/vList2"/>
    <dgm:cxn modelId="{8064312B-17D9-4086-862A-F9C7E7873B7D}" srcId="{8AFB3133-4162-4951-8964-03D6A721FEDA}" destId="{69B416B3-9775-4AC6-9559-560BC7843154}" srcOrd="1" destOrd="0" parTransId="{E4388F1E-C302-41ED-A664-4D34A27E6439}" sibTransId="{3BEB11FA-C14C-4E51-B5F5-35A272691C9D}"/>
    <dgm:cxn modelId="{99A52A3E-660D-4F19-BD70-AB58B30E761E}" srcId="{8AFB3133-4162-4951-8964-03D6A721FEDA}" destId="{EE826288-2330-4038-A5FF-16239F8998B8}" srcOrd="4" destOrd="0" parTransId="{EE93F3CE-7033-4716-9F70-179D8C27FDC0}" sibTransId="{5775676C-E1AB-4989-81AF-4C55066466DA}"/>
    <dgm:cxn modelId="{E7F75BB2-B697-46B2-A495-3FA67774D686}" srcId="{8AFB3133-4162-4951-8964-03D6A721FEDA}" destId="{A2A1DD17-1763-427E-93BC-DF7201498D7B}" srcOrd="0" destOrd="0" parTransId="{1ADFCC7D-1F16-416B-B676-A16596192F4A}" sibTransId="{0A2F25F8-719C-4FA9-B7A0-246B5F3182F8}"/>
    <dgm:cxn modelId="{27157F30-4597-4E9B-8FC5-445A9F092B13}" type="presOf" srcId="{2F556680-61A6-4C12-9670-1EC5CF149F5D}" destId="{D8A6D48C-AD99-438E-8913-32F725F40428}" srcOrd="0" destOrd="2" presId="urn:microsoft.com/office/officeart/2005/8/layout/vList2"/>
    <dgm:cxn modelId="{CEC6FA5E-7291-4A71-92F2-EDC59811C4B8}" type="presOf" srcId="{EE826288-2330-4038-A5FF-16239F8998B8}" destId="{D8A6D48C-AD99-438E-8913-32F725F40428}" srcOrd="0" destOrd="4" presId="urn:microsoft.com/office/officeart/2005/8/layout/vList2"/>
    <dgm:cxn modelId="{AE3B37D6-0E51-4724-8A9A-1592875866EE}" type="presParOf" srcId="{A2E23FFE-E59C-463E-A7BC-64FD69BB0D50}" destId="{BD161FCE-0AC6-40B6-8917-4B30FE20F03C}" srcOrd="0" destOrd="0" presId="urn:microsoft.com/office/officeart/2005/8/layout/vList2"/>
    <dgm:cxn modelId="{6F887C6A-78A0-4C31-9D5A-EFD98FF61D32}" type="presParOf" srcId="{A2E23FFE-E59C-463E-A7BC-64FD69BB0D50}" destId="{D8A6D48C-AD99-438E-8913-32F725F404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F2328-20B5-4685-8361-292CD2EF2A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B5E495B-DE84-4580-9DF9-DF2D4D2D9173}">
      <dgm:prSet phldrT="[Texto]"/>
      <dgm:spPr/>
      <dgm:t>
        <a:bodyPr/>
        <a:lstStyle/>
        <a:p>
          <a:r>
            <a:rPr lang="es-AR" dirty="0" smtClean="0"/>
            <a:t>Tablas sobre las cuales se resolverán las </a:t>
          </a:r>
          <a:r>
            <a:rPr lang="es-AR" dirty="0" err="1" smtClean="0"/>
            <a:t>consutas</a:t>
          </a:r>
          <a:endParaRPr lang="es-AR" dirty="0"/>
        </a:p>
      </dgm:t>
    </dgm:pt>
    <dgm:pt modelId="{E2A6F945-FC45-46D5-96C0-079607CDBFF2}" type="parTrans" cxnId="{030C6099-55F7-4A76-B908-AF7030410FF8}">
      <dgm:prSet/>
      <dgm:spPr/>
      <dgm:t>
        <a:bodyPr/>
        <a:lstStyle/>
        <a:p>
          <a:endParaRPr lang="es-AR"/>
        </a:p>
      </dgm:t>
    </dgm:pt>
    <dgm:pt modelId="{39E62D2A-C697-4878-A59B-DA5FB402C193}" type="sibTrans" cxnId="{030C6099-55F7-4A76-B908-AF7030410FF8}">
      <dgm:prSet/>
      <dgm:spPr/>
      <dgm:t>
        <a:bodyPr/>
        <a:lstStyle/>
        <a:p>
          <a:endParaRPr lang="es-AR"/>
        </a:p>
      </dgm:t>
    </dgm:pt>
    <dgm:pt modelId="{073311F0-EA26-4664-B882-65CC9992164D}">
      <dgm:prSet phldrT="[Texto]"/>
      <dgm:spPr/>
      <dgm:t>
        <a:bodyPr/>
        <a:lstStyle/>
        <a:p>
          <a:r>
            <a:rPr lang="es-AR" dirty="0" smtClean="0"/>
            <a:t>Asociados=( </a:t>
          </a:r>
          <a:r>
            <a:rPr lang="es-AR" dirty="0" err="1" smtClean="0"/>
            <a:t>idsocio</a:t>
          </a:r>
          <a:r>
            <a:rPr lang="es-AR" dirty="0" smtClean="0"/>
            <a:t>, nombre, dirección, teléfono, sexo, </a:t>
          </a:r>
          <a:r>
            <a:rPr lang="es-AR" dirty="0" err="1" smtClean="0"/>
            <a:t>estadocivil</a:t>
          </a:r>
          <a:r>
            <a:rPr lang="es-AR" dirty="0" smtClean="0"/>
            <a:t>, </a:t>
          </a:r>
          <a:r>
            <a:rPr lang="es-AR" dirty="0" err="1" smtClean="0"/>
            <a:t>fechanacimiento</a:t>
          </a:r>
          <a:r>
            <a:rPr lang="es-AR" dirty="0" smtClean="0"/>
            <a:t>, </a:t>
          </a:r>
          <a:r>
            <a:rPr lang="es-AR" dirty="0" err="1" smtClean="0"/>
            <a:t>idlocalidad</a:t>
          </a:r>
          <a:r>
            <a:rPr lang="es-AR" dirty="0" smtClean="0"/>
            <a:t>)</a:t>
          </a:r>
          <a:endParaRPr lang="es-AR" dirty="0"/>
        </a:p>
      </dgm:t>
    </dgm:pt>
    <dgm:pt modelId="{42C5B337-9018-4654-A6B1-B9F412A8DF08}" type="parTrans" cxnId="{DCE300F7-DA8E-4DFA-BB41-1E5CB07268C7}">
      <dgm:prSet/>
      <dgm:spPr/>
      <dgm:t>
        <a:bodyPr/>
        <a:lstStyle/>
        <a:p>
          <a:endParaRPr lang="es-AR"/>
        </a:p>
      </dgm:t>
    </dgm:pt>
    <dgm:pt modelId="{8ABA92F0-729F-4F68-9D2B-DEF278CE1CFA}" type="sibTrans" cxnId="{DCE300F7-DA8E-4DFA-BB41-1E5CB07268C7}">
      <dgm:prSet/>
      <dgm:spPr/>
      <dgm:t>
        <a:bodyPr/>
        <a:lstStyle/>
        <a:p>
          <a:endParaRPr lang="es-AR"/>
        </a:p>
      </dgm:t>
    </dgm:pt>
    <dgm:pt modelId="{D1AE7083-6EC3-4664-9F1C-27CACAD12C82}">
      <dgm:prSet phldrT="[Texto]"/>
      <dgm:spPr/>
      <dgm:t>
        <a:bodyPr/>
        <a:lstStyle/>
        <a:p>
          <a:r>
            <a:rPr lang="es-AR" dirty="0" smtClean="0"/>
            <a:t>Deportes=( </a:t>
          </a:r>
          <a:r>
            <a:rPr lang="es-AR" dirty="0" err="1" smtClean="0"/>
            <a:t>iddeporte</a:t>
          </a:r>
          <a:r>
            <a:rPr lang="es-AR" dirty="0" smtClean="0"/>
            <a:t>, nombre, </a:t>
          </a:r>
          <a:r>
            <a:rPr lang="es-AR" dirty="0" err="1" smtClean="0"/>
            <a:t>monto_cuota</a:t>
          </a:r>
          <a:r>
            <a:rPr lang="es-AR" dirty="0" smtClean="0"/>
            <a:t>, </a:t>
          </a:r>
          <a:r>
            <a:rPr lang="es-AR" dirty="0" err="1" smtClean="0"/>
            <a:t>idsede</a:t>
          </a:r>
          <a:r>
            <a:rPr lang="es-AR" dirty="0" smtClean="0"/>
            <a:t> )</a:t>
          </a:r>
          <a:endParaRPr lang="es-AR" dirty="0"/>
        </a:p>
      </dgm:t>
    </dgm:pt>
    <dgm:pt modelId="{6DC61DD0-0456-45A8-BFAE-D195ABA3081C}" type="parTrans" cxnId="{64EB39E6-5D8F-4C96-A6C8-EF877457FE91}">
      <dgm:prSet/>
      <dgm:spPr/>
      <dgm:t>
        <a:bodyPr/>
        <a:lstStyle/>
        <a:p>
          <a:endParaRPr lang="es-AR"/>
        </a:p>
      </dgm:t>
    </dgm:pt>
    <dgm:pt modelId="{5A0DC61E-5824-4FFE-9BB9-18E425177806}" type="sibTrans" cxnId="{64EB39E6-5D8F-4C96-A6C8-EF877457FE91}">
      <dgm:prSet/>
      <dgm:spPr/>
      <dgm:t>
        <a:bodyPr/>
        <a:lstStyle/>
        <a:p>
          <a:endParaRPr lang="es-AR"/>
        </a:p>
      </dgm:t>
    </dgm:pt>
    <dgm:pt modelId="{5C382785-E120-476E-BAD9-9435B79B1C69}">
      <dgm:prSet phldrT="[Texto]"/>
      <dgm:spPr/>
      <dgm:t>
        <a:bodyPr/>
        <a:lstStyle/>
        <a:p>
          <a:r>
            <a:rPr lang="es-AR" dirty="0" smtClean="0"/>
            <a:t>Practica = (</a:t>
          </a:r>
          <a:r>
            <a:rPr lang="es-AR" dirty="0" err="1" smtClean="0"/>
            <a:t>idsocio</a:t>
          </a:r>
          <a:r>
            <a:rPr lang="es-AR" dirty="0" smtClean="0"/>
            <a:t>, </a:t>
          </a:r>
          <a:r>
            <a:rPr lang="es-AR" dirty="0" err="1" smtClean="0"/>
            <a:t>iddeporte</a:t>
          </a:r>
          <a:r>
            <a:rPr lang="es-AR" dirty="0" smtClean="0"/>
            <a:t> )</a:t>
          </a:r>
          <a:endParaRPr lang="es-AR" dirty="0"/>
        </a:p>
      </dgm:t>
    </dgm:pt>
    <dgm:pt modelId="{CC4EB55A-91AE-46D7-8449-BA6977FF289D}" type="parTrans" cxnId="{67DCEEC5-502C-440F-A4B8-D22BCEC9CD78}">
      <dgm:prSet/>
      <dgm:spPr/>
      <dgm:t>
        <a:bodyPr/>
        <a:lstStyle/>
        <a:p>
          <a:endParaRPr lang="es-AR"/>
        </a:p>
      </dgm:t>
    </dgm:pt>
    <dgm:pt modelId="{A0F674B9-F70A-4CE6-98AC-D41B5F40CA08}" type="sibTrans" cxnId="{67DCEEC5-502C-440F-A4B8-D22BCEC9CD78}">
      <dgm:prSet/>
      <dgm:spPr/>
      <dgm:t>
        <a:bodyPr/>
        <a:lstStyle/>
        <a:p>
          <a:endParaRPr lang="es-AR"/>
        </a:p>
      </dgm:t>
    </dgm:pt>
    <dgm:pt modelId="{B5D7A201-7E37-488A-9A8B-9EB3323D05B1}">
      <dgm:prSet phldrT="[Texto]"/>
      <dgm:spPr/>
      <dgm:t>
        <a:bodyPr/>
        <a:lstStyle/>
        <a:p>
          <a:r>
            <a:rPr lang="es-AR" dirty="0" smtClean="0"/>
            <a:t>Localidad =(</a:t>
          </a:r>
          <a:r>
            <a:rPr lang="es-AR" dirty="0" err="1" smtClean="0"/>
            <a:t>idlocalidad</a:t>
          </a:r>
          <a:r>
            <a:rPr lang="es-AR" dirty="0" smtClean="0"/>
            <a:t>, nombre)</a:t>
          </a:r>
          <a:endParaRPr lang="es-AR" dirty="0"/>
        </a:p>
      </dgm:t>
    </dgm:pt>
    <dgm:pt modelId="{48478972-41CA-4B01-919A-1C1ECA7EDA22}" type="parTrans" cxnId="{A258C4CA-8842-40C8-B0CA-72EF0416F036}">
      <dgm:prSet/>
      <dgm:spPr/>
      <dgm:t>
        <a:bodyPr/>
        <a:lstStyle/>
        <a:p>
          <a:endParaRPr lang="es-AR"/>
        </a:p>
      </dgm:t>
    </dgm:pt>
    <dgm:pt modelId="{99494EC8-6364-472B-8297-D7C94E79E917}" type="sibTrans" cxnId="{A258C4CA-8842-40C8-B0CA-72EF0416F036}">
      <dgm:prSet/>
      <dgm:spPr/>
      <dgm:t>
        <a:bodyPr/>
        <a:lstStyle/>
        <a:p>
          <a:endParaRPr lang="es-AR"/>
        </a:p>
      </dgm:t>
    </dgm:pt>
    <dgm:pt modelId="{7A1ECAFB-7BAA-4592-9A8A-96713EBFF001}">
      <dgm:prSet phldrT="[Texto]"/>
      <dgm:spPr/>
      <dgm:t>
        <a:bodyPr/>
        <a:lstStyle/>
        <a:p>
          <a:r>
            <a:rPr lang="es-AR" dirty="0" smtClean="0"/>
            <a:t>Sedes = (</a:t>
          </a:r>
          <a:r>
            <a:rPr lang="es-AR" dirty="0" err="1" smtClean="0"/>
            <a:t>idsede</a:t>
          </a:r>
          <a:r>
            <a:rPr lang="es-AR" dirty="0" smtClean="0"/>
            <a:t>, nombre, dirección, </a:t>
          </a:r>
          <a:r>
            <a:rPr lang="es-AR" dirty="0" err="1" smtClean="0"/>
            <a:t>idlocalidad</a:t>
          </a:r>
          <a:r>
            <a:rPr lang="es-AR" dirty="0" smtClean="0"/>
            <a:t> )</a:t>
          </a:r>
          <a:endParaRPr lang="es-AR" dirty="0"/>
        </a:p>
      </dgm:t>
    </dgm:pt>
    <dgm:pt modelId="{7B6D2BE1-F28C-42BE-99DA-0D0E8500717A}" type="parTrans" cxnId="{F63E31D2-6303-41C6-9F99-DFE1E165B4FC}">
      <dgm:prSet/>
      <dgm:spPr/>
      <dgm:t>
        <a:bodyPr/>
        <a:lstStyle/>
        <a:p>
          <a:endParaRPr lang="es-AR"/>
        </a:p>
      </dgm:t>
    </dgm:pt>
    <dgm:pt modelId="{2AAB8CFB-8064-460A-B5B0-A347404A5AC4}" type="sibTrans" cxnId="{F63E31D2-6303-41C6-9F99-DFE1E165B4FC}">
      <dgm:prSet/>
      <dgm:spPr/>
      <dgm:t>
        <a:bodyPr/>
        <a:lstStyle/>
        <a:p>
          <a:endParaRPr lang="es-AR"/>
        </a:p>
      </dgm:t>
    </dgm:pt>
    <dgm:pt modelId="{3344511C-7E1A-449C-A75E-A00089FD6CB2}" type="pres">
      <dgm:prSet presAssocID="{B30F2328-20B5-4685-8361-292CD2EF2A98}" presName="linear" presStyleCnt="0">
        <dgm:presLayoutVars>
          <dgm:animLvl val="lvl"/>
          <dgm:resizeHandles val="exact"/>
        </dgm:presLayoutVars>
      </dgm:prSet>
      <dgm:spPr/>
    </dgm:pt>
    <dgm:pt modelId="{08CD6B2F-F312-4C5E-A5DC-9641C73F623E}" type="pres">
      <dgm:prSet presAssocID="{AB5E495B-DE84-4580-9DF9-DF2D4D2D91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FFBBB3-7D6D-49E0-A9B2-880AF0645B8C}" type="pres">
      <dgm:prSet presAssocID="{AB5E495B-DE84-4580-9DF9-DF2D4D2D917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C699D73-9FA0-4533-B5B1-F8735EA8CC3F}" type="presOf" srcId="{AB5E495B-DE84-4580-9DF9-DF2D4D2D9173}" destId="{08CD6B2F-F312-4C5E-A5DC-9641C73F623E}" srcOrd="0" destOrd="0" presId="urn:microsoft.com/office/officeart/2005/8/layout/vList2"/>
    <dgm:cxn modelId="{030C6099-55F7-4A76-B908-AF7030410FF8}" srcId="{B30F2328-20B5-4685-8361-292CD2EF2A98}" destId="{AB5E495B-DE84-4580-9DF9-DF2D4D2D9173}" srcOrd="0" destOrd="0" parTransId="{E2A6F945-FC45-46D5-96C0-079607CDBFF2}" sibTransId="{39E62D2A-C697-4878-A59B-DA5FB402C193}"/>
    <dgm:cxn modelId="{001951FA-A818-49DC-95DD-87B1D893C5E8}" type="presOf" srcId="{5C382785-E120-476E-BAD9-9435B79B1C69}" destId="{E9FFBBB3-7D6D-49E0-A9B2-880AF0645B8C}" srcOrd="0" destOrd="2" presId="urn:microsoft.com/office/officeart/2005/8/layout/vList2"/>
    <dgm:cxn modelId="{67DCEEC5-502C-440F-A4B8-D22BCEC9CD78}" srcId="{AB5E495B-DE84-4580-9DF9-DF2D4D2D9173}" destId="{5C382785-E120-476E-BAD9-9435B79B1C69}" srcOrd="2" destOrd="0" parTransId="{CC4EB55A-91AE-46D7-8449-BA6977FF289D}" sibTransId="{A0F674B9-F70A-4CE6-98AC-D41B5F40CA08}"/>
    <dgm:cxn modelId="{4E662955-EB81-4705-A528-71E020EAFEBF}" type="presOf" srcId="{B5D7A201-7E37-488A-9A8B-9EB3323D05B1}" destId="{E9FFBBB3-7D6D-49E0-A9B2-880AF0645B8C}" srcOrd="0" destOrd="3" presId="urn:microsoft.com/office/officeart/2005/8/layout/vList2"/>
    <dgm:cxn modelId="{D0B80F78-11C8-4090-A46E-A6FFEA05C359}" type="presOf" srcId="{073311F0-EA26-4664-B882-65CC9992164D}" destId="{E9FFBBB3-7D6D-49E0-A9B2-880AF0645B8C}" srcOrd="0" destOrd="0" presId="urn:microsoft.com/office/officeart/2005/8/layout/vList2"/>
    <dgm:cxn modelId="{91A1056B-6CAB-40B2-90BF-3B40B740B131}" type="presOf" srcId="{B30F2328-20B5-4685-8361-292CD2EF2A98}" destId="{3344511C-7E1A-449C-A75E-A00089FD6CB2}" srcOrd="0" destOrd="0" presId="urn:microsoft.com/office/officeart/2005/8/layout/vList2"/>
    <dgm:cxn modelId="{64EB39E6-5D8F-4C96-A6C8-EF877457FE91}" srcId="{AB5E495B-DE84-4580-9DF9-DF2D4D2D9173}" destId="{D1AE7083-6EC3-4664-9F1C-27CACAD12C82}" srcOrd="1" destOrd="0" parTransId="{6DC61DD0-0456-45A8-BFAE-D195ABA3081C}" sibTransId="{5A0DC61E-5824-4FFE-9BB9-18E425177806}"/>
    <dgm:cxn modelId="{A258C4CA-8842-40C8-B0CA-72EF0416F036}" srcId="{AB5E495B-DE84-4580-9DF9-DF2D4D2D9173}" destId="{B5D7A201-7E37-488A-9A8B-9EB3323D05B1}" srcOrd="3" destOrd="0" parTransId="{48478972-41CA-4B01-919A-1C1ECA7EDA22}" sibTransId="{99494EC8-6364-472B-8297-D7C94E79E917}"/>
    <dgm:cxn modelId="{3DCD5530-90CA-40EA-88E2-BE162495C74E}" type="presOf" srcId="{D1AE7083-6EC3-4664-9F1C-27CACAD12C82}" destId="{E9FFBBB3-7D6D-49E0-A9B2-880AF0645B8C}" srcOrd="0" destOrd="1" presId="urn:microsoft.com/office/officeart/2005/8/layout/vList2"/>
    <dgm:cxn modelId="{0E6BD909-0E01-4D12-806A-E0B06FBB273A}" type="presOf" srcId="{7A1ECAFB-7BAA-4592-9A8A-96713EBFF001}" destId="{E9FFBBB3-7D6D-49E0-A9B2-880AF0645B8C}" srcOrd="0" destOrd="4" presId="urn:microsoft.com/office/officeart/2005/8/layout/vList2"/>
    <dgm:cxn modelId="{F63E31D2-6303-41C6-9F99-DFE1E165B4FC}" srcId="{AB5E495B-DE84-4580-9DF9-DF2D4D2D9173}" destId="{7A1ECAFB-7BAA-4592-9A8A-96713EBFF001}" srcOrd="4" destOrd="0" parTransId="{7B6D2BE1-F28C-42BE-99DA-0D0E8500717A}" sibTransId="{2AAB8CFB-8064-460A-B5B0-A347404A5AC4}"/>
    <dgm:cxn modelId="{DCE300F7-DA8E-4DFA-BB41-1E5CB07268C7}" srcId="{AB5E495B-DE84-4580-9DF9-DF2D4D2D9173}" destId="{073311F0-EA26-4664-B882-65CC9992164D}" srcOrd="0" destOrd="0" parTransId="{42C5B337-9018-4654-A6B1-B9F412A8DF08}" sibTransId="{8ABA92F0-729F-4F68-9D2B-DEF278CE1CFA}"/>
    <dgm:cxn modelId="{F759D871-B5C8-4ECD-8513-AD27E9B2E47A}" type="presParOf" srcId="{3344511C-7E1A-449C-A75E-A00089FD6CB2}" destId="{08CD6B2F-F312-4C5E-A5DC-9641C73F623E}" srcOrd="0" destOrd="0" presId="urn:microsoft.com/office/officeart/2005/8/layout/vList2"/>
    <dgm:cxn modelId="{79D056A1-0387-40A0-A9E9-44A791203699}" type="presParOf" srcId="{3344511C-7E1A-449C-A75E-A00089FD6CB2}" destId="{E9FFBBB3-7D6D-49E0-A9B2-880AF0645B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Definiciones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DDL / DML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Consultas/</a:t>
          </a:r>
          <a:r>
            <a:rPr lang="es-AR" sz="3200" kern="1200" dirty="0" err="1" smtClean="0"/>
            <a:t>Updates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Ejemplos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32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Lenguaje de Consultas Estructurado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(SQL)</a:t>
          </a:r>
          <a:endParaRPr lang="es-AR" sz="3400" kern="1200" dirty="0"/>
        </a:p>
      </dsp:txBody>
      <dsp:txXfrm>
        <a:off x="156677" y="156677"/>
        <a:ext cx="2896190" cy="346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98F4-D79C-4C2C-A201-4B7969645C15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C50E3-8E66-4BA8-8964-A852CB736385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historia</a:t>
          </a:r>
          <a:endParaRPr lang="es-AR" sz="3500" kern="1200" dirty="0"/>
        </a:p>
      </dsp:txBody>
      <dsp:txXfrm>
        <a:off x="0" y="0"/>
        <a:ext cx="1783080" cy="3778250"/>
      </dsp:txXfrm>
    </dsp:sp>
    <dsp:sp modelId="{559664CE-A279-4288-BA33-1FCE9987E038}">
      <dsp:nvSpPr>
        <dsp:cNvPr id="0" name=""/>
        <dsp:cNvSpPr/>
      </dsp:nvSpPr>
      <dsp:spPr>
        <a:xfrm>
          <a:off x="1916811" y="35605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1986  Es un </a:t>
          </a:r>
          <a:r>
            <a:rPr lang="es-AR" sz="1900" kern="1200" dirty="0" err="1" smtClean="0"/>
            <a:t>estándart</a:t>
          </a:r>
          <a:r>
            <a:rPr lang="es-AR" sz="1900" kern="1200" dirty="0" smtClean="0"/>
            <a:t> ANSI</a:t>
          </a:r>
          <a:endParaRPr lang="es-AR" sz="1900" kern="1200" dirty="0"/>
        </a:p>
      </dsp:txBody>
      <dsp:txXfrm>
        <a:off x="1916811" y="35605"/>
        <a:ext cx="6998589" cy="712111"/>
      </dsp:txXfrm>
    </dsp:sp>
    <dsp:sp modelId="{CAD9C1DB-733E-428A-BA76-DB4A918A0DA0}">
      <dsp:nvSpPr>
        <dsp:cNvPr id="0" name=""/>
        <dsp:cNvSpPr/>
      </dsp:nvSpPr>
      <dsp:spPr>
        <a:xfrm>
          <a:off x="1783080" y="74771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28B51-9D00-4C5A-AE72-A6C5BB9E806B}">
      <dsp:nvSpPr>
        <dsp:cNvPr id="0" name=""/>
        <dsp:cNvSpPr/>
      </dsp:nvSpPr>
      <dsp:spPr>
        <a:xfrm>
          <a:off x="1916811" y="783322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1992 se amplia el </a:t>
          </a:r>
          <a:r>
            <a:rPr lang="es-AR" sz="1900" kern="1200" dirty="0" err="1" smtClean="0"/>
            <a:t>estándart</a:t>
          </a:r>
          <a:r>
            <a:rPr lang="es-AR" sz="1900" kern="1200" dirty="0" smtClean="0"/>
            <a:t> (SQL2 o SQL 92)</a:t>
          </a:r>
          <a:endParaRPr lang="es-AR" sz="1900" kern="1200" dirty="0"/>
        </a:p>
      </dsp:txBody>
      <dsp:txXfrm>
        <a:off x="1916811" y="783322"/>
        <a:ext cx="6998589" cy="712111"/>
      </dsp:txXfrm>
    </dsp:sp>
    <dsp:sp modelId="{190A316D-19B6-408A-BD9D-6F89BBC64BAC}">
      <dsp:nvSpPr>
        <dsp:cNvPr id="0" name=""/>
        <dsp:cNvSpPr/>
      </dsp:nvSpPr>
      <dsp:spPr>
        <a:xfrm>
          <a:off x="1783080" y="149543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89C9-5672-4846-A4BB-FAECE9543AFD}">
      <dsp:nvSpPr>
        <dsp:cNvPr id="0" name=""/>
        <dsp:cNvSpPr/>
      </dsp:nvSpPr>
      <dsp:spPr>
        <a:xfrm>
          <a:off x="1916811" y="1531039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1999  Se crea SQL 2000 incorporando expresiones regulares, consultas recursivas y características de OO</a:t>
          </a:r>
        </a:p>
      </dsp:txBody>
      <dsp:txXfrm>
        <a:off x="1916811" y="1531039"/>
        <a:ext cx="6998589" cy="712111"/>
      </dsp:txXfrm>
    </dsp:sp>
    <dsp:sp modelId="{A32B7F8B-1E1D-4687-B2E3-B6DEC83D4015}">
      <dsp:nvSpPr>
        <dsp:cNvPr id="0" name=""/>
        <dsp:cNvSpPr/>
      </dsp:nvSpPr>
      <dsp:spPr>
        <a:xfrm>
          <a:off x="1783080" y="2243151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EC9F-0403-4F2E-BCF8-EE51B24EF486}">
      <dsp:nvSpPr>
        <dsp:cNvPr id="0" name=""/>
        <dsp:cNvSpPr/>
      </dsp:nvSpPr>
      <dsp:spPr>
        <a:xfrm>
          <a:off x="1916811" y="2278757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2003  Surge SQL 3 agrega características de XML</a:t>
          </a:r>
        </a:p>
      </dsp:txBody>
      <dsp:txXfrm>
        <a:off x="1916811" y="2278757"/>
        <a:ext cx="6998589" cy="712111"/>
      </dsp:txXfrm>
    </dsp:sp>
    <dsp:sp modelId="{8A46FD83-58EA-4088-80BA-3A36271822ED}">
      <dsp:nvSpPr>
        <dsp:cNvPr id="0" name=""/>
        <dsp:cNvSpPr/>
      </dsp:nvSpPr>
      <dsp:spPr>
        <a:xfrm>
          <a:off x="1783080" y="299086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8BD9D-3A05-4F52-B39C-9C7A8C50E96A}">
      <dsp:nvSpPr>
        <dsp:cNvPr id="0" name=""/>
        <dsp:cNvSpPr/>
      </dsp:nvSpPr>
      <dsp:spPr>
        <a:xfrm>
          <a:off x="1916811" y="3026474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2006 se definen características que lo acercan al mundo W3C</a:t>
          </a:r>
        </a:p>
      </dsp:txBody>
      <dsp:txXfrm>
        <a:off x="1916811" y="3026474"/>
        <a:ext cx="6998589" cy="712111"/>
      </dsp:txXfrm>
    </dsp:sp>
    <dsp:sp modelId="{D349EBFA-E96C-4C8E-982C-567EB0A6EECA}">
      <dsp:nvSpPr>
        <dsp:cNvPr id="0" name=""/>
        <dsp:cNvSpPr/>
      </dsp:nvSpPr>
      <dsp:spPr>
        <a:xfrm>
          <a:off x="1783080" y="3738585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61FCE-0AC6-40B6-8917-4B30FE20F03C}">
      <dsp:nvSpPr>
        <dsp:cNvPr id="0" name=""/>
        <dsp:cNvSpPr/>
      </dsp:nvSpPr>
      <dsp:spPr>
        <a:xfrm>
          <a:off x="0" y="81814"/>
          <a:ext cx="9650054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Lenguaje de definición de datos</a:t>
          </a:r>
          <a:endParaRPr lang="es-AR" sz="3500" kern="1200" dirty="0"/>
        </a:p>
      </dsp:txBody>
      <dsp:txXfrm>
        <a:off x="40980" y="122794"/>
        <a:ext cx="9568094" cy="757514"/>
      </dsp:txXfrm>
    </dsp:sp>
    <dsp:sp modelId="{D8A6D48C-AD99-438E-8913-32F725F40428}">
      <dsp:nvSpPr>
        <dsp:cNvPr id="0" name=""/>
        <dsp:cNvSpPr/>
      </dsp:nvSpPr>
      <dsp:spPr>
        <a:xfrm>
          <a:off x="0" y="921289"/>
          <a:ext cx="9650054" cy="326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38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Es muy amplio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Solo veremos las operaciones mas comunes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CREATE DATABASE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DROP DATABASE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CREATE TABLE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ALTER TABLE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DROP TABLE</a:t>
          </a:r>
          <a:endParaRPr lang="es-AR" sz="2700" kern="1200" dirty="0"/>
        </a:p>
      </dsp:txBody>
      <dsp:txXfrm>
        <a:off x="0" y="921289"/>
        <a:ext cx="9650054" cy="326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6B2F-F312-4C5E-A5DC-9641C73F623E}">
      <dsp:nvSpPr>
        <dsp:cNvPr id="0" name=""/>
        <dsp:cNvSpPr/>
      </dsp:nvSpPr>
      <dsp:spPr>
        <a:xfrm>
          <a:off x="0" y="49164"/>
          <a:ext cx="1012767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Tablas sobre las cuales se resolverán las </a:t>
          </a:r>
          <a:r>
            <a:rPr lang="es-AR" sz="3300" kern="1200" dirty="0" err="1" smtClean="0"/>
            <a:t>consutas</a:t>
          </a:r>
          <a:endParaRPr lang="es-AR" sz="3300" kern="1200" dirty="0"/>
        </a:p>
      </dsp:txBody>
      <dsp:txXfrm>
        <a:off x="64083" y="113247"/>
        <a:ext cx="9999507" cy="1184574"/>
      </dsp:txXfrm>
    </dsp:sp>
    <dsp:sp modelId="{E9FFBBB3-7D6D-49E0-A9B2-880AF0645B8C}">
      <dsp:nvSpPr>
        <dsp:cNvPr id="0" name=""/>
        <dsp:cNvSpPr/>
      </dsp:nvSpPr>
      <dsp:spPr>
        <a:xfrm>
          <a:off x="0" y="1361905"/>
          <a:ext cx="10127673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Asociados=( </a:t>
          </a:r>
          <a:r>
            <a:rPr lang="es-AR" sz="2600" kern="1200" dirty="0" err="1" smtClean="0"/>
            <a:t>idsocio</a:t>
          </a:r>
          <a:r>
            <a:rPr lang="es-AR" sz="2600" kern="1200" dirty="0" smtClean="0"/>
            <a:t>, nombre, dirección, teléfono, sexo, </a:t>
          </a:r>
          <a:r>
            <a:rPr lang="es-AR" sz="2600" kern="1200" dirty="0" err="1" smtClean="0"/>
            <a:t>estadocivil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fechanacimiento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Deportes=( </a:t>
          </a:r>
          <a:r>
            <a:rPr lang="es-AR" sz="2600" kern="1200" dirty="0" err="1" smtClean="0"/>
            <a:t>iddeporte</a:t>
          </a:r>
          <a:r>
            <a:rPr lang="es-AR" sz="2600" kern="1200" dirty="0" smtClean="0"/>
            <a:t>, nombre, </a:t>
          </a:r>
          <a:r>
            <a:rPr lang="es-AR" sz="2600" kern="1200" dirty="0" err="1" smtClean="0"/>
            <a:t>monto_cuota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idsede</a:t>
          </a:r>
          <a:r>
            <a:rPr lang="es-AR" sz="2600" kern="1200" dirty="0" smtClean="0"/>
            <a:t> 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Practica = (</a:t>
          </a:r>
          <a:r>
            <a:rPr lang="es-AR" sz="2600" kern="1200" dirty="0" err="1" smtClean="0"/>
            <a:t>idsocio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iddeporte</a:t>
          </a:r>
          <a:r>
            <a:rPr lang="es-AR" sz="2600" kern="1200" dirty="0" smtClean="0"/>
            <a:t> 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Localidad =(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, nombre)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Sedes = (</a:t>
          </a:r>
          <a:r>
            <a:rPr lang="es-AR" sz="2600" kern="1200" dirty="0" err="1" smtClean="0"/>
            <a:t>idsede</a:t>
          </a:r>
          <a:r>
            <a:rPr lang="es-AR" sz="2600" kern="1200" dirty="0" smtClean="0"/>
            <a:t>, nombre, dirección, 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 )</a:t>
          </a:r>
          <a:endParaRPr lang="es-AR" sz="2600" kern="1200" dirty="0"/>
        </a:p>
      </dsp:txBody>
      <dsp:txXfrm>
        <a:off x="0" y="1361905"/>
        <a:ext cx="10127673" cy="2595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14/05/2015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0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 </a:t>
            </a:r>
            <a:r>
              <a:rPr lang="es-AR" dirty="0" smtClean="0"/>
              <a:t>4</a:t>
            </a:r>
            <a:endParaRPr lang="es-AR" dirty="0" smtClean="0"/>
          </a:p>
          <a:p>
            <a:r>
              <a:rPr lang="es-AR" dirty="0" smtClean="0"/>
              <a:t>Curso 2015</a:t>
            </a:r>
          </a:p>
          <a:p>
            <a:r>
              <a:rPr lang="es-AR" dirty="0" smtClean="0"/>
              <a:t>Prof.  Luciano Marrero</a:t>
            </a:r>
          </a:p>
          <a:p>
            <a:r>
              <a:rPr lang="es-AR" dirty="0" smtClean="0"/>
              <a:t>	  Pablo Thomas</a:t>
            </a:r>
          </a:p>
          <a:p>
            <a:r>
              <a:rPr lang="es-AR" dirty="0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604616"/>
          </a:xfrm>
        </p:spPr>
        <p:txBody>
          <a:bodyPr>
            <a:normAutofit fontScale="55000" lnSpcReduction="20000"/>
          </a:bodyPr>
          <a:lstStyle/>
          <a:p>
            <a:r>
              <a:rPr lang="es-AR" sz="4400" dirty="0" smtClean="0"/>
              <a:t>Ejemplo 1: nombre de todos los asociados</a:t>
            </a:r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pPr lvl="1"/>
            <a:r>
              <a:rPr lang="es-AR" altLang="es-AR" sz="3200" dirty="0" smtClean="0"/>
              <a:t>La Cláusula </a:t>
            </a:r>
            <a:r>
              <a:rPr lang="es-AR" altLang="es-AR" sz="3200" dirty="0" err="1" smtClean="0"/>
              <a:t>Select</a:t>
            </a:r>
            <a:r>
              <a:rPr lang="es-AR" altLang="es-AR" sz="3200" dirty="0" smtClean="0"/>
              <a:t> puede contener</a:t>
            </a:r>
          </a:p>
          <a:p>
            <a:pPr lvl="2"/>
            <a:r>
              <a:rPr lang="es-AR" altLang="es-AR" sz="3200" dirty="0" smtClean="0"/>
              <a:t>* (incluye todos los atributos de las tablas que aparecen en el </a:t>
            </a:r>
            <a:r>
              <a:rPr lang="es-AR" altLang="es-AR" sz="3200" dirty="0" err="1" smtClean="0"/>
              <a:t>from</a:t>
            </a:r>
            <a:r>
              <a:rPr lang="es-AR" altLang="es-AR" sz="3200" dirty="0" smtClean="0"/>
              <a:t>)</a:t>
            </a:r>
          </a:p>
          <a:p>
            <a:pPr lvl="2"/>
            <a:r>
              <a:rPr lang="es-AR" altLang="es-AR" sz="3200" dirty="0" err="1" smtClean="0"/>
              <a:t>Distinct</a:t>
            </a:r>
            <a:r>
              <a:rPr lang="es-AR" altLang="es-AR" sz="3200" dirty="0" smtClean="0"/>
              <a:t> (eliminan </a:t>
            </a:r>
            <a:r>
              <a:rPr lang="es-AR" altLang="es-AR" sz="3200" dirty="0" err="1" smtClean="0"/>
              <a:t>tuplas</a:t>
            </a:r>
            <a:r>
              <a:rPr lang="es-AR" altLang="es-AR" sz="3200" dirty="0" smtClean="0"/>
              <a:t> duplicadas)</a:t>
            </a:r>
          </a:p>
          <a:p>
            <a:pPr lvl="2"/>
            <a:r>
              <a:rPr lang="es-AR" altLang="es-AR" sz="3200" dirty="0" err="1" smtClean="0"/>
              <a:t>All</a:t>
            </a:r>
            <a:r>
              <a:rPr lang="es-AR" altLang="es-AR" sz="3200" dirty="0" smtClean="0"/>
              <a:t> (valor por defecto, aparecen todas las </a:t>
            </a:r>
            <a:r>
              <a:rPr lang="es-AR" altLang="es-AR" sz="3200" dirty="0" err="1" smtClean="0"/>
              <a:t>tuplas</a:t>
            </a:r>
            <a:r>
              <a:rPr lang="es-AR" altLang="es-AR" sz="3200" dirty="0" smtClean="0"/>
              <a:t>)</a:t>
            </a:r>
          </a:p>
          <a:p>
            <a:pPr lvl="1"/>
            <a:r>
              <a:rPr lang="es-AR" altLang="es-AR" sz="3400" dirty="0" smtClean="0"/>
              <a:t>Ejemplo 2: mostrar todos los datos de los asociados</a:t>
            </a:r>
          </a:p>
          <a:p>
            <a:pPr lvl="1"/>
            <a:r>
              <a:rPr lang="es-AR" altLang="es-AR" sz="3400" dirty="0" smtClean="0"/>
              <a:t>Ejemplo 3:  mostrar todos los id de localidades donde viven los asociados, sin repetir valores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5176548" y="2582228"/>
            <a:ext cx="3740727" cy="13016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 asociados</a:t>
            </a:r>
          </a:p>
        </p:txBody>
      </p:sp>
    </p:spTree>
    <p:extLst>
      <p:ext uri="{BB962C8B-B14F-4D97-AF65-F5344CB8AC3E}">
        <p14:creationId xmlns:p14="http://schemas.microsoft.com/office/powerpoint/2010/main" val="24579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 4:  mostrar de cuanto sería la cuota de cada deporte si se incrementara en un 25%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4253346" y="2984010"/>
            <a:ext cx="4663930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</a:rPr>
              <a:t>SELECT  </a:t>
            </a:r>
            <a:r>
              <a:rPr lang="es-AR" sz="2800" dirty="0" err="1" smtClean="0">
                <a:ln w="0"/>
              </a:rPr>
              <a:t>montocuota</a:t>
            </a:r>
            <a:r>
              <a:rPr lang="es-AR" sz="2800" dirty="0" smtClean="0">
                <a:ln w="0"/>
              </a:rPr>
              <a:t>*1.25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</a:rPr>
              <a:t>FROM   </a:t>
            </a:r>
            <a:r>
              <a:rPr lang="es-AR" sz="2800" dirty="0" smtClean="0">
                <a:ln w="0"/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13279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Cláusula WHERE</a:t>
            </a:r>
          </a:p>
          <a:p>
            <a:pPr lvl="1"/>
            <a:r>
              <a:rPr lang="es-AR" sz="2000" dirty="0" smtClean="0"/>
              <a:t>Ejemplo 5:  </a:t>
            </a:r>
            <a:r>
              <a:rPr lang="es-AR" sz="2000" b="1" dirty="0" smtClean="0"/>
              <a:t>Operadores lógicos</a:t>
            </a:r>
            <a:r>
              <a:rPr lang="es-AR" sz="2000" dirty="0" smtClean="0"/>
              <a:t>:  mostrar los asociados varones casados.</a:t>
            </a:r>
            <a:endParaRPr lang="es-AR" sz="2000" dirty="0"/>
          </a:p>
          <a:p>
            <a:pPr lvl="1"/>
            <a:r>
              <a:rPr lang="es-AR" sz="2000" dirty="0" smtClean="0"/>
              <a:t>Ejemplo 6:  </a:t>
            </a:r>
            <a:r>
              <a:rPr lang="es-AR" sz="2000" b="1" dirty="0" smtClean="0"/>
              <a:t>Operador BETWEEN</a:t>
            </a:r>
            <a:r>
              <a:rPr lang="es-AR" sz="2000" dirty="0" smtClean="0"/>
              <a:t>:  mostrar los deportes cuya cuota esté entre 400 y 600 pesos mensuales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0" y="4335895"/>
            <a:ext cx="6700262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FROM   deporte</a:t>
            </a:r>
          </a:p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WHERE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&gt;= 400 AND 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 &lt;= 600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00262" y="4335895"/>
            <a:ext cx="541568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 BETWEEN 400 and 600</a:t>
            </a:r>
            <a:endParaRPr lang="es-AR" sz="20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4842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Cláusula FROM</a:t>
            </a:r>
          </a:p>
          <a:p>
            <a:pPr lvl="1"/>
            <a:r>
              <a:rPr lang="es-AR" sz="2200" dirty="0" smtClean="0"/>
              <a:t>Ejemplo 7: </a:t>
            </a:r>
            <a:r>
              <a:rPr lang="es-AR" sz="2200" b="1" dirty="0" smtClean="0"/>
              <a:t>Producto Cartesiano</a:t>
            </a:r>
            <a:r>
              <a:rPr lang="es-AR" sz="2200" dirty="0" smtClean="0"/>
              <a:t>: mostrar para cada asociado su nombre y la localidad de residencia</a:t>
            </a:r>
          </a:p>
          <a:p>
            <a:pPr lvl="1"/>
            <a:r>
              <a:rPr lang="es-AR" sz="2200" dirty="0" smtClean="0"/>
              <a:t>Ejemplo 8: </a:t>
            </a:r>
            <a:r>
              <a:rPr lang="es-AR" sz="2200" b="1" dirty="0" smtClean="0"/>
              <a:t>Producto Natural</a:t>
            </a:r>
            <a:r>
              <a:rPr lang="es-AR" sz="2200" dirty="0"/>
              <a:t> 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DBD  - CLASE 4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5527" y="4250813"/>
            <a:ext cx="5985164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 smtClean="0">
                <a:ln w="0"/>
              </a:rPr>
              <a:t>asociado.nombre</a:t>
            </a:r>
            <a:r>
              <a:rPr lang="es-AR" sz="1700" dirty="0" smtClean="0">
                <a:ln w="0"/>
              </a:rPr>
              <a:t>, </a:t>
            </a:r>
            <a:r>
              <a:rPr lang="es-AR" sz="1700" dirty="0" err="1" smtClean="0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asociado, localidad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 smtClean="0">
                <a:ln w="0"/>
              </a:rPr>
              <a:t>asociado.idlocalidad</a:t>
            </a:r>
            <a:r>
              <a:rPr lang="es-AR" sz="1700" dirty="0" smtClean="0">
                <a:ln w="0"/>
              </a:rPr>
              <a:t> = </a:t>
            </a:r>
            <a:r>
              <a:rPr lang="es-AR" sz="1700" dirty="0" err="1" smtClean="0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86000" y="5584934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 smtClean="0">
                <a:ln w="0"/>
              </a:rPr>
              <a:t>asociado.nombre</a:t>
            </a:r>
            <a:r>
              <a:rPr lang="es-AR" sz="1700" dirty="0" smtClean="0">
                <a:ln w="0"/>
              </a:rPr>
              <a:t>, </a:t>
            </a:r>
            <a:r>
              <a:rPr lang="es-AR" sz="1700" dirty="0" err="1" smtClean="0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  </a:t>
            </a:r>
            <a:r>
              <a:rPr lang="es-AR" sz="1700" b="1" dirty="0" smtClean="0">
                <a:ln w="0"/>
              </a:rPr>
              <a:t>INNER JOIN  </a:t>
            </a:r>
            <a:r>
              <a:rPr lang="es-AR" sz="1700" dirty="0" smtClean="0">
                <a:ln w="0"/>
              </a:rPr>
              <a:t>localidad </a:t>
            </a:r>
            <a:r>
              <a:rPr lang="es-AR" sz="1700" b="1" dirty="0" smtClean="0">
                <a:ln w="0"/>
              </a:rPr>
              <a:t>ON</a:t>
            </a:r>
            <a:r>
              <a:rPr lang="es-AR" sz="1700" dirty="0" smtClean="0">
                <a:ln w="0"/>
              </a:rPr>
              <a:t> (</a:t>
            </a:r>
            <a:r>
              <a:rPr lang="es-AR" sz="1700" dirty="0" err="1" smtClean="0">
                <a:ln w="0"/>
              </a:rPr>
              <a:t>asociado.idlocalidad</a:t>
            </a:r>
            <a:r>
              <a:rPr lang="es-AR" sz="1700" dirty="0" smtClean="0">
                <a:ln w="0"/>
              </a:rPr>
              <a:t>=</a:t>
            </a:r>
            <a:r>
              <a:rPr lang="es-AR" sz="1700" dirty="0" err="1" smtClean="0">
                <a:ln w="0"/>
              </a:rPr>
              <a:t>localidad.idlocalidad</a:t>
            </a:r>
            <a:r>
              <a:rPr lang="es-AR" sz="1700" dirty="0" smtClean="0">
                <a:ln w="0"/>
              </a:rPr>
              <a:t>)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27862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 smtClean="0"/>
              <a:t>Operación de Renombrar</a:t>
            </a:r>
            <a:endParaRPr lang="es-AR" dirty="0"/>
          </a:p>
          <a:p>
            <a:pPr lvl="1"/>
            <a:r>
              <a:rPr lang="es-AR" dirty="0" smtClean="0"/>
              <a:t>Ejemplo 9:  mostrar todos los deportes salvo el mas costoso.</a:t>
            </a:r>
          </a:p>
          <a:p>
            <a:pPr lvl="1"/>
            <a:r>
              <a:rPr lang="es-AR" dirty="0" smtClean="0"/>
              <a:t>Ejemplo 10: presentar todos los asociados con nombre, dirección y localidad.  El listado debe figurar con la leyenda DIRECCIÓN LEGAL. </a:t>
            </a:r>
          </a:p>
          <a:p>
            <a:r>
              <a:rPr lang="es-AR" dirty="0" smtClean="0"/>
              <a:t>Operaciones sobre cadenas</a:t>
            </a:r>
          </a:p>
          <a:p>
            <a:pPr lvl="1"/>
            <a:r>
              <a:rPr lang="es-AR" altLang="es-AR" dirty="0" smtClean="0"/>
              <a:t>Operador </a:t>
            </a:r>
            <a:r>
              <a:rPr lang="es-AR" altLang="es-AR" b="1" dirty="0" err="1" smtClean="0"/>
              <a:t>Like</a:t>
            </a:r>
            <a:r>
              <a:rPr lang="es-AR" altLang="es-AR" b="1" dirty="0" smtClean="0"/>
              <a:t>:  </a:t>
            </a:r>
            <a:r>
              <a:rPr lang="es-AR" altLang="es-AR" dirty="0" smtClean="0"/>
              <a:t> </a:t>
            </a:r>
            <a:r>
              <a:rPr lang="es-AR" altLang="es-AR" b="1" dirty="0"/>
              <a:t>%</a:t>
            </a:r>
            <a:r>
              <a:rPr lang="es-AR" altLang="es-AR" dirty="0"/>
              <a:t>, </a:t>
            </a:r>
            <a:r>
              <a:rPr lang="es-AR" altLang="es-AR" b="1" dirty="0"/>
              <a:t>_</a:t>
            </a:r>
          </a:p>
          <a:p>
            <a:pPr lvl="2"/>
            <a:r>
              <a:rPr lang="es-AR" altLang="es-AR" dirty="0"/>
              <a:t>“Alfa%”: cualquier cadena que empiece con Alfa</a:t>
            </a:r>
          </a:p>
          <a:p>
            <a:pPr lvl="2"/>
            <a:r>
              <a:rPr lang="es-AR" altLang="es-AR" dirty="0"/>
              <a:t>“%casa%”: cualquier cadena que tenga casa en su interior</a:t>
            </a:r>
          </a:p>
          <a:p>
            <a:pPr lvl="2"/>
            <a:r>
              <a:rPr lang="es-AR" altLang="es-AR" dirty="0"/>
              <a:t>“_ _ _”: cualquier cadena con tres caracteres</a:t>
            </a:r>
          </a:p>
          <a:p>
            <a:pPr lvl="2"/>
            <a:r>
              <a:rPr lang="es-AR" altLang="es-AR" dirty="0"/>
              <a:t>“_ _ _%”: cualquier cadena con al menos tres caracteres.</a:t>
            </a:r>
          </a:p>
          <a:p>
            <a:pPr lvl="2"/>
            <a:r>
              <a:rPr lang="es-AR" altLang="es-AR" dirty="0" smtClean="0"/>
              <a:t>Ejemplo 11: mostrar aquellos asociados cuyo nombre empiece con RA</a:t>
            </a:r>
          </a:p>
          <a:p>
            <a:pPr lvl="2"/>
            <a:r>
              <a:rPr lang="es-AR" altLang="es-AR" dirty="0" smtClean="0"/>
              <a:t>Ejemplo 12: mostrar los deportes que incluyan la palabra BALL en su definición</a:t>
            </a:r>
            <a:endParaRPr lang="es-AR" alt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1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Operadores que permite </a:t>
            </a:r>
            <a:r>
              <a:rPr lang="es-AR" b="1" dirty="0" smtClean="0"/>
              <a:t>ORDENAR </a:t>
            </a:r>
            <a:r>
              <a:rPr lang="es-AR" dirty="0" smtClean="0"/>
              <a:t>las </a:t>
            </a:r>
            <a:r>
              <a:rPr lang="es-AR" dirty="0" err="1" smtClean="0"/>
              <a:t>tuplas</a:t>
            </a:r>
            <a:endParaRPr lang="es-AR" dirty="0" smtClean="0"/>
          </a:p>
          <a:p>
            <a:pPr lvl="1"/>
            <a:r>
              <a:rPr lang="es-AR" altLang="es-AR" b="1" dirty="0" smtClean="0"/>
              <a:t>ORDER BY </a:t>
            </a:r>
            <a:r>
              <a:rPr lang="es-AR" altLang="es-AR" i="1" dirty="0" smtClean="0"/>
              <a:t>atributo</a:t>
            </a:r>
            <a:r>
              <a:rPr lang="es-AR" altLang="es-AR" dirty="0" smtClean="0"/>
              <a:t>: </a:t>
            </a:r>
          </a:p>
          <a:p>
            <a:pPr lvl="2"/>
            <a:r>
              <a:rPr lang="es-AR" altLang="es-AR" dirty="0" smtClean="0"/>
              <a:t>especifica el atributo por el cual las </a:t>
            </a:r>
            <a:r>
              <a:rPr lang="es-AR" altLang="es-AR" dirty="0" err="1" smtClean="0"/>
              <a:t>tuplas</a:t>
            </a:r>
            <a:r>
              <a:rPr lang="es-AR" altLang="es-AR" dirty="0" smtClean="0"/>
              <a:t> serán ordenadas</a:t>
            </a:r>
          </a:p>
          <a:p>
            <a:pPr lvl="2"/>
            <a:r>
              <a:rPr lang="es-AR" altLang="es-AR" dirty="0" smtClean="0"/>
              <a:t>Ejemplo 13: presentar todos los asociados ordenados por nombre.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 smtClean="0"/>
          </a:p>
          <a:p>
            <a:pPr lvl="2"/>
            <a:endParaRPr lang="es-AR" altLang="es-AR" dirty="0"/>
          </a:p>
          <a:p>
            <a:pPr lvl="2"/>
            <a:endParaRPr lang="es-AR" altLang="es-AR" dirty="0" smtClean="0"/>
          </a:p>
          <a:p>
            <a:pPr lvl="2"/>
            <a:endParaRPr lang="es-AR" altLang="es-AR" dirty="0" smtClean="0"/>
          </a:p>
          <a:p>
            <a:pPr lvl="2"/>
            <a:r>
              <a:rPr lang="es-AR" altLang="es-AR" b="1" dirty="0" err="1" smtClean="0"/>
              <a:t>Desc</a:t>
            </a:r>
            <a:r>
              <a:rPr lang="es-AR" altLang="es-AR" b="1" dirty="0" smtClean="0"/>
              <a:t>, </a:t>
            </a:r>
            <a:r>
              <a:rPr lang="es-AR" altLang="es-AR" b="1" dirty="0" err="1" smtClean="0"/>
              <a:t>asc</a:t>
            </a:r>
            <a:r>
              <a:rPr lang="es-AR" altLang="es-AR" dirty="0" smtClean="0"/>
              <a:t>: por defecto ascendente, se puede especificar descendente.</a:t>
            </a:r>
          </a:p>
          <a:p>
            <a:pPr lvl="2"/>
            <a:r>
              <a:rPr lang="es-AR" altLang="es-AR" dirty="0" smtClean="0"/>
              <a:t>Ejemplo 14 : presentar  los asociados que nacieron el mes de agosto ordenados por fecha desde el 31 al 1 de agosto.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7848968" y="3544231"/>
            <a:ext cx="2832887" cy="1269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smtClean="0">
                <a:ln w="0"/>
              </a:rPr>
              <a:t>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asociados</a:t>
            </a:r>
            <a:br>
              <a:rPr lang="es-AR" sz="1700" dirty="0" smtClean="0">
                <a:ln w="0"/>
              </a:rPr>
            </a:br>
            <a:r>
              <a:rPr lang="es-AR" sz="1700" dirty="0" smtClean="0">
                <a:ln w="0"/>
              </a:rPr>
              <a:t>ORDER BY nombre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7651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010" y="0"/>
            <a:ext cx="8911687" cy="1280890"/>
          </a:xfrm>
        </p:spPr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9110" y="1006967"/>
            <a:ext cx="7813963" cy="3044209"/>
          </a:xfrm>
        </p:spPr>
        <p:txBody>
          <a:bodyPr/>
          <a:lstStyle/>
          <a:p>
            <a:r>
              <a:rPr lang="es-AR" dirty="0" smtClean="0"/>
              <a:t>Otras operaciones del algebra, </a:t>
            </a:r>
            <a:r>
              <a:rPr lang="es-AR" altLang="es-AR" dirty="0" smtClean="0"/>
              <a:t>Operaciones sobre conjuntos	</a:t>
            </a:r>
          </a:p>
          <a:p>
            <a:pPr lvl="1"/>
            <a:r>
              <a:rPr lang="es-AR" altLang="es-AR" dirty="0" smtClean="0"/>
              <a:t>Unión: agrupa las </a:t>
            </a:r>
            <a:r>
              <a:rPr lang="es-AR" altLang="es-AR" dirty="0" err="1" smtClean="0"/>
              <a:t>tuplas</a:t>
            </a:r>
            <a:r>
              <a:rPr lang="es-AR" altLang="es-AR" dirty="0" smtClean="0"/>
              <a:t> resultantes de dos </a:t>
            </a:r>
            <a:r>
              <a:rPr lang="es-AR" altLang="es-AR" dirty="0" err="1" smtClean="0"/>
              <a:t>subconsultas</a:t>
            </a:r>
            <a:r>
              <a:rPr lang="es-AR" altLang="es-AR" dirty="0" smtClean="0"/>
              <a:t>.   </a:t>
            </a:r>
          </a:p>
          <a:p>
            <a:pPr lvl="1"/>
            <a:r>
              <a:rPr lang="es-AR" altLang="es-AR" dirty="0" err="1" smtClean="0"/>
              <a:t>Union</a:t>
            </a:r>
            <a:r>
              <a:rPr lang="es-AR" altLang="es-AR" dirty="0" smtClean="0"/>
              <a:t> </a:t>
            </a:r>
            <a:r>
              <a:rPr lang="es-AR" altLang="es-AR" dirty="0" err="1" smtClean="0"/>
              <a:t>all</a:t>
            </a:r>
            <a:r>
              <a:rPr lang="es-AR" altLang="es-AR" dirty="0" smtClean="0"/>
              <a:t> conserva duplicados</a:t>
            </a:r>
          </a:p>
          <a:p>
            <a:pPr lvl="2"/>
            <a:r>
              <a:rPr lang="es-AR" altLang="es-AR" dirty="0" smtClean="0"/>
              <a:t>Ejemplo 15: asociados que practican futbol o </a:t>
            </a:r>
            <a:r>
              <a:rPr lang="es-AR" altLang="es-AR" dirty="0" err="1" smtClean="0"/>
              <a:t>voley</a:t>
            </a:r>
            <a:endParaRPr lang="es-AR" altLang="es-AR" dirty="0" smtClean="0"/>
          </a:p>
          <a:p>
            <a:pPr lvl="1"/>
            <a:r>
              <a:rPr lang="es-AR" altLang="es-AR" dirty="0" smtClean="0"/>
              <a:t>Intersección:</a:t>
            </a:r>
          </a:p>
          <a:p>
            <a:pPr lvl="2"/>
            <a:r>
              <a:rPr lang="es-AR" altLang="es-AR" dirty="0"/>
              <a:t>Ejemplo </a:t>
            </a:r>
            <a:r>
              <a:rPr lang="es-AR" altLang="es-AR" dirty="0" smtClean="0"/>
              <a:t>16: </a:t>
            </a:r>
            <a:r>
              <a:rPr lang="es-AR" altLang="es-AR" dirty="0"/>
              <a:t>asociados que practican futbol </a:t>
            </a:r>
            <a:r>
              <a:rPr lang="es-AR" altLang="es-AR" dirty="0" smtClean="0"/>
              <a:t>y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 smtClean="0"/>
              <a:t>Diferencia: (</a:t>
            </a:r>
            <a:r>
              <a:rPr lang="es-AR" altLang="es-AR" dirty="0" err="1" smtClean="0"/>
              <a:t>except</a:t>
            </a:r>
            <a:r>
              <a:rPr lang="es-AR" altLang="es-AR" dirty="0" smtClean="0"/>
              <a:t>) </a:t>
            </a:r>
          </a:p>
          <a:p>
            <a:pPr lvl="2"/>
            <a:r>
              <a:rPr lang="es-AR" altLang="es-AR" dirty="0"/>
              <a:t>Ejemplo </a:t>
            </a:r>
            <a:r>
              <a:rPr lang="es-AR" altLang="es-AR" dirty="0" smtClean="0"/>
              <a:t>17: </a:t>
            </a:r>
            <a:r>
              <a:rPr lang="es-AR" altLang="es-AR" dirty="0"/>
              <a:t>asociados que practican futbol </a:t>
            </a:r>
            <a:r>
              <a:rPr lang="es-AR" altLang="es-AR" dirty="0" smtClean="0"/>
              <a:t>y no </a:t>
            </a:r>
            <a:r>
              <a:rPr lang="es-AR" altLang="es-AR" dirty="0" err="1" smtClean="0"/>
              <a:t>voley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3682028" y="3237539"/>
            <a:ext cx="8568669" cy="36240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(SELECT  nombre</a:t>
            </a: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FROM   asociados a INNER JOIN practica p ON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a.idsocio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p.idsocio</a:t>
            </a:r>
            <a:endParaRPr lang="es-AR" sz="1700" b="1" dirty="0" smtClean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                                   INNER JOIN deportes d ON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p.iddeporte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d.iddeporte</a:t>
            </a:r>
            <a:endParaRPr lang="es-AR" sz="1700" b="1" dirty="0" smtClean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d.nombre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“FUTBOL” )</a:t>
            </a: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6">
                    <a:lumMod val="50000"/>
                  </a:schemeClr>
                </a:solidFill>
              </a:rPr>
              <a:t>UNION  /  UNION ALL  /   INTERSECT  / EXCEPT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(SELECT  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a.idsocio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p.idsocio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p.iddeporte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d.iddeporte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WHERE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d.nombre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smtClean="0">
                <a:ln w="0"/>
                <a:solidFill>
                  <a:srgbClr val="C00000"/>
                </a:solidFill>
              </a:rPr>
              <a:t>“VOLEY” )</a:t>
            </a:r>
            <a:endParaRPr lang="es-AR" sz="1700" b="1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 fontScale="77500" lnSpcReduction="20000"/>
          </a:bodyPr>
          <a:lstStyle/>
          <a:p>
            <a:r>
              <a:rPr lang="es-AR" altLang="es-AR" sz="2600" dirty="0" smtClean="0"/>
              <a:t>Funciones de agregación:</a:t>
            </a:r>
          </a:p>
          <a:p>
            <a:pPr lvl="1"/>
            <a:r>
              <a:rPr lang="es-AR" altLang="es-AR" sz="2600" dirty="0" smtClean="0"/>
              <a:t>Promedio (</a:t>
            </a:r>
            <a:r>
              <a:rPr lang="es-AR" altLang="es-AR" sz="2600" dirty="0" err="1" smtClean="0"/>
              <a:t>avg</a:t>
            </a:r>
            <a:r>
              <a:rPr lang="es-AR" altLang="es-AR" sz="2600" dirty="0" smtClean="0"/>
              <a:t>): aplicable a atributos numéricos, retorna el promedio de la cuenta</a:t>
            </a:r>
          </a:p>
          <a:p>
            <a:pPr lvl="1"/>
            <a:r>
              <a:rPr lang="es-AR" altLang="es-AR" sz="2600" dirty="0" smtClean="0"/>
              <a:t>Mínimo (min): retorna el elemento más chico dentro de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para ese atributo</a:t>
            </a:r>
          </a:p>
          <a:p>
            <a:pPr lvl="1"/>
            <a:r>
              <a:rPr lang="es-AR" altLang="es-AR" sz="2600" dirty="0" smtClean="0"/>
              <a:t>Máximo (</a:t>
            </a:r>
            <a:r>
              <a:rPr lang="es-AR" altLang="es-AR" sz="2600" dirty="0" err="1" smtClean="0"/>
              <a:t>max</a:t>
            </a:r>
            <a:r>
              <a:rPr lang="es-AR" altLang="es-AR" sz="2600" dirty="0" smtClean="0"/>
              <a:t>): retorna el elemento más chico dentro de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para ese atributo</a:t>
            </a:r>
          </a:p>
          <a:p>
            <a:pPr lvl="1"/>
            <a:r>
              <a:rPr lang="es-AR" altLang="es-AR" sz="2600" dirty="0" smtClean="0"/>
              <a:t>Total (sum): aplicable a atributos numéricos, realiza la suma matemática</a:t>
            </a:r>
          </a:p>
          <a:p>
            <a:pPr lvl="1"/>
            <a:r>
              <a:rPr lang="es-AR" altLang="es-AR" sz="2600" dirty="0" smtClean="0"/>
              <a:t>Cuenta (</a:t>
            </a:r>
            <a:r>
              <a:rPr lang="es-AR" altLang="es-AR" sz="2600" dirty="0" err="1" smtClean="0"/>
              <a:t>count</a:t>
            </a:r>
            <a:r>
              <a:rPr lang="es-AR" altLang="es-AR" sz="2600" dirty="0" smtClean="0"/>
              <a:t>): cuenta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resultantes.</a:t>
            </a:r>
          </a:p>
          <a:p>
            <a:r>
              <a:rPr lang="es-AR" dirty="0" smtClean="0"/>
              <a:t>Ejemplos:</a:t>
            </a:r>
          </a:p>
          <a:p>
            <a:pPr lvl="1"/>
            <a:r>
              <a:rPr lang="es-AR" dirty="0" smtClean="0"/>
              <a:t>Ejemplo 18:  mostrar la cantidad de asociados del club</a:t>
            </a:r>
          </a:p>
          <a:p>
            <a:pPr lvl="1"/>
            <a:r>
              <a:rPr lang="es-AR" dirty="0" smtClean="0"/>
              <a:t>Ejemplo 19: mostrar el asociado que aparece primero en una lista alfabética</a:t>
            </a:r>
          </a:p>
          <a:p>
            <a:pPr lvl="1"/>
            <a:r>
              <a:rPr lang="es-AR" dirty="0" smtClean="0"/>
              <a:t>Ejemplo 20: mostrar cual es la cuota promedio que se cobra</a:t>
            </a:r>
          </a:p>
          <a:p>
            <a:pPr lvl="1"/>
            <a:r>
              <a:rPr lang="es-AR" dirty="0" smtClean="0"/>
              <a:t>Ejemplo 21: mostrar cual será la recaudación mensual de futbol.</a:t>
            </a:r>
          </a:p>
          <a:p>
            <a:pPr lvl="1"/>
            <a:r>
              <a:rPr lang="es-AR" dirty="0" smtClean="0"/>
              <a:t>Ejemplo 22: mostrar el deporte que cobra la cuota mas alta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 smtClean="0"/>
              <a:t>Operación de Agrupamientos </a:t>
            </a:r>
            <a:r>
              <a:rPr lang="es-AR" altLang="es-AR" sz="2400" b="1" dirty="0" smtClean="0"/>
              <a:t>(GROUP BY):</a:t>
            </a:r>
          </a:p>
          <a:p>
            <a:pPr lvl="1"/>
            <a:r>
              <a:rPr lang="es-AR" altLang="es-AR" sz="2000" dirty="0" smtClean="0"/>
              <a:t>Permite agrupar un conjunto de </a:t>
            </a:r>
            <a:r>
              <a:rPr lang="es-AR" altLang="es-AR" sz="2000" dirty="0" err="1" smtClean="0"/>
              <a:t>tuplas</a:t>
            </a:r>
            <a:r>
              <a:rPr lang="es-AR" altLang="es-AR" sz="2000" dirty="0" smtClean="0"/>
              <a:t> por algún criterio</a:t>
            </a:r>
          </a:p>
          <a:p>
            <a:pPr lvl="2"/>
            <a:r>
              <a:rPr lang="es-AR" altLang="es-AR" sz="1800" dirty="0" smtClean="0"/>
              <a:t>Ejemplo 23:  obtener la cantidad de asociados que practica cada deporte</a:t>
            </a:r>
          </a:p>
          <a:p>
            <a:pPr lvl="2"/>
            <a:r>
              <a:rPr lang="es-AR" altLang="es-AR" sz="1800" dirty="0" smtClean="0"/>
              <a:t>Ejemplo 24: obtener la recaudación mensual de cada deporte</a:t>
            </a:r>
          </a:p>
          <a:p>
            <a:pPr lvl="1"/>
            <a:r>
              <a:rPr lang="es-AR" altLang="es-AR" sz="2000" b="1" dirty="0" smtClean="0"/>
              <a:t>HAVING</a:t>
            </a:r>
            <a:r>
              <a:rPr lang="es-AR" altLang="es-AR" sz="2000" dirty="0" smtClean="0"/>
              <a:t>: permite aplicar condiciones a los grupos</a:t>
            </a:r>
          </a:p>
          <a:p>
            <a:pPr lvl="2"/>
            <a:r>
              <a:rPr lang="es-AR" altLang="es-AR" sz="1800" dirty="0" smtClean="0"/>
              <a:t>Ejemplo 25:  </a:t>
            </a:r>
            <a:r>
              <a:rPr lang="es-AR" altLang="es-AR" sz="1800" dirty="0" err="1" smtClean="0"/>
              <a:t>mostras</a:t>
            </a:r>
            <a:r>
              <a:rPr lang="es-AR" altLang="es-AR" sz="1800" dirty="0" smtClean="0"/>
              <a:t> todos los deportes (Id es suficiente)  y la cantidad de asociados que lo practican siempre y cuando haya mas de 100 miembros</a:t>
            </a:r>
          </a:p>
          <a:p>
            <a:pPr lvl="2"/>
            <a:r>
              <a:rPr lang="es-AR" altLang="es-AR" sz="1800" dirty="0" smtClean="0"/>
              <a:t>Ejemplo 26: informar para cada asociado cuantos deportes practica y el valor de cuotas que abona</a:t>
            </a:r>
            <a:endParaRPr lang="es-AR" altLang="es-AR" sz="1800" dirty="0"/>
          </a:p>
          <a:p>
            <a:pPr lvl="2"/>
            <a:r>
              <a:rPr lang="es-AR" altLang="es-AR" sz="1800" dirty="0" smtClean="0"/>
              <a:t>Ejemplo 27:  que modificaría al problema anterior para mostrar solamente los </a:t>
            </a:r>
            <a:r>
              <a:rPr lang="es-AR" altLang="es-AR" sz="1800" dirty="0" err="1" smtClean="0"/>
              <a:t>aosciados</a:t>
            </a:r>
            <a:r>
              <a:rPr lang="es-AR" altLang="es-AR" sz="1800" dirty="0" smtClean="0"/>
              <a:t> de La Plata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92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Valores nulos: </a:t>
            </a:r>
          </a:p>
          <a:p>
            <a:pPr lvl="1"/>
            <a:r>
              <a:rPr lang="es-AR" altLang="es-AR" dirty="0" smtClean="0"/>
              <a:t>Los atributos con valores nulos deben ser tratados de manera especial</a:t>
            </a:r>
          </a:p>
          <a:p>
            <a:pPr lvl="1"/>
            <a:r>
              <a:rPr lang="es-AR" altLang="es-AR" dirty="0" smtClean="0"/>
              <a:t>Ejemplo 28: </a:t>
            </a:r>
            <a:r>
              <a:rPr lang="es-AR" altLang="es-AR" dirty="0"/>
              <a:t>Mostrar aquellos </a:t>
            </a:r>
            <a:r>
              <a:rPr lang="es-AR" altLang="es-AR" dirty="0" smtClean="0"/>
              <a:t>deportes que no tengan valor ingresado en su cuota</a:t>
            </a:r>
          </a:p>
          <a:p>
            <a:pPr lvl="1"/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14800" y="3809422"/>
            <a:ext cx="5264727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SELECT  </a:t>
            </a:r>
            <a:r>
              <a:rPr lang="es-AR" sz="2400" dirty="0" smtClean="0">
                <a:ln w="0"/>
              </a:rPr>
              <a:t>nombre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FROM   </a:t>
            </a:r>
            <a:r>
              <a:rPr lang="es-AR" sz="2400" dirty="0" smtClean="0">
                <a:ln w="0"/>
              </a:rPr>
              <a:t>deportes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WHERE</a:t>
            </a:r>
            <a:r>
              <a:rPr lang="es-AR" sz="2400" dirty="0" smtClean="0">
                <a:ln w="0"/>
              </a:rPr>
              <a:t> </a:t>
            </a:r>
            <a:r>
              <a:rPr lang="es-AR" sz="2400" dirty="0" err="1" smtClean="0">
                <a:ln w="0"/>
              </a:rPr>
              <a:t>montocuota</a:t>
            </a:r>
            <a:r>
              <a:rPr lang="es-AR" sz="2400" dirty="0" smtClean="0">
                <a:ln w="0"/>
              </a:rPr>
              <a:t> </a:t>
            </a:r>
            <a:r>
              <a:rPr lang="es-AR" sz="2400" b="1" dirty="0" smtClean="0">
                <a:ln w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100910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367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5976" y="1704108"/>
            <a:ext cx="9178636" cy="4431699"/>
          </a:xfrm>
        </p:spPr>
        <p:txBody>
          <a:bodyPr/>
          <a:lstStyle/>
          <a:p>
            <a:r>
              <a:rPr lang="es-AR" altLang="es-AR" dirty="0" err="1" smtClean="0"/>
              <a:t>Subconsultas</a:t>
            </a:r>
            <a:r>
              <a:rPr lang="es-AR" altLang="es-AR" dirty="0" smtClean="0"/>
              <a:t> anidadas </a:t>
            </a:r>
          </a:p>
          <a:p>
            <a:pPr lvl="1"/>
            <a:r>
              <a:rPr lang="es-AR" altLang="es-AR" dirty="0" smtClean="0"/>
              <a:t>Pertenencia a conjuntos: </a:t>
            </a:r>
            <a:r>
              <a:rPr lang="es-AR" altLang="es-AR" b="1" dirty="0" smtClean="0"/>
              <a:t>IN</a:t>
            </a:r>
          </a:p>
          <a:p>
            <a:pPr lvl="2"/>
            <a:r>
              <a:rPr lang="es-AR" altLang="es-AR" dirty="0" smtClean="0"/>
              <a:t>Ejemplo 29:  mostrar aquellos asociados que practiquen </a:t>
            </a:r>
            <a:r>
              <a:rPr lang="es-AR" altLang="es-AR" dirty="0" err="1" smtClean="0"/>
              <a:t>Basquet</a:t>
            </a:r>
            <a:r>
              <a:rPr lang="es-AR" altLang="es-AR" dirty="0" smtClean="0"/>
              <a:t>.</a:t>
            </a:r>
          </a:p>
          <a:p>
            <a:pPr lvl="2"/>
            <a:r>
              <a:rPr lang="es-AR" altLang="es-AR" dirty="0" smtClean="0"/>
              <a:t>Ejemplo 30:  mostrar los asociados de </a:t>
            </a:r>
            <a:r>
              <a:rPr lang="es-AR" altLang="es-AR" dirty="0" err="1" smtClean="0"/>
              <a:t>Gonnet</a:t>
            </a:r>
            <a:r>
              <a:rPr lang="es-AR" altLang="es-AR" dirty="0" smtClean="0"/>
              <a:t> que practiquen </a:t>
            </a:r>
            <a:r>
              <a:rPr lang="es-AR" altLang="es-AR" dirty="0" err="1" smtClean="0"/>
              <a:t>Handball</a:t>
            </a:r>
            <a:r>
              <a:rPr lang="es-AR" altLang="es-AR" dirty="0" smtClean="0"/>
              <a:t>.	</a:t>
            </a:r>
          </a:p>
          <a:p>
            <a:pPr lvl="1"/>
            <a:r>
              <a:rPr lang="es-AR" altLang="es-AR" dirty="0" smtClean="0"/>
              <a:t>Comparación de Conjuntos</a:t>
            </a:r>
          </a:p>
          <a:p>
            <a:pPr lvl="2"/>
            <a:r>
              <a:rPr lang="es-AR" altLang="es-AR" dirty="0" smtClean="0"/>
              <a:t>&gt; </a:t>
            </a:r>
            <a:r>
              <a:rPr lang="es-AR" altLang="es-AR" b="1" dirty="0" err="1" smtClean="0"/>
              <a:t>some</a:t>
            </a:r>
            <a:r>
              <a:rPr lang="es-AR" altLang="es-AR" b="1" dirty="0" smtClean="0"/>
              <a:t> </a:t>
            </a:r>
            <a:r>
              <a:rPr lang="es-AR" altLang="es-AR" dirty="0" smtClean="0"/>
              <a:t>( &lt;, =, &gt;=, &lt;=, &lt;&gt;)</a:t>
            </a:r>
          </a:p>
          <a:p>
            <a:pPr lvl="2"/>
            <a:r>
              <a:rPr lang="es-AR" altLang="es-AR" dirty="0" smtClean="0"/>
              <a:t>Ejemplo 31: mostrar todos los deportes, menos el mas económico</a:t>
            </a:r>
          </a:p>
          <a:p>
            <a:pPr lvl="2"/>
            <a:r>
              <a:rPr lang="es-AR" altLang="es-AR" dirty="0" smtClean="0"/>
              <a:t>&gt; </a:t>
            </a:r>
            <a:r>
              <a:rPr lang="es-AR" altLang="es-AR" b="1" dirty="0" err="1" smtClean="0"/>
              <a:t>all</a:t>
            </a:r>
            <a:r>
              <a:rPr lang="es-AR" altLang="es-AR" b="1" dirty="0" smtClean="0"/>
              <a:t> </a:t>
            </a:r>
            <a:r>
              <a:rPr lang="es-AR" altLang="es-AR" dirty="0" smtClean="0"/>
              <a:t>( &lt;, =, &gt;=, &lt;=, &lt;&gt;)</a:t>
            </a:r>
          </a:p>
          <a:p>
            <a:pPr lvl="2"/>
            <a:r>
              <a:rPr lang="es-AR" altLang="es-AR" dirty="0" smtClean="0"/>
              <a:t>Ejemplo 32: presentar el deporte mas oneroso</a:t>
            </a:r>
            <a:endParaRPr lang="es-AR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392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 smtClean="0"/>
              <a:t>EXIST</a:t>
            </a:r>
            <a:r>
              <a:rPr lang="es-AR" altLang="es-AR" sz="2200" dirty="0" smtClean="0"/>
              <a:t>: </a:t>
            </a:r>
            <a:r>
              <a:rPr lang="es-AR" altLang="es-AR" sz="2200" dirty="0"/>
              <a:t>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 smtClean="0"/>
              <a:t>Ejemplo 33: mostrar los asociados </a:t>
            </a:r>
            <a:r>
              <a:rPr lang="es-AR" altLang="es-AR" sz="2000" dirty="0"/>
              <a:t>que practican futbol o </a:t>
            </a:r>
            <a:r>
              <a:rPr lang="es-AR" altLang="es-AR" sz="2000" dirty="0" err="1"/>
              <a:t>voley</a:t>
            </a:r>
            <a:r>
              <a:rPr lang="es-AR" altLang="es-AR" sz="2000" dirty="0"/>
              <a:t> </a:t>
            </a:r>
            <a:r>
              <a:rPr lang="es-AR" altLang="es-AR" sz="2000" dirty="0" smtClean="0"/>
              <a:t>(una tercera variante)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 smtClean="0"/>
              <a:t>Ejemplo 34: </a:t>
            </a:r>
            <a:r>
              <a:rPr lang="es-AR" altLang="es-AR" sz="2000" dirty="0"/>
              <a:t>obtener los </a:t>
            </a:r>
            <a:r>
              <a:rPr lang="es-AR" altLang="es-AR" sz="2000" dirty="0" smtClean="0"/>
              <a:t>asociados que practiquen todos los deportes.</a:t>
            </a:r>
            <a:endParaRPr lang="es-AR" altLang="es-AR" sz="2000" dirty="0"/>
          </a:p>
          <a:p>
            <a:r>
              <a:rPr lang="es-AR" altLang="es-AR" sz="2200" dirty="0"/>
              <a:t>Creación de vistas</a:t>
            </a:r>
          </a:p>
          <a:p>
            <a:pPr lvl="1"/>
            <a:r>
              <a:rPr lang="es-AR" altLang="es-AR" sz="2000" dirty="0" err="1"/>
              <a:t>Create</a:t>
            </a:r>
            <a:r>
              <a:rPr lang="es-AR" altLang="es-AR" sz="2000" dirty="0"/>
              <a:t> View </a:t>
            </a:r>
            <a:r>
              <a:rPr lang="es-AR" altLang="es-AR" sz="2000" i="1" dirty="0"/>
              <a:t>nombre </a:t>
            </a:r>
            <a:r>
              <a:rPr lang="es-AR" altLang="es-AR" sz="2000" dirty="0"/>
              <a:t>as  &lt;</a:t>
            </a:r>
            <a:r>
              <a:rPr lang="es-AR" altLang="es-AR" sz="2000" dirty="0" err="1"/>
              <a:t>expresion</a:t>
            </a:r>
            <a:r>
              <a:rPr lang="es-AR" altLang="es-AR" sz="2000" dirty="0"/>
              <a:t>&gt;</a:t>
            </a:r>
          </a:p>
          <a:p>
            <a:pPr lvl="1"/>
            <a:r>
              <a:rPr lang="es-AR" altLang="es-AR" sz="2000" dirty="0" smtClean="0"/>
              <a:t>Ejemplo 35: crea </a:t>
            </a:r>
            <a:r>
              <a:rPr lang="es-AR" altLang="es-AR" sz="2000" dirty="0"/>
              <a:t>una vista con todos los </a:t>
            </a:r>
            <a:r>
              <a:rPr lang="es-AR" altLang="es-AR" sz="2000" dirty="0" smtClean="0"/>
              <a:t>asociados que practican yudo</a:t>
            </a:r>
            <a:endParaRPr lang="es-AR" altLang="es-AR" sz="2000" dirty="0"/>
          </a:p>
          <a:p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31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/>
          </a:bodyPr>
          <a:lstStyle/>
          <a:p>
            <a:r>
              <a:rPr lang="es-AR" dirty="0" smtClean="0"/>
              <a:t>Variantes del producto natural</a:t>
            </a:r>
          </a:p>
          <a:p>
            <a:pPr lvl="1"/>
            <a:r>
              <a:rPr lang="es-AR" altLang="es-AR" dirty="0" err="1"/>
              <a:t>Left</a:t>
            </a:r>
            <a:r>
              <a:rPr lang="es-AR" altLang="es-AR" dirty="0"/>
              <a:t>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primero se calcula el </a:t>
            </a:r>
            <a:r>
              <a:rPr lang="es-AR" altLang="es-AR" dirty="0" err="1"/>
              <a:t>inner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 (ídem anterior) y luego cada </a:t>
            </a:r>
            <a:r>
              <a:rPr lang="es-AR" altLang="es-AR" dirty="0" err="1"/>
              <a:t>tupla</a:t>
            </a:r>
            <a:r>
              <a:rPr lang="es-AR" altLang="es-AR" dirty="0"/>
              <a:t> t perteneciente a la relación de la izquierda que no encontró par aparece en el resultado con valores nulos en los atributos del segundo lado.</a:t>
            </a:r>
          </a:p>
          <a:p>
            <a:pPr lvl="1"/>
            <a:r>
              <a:rPr lang="es-AR" altLang="es-AR" dirty="0" err="1"/>
              <a:t>Right</a:t>
            </a:r>
            <a:r>
              <a:rPr lang="es-AR" altLang="es-AR" dirty="0"/>
              <a:t>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ídem anterior pero aparecen las </a:t>
            </a:r>
            <a:r>
              <a:rPr lang="es-AR" altLang="es-AR" dirty="0" err="1"/>
              <a:t>tuplas</a:t>
            </a:r>
            <a:r>
              <a:rPr lang="es-AR" altLang="es-AR" dirty="0"/>
              <a:t> t de la relación de la derecha</a:t>
            </a:r>
          </a:p>
          <a:p>
            <a:pPr lvl="1"/>
            <a:r>
              <a:rPr lang="es-AR" altLang="es-AR" dirty="0"/>
              <a:t>Full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aparecen las </a:t>
            </a:r>
            <a:r>
              <a:rPr lang="es-AR" altLang="es-AR" dirty="0" err="1"/>
              <a:t>tuplas</a:t>
            </a:r>
            <a:r>
              <a:rPr lang="es-AR" altLang="es-AR" dirty="0"/>
              <a:t> colgadas de ambos lados.</a:t>
            </a:r>
          </a:p>
          <a:p>
            <a:pPr lvl="1"/>
            <a:r>
              <a:rPr lang="es-AR" dirty="0" smtClean="0"/>
              <a:t>Ejemplos:</a:t>
            </a:r>
          </a:p>
          <a:p>
            <a:pPr lvl="2"/>
            <a:r>
              <a:rPr lang="es-AR" dirty="0" smtClean="0"/>
              <a:t>Ejemplo 36: Presentar para cada deporte un listado de asociados que lo practican. Pueden haber deportes  que aun no tengan asociados y deben aparecer igualmente en el listado</a:t>
            </a:r>
          </a:p>
          <a:p>
            <a:pPr lvl="2"/>
            <a:r>
              <a:rPr lang="es-AR" dirty="0" smtClean="0"/>
              <a:t>Ejemplo 37:</a:t>
            </a:r>
            <a:r>
              <a:rPr lang="es-AR" dirty="0"/>
              <a:t>Presentar para cada </a:t>
            </a:r>
            <a:r>
              <a:rPr lang="es-AR" dirty="0" smtClean="0"/>
              <a:t>asociado los deportes que practican</a:t>
            </a:r>
            <a:r>
              <a:rPr lang="es-AR" dirty="0"/>
              <a:t>. Pueden </a:t>
            </a:r>
            <a:r>
              <a:rPr lang="es-AR" dirty="0" smtClean="0"/>
              <a:t>que haya alguno que no practique deportes, igualmente debe aparecer.</a:t>
            </a:r>
            <a:endParaRPr lang="es-AR" dirty="0"/>
          </a:p>
          <a:p>
            <a:pPr lvl="2"/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67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ABM sobre tablas:</a:t>
            </a:r>
          </a:p>
          <a:p>
            <a:pPr lvl="1">
              <a:lnSpc>
                <a:spcPct val="90000"/>
              </a:lnSpc>
            </a:pPr>
            <a:r>
              <a:rPr lang="es-AR" altLang="es-AR" dirty="0" err="1"/>
              <a:t>Insersión</a:t>
            </a:r>
            <a:r>
              <a:rPr lang="es-AR" altLang="es-AR" dirty="0"/>
              <a:t>:</a:t>
            </a:r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38: agregar un nuevo asociado a la tabla</a:t>
            </a:r>
            <a:endParaRPr lang="es-AR" altLang="es-AR" dirty="0"/>
          </a:p>
          <a:p>
            <a:pPr lvl="1"/>
            <a:r>
              <a:rPr lang="es-AR" altLang="es-AR" dirty="0" smtClean="0"/>
              <a:t>Borrado</a:t>
            </a:r>
            <a:endParaRPr lang="es-AR" altLang="es-AR" dirty="0"/>
          </a:p>
          <a:p>
            <a:pPr lvl="2"/>
            <a:r>
              <a:rPr lang="es-AR" altLang="es-AR" dirty="0" smtClean="0"/>
              <a:t>Ejemplo 39: quitar de la tabla el deporte bochas</a:t>
            </a:r>
          </a:p>
          <a:p>
            <a:pPr lvl="2"/>
            <a:r>
              <a:rPr lang="es-AR" altLang="es-AR" dirty="0" smtClean="0"/>
              <a:t>Ejemplo 40: como haría en el caso anterior si bochas tuviera deportistas y estuviera definida integridad referencial</a:t>
            </a:r>
          </a:p>
          <a:p>
            <a:pPr lvl="1"/>
            <a:r>
              <a:rPr lang="es-AR" altLang="es-AR" dirty="0" smtClean="0"/>
              <a:t>Actualización</a:t>
            </a:r>
            <a:endParaRPr lang="es-AR" altLang="es-AR" dirty="0"/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41: incrementar la cuota de cada deporte en un 20%</a:t>
            </a:r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42: incrementar la cuota de hockey en un 30%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13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Ejercicios para resolver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19745" y="2978727"/>
            <a:ext cx="8797637" cy="2446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Dadas las siguientes tablas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Cliente </a:t>
            </a:r>
            <a:r>
              <a:rPr lang="es-ES" altLang="es-AR" dirty="0">
                <a:ea typeface="Times New Roman" panose="02020603050405020304" pitchFamily="18" charset="0"/>
              </a:rPr>
              <a:t>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</a:t>
            </a:r>
            <a:r>
              <a:rPr lang="es-ES" altLang="es-AR" dirty="0" err="1" smtClean="0">
                <a:ea typeface="Times New Roman" panose="02020603050405020304" pitchFamily="18" charset="0"/>
              </a:rPr>
              <a:t>Emparque</a:t>
            </a:r>
            <a:r>
              <a:rPr lang="es-ES" altLang="es-AR" dirty="0" smtClean="0">
                <a:ea typeface="Times New Roman" panose="02020603050405020304" pitchFamily="18" charset="0"/>
              </a:rPr>
              <a:t> </a:t>
            </a:r>
            <a:r>
              <a:rPr lang="es-ES" altLang="es-AR" dirty="0">
                <a:ea typeface="Times New Roman" panose="02020603050405020304" pitchFamily="18" charset="0"/>
              </a:rPr>
              <a:t>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Camión </a:t>
            </a:r>
            <a:r>
              <a:rPr lang="es-ES" altLang="es-AR" dirty="0">
                <a:ea typeface="Times New Roman" panose="02020603050405020304" pitchFamily="18" charset="0"/>
              </a:rPr>
              <a:t>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Ciudad </a:t>
            </a:r>
            <a:r>
              <a:rPr lang="es-ES" altLang="es-AR" dirty="0">
                <a:ea typeface="Times New Roman" panose="02020603050405020304" pitchFamily="18" charset="0"/>
              </a:rPr>
              <a:t>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</a:t>
            </a:r>
            <a:r>
              <a:rPr lang="es-ES" altLang="es-AR" dirty="0" smtClean="0">
                <a:ea typeface="Times New Roman" panose="02020603050405020304" pitchFamily="18" charset="0"/>
              </a:rPr>
              <a:t>)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43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448" y="1440873"/>
            <a:ext cx="9371012" cy="41101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altLang="es-AR" sz="1600" dirty="0"/>
              <a:t>C</a:t>
            </a:r>
            <a:r>
              <a:rPr lang="es-ES" altLang="es-AR" sz="1600" dirty="0" smtClean="0"/>
              <a:t>uál es el nombre del cliente 433?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Cuál es la ciudad destino del embarque 3244?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Cuales son los números de los camiones que han llevado paquetes (embarques) por encima de 100 kg?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Dé todos los datos de los embarques de más de 20 kg?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Cree una lista por orden alfabético de los clientes con renta anual de más de 10 millones?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Cual es el Id del cliente José García?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 los nombres de los clientes que han enviado embarques a las ciudades cuyo nombre empieza con C.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han enviado embarques a las ciudades cuyo nombre termina con City.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tienen una D como tercera letra del nombre.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sean minoristas</a:t>
            </a:r>
            <a:endParaRPr lang="es-AR" alt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2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018" y="1454727"/>
            <a:ext cx="9315594" cy="445649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11"/>
            </a:pPr>
            <a:r>
              <a:rPr lang="es-ES" altLang="es-AR" dirty="0" smtClean="0"/>
              <a:t>Cómo se llaman los clientes que han enviado paquetes a Bariloche?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A cuales destinos han hecho envíos las compañías con renta anual menor que 1 millón?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Cuales son los nombres y las poblaciones de las ciudades que han recibido embarques que pesen más de 100 kg?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Cuales con los clientes que tienen más de 5 millones de renta anual y que han enviado embarques de menos de 1 kg?</a:t>
            </a:r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Quienes son los clientes que tienen más de 5 millones de renta anual y que han enviado embarques de menos de 1kg. O han enviado embarques a Villa La Angostura?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Quienes son los choferes que han conducido embarques de clientes que tienen renta anual mayor de 20 millones a ciudades con más de 1 millón de habitantes?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los choferes que han transportado embarques a cada una de las ciudades.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las ciudades que han recibido embarques de clientes que tienen más de 15 millones de renta anual.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el nombre y la renta anual de los clientes que han enviado embarques que pesan más de 100 kg.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los clientes que han tenido embarques transportados en cada camión.</a:t>
            </a:r>
            <a:endParaRPr lang="es-AR" alt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45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 es el peso promedio de los embarques?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 es el peso promedio de los embarques que van a Neuquén?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De  un alista de los clientes para los que todos sus embarques han pesado más de 25 kg.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Cuales ciudades de la BD tienen la menor y la mayor población?</a:t>
            </a:r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Agregue </a:t>
            </a:r>
            <a:r>
              <a:rPr lang="es-ES" altLang="es-AR" dirty="0"/>
              <a:t>el camión 95 con el chofer García a la </a:t>
            </a:r>
            <a:r>
              <a:rPr lang="es-ES" altLang="es-AR" dirty="0" smtClean="0"/>
              <a:t>BD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Borre </a:t>
            </a:r>
            <a:r>
              <a:rPr lang="es-ES" altLang="es-AR" sz="1800" dirty="0"/>
              <a:t>de la BD todas las ciudades con población de menos de 5000 </a:t>
            </a:r>
            <a:r>
              <a:rPr lang="es-ES" altLang="es-AR" sz="1800" dirty="0" smtClean="0"/>
              <a:t>habitantes. Debe </a:t>
            </a:r>
            <a:r>
              <a:rPr lang="es-ES" altLang="es-AR" sz="1800" dirty="0"/>
              <a:t>sacar, además los embarques que haya en dicha </a:t>
            </a:r>
            <a:r>
              <a:rPr lang="es-ES" altLang="es-AR" sz="1800" dirty="0" smtClean="0"/>
              <a:t>ciudad.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Borre </a:t>
            </a:r>
            <a:r>
              <a:rPr lang="es-ES" altLang="es-AR" sz="1800" dirty="0"/>
              <a:t>de la BD todas las ciudades con población de menos de </a:t>
            </a:r>
            <a:r>
              <a:rPr lang="es-ES" altLang="es-AR" sz="1800" dirty="0" smtClean="0"/>
              <a:t>5000 habitantes que </a:t>
            </a:r>
            <a:r>
              <a:rPr lang="es-ES" altLang="es-AR" sz="1800" dirty="0"/>
              <a:t>no </a:t>
            </a:r>
            <a:r>
              <a:rPr lang="es-ES" altLang="es-AR" sz="1800" dirty="0" smtClean="0"/>
              <a:t>posean </a:t>
            </a:r>
            <a:r>
              <a:rPr lang="es-ES" altLang="es-AR" sz="1800" dirty="0"/>
              <a:t>embarques </a:t>
            </a:r>
            <a:r>
              <a:rPr lang="es-ES" altLang="es-AR" sz="1800" dirty="0" smtClean="0"/>
              <a:t>enviados.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Convierta </a:t>
            </a:r>
            <a:r>
              <a:rPr lang="es-ES" altLang="es-AR" sz="1800" dirty="0"/>
              <a:t>el peso de cada envío a libras, para ello se sabe que una libra son 2.2 kg. </a:t>
            </a:r>
            <a:r>
              <a:rPr lang="es-ES" altLang="es-AR" sz="1800" dirty="0"/>
              <a:t>(aproximadamente).</a:t>
            </a:r>
            <a:endParaRPr lang="es-AR" altLang="es-AR" sz="1800" dirty="0"/>
          </a:p>
          <a:p>
            <a:pPr>
              <a:buFont typeface="+mj-lt"/>
              <a:buAutoNum type="arabicPeriod" startAt="21"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471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s-ES" altLang="es-AR" dirty="0" smtClean="0"/>
              <a:t>Indique las ciudades que han recibido embarques de todos los clientes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Cuantos embarques han sido enviados pro el cliente 433?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cliente ¿cuál es el peso medio de los paquetes enviados por él?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¿cuál es el peso máximo de un paquete que haya sido enviado a dicha ciudad?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con población por encima de un millón de habitantes ¿cuál es el peso menor de un paquete enviado a dicha ciudad?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que haya recibido al menos diez paquetes, ¿cuál es el peso medio de los paquetes enviados a dicha ciudad?</a:t>
            </a:r>
            <a:endParaRPr lang="es-AR" altLang="es-AR" dirty="0" smtClean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46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de Consultas Estructurado (SQL)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3571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8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139094"/>
              </p:ext>
            </p:extLst>
          </p:nvPr>
        </p:nvGraphicFramePr>
        <p:xfrm>
          <a:off x="1854558" y="1648496"/>
          <a:ext cx="9650055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493949"/>
            <a:ext cx="10193033" cy="4417273"/>
          </a:xfrm>
        </p:spPr>
        <p:txBody>
          <a:bodyPr/>
          <a:lstStyle/>
          <a:p>
            <a:r>
              <a:rPr lang="es-AR" dirty="0" smtClean="0"/>
              <a:t>Ejemplos de Creación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159099" y="2022747"/>
            <a:ext cx="108955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CREATE </a:t>
            </a:r>
            <a:r>
              <a:rPr lang="es-AR" sz="2000" dirty="0"/>
              <a:t>TABLE empresas </a:t>
            </a:r>
            <a:r>
              <a:rPr lang="es-AR" sz="2000" dirty="0" smtClean="0"/>
              <a:t>( </a:t>
            </a:r>
            <a:r>
              <a:rPr lang="es-AR" sz="2000" dirty="0" err="1" smtClean="0"/>
              <a:t>idempresa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NULL AUTO_INCREMENT,</a:t>
            </a:r>
          </a:p>
          <a:p>
            <a:r>
              <a:rPr lang="es-AR" sz="2000" dirty="0"/>
              <a:t> </a:t>
            </a:r>
            <a:r>
              <a:rPr lang="es-AR" sz="2000" dirty="0" smtClean="0"/>
              <a:t>                                            empresa </a:t>
            </a:r>
            <a:r>
              <a:rPr lang="es-AR" sz="2000" dirty="0"/>
              <a:t>VARCHAR(100) NOT NULL,</a:t>
            </a:r>
          </a:p>
          <a:p>
            <a:r>
              <a:rPr lang="es-AR" sz="2000" dirty="0" smtClean="0"/>
              <a:t>                                             abreviatura </a:t>
            </a:r>
            <a:r>
              <a:rPr lang="es-AR" sz="2000" dirty="0"/>
              <a:t>VARCHAR(10) NULL,</a:t>
            </a:r>
          </a:p>
          <a:p>
            <a:r>
              <a:rPr lang="es-AR" sz="2000" dirty="0" smtClean="0"/>
              <a:t>                                             </a:t>
            </a:r>
            <a:r>
              <a:rPr lang="es-AR" sz="2000" dirty="0" err="1" smtClean="0"/>
              <a:t>cuit</a:t>
            </a:r>
            <a:r>
              <a:rPr lang="es-AR" sz="2000" dirty="0" smtClean="0"/>
              <a:t> </a:t>
            </a:r>
            <a:r>
              <a:rPr lang="es-AR" sz="2000" dirty="0"/>
              <a:t>VARCHAR(13) NULL,</a:t>
            </a:r>
          </a:p>
          <a:p>
            <a:r>
              <a:rPr lang="es-AR" sz="2000" dirty="0" smtClean="0"/>
              <a:t>                                             </a:t>
            </a:r>
            <a:r>
              <a:rPr lang="es-AR" sz="2000" dirty="0" err="1" smtClean="0"/>
              <a:t>direccion</a:t>
            </a:r>
            <a:r>
              <a:rPr lang="es-AR" sz="2000" dirty="0" smtClean="0"/>
              <a:t> </a:t>
            </a:r>
            <a:r>
              <a:rPr lang="es-AR" sz="2000" dirty="0"/>
              <a:t>VARCHAR(100) NULL,</a:t>
            </a:r>
          </a:p>
          <a:p>
            <a:r>
              <a:rPr lang="es-AR" sz="2000" dirty="0" smtClean="0"/>
              <a:t>                                             observaciones </a:t>
            </a:r>
            <a:r>
              <a:rPr lang="es-AR" sz="2000" dirty="0"/>
              <a:t>TEXT NULL,</a:t>
            </a:r>
          </a:p>
          <a:p>
            <a:r>
              <a:rPr lang="es-AR" sz="2000" dirty="0" smtClean="0"/>
              <a:t>                                             PRIMARY </a:t>
            </a:r>
            <a:r>
              <a:rPr lang="es-AR" sz="2000" dirty="0"/>
              <a:t>KEY(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                               UNIQUE </a:t>
            </a:r>
            <a:r>
              <a:rPr lang="es-AR" sz="2000" dirty="0"/>
              <a:t>INDEX empresas_index19108(empresa));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13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264555"/>
            <a:ext cx="8915400" cy="3777622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794478" y="1806646"/>
            <a:ext cx="9989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</a:t>
            </a:r>
            <a:r>
              <a:rPr lang="es-AR" sz="2000" dirty="0" err="1"/>
              <a:t>pacientesempresas</a:t>
            </a:r>
            <a:r>
              <a:rPr lang="es-AR" sz="2000" dirty="0"/>
              <a:t> </a:t>
            </a:r>
            <a:endParaRPr lang="es-AR" sz="2000" dirty="0" smtClean="0"/>
          </a:p>
          <a:p>
            <a:r>
              <a:rPr lang="es-AR" sz="2000" dirty="0"/>
              <a:t> </a:t>
            </a:r>
            <a:r>
              <a:rPr lang="es-AR" sz="2000" dirty="0" smtClean="0"/>
              <a:t>           ( </a:t>
            </a:r>
            <a:r>
              <a:rPr lang="es-AR" sz="2000" dirty="0" err="1" smtClean="0"/>
              <a:t>idpacienteempresa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</a:t>
            </a:r>
            <a:r>
              <a:rPr lang="es-AR" sz="2000" dirty="0" smtClean="0"/>
              <a:t>NULL AUTO_INCREMENT</a:t>
            </a:r>
            <a:r>
              <a:rPr lang="es-AR" sz="2000" dirty="0"/>
              <a:t>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dpaciente_os</a:t>
            </a:r>
            <a:r>
              <a:rPr lang="es-AR" sz="2000" dirty="0" smtClean="0"/>
              <a:t> </a:t>
            </a:r>
            <a:r>
              <a:rPr lang="es-AR" sz="2000" dirty="0"/>
              <a:t>INTEGER UNSIGNED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idempresa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fecha_desde</a:t>
            </a:r>
            <a:r>
              <a:rPr lang="es-AR" sz="2000" dirty="0" smtClean="0"/>
              <a:t> </a:t>
            </a:r>
            <a:r>
              <a:rPr lang="es-AR" sz="2000" dirty="0"/>
              <a:t>DATE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fecha_hasta</a:t>
            </a:r>
            <a:r>
              <a:rPr lang="es-AR" sz="2000" dirty="0" smtClean="0"/>
              <a:t> </a:t>
            </a:r>
            <a:r>
              <a:rPr lang="es-AR" sz="2000" dirty="0"/>
              <a:t>DATE NULL,</a:t>
            </a:r>
          </a:p>
          <a:p>
            <a:r>
              <a:rPr lang="es-AR" sz="2000" dirty="0" smtClean="0"/>
              <a:t>              PRIMARY </a:t>
            </a:r>
            <a:r>
              <a:rPr lang="es-AR" sz="2000" dirty="0"/>
              <a:t>KEY(</a:t>
            </a:r>
            <a:r>
              <a:rPr lang="es-AR" sz="2000" dirty="0" err="1"/>
              <a:t>idpacienteempresa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INDEX </a:t>
            </a:r>
            <a:r>
              <a:rPr lang="es-AR" sz="2000" dirty="0"/>
              <a:t>empleadosempresas_FKIndex1(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INDEX </a:t>
            </a:r>
            <a:r>
              <a:rPr lang="es-AR" sz="2000" dirty="0"/>
              <a:t>pacientesempresas_FKIndex2(</a:t>
            </a:r>
            <a:r>
              <a:rPr lang="es-AR" sz="2000" dirty="0" err="1"/>
              <a:t>idpaciente_os</a:t>
            </a:r>
            <a:r>
              <a:rPr lang="es-AR" sz="2000" dirty="0"/>
              <a:t>),</a:t>
            </a:r>
          </a:p>
          <a:p>
            <a:r>
              <a:rPr lang="es-ES" sz="2000" dirty="0" smtClean="0"/>
              <a:t>              FOREIGN KEY(</a:t>
            </a:r>
            <a:r>
              <a:rPr lang="es-ES" sz="2000" dirty="0" err="1" smtClean="0"/>
              <a:t>idempresa</a:t>
            </a:r>
            <a:r>
              <a:rPr lang="es-ES" sz="2000" dirty="0" smtClean="0"/>
              <a:t>)</a:t>
            </a:r>
            <a:r>
              <a:rPr lang="es-AR" sz="2000" dirty="0"/>
              <a:t> </a:t>
            </a:r>
            <a:r>
              <a:rPr lang="es-ES" sz="2000" dirty="0" smtClean="0"/>
              <a:t>REFERENCES </a:t>
            </a:r>
            <a:r>
              <a:rPr lang="es-ES" sz="2000" dirty="0"/>
              <a:t>empresas(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DELETE RESTRICT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UPDATE NO ACTION,</a:t>
            </a:r>
            <a:endParaRPr lang="es-AR" sz="2000" dirty="0"/>
          </a:p>
          <a:p>
            <a:r>
              <a:rPr lang="es-AR" sz="2000" dirty="0" smtClean="0"/>
              <a:t>              FOREIGN KEY(</a:t>
            </a:r>
            <a:r>
              <a:rPr lang="es-AR" sz="2000" dirty="0" err="1" smtClean="0"/>
              <a:t>idpaciente_os</a:t>
            </a:r>
            <a:r>
              <a:rPr lang="es-AR" sz="2000" dirty="0" smtClean="0"/>
              <a:t>) REFERENCES </a:t>
            </a:r>
            <a:r>
              <a:rPr lang="es-AR" sz="2000" dirty="0" err="1"/>
              <a:t>pacientes_os</a:t>
            </a:r>
            <a:r>
              <a:rPr lang="es-AR" sz="2000" dirty="0"/>
              <a:t>(</a:t>
            </a:r>
            <a:r>
              <a:rPr lang="es-AR" sz="2000" dirty="0" err="1"/>
              <a:t>idpaciente_os</a:t>
            </a:r>
            <a:r>
              <a:rPr lang="es-AR" sz="2000" dirty="0" smtClean="0"/>
              <a:t>) 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DELETE RESTRICT</a:t>
            </a:r>
            <a:endParaRPr lang="es-AR" sz="2000" dirty="0"/>
          </a:p>
          <a:p>
            <a:r>
              <a:rPr lang="en-GB" sz="2000" dirty="0" smtClean="0"/>
              <a:t>                                      ON </a:t>
            </a:r>
            <a:r>
              <a:rPr lang="en-GB" sz="2000" dirty="0"/>
              <a:t>UPDATE NO ACTION);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1766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 de modificación de tablas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756079"/>
            <a:ext cx="8293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 TABLE empresas (</a:t>
            </a:r>
          </a:p>
          <a:p>
            <a:r>
              <a:rPr lang="es-AR" sz="2400" dirty="0"/>
              <a:t>  </a:t>
            </a:r>
            <a:r>
              <a:rPr lang="es-AR" sz="2400" dirty="0" err="1"/>
              <a:t>Add</a:t>
            </a:r>
            <a:r>
              <a:rPr lang="es-AR" sz="2400" dirty="0"/>
              <a:t>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razon_social</a:t>
            </a:r>
            <a:r>
              <a:rPr lang="es-AR" sz="2400" dirty="0"/>
              <a:t> VARCHAR(100) NOT NULL,</a:t>
            </a:r>
          </a:p>
          <a:p>
            <a:r>
              <a:rPr lang="es-AR" sz="2400" dirty="0"/>
              <a:t>  </a:t>
            </a:r>
            <a:r>
              <a:rPr lang="es-AR" sz="2400" dirty="0" err="1"/>
              <a:t>Drop</a:t>
            </a:r>
            <a:r>
              <a:rPr lang="es-AR" sz="2400" dirty="0"/>
              <a:t>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cuit</a:t>
            </a:r>
            <a:r>
              <a:rPr lang="es-AR" sz="2400" dirty="0"/>
              <a:t>,</a:t>
            </a:r>
          </a:p>
          <a:p>
            <a:r>
              <a:rPr lang="es-AR" sz="2400" dirty="0"/>
              <a:t>  Alter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direccion</a:t>
            </a:r>
            <a:r>
              <a:rPr lang="es-AR" sz="2400" dirty="0"/>
              <a:t> VARCHAR(50) NULL);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90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481090"/>
            <a:ext cx="8915400" cy="3777622"/>
          </a:xfrm>
        </p:spPr>
        <p:txBody>
          <a:bodyPr/>
          <a:lstStyle/>
          <a:p>
            <a:r>
              <a:rPr lang="es-AR" dirty="0" smtClean="0"/>
              <a:t>Estructura básica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77759" y="2176529"/>
            <a:ext cx="4662153" cy="1682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SELECT   </a:t>
            </a:r>
            <a:r>
              <a:rPr lang="es-AR" sz="2400" b="1" dirty="0" err="1" smtClean="0"/>
              <a:t>lista_de_atributos</a:t>
            </a:r>
            <a:endParaRPr lang="es-AR" sz="2400" b="1" dirty="0" smtClean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FROM    </a:t>
            </a:r>
            <a:r>
              <a:rPr lang="es-AR" sz="2400" b="1" dirty="0" err="1" smtClean="0"/>
              <a:t>lista_de_tablas</a:t>
            </a:r>
            <a:endParaRPr lang="es-AR" sz="2400" b="1" dirty="0" smtClean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WHERE   condición</a:t>
            </a:r>
            <a:endParaRPr lang="es-AR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971309" y="2177894"/>
            <a:ext cx="6012873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SELECT  atr1, atr2,atr3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/>
              <a:t>FROM tabla1, tabla2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/>
              <a:t>WHERE atr4=“Valor”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Equivale a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>
                <a:sym typeface="Symbol" panose="05050102010706020507" pitchFamily="18" charset="2"/>
              </a:rPr>
              <a:t></a:t>
            </a:r>
            <a:r>
              <a:rPr lang="es-ES" sz="2400" b="1" baseline="-25000" dirty="0"/>
              <a:t>atr1, atr2, atr3</a:t>
            </a:r>
            <a:r>
              <a:rPr lang="es-ES" sz="2400" b="1" dirty="0"/>
              <a:t> (</a:t>
            </a:r>
            <a:r>
              <a:rPr lang="es-AR" sz="2400" b="1" dirty="0">
                <a:sym typeface="Symbol" panose="05050102010706020507" pitchFamily="18" charset="2"/>
              </a:rPr>
              <a:t></a:t>
            </a:r>
            <a:r>
              <a:rPr lang="es-ES" sz="2400" b="1" baseline="-25000" dirty="0"/>
              <a:t>atr4 = ‘valor’</a:t>
            </a:r>
            <a:r>
              <a:rPr lang="es-ES" sz="2400" b="1" dirty="0"/>
              <a:t> (tabla1 x tabla2))</a:t>
            </a:r>
            <a:endParaRPr lang="es-AR" sz="2400" b="1" dirty="0"/>
          </a:p>
          <a:p>
            <a:pPr>
              <a:lnSpc>
                <a:spcPct val="150000"/>
              </a:lnSpc>
            </a:pP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06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4412"/>
              </p:ext>
            </p:extLst>
          </p:nvPr>
        </p:nvGraphicFramePr>
        <p:xfrm>
          <a:off x="1828800" y="1905000"/>
          <a:ext cx="1012767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50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1147</TotalTime>
  <Words>2230</Words>
  <Application>Microsoft Office PowerPoint</Application>
  <PresentationFormat>Panorámica</PresentationFormat>
  <Paragraphs>329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Espiral</vt:lpstr>
      <vt:lpstr>Diseño de Bases de Datos</vt:lpstr>
      <vt:lpstr>Agenda</vt:lpstr>
      <vt:lpstr>Lenguaje de Consultas Estructurado (SQL)</vt:lpstr>
      <vt:lpstr>SQL  DDL</vt:lpstr>
      <vt:lpstr>SQL  DDL</vt:lpstr>
      <vt:lpstr>SQL  DDL</vt:lpstr>
      <vt:lpstr>SQL  DDL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74</cp:revision>
  <dcterms:created xsi:type="dcterms:W3CDTF">2014-08-28T15:33:23Z</dcterms:created>
  <dcterms:modified xsi:type="dcterms:W3CDTF">2015-05-14T20:14:54Z</dcterms:modified>
</cp:coreProperties>
</file>