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866CFA-86F6-4287-A9A7-3FC0F61A3D78}">
  <a:tblStyle styleId="{83866CFA-86F6-4287-A9A7-3FC0F61A3D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538500" y="448800"/>
            <a:ext cx="8067000" cy="4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highlight>
                  <a:srgbClr val="00FF00"/>
                </a:highlight>
              </a:rPr>
              <a:t>Asistencia 70% para aprobar CURSADA</a:t>
            </a:r>
            <a:endParaRPr i="1" sz="1800">
              <a:highlight>
                <a:srgbClr val="00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/>
              <a:t>Cronograma:</a:t>
            </a:r>
            <a:endParaRPr sz="18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* Semana 28/5:  TP N°5 - Tiempo de Ejecución (Semana 3 de </a:t>
            </a:r>
            <a:r>
              <a:rPr lang="es" sz="1800">
                <a:solidFill>
                  <a:schemeClr val="dk1"/>
                </a:solidFill>
              </a:rPr>
              <a:t>3 </a:t>
            </a:r>
            <a:r>
              <a:rPr lang="es" sz="1800"/>
              <a:t>)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* Semana 4/6: </a:t>
            </a:r>
            <a:r>
              <a:rPr b="1" lang="es" sz="1800"/>
              <a:t> </a:t>
            </a:r>
            <a:r>
              <a:rPr b="1" lang="es" sz="1800">
                <a:solidFill>
                  <a:schemeClr val="dk1"/>
                </a:solidFill>
              </a:rPr>
              <a:t>TP N°6 - Grafos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* Semana 11/6:  </a:t>
            </a:r>
            <a:r>
              <a:rPr b="1" lang="es" sz="1800">
                <a:solidFill>
                  <a:srgbClr val="FF0000"/>
                </a:solidFill>
              </a:rPr>
              <a:t>2da Entrega de Grafos  (obligatorio asistir)</a:t>
            </a:r>
            <a:endParaRPr b="1" sz="18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/>
              <a:t>Este sábado </a:t>
            </a:r>
            <a:r>
              <a:rPr b="1" i="1" lang="es" sz="1800">
                <a:solidFill>
                  <a:srgbClr val="FF00FF"/>
                </a:solidFill>
              </a:rPr>
              <a:t>2/6 recuperatorio Módulo 1</a:t>
            </a:r>
            <a:r>
              <a:rPr i="1" lang="es" sz="1800"/>
              <a:t>, </a:t>
            </a:r>
            <a:r>
              <a:rPr i="1" lang="es" sz="1800" u="sng"/>
              <a:t>sólo pueden presentarse:</a:t>
            </a:r>
            <a:endParaRPr i="1" sz="1800" u="sng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s" sz="1800"/>
              <a:t>los que no se presentaron a la primer fecha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s" sz="1800"/>
              <a:t>los que desaprobaron en la primer fecha</a:t>
            </a:r>
            <a:endParaRPr i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TP5 - Tiempo de Ejecución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71500" y="959750"/>
            <a:ext cx="8520600" cy="3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Calcular T(n) de un algoritmo iterativo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ver EjerciciosTiemposExplicacion.pdf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TP5 - Tiempo de Ejecución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71500" y="959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Calcular T(n) de un algoritmo recursivo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775" y="1966900"/>
            <a:ext cx="4550050" cy="16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TP5 - Tiempo de Ejecución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71500" y="959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Calcular T(n) de un algoritmo recursivo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ver EjerciciosTiemposExplicacion.pdf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TP5 - Tiempo de Ejecución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71500" y="959750"/>
            <a:ext cx="85206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Ejercicio 7</a:t>
            </a:r>
            <a:br>
              <a:rPr b="1" lang="es">
                <a:solidFill>
                  <a:schemeClr val="dk1"/>
                </a:solidFill>
              </a:rPr>
            </a:br>
            <a:r>
              <a:rPr lang="es" sz="1600">
                <a:solidFill>
                  <a:schemeClr val="dk1"/>
                </a:solidFill>
              </a:rPr>
              <a:t>Cómo se evalúa un for o while si el </a:t>
            </a:r>
            <a:r>
              <a:rPr lang="es" sz="1600">
                <a:solidFill>
                  <a:schemeClr val="dk1"/>
                </a:solidFill>
              </a:rPr>
              <a:t>índice</a:t>
            </a:r>
            <a:r>
              <a:rPr lang="es" sz="1600">
                <a:solidFill>
                  <a:schemeClr val="dk1"/>
                </a:solidFill>
              </a:rPr>
              <a:t> no aumente en 1. </a:t>
            </a:r>
            <a:r>
              <a:rPr lang="es" sz="1600" u="sng">
                <a:solidFill>
                  <a:schemeClr val="dk1"/>
                </a:solidFill>
              </a:rPr>
              <a:t>La sumatoria siempre incrementa en 1 el índice.</a:t>
            </a:r>
            <a:endParaRPr sz="1600" u="sng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Se puede armar una tabla y analizar la cantidad de veces que se hace</a:t>
            </a:r>
            <a:endParaRPr sz="16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1" y="2672201"/>
            <a:ext cx="2620150" cy="14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3277475" y="2533400"/>
            <a:ext cx="54951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En este algoritmo, la variable índice del while es c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</p:txBody>
      </p:sp>
      <p:graphicFrame>
        <p:nvGraphicFramePr>
          <p:cNvPr id="63" name="Shape 63"/>
          <p:cNvGraphicFramePr/>
          <p:nvPr/>
        </p:nvGraphicFramePr>
        <p:xfrm>
          <a:off x="3252950" y="29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{83866CFA-86F6-4287-A9A7-3FC0F61A3D78}</a:tableStyleId>
              </a:tblPr>
              <a:tblGrid>
                <a:gridCol w="919225"/>
                <a:gridCol w="919225"/>
                <a:gridCol w="919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iteración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entrada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salida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c=2*1=2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c=2*2=4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c=4*2=8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" name="Shape 64"/>
          <p:cNvSpPr/>
          <p:nvPr/>
        </p:nvSpPr>
        <p:spPr>
          <a:xfrm>
            <a:off x="6243975" y="3487025"/>
            <a:ext cx="777600" cy="6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7117175" y="3458675"/>
            <a:ext cx="669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2</a:t>
            </a:r>
            <a:r>
              <a:rPr baseline="30000" lang="es" sz="3000"/>
              <a:t>i</a:t>
            </a:r>
            <a:endParaRPr baseline="30000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TP5 - Tiempo de Ejecución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71500" y="959750"/>
            <a:ext cx="85206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Ejercicio 7</a:t>
            </a:r>
            <a:br>
              <a:rPr b="1" lang="es">
                <a:solidFill>
                  <a:schemeClr val="dk1"/>
                </a:solidFill>
              </a:rPr>
            </a:br>
            <a:r>
              <a:rPr lang="es" sz="1600">
                <a:solidFill>
                  <a:schemeClr val="dk1"/>
                </a:solidFill>
              </a:rPr>
              <a:t>Cómo se evalúa un for o while si el índice no aumente en 1. </a:t>
            </a:r>
            <a:r>
              <a:rPr lang="es" sz="1600" u="sng">
                <a:solidFill>
                  <a:schemeClr val="dk1"/>
                </a:solidFill>
              </a:rPr>
              <a:t>La sumatoria siempre incrementa en 1 el índice.</a:t>
            </a:r>
            <a:endParaRPr sz="1600" u="sng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Se puede armar una tabla y analizar la cantidad de veces que se hace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1" y="2672201"/>
            <a:ext cx="2620150" cy="14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3277475" y="2533400"/>
            <a:ext cx="54951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En este algoritmo, la variable índice del while es c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</p:txBody>
      </p:sp>
      <p:graphicFrame>
        <p:nvGraphicFramePr>
          <p:cNvPr id="74" name="Shape 74"/>
          <p:cNvGraphicFramePr/>
          <p:nvPr/>
        </p:nvGraphicFramePr>
        <p:xfrm>
          <a:off x="3252950" y="29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{83866CFA-86F6-4287-A9A7-3FC0F61A3D78}</a:tableStyleId>
              </a:tblPr>
              <a:tblGrid>
                <a:gridCol w="919225"/>
                <a:gridCol w="919225"/>
                <a:gridCol w="919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iteración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entrada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salida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i-1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Shape 75"/>
          <p:cNvSpPr txBox="1"/>
          <p:nvPr/>
        </p:nvSpPr>
        <p:spPr>
          <a:xfrm>
            <a:off x="6255925" y="2972700"/>
            <a:ext cx="2440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¿Cuándo  corta?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TP5 - Tiempo de Ejecución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71500" y="959750"/>
            <a:ext cx="85206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Ejercicio 7</a:t>
            </a:r>
            <a:br>
              <a:rPr b="1" lang="es">
                <a:solidFill>
                  <a:schemeClr val="dk1"/>
                </a:solidFill>
              </a:rPr>
            </a:br>
            <a:r>
              <a:rPr lang="es" sz="1600">
                <a:solidFill>
                  <a:schemeClr val="dk1"/>
                </a:solidFill>
              </a:rPr>
              <a:t>Cómo se evalúa un for o while si el índice no aumente en 1. </a:t>
            </a:r>
            <a:r>
              <a:rPr lang="es" sz="1600" u="sng">
                <a:solidFill>
                  <a:schemeClr val="dk1"/>
                </a:solidFill>
              </a:rPr>
              <a:t>La sumatoria siempre incrementa en 1 el índice.</a:t>
            </a:r>
            <a:endParaRPr sz="1600" u="sng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Se puede armar una tabla y analizar la cantidad de veces que se hace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1" y="2672201"/>
            <a:ext cx="2620150" cy="14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3277475" y="2533400"/>
            <a:ext cx="54951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En este algoritmo, la variable índice del while es c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</p:txBody>
      </p:sp>
      <p:graphicFrame>
        <p:nvGraphicFramePr>
          <p:cNvPr id="84" name="Shape 84"/>
          <p:cNvGraphicFramePr/>
          <p:nvPr/>
        </p:nvGraphicFramePr>
        <p:xfrm>
          <a:off x="3252950" y="29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{83866CFA-86F6-4287-A9A7-3FC0F61A3D78}</a:tableStyleId>
              </a:tblPr>
              <a:tblGrid>
                <a:gridCol w="919225"/>
                <a:gridCol w="919225"/>
                <a:gridCol w="919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iteración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entrada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salida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i-1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Shape 85"/>
          <p:cNvSpPr txBox="1"/>
          <p:nvPr/>
        </p:nvSpPr>
        <p:spPr>
          <a:xfrm>
            <a:off x="6255925" y="2972700"/>
            <a:ext cx="24402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¿Cuándo  corta?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 c = n. Entonces, tenemos que ver en qué paso de la iteración ocurre eso. Para eso, despejaremos i reemplazando  c por e</a:t>
            </a:r>
            <a:r>
              <a:rPr lang="es"/>
              <a:t>l</a:t>
            </a:r>
            <a:r>
              <a:rPr lang="es"/>
              <a:t> valor de corte.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TP5 - Tiempo de Ejecución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71500" y="959750"/>
            <a:ext cx="85206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Ejercicio 7</a:t>
            </a:r>
            <a:br>
              <a:rPr b="1" lang="es">
                <a:solidFill>
                  <a:schemeClr val="dk1"/>
                </a:solidFill>
              </a:rPr>
            </a:br>
            <a:r>
              <a:rPr lang="es" sz="1600">
                <a:solidFill>
                  <a:schemeClr val="dk1"/>
                </a:solidFill>
              </a:rPr>
              <a:t>Cómo se evalúa un for o while si el índice no aumente en 1. </a:t>
            </a:r>
            <a:r>
              <a:rPr lang="es" sz="1600" u="sng">
                <a:solidFill>
                  <a:schemeClr val="dk1"/>
                </a:solidFill>
              </a:rPr>
              <a:t>La sumatoria siempre incrementa en 1 el índice.</a:t>
            </a:r>
            <a:endParaRPr sz="1600" u="sng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Se puede armar una tabla y analizar la cantidad de veces que se hace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1" y="2672201"/>
            <a:ext cx="2620150" cy="14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277475" y="2533400"/>
            <a:ext cx="54951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En este algoritmo, la variable índice del while es c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</p:txBody>
      </p:sp>
      <p:graphicFrame>
        <p:nvGraphicFramePr>
          <p:cNvPr id="94" name="Shape 94"/>
          <p:cNvGraphicFramePr/>
          <p:nvPr/>
        </p:nvGraphicFramePr>
        <p:xfrm>
          <a:off x="3252950" y="29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{83866CFA-86F6-4287-A9A7-3FC0F61A3D78}</a:tableStyleId>
              </a:tblPr>
              <a:tblGrid>
                <a:gridCol w="919225"/>
                <a:gridCol w="919225"/>
                <a:gridCol w="919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iteración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entrada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salida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i-1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c=2</a:t>
                      </a:r>
                      <a:r>
                        <a:rPr baseline="30000" lang="es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Shape 95"/>
          <p:cNvSpPr txBox="1"/>
          <p:nvPr/>
        </p:nvSpPr>
        <p:spPr>
          <a:xfrm>
            <a:off x="6255925" y="2972700"/>
            <a:ext cx="24402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¿Cuándo  corta?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 = </a:t>
            </a:r>
            <a:r>
              <a:rPr lang="es">
                <a:solidFill>
                  <a:schemeClr val="dk1"/>
                </a:solidFill>
              </a:rPr>
              <a:t>2</a:t>
            </a:r>
            <a:r>
              <a:rPr baseline="30000" lang="es">
                <a:solidFill>
                  <a:schemeClr val="dk1"/>
                </a:solidFill>
              </a:rPr>
              <a:t>i</a:t>
            </a:r>
            <a:endParaRPr baseline="30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Por lo tanto, i=log</a:t>
            </a:r>
            <a:r>
              <a:rPr baseline="-25000" lang="es">
                <a:solidFill>
                  <a:schemeClr val="dk1"/>
                </a:solidFill>
              </a:rPr>
              <a:t>2</a:t>
            </a:r>
            <a:r>
              <a:rPr lang="es">
                <a:solidFill>
                  <a:schemeClr val="dk1"/>
                </a:solidFill>
              </a:rPr>
              <a:t>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TP5 - Tiempo de Ejecución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71500" y="959750"/>
            <a:ext cx="85206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Ejercicio 7</a:t>
            </a:r>
            <a:br>
              <a:rPr b="1" lang="es">
                <a:solidFill>
                  <a:schemeClr val="dk1"/>
                </a:solidFill>
              </a:rPr>
            </a:br>
            <a:r>
              <a:rPr lang="es" sz="1600">
                <a:solidFill>
                  <a:schemeClr val="dk1"/>
                </a:solidFill>
              </a:rPr>
              <a:t>Cómo se evalúa un for o while si el índice no aumente en 1. </a:t>
            </a:r>
            <a:r>
              <a:rPr lang="es" sz="1600" u="sng">
                <a:solidFill>
                  <a:schemeClr val="dk1"/>
                </a:solidFill>
              </a:rPr>
              <a:t>La sumatoria siempre incrementa en 1 el índice.</a:t>
            </a:r>
            <a:endParaRPr sz="1600" u="sng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Se puede armar una tabla y analizar la cantidad de veces que se hace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1" y="2672201"/>
            <a:ext cx="2620150" cy="14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277475" y="2533400"/>
            <a:ext cx="54951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Finalmente,  </a:t>
            </a:r>
            <a:r>
              <a:rPr lang="es" sz="1600"/>
              <a:t>él</a:t>
            </a:r>
            <a:r>
              <a:rPr lang="es" sz="1600"/>
              <a:t> T(n) del algoritmo podría escribirse como: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3275" y="2980200"/>
            <a:ext cx="4742524" cy="18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TP5 - Tiempo de Ejecución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82775" y="1519125"/>
            <a:ext cx="3528600" cy="27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71500" y="959750"/>
            <a:ext cx="8520600" cy="3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Calcular T(n) de un algoritmo iterativo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public int calcular (int </a:t>
            </a:r>
            <a:r>
              <a:rPr b="1" lang="es">
                <a:solidFill>
                  <a:schemeClr val="dk1"/>
                </a:solidFill>
              </a:rPr>
              <a:t>n</a:t>
            </a:r>
            <a:r>
              <a:rPr lang="es">
                <a:solidFill>
                  <a:schemeClr val="dk1"/>
                </a:solidFill>
              </a:rPr>
              <a:t>){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   	 int sum=0;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   	 for (int i=1; i&lt;=</a:t>
            </a:r>
            <a:r>
              <a:rPr b="1" lang="es">
                <a:solidFill>
                  <a:schemeClr val="dk1"/>
                </a:solidFill>
              </a:rPr>
              <a:t>n</a:t>
            </a:r>
            <a:r>
              <a:rPr lang="es">
                <a:solidFill>
                  <a:schemeClr val="dk1"/>
                </a:solidFill>
              </a:rPr>
              <a:t>; i++ 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   		 for (int j=i; j&lt;=</a:t>
            </a:r>
            <a:r>
              <a:rPr b="1" lang="es">
                <a:solidFill>
                  <a:schemeClr val="dk1"/>
                </a:solidFill>
              </a:rPr>
              <a:t>n</a:t>
            </a:r>
            <a:r>
              <a:rPr lang="es">
                <a:solidFill>
                  <a:schemeClr val="dk1"/>
                </a:solidFill>
              </a:rPr>
              <a:t>; j++){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   			 sum=sum+1;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   		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   	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   	 return sum;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TP5 - Tiempo de Ejecución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82775" y="1519125"/>
            <a:ext cx="3528600" cy="27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71500" y="959750"/>
            <a:ext cx="8520600" cy="3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Calcular T(n) de un algoritmo iterativo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public int calcular (int </a:t>
            </a:r>
            <a:r>
              <a:rPr b="1" lang="es">
                <a:solidFill>
                  <a:schemeClr val="dk1"/>
                </a:solidFill>
              </a:rPr>
              <a:t>n</a:t>
            </a:r>
            <a:r>
              <a:rPr lang="es">
                <a:solidFill>
                  <a:schemeClr val="dk1"/>
                </a:solidFill>
              </a:rPr>
              <a:t>){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	 int sum=0;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	 for (int i=1; i&lt;=</a:t>
            </a:r>
            <a:r>
              <a:rPr b="1" lang="es">
                <a:solidFill>
                  <a:schemeClr val="dk1"/>
                </a:solidFill>
              </a:rPr>
              <a:t>n</a:t>
            </a:r>
            <a:r>
              <a:rPr lang="es">
                <a:solidFill>
                  <a:schemeClr val="dk1"/>
                </a:solidFill>
              </a:rPr>
              <a:t>; i++ 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		 for (int j=i; j&lt;=</a:t>
            </a:r>
            <a:r>
              <a:rPr b="1" lang="es">
                <a:solidFill>
                  <a:schemeClr val="dk1"/>
                </a:solidFill>
              </a:rPr>
              <a:t>n</a:t>
            </a:r>
            <a:r>
              <a:rPr lang="es">
                <a:solidFill>
                  <a:schemeClr val="dk1"/>
                </a:solidFill>
              </a:rPr>
              <a:t>; j++){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			 sum=sum+1;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		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	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	 return sum;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437725" y="2791490"/>
            <a:ext cx="1088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constante</a:t>
            </a:r>
            <a:endParaRPr b="1"/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2248775" y="1985550"/>
            <a:ext cx="2236800" cy="2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Shape 121"/>
          <p:cNvCxnSpPr/>
          <p:nvPr/>
        </p:nvCxnSpPr>
        <p:spPr>
          <a:xfrm flipH="1" rot="10800000">
            <a:off x="2200925" y="3920225"/>
            <a:ext cx="2236800" cy="2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Shape 122"/>
          <p:cNvCxnSpPr/>
          <p:nvPr/>
        </p:nvCxnSpPr>
        <p:spPr>
          <a:xfrm flipH="1" rot="10800000">
            <a:off x="3295200" y="2954388"/>
            <a:ext cx="1154400" cy="2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4485575" y="1824150"/>
            <a:ext cx="1088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constante</a:t>
            </a:r>
            <a:endParaRPr b="1"/>
          </a:p>
        </p:txBody>
      </p:sp>
      <p:sp>
        <p:nvSpPr>
          <p:cNvPr id="124" name="Shape 124"/>
          <p:cNvSpPr txBox="1"/>
          <p:nvPr/>
        </p:nvSpPr>
        <p:spPr>
          <a:xfrm>
            <a:off x="4485575" y="3758825"/>
            <a:ext cx="1088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constante</a:t>
            </a:r>
            <a:endParaRPr b="1"/>
          </a:p>
        </p:txBody>
      </p:sp>
      <p:cxnSp>
        <p:nvCxnSpPr>
          <p:cNvPr id="125" name="Shape 125"/>
          <p:cNvCxnSpPr/>
          <p:nvPr/>
        </p:nvCxnSpPr>
        <p:spPr>
          <a:xfrm flipH="1" rot="10800000">
            <a:off x="3409075" y="2356400"/>
            <a:ext cx="1088400" cy="1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Shape 126"/>
          <p:cNvCxnSpPr/>
          <p:nvPr/>
        </p:nvCxnSpPr>
        <p:spPr>
          <a:xfrm flipH="1" rot="10800000">
            <a:off x="3645206" y="2679263"/>
            <a:ext cx="840300" cy="9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4497475" y="2189000"/>
            <a:ext cx="2643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sumatoria de i=1 hasta n</a:t>
            </a:r>
            <a:endParaRPr b="1"/>
          </a:p>
        </p:txBody>
      </p:sp>
      <p:sp>
        <p:nvSpPr>
          <p:cNvPr id="128" name="Shape 128"/>
          <p:cNvSpPr txBox="1"/>
          <p:nvPr/>
        </p:nvSpPr>
        <p:spPr>
          <a:xfrm>
            <a:off x="4497475" y="2493800"/>
            <a:ext cx="2643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sumatoria de j=i hasta 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TP5 - Tiempo de Ejecución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71500" y="959750"/>
            <a:ext cx="8520600" cy="3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Calcular T(n) de un algoritmo iterativo</a:t>
            </a:r>
            <a:endParaRPr b="1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Planteo inicial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00" y="2465475"/>
            <a:ext cx="37623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