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43"/>
  </p:notesMasterIdLst>
  <p:handoutMasterIdLst>
    <p:handoutMasterId r:id="rId44"/>
  </p:handoutMasterIdLst>
  <p:sldIdLst>
    <p:sldId id="278" r:id="rId5"/>
    <p:sldId id="279" r:id="rId6"/>
    <p:sldId id="312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13" r:id="rId30"/>
    <p:sldId id="314" r:id="rId31"/>
    <p:sldId id="315" r:id="rId32"/>
    <p:sldId id="302" r:id="rId33"/>
    <p:sldId id="311" r:id="rId34"/>
    <p:sldId id="303" r:id="rId35"/>
    <p:sldId id="304" r:id="rId36"/>
    <p:sldId id="305" r:id="rId37"/>
    <p:sldId id="310" r:id="rId38"/>
    <p:sldId id="306" r:id="rId39"/>
    <p:sldId id="307" r:id="rId40"/>
    <p:sldId id="308" r:id="rId41"/>
    <p:sldId id="309" r:id="rId42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21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494" y="8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05132-4288-4164-B1CA-F5AC1CC796A7}" type="datetime1">
              <a:rPr lang="pt-BR" smtClean="0"/>
              <a:t>06/12/2022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B07BE-C169-4870-872B-F61D89F5554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0897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37FA0DA-72A3-424F-8A35-066434C5B9F1}" type="datetime1">
              <a:rPr lang="pt-BR" noProof="0" smtClean="0"/>
              <a:t>06/12/2022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1837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354758-9FD6-46D3-BA08-042BE364EA46}" type="datetime1">
              <a:rPr lang="pt-BR" noProof="0" smtClean="0"/>
              <a:t>06/12/2022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8ECD64-5AF2-4F32-AD18-136C465DC047}" type="datetime1">
              <a:rPr lang="pt-BR" noProof="0" smtClean="0"/>
              <a:t>06/12/2022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F6B3D0-4304-407F-B819-80FF4D568789}" type="datetime1">
              <a:rPr lang="pt-BR" noProof="0" smtClean="0"/>
              <a:t>06/12/2022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F363FB-ECEA-4A76-B765-85460030C156}" type="datetime1">
              <a:rPr lang="pt-BR" noProof="0" smtClean="0"/>
              <a:t>06/12/2022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Caixa de texto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3" name="Caixa de texto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319CEA-9EF4-4A65-A004-44DCCF154232}" type="datetime1">
              <a:rPr lang="pt-BR" noProof="0" smtClean="0"/>
              <a:t>06/12/2022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91AA47-C612-4DA8-B151-4B748B7DAC4D}" type="datetime1">
              <a:rPr lang="pt-BR" noProof="0" smtClean="0"/>
              <a:t>06/12/2022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agem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agem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27F2B2-02FF-4D65-8FE7-F6AE0D863843}" type="datetime1">
              <a:rPr lang="pt-BR" noProof="0" smtClean="0"/>
              <a:t>06/12/2022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A070AB-0B0E-4B2D-804F-566417906A61}" type="datetime1">
              <a:rPr lang="pt-BR" noProof="0" smtClean="0"/>
              <a:t>06/12/2022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8BC9E8-30A4-4EE6-BB83-B04327D9020A}" type="datetime1">
              <a:rPr lang="pt-BR" noProof="0" smtClean="0"/>
              <a:t>06/12/2022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2B272B-E9E3-4682-90D8-4B44853FAF6D}" type="datetime1">
              <a:rPr lang="pt-BR" noProof="0" smtClean="0"/>
              <a:t>06/12/2022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agem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55272F-B51B-4957-97B0-074D18FB99AD}" type="datetime1">
              <a:rPr lang="pt-BR" noProof="0" smtClean="0"/>
              <a:t>06/12/2022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056502-BDB4-46EE-9217-C5A23E5BE0CE}" type="datetime1">
              <a:rPr lang="pt-BR" noProof="0" smtClean="0"/>
              <a:t>06/12/2022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E6A84A-F340-402E-97D3-C59F51FBE66F}" type="datetime1">
              <a:rPr lang="pt-BR" noProof="0" smtClean="0"/>
              <a:t>06/12/2022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C5BF86-AA12-49E0-AC44-8E2B1E4B1B72}" type="datetime1">
              <a:rPr lang="pt-BR" noProof="0" smtClean="0"/>
              <a:t>06/12/2022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5EFD07-A8B9-401F-868B-7649A9F826C1}" type="datetime1">
              <a:rPr lang="pt-BR" noProof="0" smtClean="0"/>
              <a:t>06/12/2022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76D0790B-18CF-4284-B479-4F95A66DEDDE}" type="datetime1">
              <a:rPr lang="pt-BR" noProof="0" smtClean="0"/>
              <a:t>06/12/2022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orma Livre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 rtlCol="0">
            <a:normAutofit/>
          </a:bodyPr>
          <a:lstStyle/>
          <a:p>
            <a:pPr algn="l"/>
            <a:r>
              <a:rPr lang="pt-BR" sz="4000" dirty="0"/>
              <a:t>Projeto Final – </a:t>
            </a:r>
            <a:br>
              <a:rPr lang="pt-BR" sz="4000" dirty="0"/>
            </a:br>
            <a:r>
              <a:rPr lang="pt-BR" sz="4000" dirty="0"/>
              <a:t>Análise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 rtlCol="0">
            <a:normAutofit/>
          </a:bodyPr>
          <a:lstStyle/>
          <a:p>
            <a:pPr algn="l" rtl="0"/>
            <a:r>
              <a:rPr lang="pt-BR" sz="2300" dirty="0"/>
              <a:t>Camila Almeida de Souza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E1B5703-35E2-44F4-B633-CF36AD6A9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1594"/>
            <a:ext cx="12192000" cy="237481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6EB38B4-ED55-4C4D-8EB8-F18D853F4A9F}"/>
              </a:ext>
            </a:extLst>
          </p:cNvPr>
          <p:cNvSpPr txBox="1"/>
          <p:nvPr/>
        </p:nvSpPr>
        <p:spPr>
          <a:xfrm>
            <a:off x="1208015" y="1241571"/>
            <a:ext cx="6023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Criou-se uma mascara </a:t>
            </a:r>
            <a:r>
              <a:rPr lang="pt-BR" dirty="0" err="1"/>
              <a:t>boolena</a:t>
            </a:r>
            <a:r>
              <a:rPr lang="pt-BR" dirty="0"/>
              <a:t> para verificar os Ids duplicados.</a:t>
            </a:r>
          </a:p>
          <a:p>
            <a:r>
              <a:rPr lang="pt-BR" dirty="0"/>
              <a:t>Percebeu-se aqui é que cada ID duplicada parece ser uma linha de dados validos e outra somente com zeros.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0931AC5-42A4-4AED-80FA-99EF54291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1594"/>
            <a:ext cx="12192000" cy="237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789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6EB38B4-ED55-4C4D-8EB8-F18D853F4A9F}"/>
              </a:ext>
            </a:extLst>
          </p:cNvPr>
          <p:cNvSpPr txBox="1"/>
          <p:nvPr/>
        </p:nvSpPr>
        <p:spPr>
          <a:xfrm>
            <a:off x="1208015" y="1241571"/>
            <a:ext cx="6023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Através de outra mascara e o comando . </a:t>
            </a:r>
            <a:r>
              <a:rPr lang="pt-BR" dirty="0" err="1"/>
              <a:t>Iloc</a:t>
            </a:r>
            <a:r>
              <a:rPr lang="pt-BR" dirty="0"/>
              <a:t> </a:t>
            </a:r>
            <a:r>
              <a:rPr lang="pt-BR" dirty="0" err="1"/>
              <a:t>excluí-se</a:t>
            </a:r>
            <a:r>
              <a:rPr lang="pt-BR" dirty="0"/>
              <a:t> todas as linhas contendo zero.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690A292-DA84-4CBF-9E88-B58BE191F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748" y="2055302"/>
            <a:ext cx="9717248" cy="375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204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6EB38B4-ED55-4C4D-8EB8-F18D853F4A9F}"/>
              </a:ext>
            </a:extLst>
          </p:cNvPr>
          <p:cNvSpPr txBox="1"/>
          <p:nvPr/>
        </p:nvSpPr>
        <p:spPr>
          <a:xfrm>
            <a:off x="1493241" y="1224793"/>
            <a:ext cx="6023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Transformando </a:t>
            </a:r>
            <a:r>
              <a:rPr lang="pt-BR" dirty="0" err="1"/>
              <a:t>obj</a:t>
            </a:r>
            <a:r>
              <a:rPr lang="pt-BR" dirty="0"/>
              <a:t> em </a:t>
            </a:r>
            <a:r>
              <a:rPr lang="pt-BR" dirty="0" err="1"/>
              <a:t>int</a:t>
            </a:r>
            <a:r>
              <a:rPr lang="pt-BR" dirty="0"/>
              <a:t> 64: 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42F86BA-F47E-4756-BC98-65D168F9F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175" y="1876775"/>
            <a:ext cx="558165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938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6EB38B4-ED55-4C4D-8EB8-F18D853F4A9F}"/>
              </a:ext>
            </a:extLst>
          </p:cNvPr>
          <p:cNvSpPr txBox="1"/>
          <p:nvPr/>
        </p:nvSpPr>
        <p:spPr>
          <a:xfrm>
            <a:off x="4806892" y="5570290"/>
            <a:ext cx="6023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Conclui-se, por tanto, a segunda operação de limpeza de dados.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2DB36C9-7796-4D64-9BAC-DAAD1C5F6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042" y="1240872"/>
            <a:ext cx="3752850" cy="33528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FFBA39E-CC63-430D-B1C8-00B3BDBF582D}"/>
              </a:ext>
            </a:extLst>
          </p:cNvPr>
          <p:cNvSpPr txBox="1"/>
          <p:nvPr/>
        </p:nvSpPr>
        <p:spPr>
          <a:xfrm>
            <a:off x="4992848" y="1821810"/>
            <a:ext cx="60232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Durante o processo de limpeza notou-se valores não documentados -2 e 0. </a:t>
            </a:r>
          </a:p>
          <a:p>
            <a:r>
              <a:rPr lang="pt-BR" dirty="0"/>
              <a:t>De acordo com a empresa, após contato, -2 significa que a conta começou o mês sem valor a ser pago e o crédito não foi usado e -1 significa que a conta usou um valor que foi totalmente pago e </a:t>
            </a:r>
            <a:r>
              <a:rPr lang="pt-BR" dirty="0" err="1"/>
              <a:t>e</a:t>
            </a:r>
            <a:r>
              <a:rPr lang="pt-BR" dirty="0"/>
              <a:t> 0 significa que o pagamento mínimo foi feito, mas o saldo total devedor não foi pago.</a:t>
            </a:r>
          </a:p>
        </p:txBody>
      </p:sp>
    </p:spTree>
    <p:extLst>
      <p:ext uri="{BB962C8B-B14F-4D97-AF65-F5344CB8AC3E}">
        <p14:creationId xmlns:p14="http://schemas.microsoft.com/office/powerpoint/2010/main" val="1165149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3B532176-5127-477B-86F5-4B13917C4F6F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2" cy="12573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1.2 EXPLORAÇÃO DOS DADOS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5B48980-B22A-4C00-B299-C51D72F03CA9}"/>
              </a:ext>
            </a:extLst>
          </p:cNvPr>
          <p:cNvSpPr txBox="1"/>
          <p:nvPr/>
        </p:nvSpPr>
        <p:spPr>
          <a:xfrm>
            <a:off x="1140903" y="1585519"/>
            <a:ext cx="6593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Explorando o limite de crédito e as características demográficas através de um histograma: 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E8B4F5B-A7FF-484C-9D00-C85381920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669" y="2231850"/>
            <a:ext cx="5514975" cy="396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158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D82FAB8-D378-43AE-B99F-627BEF2BE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589" y="2891011"/>
            <a:ext cx="4295775" cy="332422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8758D4C-85E4-45BC-B5E1-79DA2E96CC1A}"/>
              </a:ext>
            </a:extLst>
          </p:cNvPr>
          <p:cNvSpPr txBox="1"/>
          <p:nvPr/>
        </p:nvSpPr>
        <p:spPr>
          <a:xfrm>
            <a:off x="1006679" y="1053716"/>
            <a:ext cx="65937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Síntese estatística .</a:t>
            </a:r>
            <a:r>
              <a:rPr lang="pt-BR" dirty="0" err="1"/>
              <a:t>describe</a:t>
            </a:r>
            <a:r>
              <a:rPr lang="pt-BR" dirty="0"/>
              <a:t>() </a:t>
            </a:r>
          </a:p>
          <a:p>
            <a:r>
              <a:rPr lang="pt-BR" dirty="0"/>
              <a:t>Com base nos histogramas e nas </a:t>
            </a:r>
            <a:r>
              <a:rPr lang="pt-BR" dirty="0" err="1"/>
              <a:t>estatisticas</a:t>
            </a:r>
            <a:r>
              <a:rPr lang="pt-BR" dirty="0"/>
              <a:t> calculadas podemos chegar a algumas conclusões. </a:t>
            </a:r>
          </a:p>
          <a:p>
            <a:r>
              <a:rPr lang="pt-BR" dirty="0"/>
              <a:t>Limite de crédito parece fazer sentido, valor mínimo igual a 10000. AGR também parece estar bem distribuída com ninguém abaixo de 21 anos possuindo conta de crédito. </a:t>
            </a:r>
          </a:p>
        </p:txBody>
      </p:sp>
    </p:spTree>
    <p:extLst>
      <p:ext uri="{BB962C8B-B14F-4D97-AF65-F5344CB8AC3E}">
        <p14:creationId xmlns:p14="http://schemas.microsoft.com/office/powerpoint/2010/main" val="1033898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8758D4C-85E4-45BC-B5E1-79DA2E96CC1A}"/>
              </a:ext>
            </a:extLst>
          </p:cNvPr>
          <p:cNvSpPr txBox="1"/>
          <p:nvPr/>
        </p:nvSpPr>
        <p:spPr>
          <a:xfrm>
            <a:off x="1006679" y="1053716"/>
            <a:ext cx="65937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VARIAVEIS CATEGÓRICAS</a:t>
            </a:r>
          </a:p>
          <a:p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Contagem de valores exclusivos através do .</a:t>
            </a:r>
            <a:r>
              <a:rPr lang="pt-BR" dirty="0" err="1"/>
              <a:t>value_counts</a:t>
            </a:r>
            <a:r>
              <a:rPr lang="pt-BR" dirty="0"/>
              <a:t>();</a:t>
            </a:r>
          </a:p>
          <a:p>
            <a:r>
              <a:rPr lang="pt-BR" dirty="0"/>
              <a:t>- Observou-se valores não documentados 0,5,6. Como os valores são menores agrupamos com outros;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3083469-2855-431D-91C2-67013F875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143" y="2029364"/>
            <a:ext cx="4272005" cy="387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178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AADE337-52CB-4586-AB00-B54030EF6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398" y="1783053"/>
            <a:ext cx="7924800" cy="460057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B062D62-A205-414B-8B12-102462252443}"/>
              </a:ext>
            </a:extLst>
          </p:cNvPr>
          <p:cNvSpPr txBox="1"/>
          <p:nvPr/>
        </p:nvSpPr>
        <p:spPr>
          <a:xfrm>
            <a:off x="922789" y="785268"/>
            <a:ext cx="6593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VARIAVEIS CATEGÓRICAS</a:t>
            </a:r>
          </a:p>
          <a:p>
            <a:r>
              <a:rPr lang="pt-BR" dirty="0"/>
              <a:t> </a:t>
            </a:r>
          </a:p>
          <a:p>
            <a:r>
              <a:rPr lang="pt-BR" dirty="0"/>
              <a:t>- O mesmo ocorre com a variável MARRIAGE</a:t>
            </a:r>
          </a:p>
        </p:txBody>
      </p:sp>
    </p:spTree>
    <p:extLst>
      <p:ext uri="{BB962C8B-B14F-4D97-AF65-F5344CB8AC3E}">
        <p14:creationId xmlns:p14="http://schemas.microsoft.com/office/powerpoint/2010/main" val="2759116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FEF329-1D9B-4353-86FA-45F5FA85C6D4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2" cy="125730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1.3 IMPLEMENTANDO A OHE PARA VARIAVEIS CATEGÓRICAS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11A04E9-83F9-4C9D-95A9-2324E38AC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472" y="2042824"/>
            <a:ext cx="4132189" cy="407733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6643801-F8FE-4EAC-B81C-24430CC47870}"/>
              </a:ext>
            </a:extLst>
          </p:cNvPr>
          <p:cNvSpPr txBox="1"/>
          <p:nvPr/>
        </p:nvSpPr>
        <p:spPr>
          <a:xfrm>
            <a:off x="1677798" y="2315361"/>
            <a:ext cx="47062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Nova coluna preenchida com as </a:t>
            </a:r>
            <a:r>
              <a:rPr lang="pt-BR" dirty="0" err="1"/>
              <a:t>strings</a:t>
            </a:r>
            <a:r>
              <a:rPr lang="pt-BR" dirty="0"/>
              <a:t> apropriadas. O pandas fornece uma funcionalidade conveniente para o mapeamento dos valores de uma série para os novos valores, a função .map. Que utiliza um dicionário para estabelecer a correspondência entre os valores antigos e os novos.</a:t>
            </a:r>
          </a:p>
        </p:txBody>
      </p:sp>
    </p:spTree>
    <p:extLst>
      <p:ext uri="{BB962C8B-B14F-4D97-AF65-F5344CB8AC3E}">
        <p14:creationId xmlns:p14="http://schemas.microsoft.com/office/powerpoint/2010/main" val="1835432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5712B5A-D8DD-4AAF-9BF0-D4E66D57C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961" y="1081173"/>
            <a:ext cx="5164561" cy="5038596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C4A47F0-7CE5-400F-A1CD-79E05AAC57EA}"/>
              </a:ext>
            </a:extLst>
          </p:cNvPr>
          <p:cNvSpPr txBox="1"/>
          <p:nvPr/>
        </p:nvSpPr>
        <p:spPr>
          <a:xfrm>
            <a:off x="1140903" y="1208015"/>
            <a:ext cx="3523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Codificação </a:t>
            </a:r>
            <a:r>
              <a:rPr lang="pt-BR" dirty="0" err="1"/>
              <a:t>one</a:t>
            </a:r>
            <a:r>
              <a:rPr lang="pt-BR" dirty="0"/>
              <a:t>-hot. </a:t>
            </a:r>
          </a:p>
          <a:p>
            <a:r>
              <a:rPr lang="pt-BR" dirty="0"/>
              <a:t>Depois concatenamos com o </a:t>
            </a:r>
            <a:r>
              <a:rPr lang="pt-BR" dirty="0" err="1"/>
              <a:t>dataframe</a:t>
            </a:r>
            <a:r>
              <a:rPr lang="pt-BR" dirty="0"/>
              <a:t> original. </a:t>
            </a:r>
          </a:p>
        </p:txBody>
      </p:sp>
    </p:spTree>
    <p:extLst>
      <p:ext uri="{BB962C8B-B14F-4D97-AF65-F5344CB8AC3E}">
        <p14:creationId xmlns:p14="http://schemas.microsoft.com/office/powerpoint/2010/main" val="3716328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tângulo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4862" y="882733"/>
            <a:ext cx="4538124" cy="970450"/>
          </a:xfrm>
        </p:spPr>
        <p:txBody>
          <a:bodyPr rtlCol="0" anchor="b">
            <a:normAutofit fontScale="90000"/>
          </a:bodyPr>
          <a:lstStyle/>
          <a:p>
            <a:r>
              <a:rPr lang="pt-BR" sz="4000" dirty="0"/>
              <a:t>MODELO DE CLASSIFICAÇÃO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6EAAA14-0E6C-42E6-8F88-FE2AE07EAC17}"/>
              </a:ext>
            </a:extLst>
          </p:cNvPr>
          <p:cNvSpPr txBox="1"/>
          <p:nvPr/>
        </p:nvSpPr>
        <p:spPr>
          <a:xfrm>
            <a:off x="6674862" y="2042556"/>
            <a:ext cx="47135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Problema da empresa: Cliente é uma empresa de cartão de crédito. Eles disponibilizaram um </a:t>
            </a:r>
            <a:r>
              <a:rPr lang="pt-BR" dirty="0" err="1"/>
              <a:t>Dataset</a:t>
            </a:r>
            <a:r>
              <a:rPr lang="pt-BR" dirty="0"/>
              <a:t> que inclui dados financeiros e demográficos recentes com uma amostras de 30.000 titulares de contas. </a:t>
            </a:r>
          </a:p>
          <a:p>
            <a:r>
              <a:rPr lang="pt-BR" dirty="0"/>
              <a:t>As linhas são rotuladas de acordo com se no mês seguinte ao período de dados históricos de seis meses um proprietário de conta ficou inadimplente; </a:t>
            </a:r>
          </a:p>
          <a:p>
            <a:endParaRPr lang="pt-BR" dirty="0"/>
          </a:p>
          <a:p>
            <a:r>
              <a:rPr lang="pt-BR" dirty="0"/>
              <a:t>Objetivo: Desenvolver um modelo que preveja se uma conta ficará inadimplente no próximo mês, de acordo com os dados demográficos e históricos. 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E2E868-1000-4214-B67C-161109272626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2" cy="125730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1.4 EXPLORANDO AS CARACTERISTICAS FINANCEIRAS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51F2BC9-A93B-490B-A425-ADFBD92DF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973" y="1943233"/>
            <a:ext cx="3851968" cy="404231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3F988C7-A142-4927-974C-C9DD65D1D8CD}"/>
              </a:ext>
            </a:extLst>
          </p:cNvPr>
          <p:cNvSpPr txBox="1"/>
          <p:nvPr/>
        </p:nvSpPr>
        <p:spPr>
          <a:xfrm>
            <a:off x="1082180" y="2189527"/>
            <a:ext cx="5013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Intervalo de valores é o mesmo para todas as características. Valor 9 descrito no dicionário de dados como “atraso de nove meses ou mais no pagamento”, nunca ocorre.</a:t>
            </a:r>
          </a:p>
        </p:txBody>
      </p:sp>
    </p:spTree>
    <p:extLst>
      <p:ext uri="{BB962C8B-B14F-4D97-AF65-F5344CB8AC3E}">
        <p14:creationId xmlns:p14="http://schemas.microsoft.com/office/powerpoint/2010/main" val="348949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E225B48-58A5-48B8-BAE8-09ACF4D04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744" y="2189657"/>
            <a:ext cx="8430935" cy="397192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E8CCBD7-8D34-4564-B36C-69CF968D51A9}"/>
              </a:ext>
            </a:extLst>
          </p:cNvPr>
          <p:cNvSpPr txBox="1"/>
          <p:nvPr/>
        </p:nvSpPr>
        <p:spPr>
          <a:xfrm>
            <a:off x="1484852" y="922789"/>
            <a:ext cx="5830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Através do gráfico podemos inferir que a maioria das contas está em boa situação.</a:t>
            </a:r>
          </a:p>
        </p:txBody>
      </p:sp>
    </p:spTree>
    <p:extLst>
      <p:ext uri="{BB962C8B-B14F-4D97-AF65-F5344CB8AC3E}">
        <p14:creationId xmlns:p14="http://schemas.microsoft.com/office/powerpoint/2010/main" val="1717664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74D857F-5EF5-42B8-8B05-B0FF0BC97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357" y="1015068"/>
            <a:ext cx="6334125" cy="50292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2E976B9-3F24-42C6-AF6F-752108944EB1}"/>
              </a:ext>
            </a:extLst>
          </p:cNvPr>
          <p:cNvSpPr txBox="1"/>
          <p:nvPr/>
        </p:nvSpPr>
        <p:spPr>
          <a:xfrm>
            <a:off x="1065402" y="1484851"/>
            <a:ext cx="38169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Durante a exploração financeira viu-se uma inconsistência nos dados. Considere os valores entre julho (PAY_3) e agosto (PAY_2). </a:t>
            </a:r>
          </a:p>
          <a:p>
            <a:r>
              <a:rPr lang="pt-BR" dirty="0"/>
              <a:t>O número de contas com atraso de dois meses em um mês especifico deveria ser menor ou igual ao número de contas com atraso de 1 mês no mês anterior. </a:t>
            </a:r>
          </a:p>
        </p:txBody>
      </p:sp>
    </p:spTree>
    <p:extLst>
      <p:ext uri="{BB962C8B-B14F-4D97-AF65-F5344CB8AC3E}">
        <p14:creationId xmlns:p14="http://schemas.microsoft.com/office/powerpoint/2010/main" val="2397119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09EA214-DAD9-4A33-8D65-BF5767F8B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572" y="3058617"/>
            <a:ext cx="8772525" cy="290512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F559EEE-D8CC-40A3-AAC8-B3E2FF4847B2}"/>
              </a:ext>
            </a:extLst>
          </p:cNvPr>
          <p:cNvSpPr txBox="1"/>
          <p:nvPr/>
        </p:nvSpPr>
        <p:spPr>
          <a:xfrm>
            <a:off x="2348917" y="805343"/>
            <a:ext cx="60232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 </a:t>
            </a:r>
            <a:r>
              <a:rPr lang="pt-BR" dirty="0" err="1"/>
              <a:t>dataframe</a:t>
            </a:r>
            <a:r>
              <a:rPr lang="pt-BR" dirty="0"/>
              <a:t> abaixo fica claro que as contas com atraso de dois meses em agosto têm valores absurdos para o status de pagamento em julho. A única maneira de chegarmos a um atraso de dois meses seria haver um atraso de um mês no mês anterior mas nenhuma conta indica isso. </a:t>
            </a:r>
          </a:p>
          <a:p>
            <a:r>
              <a:rPr lang="pt-BR" dirty="0"/>
              <a:t>Portanto, só o mês mais recente de nossos dados de status de pagamento está correto.</a:t>
            </a:r>
          </a:p>
        </p:txBody>
      </p:sp>
    </p:spTree>
    <p:extLst>
      <p:ext uri="{BB962C8B-B14F-4D97-AF65-F5344CB8AC3E}">
        <p14:creationId xmlns:p14="http://schemas.microsoft.com/office/powerpoint/2010/main" val="3896731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4094CB8-3481-4793-ADA7-C08A3DEA4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004" y="855677"/>
            <a:ext cx="6789304" cy="4756558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B2439C7-4B8D-4463-A0D2-34EDC25568C7}"/>
              </a:ext>
            </a:extLst>
          </p:cNvPr>
          <p:cNvSpPr txBox="1"/>
          <p:nvPr/>
        </p:nvSpPr>
        <p:spPr>
          <a:xfrm>
            <a:off x="830510" y="1397675"/>
            <a:ext cx="33220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Outras características financeiras. </a:t>
            </a:r>
          </a:p>
          <a:p>
            <a:endParaRPr lang="pt-BR" dirty="0"/>
          </a:p>
          <a:p>
            <a:r>
              <a:rPr lang="pt-BR" dirty="0"/>
              <a:t>Cobrança média mensal é de aproximadamente 40, 50 k </a:t>
            </a:r>
            <a:r>
              <a:rPr lang="pt-BR" dirty="0" err="1"/>
              <a:t>dol</a:t>
            </a:r>
            <a:r>
              <a:rPr lang="pt-BR" dirty="0"/>
              <a:t> taiwaneses. Valores negativos talvez sejam antecipação que apareceria na fatura do mês atual. </a:t>
            </a:r>
          </a:p>
        </p:txBody>
      </p:sp>
    </p:spTree>
    <p:extLst>
      <p:ext uri="{BB962C8B-B14F-4D97-AF65-F5344CB8AC3E}">
        <p14:creationId xmlns:p14="http://schemas.microsoft.com/office/powerpoint/2010/main" val="2334904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4F3C2BF-CE79-43BF-BDB0-81069A1C0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305" y="402673"/>
            <a:ext cx="4184489" cy="440537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8B930D1-30A1-4BDD-BCE3-D1837DEE05AE}"/>
              </a:ext>
            </a:extLst>
          </p:cNvPr>
          <p:cNvSpPr txBox="1"/>
          <p:nvPr/>
        </p:nvSpPr>
        <p:spPr>
          <a:xfrm>
            <a:off x="1249960" y="1115736"/>
            <a:ext cx="39092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maioria das contas tem faturas relativamente baixas. Há uma diminuição estável no número de contas á medida que o valor da fatura aumenta. </a:t>
            </a:r>
          </a:p>
          <a:p>
            <a:r>
              <a:rPr lang="pt-BR" dirty="0"/>
              <a:t>Aparentemente a distribuição de pagamentos é mais ou menos semelhante de um mês para o outro.</a:t>
            </a:r>
          </a:p>
        </p:txBody>
      </p:sp>
    </p:spTree>
    <p:extLst>
      <p:ext uri="{BB962C8B-B14F-4D97-AF65-F5344CB8AC3E}">
        <p14:creationId xmlns:p14="http://schemas.microsoft.com/office/powerpoint/2010/main" val="8996577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61E782B-7F67-4278-81B8-7605A8D37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4591" y="2323750"/>
            <a:ext cx="3969886" cy="377757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AAA4558-4378-45D4-A59B-148049BA097F}"/>
              </a:ext>
            </a:extLst>
          </p:cNvPr>
          <p:cNvSpPr txBox="1"/>
          <p:nvPr/>
        </p:nvSpPr>
        <p:spPr>
          <a:xfrm>
            <a:off x="1543574" y="1392572"/>
            <a:ext cx="46726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plotagem de correlação mostra que a características PAY_1 é a mais fortemente correlacionada com a variável resposta. Também podemos ver que várias características estão relacionadas uma com as outras, principalmente as características BILL_AMT.</a:t>
            </a:r>
          </a:p>
        </p:txBody>
      </p:sp>
    </p:spTree>
    <p:extLst>
      <p:ext uri="{BB962C8B-B14F-4D97-AF65-F5344CB8AC3E}">
        <p14:creationId xmlns:p14="http://schemas.microsoft.com/office/powerpoint/2010/main" val="1835740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038403F-9C8A-4092-B9AD-D5E6D59B4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190" y="1156413"/>
            <a:ext cx="5257800" cy="427672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56EC1F4-ED79-407D-8DD6-3D8F4A6A3D66}"/>
              </a:ext>
            </a:extLst>
          </p:cNvPr>
          <p:cNvSpPr txBox="1"/>
          <p:nvPr/>
        </p:nvSpPr>
        <p:spPr>
          <a:xfrm>
            <a:off x="746620" y="1156413"/>
            <a:ext cx="4454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Pagamentos do último mês mostra um atraso de quase um mês no pagamento</a:t>
            </a:r>
          </a:p>
        </p:txBody>
      </p:sp>
    </p:spTree>
    <p:extLst>
      <p:ext uri="{BB962C8B-B14F-4D97-AF65-F5344CB8AC3E}">
        <p14:creationId xmlns:p14="http://schemas.microsoft.com/office/powerpoint/2010/main" val="25050954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48F61C0-1030-4A77-B6F6-8E2C3E02E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530" y="1495817"/>
            <a:ext cx="4810125" cy="435292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7B8FC40-EF34-4339-8948-D2EA116251A5}"/>
              </a:ext>
            </a:extLst>
          </p:cNvPr>
          <p:cNvSpPr txBox="1"/>
          <p:nvPr/>
        </p:nvSpPr>
        <p:spPr>
          <a:xfrm>
            <a:off x="1426128" y="1325461"/>
            <a:ext cx="4021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Em função da idade não temos grandes variações; </a:t>
            </a:r>
          </a:p>
        </p:txBody>
      </p:sp>
    </p:spTree>
    <p:extLst>
      <p:ext uri="{BB962C8B-B14F-4D97-AF65-F5344CB8AC3E}">
        <p14:creationId xmlns:p14="http://schemas.microsoft.com/office/powerpoint/2010/main" val="41752062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9FCBD7-C1A2-4697-8A05-8B121BA683F5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2" cy="12573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2 MODELO DE CLASSIFICAÇÃO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57BCFEF-94C2-48E1-9346-340769BED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51929"/>
            <a:ext cx="12192000" cy="195414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BD1762D-E0F0-44B8-A440-C9AE3F68F0C0}"/>
              </a:ext>
            </a:extLst>
          </p:cNvPr>
          <p:cNvSpPr txBox="1"/>
          <p:nvPr/>
        </p:nvSpPr>
        <p:spPr>
          <a:xfrm>
            <a:off x="780176" y="1535185"/>
            <a:ext cx="925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Enfim, </a:t>
            </a:r>
            <a:r>
              <a:rPr lang="pt-BR" dirty="0" err="1"/>
              <a:t>dataframe</a:t>
            </a:r>
            <a:r>
              <a:rPr lang="pt-BR" dirty="0"/>
              <a:t> final. </a:t>
            </a:r>
          </a:p>
        </p:txBody>
      </p:sp>
    </p:spTree>
    <p:extLst>
      <p:ext uri="{BB962C8B-B14F-4D97-AF65-F5344CB8AC3E}">
        <p14:creationId xmlns:p14="http://schemas.microsoft.com/office/powerpoint/2010/main" val="1436684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2C7B3BF-17BA-4921-A14D-0595AA619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397" y="2556544"/>
            <a:ext cx="6966857" cy="3174176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239FD7E-E5BE-4CFA-84D8-B0D49873CADB}"/>
              </a:ext>
            </a:extLst>
          </p:cNvPr>
          <p:cNvSpPr txBox="1"/>
          <p:nvPr/>
        </p:nvSpPr>
        <p:spPr>
          <a:xfrm>
            <a:off x="1098958" y="922789"/>
            <a:ext cx="8003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DataSet</a:t>
            </a:r>
            <a:r>
              <a:rPr lang="pt-BR" dirty="0"/>
              <a:t> do UCI </a:t>
            </a:r>
            <a:r>
              <a:rPr lang="pt-BR" dirty="0" err="1"/>
              <a:t>Machile</a:t>
            </a:r>
            <a:r>
              <a:rPr lang="pt-BR" dirty="0"/>
              <a:t> Learning </a:t>
            </a:r>
            <a:r>
              <a:rPr lang="pt-BR" dirty="0" err="1"/>
              <a:t>Repository</a:t>
            </a:r>
            <a:endParaRPr lang="pt-BR" dirty="0"/>
          </a:p>
          <a:p>
            <a:r>
              <a:rPr lang="pt-BR" dirty="0"/>
              <a:t>https://archive.ics.uci.edu/ml/datasets/default+of+credit+card+clients</a:t>
            </a:r>
          </a:p>
        </p:txBody>
      </p:sp>
    </p:spTree>
    <p:extLst>
      <p:ext uri="{BB962C8B-B14F-4D97-AF65-F5344CB8AC3E}">
        <p14:creationId xmlns:p14="http://schemas.microsoft.com/office/powerpoint/2010/main" val="19242479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8CD41A8-99AA-4D41-93F8-ECEAF7E50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748" y="983827"/>
            <a:ext cx="6581775" cy="463867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978CB5C-9BD3-4432-A93D-AF2D9D901F4C}"/>
              </a:ext>
            </a:extLst>
          </p:cNvPr>
          <p:cNvSpPr txBox="1"/>
          <p:nvPr/>
        </p:nvSpPr>
        <p:spPr>
          <a:xfrm>
            <a:off x="1031846" y="1107347"/>
            <a:ext cx="3221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Normalização dos dados </a:t>
            </a:r>
            <a:r>
              <a:rPr lang="pt-BR" dirty="0" err="1"/>
              <a:t>atravpes</a:t>
            </a:r>
            <a:r>
              <a:rPr lang="pt-BR" dirty="0"/>
              <a:t> da </a:t>
            </a:r>
            <a:r>
              <a:rPr lang="pt-BR" dirty="0" err="1"/>
              <a:t>SkLearn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39675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907A66E-9952-460A-9C9C-5F04A8F41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580" y="1876031"/>
            <a:ext cx="7429500" cy="444817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8F772E3-EA73-406B-8170-427FE731B753}"/>
              </a:ext>
            </a:extLst>
          </p:cNvPr>
          <p:cNvSpPr txBox="1"/>
          <p:nvPr/>
        </p:nvSpPr>
        <p:spPr>
          <a:xfrm>
            <a:off x="1786855" y="956345"/>
            <a:ext cx="629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Verificou-se um desbalanceamento da variável resposta. </a:t>
            </a:r>
          </a:p>
        </p:txBody>
      </p:sp>
    </p:spTree>
    <p:extLst>
      <p:ext uri="{BB962C8B-B14F-4D97-AF65-F5344CB8AC3E}">
        <p14:creationId xmlns:p14="http://schemas.microsoft.com/office/powerpoint/2010/main" val="16494931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6D803A6-63A5-4C79-9CDA-43718892D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5383" y="304800"/>
            <a:ext cx="6143625" cy="62484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6265B16-CE3A-4D58-8488-8C8D6735A29F}"/>
              </a:ext>
            </a:extLst>
          </p:cNvPr>
          <p:cNvSpPr txBox="1"/>
          <p:nvPr/>
        </p:nvSpPr>
        <p:spPr>
          <a:xfrm>
            <a:off x="1157681" y="1820411"/>
            <a:ext cx="3590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Manipulação para o balanceamento dos dados. </a:t>
            </a:r>
          </a:p>
        </p:txBody>
      </p:sp>
    </p:spTree>
    <p:extLst>
      <p:ext uri="{BB962C8B-B14F-4D97-AF65-F5344CB8AC3E}">
        <p14:creationId xmlns:p14="http://schemas.microsoft.com/office/powerpoint/2010/main" val="36781624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92451D3-1C83-42BB-9120-0B09823E7220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2" cy="12573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2.1 DIVIDINDO O DATAFRAME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9D6F460-9F46-4AA4-A39B-CB048E738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312" y="1694575"/>
            <a:ext cx="5588531" cy="437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1670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873311C-FB64-4A78-B85E-073B51142211}"/>
              </a:ext>
            </a:extLst>
          </p:cNvPr>
          <p:cNvSpPr txBox="1"/>
          <p:nvPr/>
        </p:nvSpPr>
        <p:spPr>
          <a:xfrm>
            <a:off x="3047301" y="2692433"/>
            <a:ext cx="60946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pt-BR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sklearn</a:t>
            </a:r>
            <a:r>
              <a:rPr lang="pt-BR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linear_model</a:t>
            </a:r>
            <a:r>
              <a:rPr lang="pt-BR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LogisticRegression</a:t>
            </a:r>
            <a:endParaRPr lang="pt-BR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log_fit</a:t>
            </a:r>
            <a:r>
              <a:rPr lang="pt-BR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LogisticRegression</a:t>
            </a:r>
            <a:r>
              <a:rPr lang="pt-BR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log_fit</a:t>
            </a:r>
            <a:r>
              <a:rPr lang="pt-BR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pt-BR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lang="pt-BR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lang="pt-BR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E758887-D2A5-4C3E-B72B-447F1DE28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688498"/>
            <a:ext cx="10896600" cy="4962525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E61EEF2-AC9C-40B9-A907-26A18B76FD17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2" cy="12573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2.1.1 REGRESSÃO LOGISTICA</a:t>
            </a:r>
          </a:p>
        </p:txBody>
      </p:sp>
    </p:spTree>
    <p:extLst>
      <p:ext uri="{BB962C8B-B14F-4D97-AF65-F5344CB8AC3E}">
        <p14:creationId xmlns:p14="http://schemas.microsoft.com/office/powerpoint/2010/main" val="34531274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DBF0F15-5E16-4653-99EA-9D1496E44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50" y="2452818"/>
            <a:ext cx="6743700" cy="272415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808196AD-3CBC-4D6C-AFFB-5E84A7250B4A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2" cy="12573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2.1.2 </a:t>
            </a:r>
            <a:r>
              <a:rPr lang="pt-BR" dirty="0" err="1"/>
              <a:t>kNN</a:t>
            </a:r>
            <a:r>
              <a:rPr lang="pt-BR" dirty="0"/>
              <a:t> – </a:t>
            </a:r>
            <a:r>
              <a:rPr lang="pt-BR" dirty="0" err="1"/>
              <a:t>Neareast</a:t>
            </a:r>
            <a:r>
              <a:rPr lang="pt-BR" dirty="0"/>
              <a:t> </a:t>
            </a:r>
            <a:r>
              <a:rPr lang="pt-BR" dirty="0" err="1"/>
              <a:t>Neightbors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67936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1A16319-25A4-4386-A471-DA01B00B4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550" y="1947862"/>
            <a:ext cx="6438900" cy="2962275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D3C3E2BA-D44A-489A-9FE6-5995409E811A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2" cy="12573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2.1.3 Redes Neurais</a:t>
            </a:r>
          </a:p>
        </p:txBody>
      </p:sp>
    </p:spTree>
    <p:extLst>
      <p:ext uri="{BB962C8B-B14F-4D97-AF65-F5344CB8AC3E}">
        <p14:creationId xmlns:p14="http://schemas.microsoft.com/office/powerpoint/2010/main" val="7832479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BFC7DF-3CF7-4B77-8DE2-67A394906B70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2" cy="12573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3 CONCLUSÃO 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33EAAEC-6BF4-4C6B-8CF7-AA369FAF8DBE}"/>
              </a:ext>
            </a:extLst>
          </p:cNvPr>
          <p:cNvSpPr txBox="1"/>
          <p:nvPr/>
        </p:nvSpPr>
        <p:spPr>
          <a:xfrm>
            <a:off x="1619075" y="1866900"/>
            <a:ext cx="82044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Conclui-se portando que o melhor modelo para os dados seriam o </a:t>
            </a:r>
            <a:r>
              <a:rPr lang="pt-BR" dirty="0" err="1"/>
              <a:t>kNN</a:t>
            </a:r>
            <a:r>
              <a:rPr lang="pt-BR" dirty="0"/>
              <a:t> e Redes Neurais. </a:t>
            </a:r>
          </a:p>
          <a:p>
            <a:r>
              <a:rPr lang="pt-BR" dirty="0"/>
              <a:t>Ambos possuem o F1-score mais alto dentre os modelos que é a medida de precisão de um teste. </a:t>
            </a:r>
          </a:p>
          <a:p>
            <a:endParaRPr lang="pt-BR" dirty="0"/>
          </a:p>
          <a:p>
            <a:r>
              <a:rPr lang="pt-BR" dirty="0"/>
              <a:t>Próximos passos para melhorar o modelo: </a:t>
            </a:r>
          </a:p>
          <a:p>
            <a:endParaRPr lang="pt-BR" dirty="0"/>
          </a:p>
          <a:p>
            <a:r>
              <a:rPr lang="pt-BR" dirty="0"/>
              <a:t>1- Coletar mais dados, aumentar o número de exemplos de treinamento.</a:t>
            </a:r>
          </a:p>
          <a:p>
            <a:r>
              <a:rPr lang="pt-BR" dirty="0"/>
              <a:t>2- Processamentos de recursos: Adicionar mais variáveis e u </a:t>
            </a:r>
            <a:r>
              <a:rPr lang="pt-BR" dirty="0" err="1"/>
              <a:t>mlehor</a:t>
            </a:r>
            <a:r>
              <a:rPr lang="pt-BR" dirty="0"/>
              <a:t> processamento de recursos.</a:t>
            </a:r>
          </a:p>
          <a:p>
            <a:r>
              <a:rPr lang="pt-BR" dirty="0"/>
              <a:t>3- Ajuste de parâmetros do modelo: Considere valores alternativos nos parâmetros de treinamento usados pelo algoritmo de aprendizagem. </a:t>
            </a:r>
          </a:p>
        </p:txBody>
      </p:sp>
    </p:spTree>
    <p:extLst>
      <p:ext uri="{BB962C8B-B14F-4D97-AF65-F5344CB8AC3E}">
        <p14:creationId xmlns:p14="http://schemas.microsoft.com/office/powerpoint/2010/main" val="35432168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0141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1FEF6-B857-4628-B701-2CC6EAE01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EXPLORAÇÃO E LIMPEZA DOS </a:t>
            </a:r>
            <a:br>
              <a:rPr lang="pt-BR" dirty="0"/>
            </a:br>
            <a:r>
              <a:rPr lang="pt-BR" dirty="0"/>
              <a:t>DADOS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4E391FBF-2D30-4C5E-95CE-30B27D286397}"/>
              </a:ext>
            </a:extLst>
          </p:cNvPr>
          <p:cNvSpPr txBox="1">
            <a:spLocks/>
          </p:cNvSpPr>
          <p:nvPr/>
        </p:nvSpPr>
        <p:spPr>
          <a:xfrm>
            <a:off x="913795" y="2020347"/>
            <a:ext cx="10353762" cy="248454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pt-BR" sz="1800"/>
              <a:t>1 – Quantas </a:t>
            </a:r>
            <a:r>
              <a:rPr lang="pt-BR" sz="1800" dirty="0"/>
              <a:t>colunas os dados contêm;</a:t>
            </a:r>
          </a:p>
          <a:p>
            <a:pPr algn="just"/>
            <a:r>
              <a:rPr lang="pt-BR" sz="1800" dirty="0"/>
              <a:t>2 – Quantas linhas (amostras);</a:t>
            </a:r>
          </a:p>
          <a:p>
            <a:pPr algn="just"/>
            <a:r>
              <a:rPr lang="pt-BR" sz="1800" dirty="0"/>
              <a:t>3 – Tipo de características existem. Quais são categóricas e quais são numéricas;</a:t>
            </a:r>
          </a:p>
          <a:p>
            <a:pPr algn="just"/>
            <a:r>
              <a:rPr lang="pt-BR" sz="1800" dirty="0"/>
              <a:t>4 – Qual a aparência dos dados segundo essas características; </a:t>
            </a:r>
          </a:p>
          <a:p>
            <a:pPr algn="just"/>
            <a:r>
              <a:rPr lang="pt-BR" sz="1800" dirty="0"/>
              <a:t>5 – Há dados faltando? </a:t>
            </a:r>
          </a:p>
        </p:txBody>
      </p:sp>
    </p:spTree>
    <p:extLst>
      <p:ext uri="{BB962C8B-B14F-4D97-AF65-F5344CB8AC3E}">
        <p14:creationId xmlns:p14="http://schemas.microsoft.com/office/powerpoint/2010/main" val="1702319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1FEF6-B857-4628-B701-2CC6EAE01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1 EXPLORAÇÃO E LIMPEZA DOS </a:t>
            </a:r>
            <a:br>
              <a:rPr lang="pt-BR" dirty="0"/>
            </a:br>
            <a:r>
              <a:rPr lang="pt-BR" dirty="0"/>
              <a:t>DADOS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4E391FBF-2D30-4C5E-95CE-30B27D286397}"/>
              </a:ext>
            </a:extLst>
          </p:cNvPr>
          <p:cNvSpPr txBox="1">
            <a:spLocks/>
          </p:cNvSpPr>
          <p:nvPr/>
        </p:nvSpPr>
        <p:spPr>
          <a:xfrm>
            <a:off x="913795" y="2020347"/>
            <a:ext cx="10353762" cy="248454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pt-BR" sz="1800" dirty="0"/>
              <a:t>1 – Saber quantas colunas os dados contêm;</a:t>
            </a:r>
          </a:p>
          <a:p>
            <a:pPr algn="just"/>
            <a:r>
              <a:rPr lang="pt-BR" sz="1800" dirty="0"/>
              <a:t>2 – Quantas linhas (amostras);</a:t>
            </a:r>
          </a:p>
          <a:p>
            <a:pPr algn="just"/>
            <a:r>
              <a:rPr lang="pt-BR" sz="1800" dirty="0"/>
              <a:t>3 – Tipo de características existem. Quais são categóricas e quais são numéricas;</a:t>
            </a:r>
          </a:p>
          <a:p>
            <a:pPr algn="just"/>
            <a:r>
              <a:rPr lang="pt-BR" sz="1800" dirty="0"/>
              <a:t>4 – Qual a aparência dos dados segundo essas características; </a:t>
            </a:r>
          </a:p>
          <a:p>
            <a:pPr algn="just"/>
            <a:r>
              <a:rPr lang="pt-BR" sz="1800" dirty="0"/>
              <a:t>5 – Há dados faltando? </a:t>
            </a:r>
          </a:p>
        </p:txBody>
      </p:sp>
    </p:spTree>
    <p:extLst>
      <p:ext uri="{BB962C8B-B14F-4D97-AF65-F5344CB8AC3E}">
        <p14:creationId xmlns:p14="http://schemas.microsoft.com/office/powerpoint/2010/main" val="3099684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1FEF6-B857-4628-B701-2CC6EAE01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1.2 Verificando a integridade dos dados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505F44C-A4F8-4DE2-9445-F9C90C63B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4855"/>
            <a:ext cx="12192000" cy="310829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9E826DD-F3B9-4E10-952E-AE58E5E74929}"/>
              </a:ext>
            </a:extLst>
          </p:cNvPr>
          <p:cNvSpPr txBox="1"/>
          <p:nvPr/>
        </p:nvSpPr>
        <p:spPr>
          <a:xfrm>
            <a:off x="1090569" y="5092117"/>
            <a:ext cx="964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Os dados possuem 30.000 linha de contas de crédito.</a:t>
            </a:r>
          </a:p>
        </p:txBody>
      </p:sp>
    </p:spTree>
    <p:extLst>
      <p:ext uri="{BB962C8B-B14F-4D97-AF65-F5344CB8AC3E}">
        <p14:creationId xmlns:p14="http://schemas.microsoft.com/office/powerpoint/2010/main" val="84413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4E391FBF-2D30-4C5E-95CE-30B27D286397}"/>
              </a:ext>
            </a:extLst>
          </p:cNvPr>
          <p:cNvSpPr txBox="1">
            <a:spLocks/>
          </p:cNvSpPr>
          <p:nvPr/>
        </p:nvSpPr>
        <p:spPr>
          <a:xfrm>
            <a:off x="796413" y="2186729"/>
            <a:ext cx="4349167" cy="248454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pt-BR" sz="1800" dirty="0"/>
              <a:t>Verificou-se que temos um total de 30 colunas no nosso </a:t>
            </a:r>
            <a:r>
              <a:rPr lang="pt-BR" sz="1800" dirty="0" err="1"/>
              <a:t>dataset</a:t>
            </a:r>
            <a:r>
              <a:rPr lang="pt-BR" sz="1800" dirty="0"/>
              <a:t>. 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B87BB33-7DAC-476E-B5CE-33CCB90D5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21166"/>
            <a:ext cx="5543254" cy="558077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3E3DFD9-C087-4B6F-AEAD-6DE7383D8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15" y="521166"/>
            <a:ext cx="537179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014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4E391FBF-2D30-4C5E-95CE-30B27D286397}"/>
              </a:ext>
            </a:extLst>
          </p:cNvPr>
          <p:cNvSpPr txBox="1">
            <a:spLocks/>
          </p:cNvSpPr>
          <p:nvPr/>
        </p:nvSpPr>
        <p:spPr>
          <a:xfrm>
            <a:off x="737626" y="627774"/>
            <a:ext cx="10353762" cy="546263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pt-BR" sz="1800" dirty="0"/>
              <a:t>1 – LIMIT BAL: Valor do crédito fornecido (dólares taiwaneses inclusive o crédito do consumidor individual e familiar.</a:t>
            </a:r>
          </a:p>
          <a:p>
            <a:pPr algn="just"/>
            <a:r>
              <a:rPr lang="pt-BR" sz="1800" dirty="0"/>
              <a:t>2 – SEX: Gênero (1= masculino; 2 = feminino).</a:t>
            </a:r>
          </a:p>
          <a:p>
            <a:pPr algn="just"/>
            <a:r>
              <a:rPr lang="pt-BR" sz="1800" dirty="0"/>
              <a:t>3 – EDUCATION: Instrução(1= pós graduação; 2 = </a:t>
            </a:r>
            <a:r>
              <a:rPr lang="pt-BR" sz="1800" dirty="0" err="1"/>
              <a:t>universedade</a:t>
            </a:r>
            <a:r>
              <a:rPr lang="pt-BR" sz="1800" dirty="0"/>
              <a:t>; 3 = ensino médio; 4 = outros).</a:t>
            </a:r>
          </a:p>
          <a:p>
            <a:pPr algn="just"/>
            <a:r>
              <a:rPr lang="pt-BR" sz="1800" dirty="0"/>
              <a:t>4 – MARRIAGE: Estado civil (1= casado; 2 = solteiro; 3= outros).</a:t>
            </a:r>
          </a:p>
          <a:p>
            <a:pPr algn="just"/>
            <a:r>
              <a:rPr lang="pt-BR" sz="1800" dirty="0"/>
              <a:t>5 – AGE: Idade (anos).</a:t>
            </a:r>
          </a:p>
          <a:p>
            <a:pPr algn="just"/>
            <a:r>
              <a:rPr lang="pt-BR" sz="1800" dirty="0"/>
              <a:t>6 – PAY_1-PAY_6: Registro de pagamentos passados.</a:t>
            </a:r>
          </a:p>
          <a:p>
            <a:pPr algn="just"/>
            <a:r>
              <a:rPr lang="pt-BR" sz="1800" dirty="0"/>
              <a:t>	- PAY_1, representa o status de reembolso em setembro, PAY_2,  = status de reembolso em agosto; e assim por diante até abril.</a:t>
            </a:r>
          </a:p>
          <a:p>
            <a:pPr algn="just"/>
            <a:endParaRPr lang="pt-BR" sz="1800" dirty="0"/>
          </a:p>
          <a:p>
            <a:pPr algn="just"/>
            <a:r>
              <a:rPr lang="pt-BR" sz="1800" dirty="0"/>
              <a:t>Escala de medida do status de reembolso é a seguinte: -1 = pagamento pontual; 1 = atraso de um mês no pagamento; 2 = atraso de dois meses no pagamento; e assim por diante até 8 = atraso de oito meses no pagamento; 9 = atraso de nove meses ou mais no pagamento.</a:t>
            </a:r>
          </a:p>
          <a:p>
            <a:pPr algn="just"/>
            <a:endParaRPr lang="pt-BR" sz="1800" dirty="0"/>
          </a:p>
          <a:p>
            <a:pPr algn="just"/>
            <a:r>
              <a:rPr lang="pt-BR" sz="1800" dirty="0"/>
              <a:t>7- BILL_AMT1-BILL_AMT6: Valor da fatura.</a:t>
            </a:r>
          </a:p>
          <a:p>
            <a:pPr algn="just"/>
            <a:r>
              <a:rPr lang="pt-BR" sz="1800" dirty="0"/>
              <a:t>	- BILL_AMT1 representa o valor da fatura em setembro; BILL_AMT2 representa o valor da fatura em agosto; e assim por diante até BILL_AMT7 que representa o valor da fatura em abril.</a:t>
            </a:r>
          </a:p>
          <a:p>
            <a:pPr algn="just"/>
            <a:r>
              <a:rPr lang="pt-BR" sz="1800" dirty="0"/>
              <a:t>8 – PAY_AMT1- PAY_AMT6: Valor de pagamentos anteriores.</a:t>
            </a:r>
          </a:p>
          <a:p>
            <a:pPr algn="just"/>
            <a:r>
              <a:rPr lang="pt-BR" sz="1800" dirty="0"/>
              <a:t>	- PAY_AMT1 representa o valor pago em setembro; PAY_AMT2 representa o valor pago em agosto e assim por diante até abril.</a:t>
            </a:r>
          </a:p>
          <a:p>
            <a:pPr algn="just"/>
            <a:r>
              <a:rPr lang="pt-BR" sz="1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28527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D32EC78-5D82-4EE8-AFA3-2ADD6CE5E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562" y="295275"/>
            <a:ext cx="4724400" cy="626745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EF39CD8-A25F-40DB-9AB6-A0566F6A7582}"/>
              </a:ext>
            </a:extLst>
          </p:cNvPr>
          <p:cNvSpPr txBox="1"/>
          <p:nvPr/>
        </p:nvSpPr>
        <p:spPr>
          <a:xfrm>
            <a:off x="1057013" y="1518407"/>
            <a:ext cx="44545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coluna ID parece conter identificadores exclusivos. </a:t>
            </a:r>
          </a:p>
          <a:p>
            <a:r>
              <a:rPr lang="pt-BR" dirty="0"/>
              <a:t>Através do comando .</a:t>
            </a:r>
            <a:r>
              <a:rPr lang="pt-BR" dirty="0" err="1"/>
              <a:t>nunique</a:t>
            </a:r>
            <a:r>
              <a:rPr lang="pt-BR" dirty="0"/>
              <a:t> verificou-se que temos 29687 entradas exclusivas o que indica um problema na qualidade dos dados já que nosso </a:t>
            </a:r>
            <a:r>
              <a:rPr lang="pt-BR" dirty="0" err="1"/>
              <a:t>dataset</a:t>
            </a:r>
            <a:r>
              <a:rPr lang="pt-BR" dirty="0"/>
              <a:t> </a:t>
            </a:r>
            <a:r>
              <a:rPr lang="pt-BR" dirty="0" err="1"/>
              <a:t>possue</a:t>
            </a:r>
            <a:r>
              <a:rPr lang="pt-BR" dirty="0"/>
              <a:t> 30000 contas.</a:t>
            </a:r>
          </a:p>
        </p:txBody>
      </p:sp>
    </p:spTree>
    <p:extLst>
      <p:ext uri="{BB962C8B-B14F-4D97-AF65-F5344CB8AC3E}">
        <p14:creationId xmlns:p14="http://schemas.microsoft.com/office/powerpoint/2010/main" val="22838746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727_TF55705232.potx" id="{CF89F022-7C0A-442C-87D4-E924F7E5F040}" vid="{1DB92B71-4A04-4E0B-81E6-75673672B25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{2DEBA5EC-21EA-4AE8-86B8-A297ACE46A43}tf55705232_win32</Template>
  <TotalTime>333</TotalTime>
  <Words>1383</Words>
  <Application>Microsoft Office PowerPoint</Application>
  <PresentationFormat>Widescreen</PresentationFormat>
  <Paragraphs>102</Paragraphs>
  <Slides>38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43" baseType="lpstr">
      <vt:lpstr>Calibri</vt:lpstr>
      <vt:lpstr>Consolas</vt:lpstr>
      <vt:lpstr>Goudy Old Style</vt:lpstr>
      <vt:lpstr>Wingdings 2</vt:lpstr>
      <vt:lpstr>SlateVTI</vt:lpstr>
      <vt:lpstr>Projeto Final –  Análise de Dados</vt:lpstr>
      <vt:lpstr>MODELO DE CLASSIFICAÇÃO </vt:lpstr>
      <vt:lpstr>Apresentação do PowerPoint</vt:lpstr>
      <vt:lpstr>EXPLORAÇÃO E LIMPEZA DOS  DADOS</vt:lpstr>
      <vt:lpstr>1 EXPLORAÇÃO E LIMPEZA DOS  DADOS</vt:lpstr>
      <vt:lpstr>1.2 Verificando a integridade dos dados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Lorem Ipsum</dc:title>
  <dc:creator>Camila Almeida de Souza</dc:creator>
  <cp:lastModifiedBy>Camila Almeida de Souza</cp:lastModifiedBy>
  <cp:revision>24</cp:revision>
  <dcterms:created xsi:type="dcterms:W3CDTF">2022-11-30T16:46:54Z</dcterms:created>
  <dcterms:modified xsi:type="dcterms:W3CDTF">2022-12-06T21:40:48Z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