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3"/>
  </p:notesMasterIdLst>
  <p:sldIdLst>
    <p:sldId id="256" r:id="rId2"/>
    <p:sldId id="257" r:id="rId3"/>
    <p:sldId id="258" r:id="rId4"/>
    <p:sldId id="259" r:id="rId5"/>
    <p:sldId id="262" r:id="rId6"/>
    <p:sldId id="264" r:id="rId7"/>
    <p:sldId id="267" r:id="rId8"/>
    <p:sldId id="265" r:id="rId9"/>
    <p:sldId id="266" r:id="rId10"/>
    <p:sldId id="26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1"/>
    <p:restoredTop sz="94640"/>
  </p:normalViewPr>
  <p:slideViewPr>
    <p:cSldViewPr snapToGrid="0">
      <p:cViewPr varScale="1">
        <p:scale>
          <a:sx n="70" d="100"/>
          <a:sy n="70" d="100"/>
        </p:scale>
        <p:origin x="4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B16920-D436-DB45-A7D1-386A2D1223BC}" type="datetimeFigureOut">
              <a:rPr lang="en-BR" smtClean="0"/>
              <a:t>05/19/2024</a:t>
            </a:fld>
            <a:endParaRPr lang="en-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C7C29-69CA-DB49-A846-4B52126E3FAD}" type="slidenum">
              <a:rPr lang="en-BR" smtClean="0"/>
              <a:t>‹#›</a:t>
            </a:fld>
            <a:endParaRPr lang="en-BR"/>
          </a:p>
        </p:txBody>
      </p:sp>
    </p:spTree>
    <p:extLst>
      <p:ext uri="{BB962C8B-B14F-4D97-AF65-F5344CB8AC3E}">
        <p14:creationId xmlns:p14="http://schemas.microsoft.com/office/powerpoint/2010/main" val="44071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R" dirty="0"/>
          </a:p>
        </p:txBody>
      </p:sp>
      <p:sp>
        <p:nvSpPr>
          <p:cNvPr id="4" name="Slide Number Placeholder 3"/>
          <p:cNvSpPr>
            <a:spLocks noGrp="1"/>
          </p:cNvSpPr>
          <p:nvPr>
            <p:ph type="sldNum" sz="quarter" idx="5"/>
          </p:nvPr>
        </p:nvSpPr>
        <p:spPr/>
        <p:txBody>
          <a:bodyPr/>
          <a:lstStyle/>
          <a:p>
            <a:fld id="{14FC7C29-69CA-DB49-A846-4B52126E3FAD}" type="slidenum">
              <a:rPr lang="en-BR" smtClean="0"/>
              <a:t>3</a:t>
            </a:fld>
            <a:endParaRPr lang="en-BR"/>
          </a:p>
        </p:txBody>
      </p:sp>
    </p:spTree>
    <p:extLst>
      <p:ext uri="{BB962C8B-B14F-4D97-AF65-F5344CB8AC3E}">
        <p14:creationId xmlns:p14="http://schemas.microsoft.com/office/powerpoint/2010/main" val="319544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87640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81944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8235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3846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9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0684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97759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7432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93962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904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3159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5/19/2024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259532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onsumerfinance.gov/data-research/consumer-complaints/search/?date_received_max=2024-04-17&amp;date_received_min=2011-12-01&amp;page=1&amp;searchField=all&amp;size=25&amp;sort=created_date_desc&amp;tab=Lis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84108-F124-959F-31A6-C9CDD37BAEDE}"/>
              </a:ext>
            </a:extLst>
          </p:cNvPr>
          <p:cNvSpPr>
            <a:spLocks noGrp="1"/>
          </p:cNvSpPr>
          <p:nvPr>
            <p:ph type="ctrTitle"/>
          </p:nvPr>
        </p:nvSpPr>
        <p:spPr/>
        <p:txBody>
          <a:bodyPr/>
          <a:lstStyle/>
          <a:p>
            <a:r>
              <a:rPr lang="en-BR" dirty="0"/>
              <a:t>Consumer’s Complaint </a:t>
            </a:r>
            <a:br>
              <a:rPr lang="en-BR" dirty="0"/>
            </a:br>
            <a:r>
              <a:rPr lang="en-BR" dirty="0"/>
              <a:t>Data Visualization</a:t>
            </a:r>
          </a:p>
        </p:txBody>
      </p:sp>
      <p:sp>
        <p:nvSpPr>
          <p:cNvPr id="3" name="Subtitle 2">
            <a:extLst>
              <a:ext uri="{FF2B5EF4-FFF2-40B4-BE49-F238E27FC236}">
                <a16:creationId xmlns:a16="http://schemas.microsoft.com/office/drawing/2014/main" id="{59E4F67F-FC7A-2F8E-CABA-7E8779724CA2}"/>
              </a:ext>
            </a:extLst>
          </p:cNvPr>
          <p:cNvSpPr>
            <a:spLocks noGrp="1"/>
          </p:cNvSpPr>
          <p:nvPr>
            <p:ph type="subTitle" idx="1"/>
          </p:nvPr>
        </p:nvSpPr>
        <p:spPr>
          <a:xfrm>
            <a:off x="1524000" y="3826557"/>
            <a:ext cx="9144000" cy="2792761"/>
          </a:xfrm>
        </p:spPr>
        <p:txBody>
          <a:bodyPr>
            <a:normAutofit fontScale="92500" lnSpcReduction="10000"/>
          </a:bodyPr>
          <a:lstStyle/>
          <a:p>
            <a:r>
              <a:rPr lang="en-US" dirty="0"/>
              <a:t>Camila Batista Rahal</a:t>
            </a:r>
          </a:p>
          <a:p>
            <a:r>
              <a:rPr lang="en-US" i="0" dirty="0">
                <a:effectLst/>
              </a:rPr>
              <a:t>Jessica Japheth Ugowe</a:t>
            </a:r>
            <a:endParaRPr lang="en-US" dirty="0"/>
          </a:p>
          <a:p>
            <a:r>
              <a:rPr lang="en-US" dirty="0"/>
              <a:t>Sara </a:t>
            </a:r>
            <a:r>
              <a:rPr lang="en-US" dirty="0" err="1"/>
              <a:t>Rogenmoser</a:t>
            </a:r>
            <a:endParaRPr lang="en-US" dirty="0"/>
          </a:p>
          <a:p>
            <a:endParaRPr lang="en-US" dirty="0"/>
          </a:p>
          <a:p>
            <a:endParaRPr lang="en-US" dirty="0"/>
          </a:p>
          <a:p>
            <a:endParaRPr lang="en-US" dirty="0"/>
          </a:p>
          <a:p>
            <a:r>
              <a:rPr lang="en-US" dirty="0"/>
              <a:t>Spring 2024 - Dr. </a:t>
            </a:r>
            <a:r>
              <a:rPr lang="en-US" dirty="0" err="1"/>
              <a:t>Charlote</a:t>
            </a:r>
            <a:r>
              <a:rPr lang="en-US" dirty="0"/>
              <a:t> Cabane </a:t>
            </a:r>
            <a:endParaRPr lang="en-BR" dirty="0"/>
          </a:p>
        </p:txBody>
      </p:sp>
      <p:sp>
        <p:nvSpPr>
          <p:cNvPr id="4" name="TextBox 3">
            <a:extLst>
              <a:ext uri="{FF2B5EF4-FFF2-40B4-BE49-F238E27FC236}">
                <a16:creationId xmlns:a16="http://schemas.microsoft.com/office/drawing/2014/main" id="{E5B5F86E-668B-F354-A6EB-F49775321EE7}"/>
              </a:ext>
            </a:extLst>
          </p:cNvPr>
          <p:cNvSpPr txBox="1"/>
          <p:nvPr/>
        </p:nvSpPr>
        <p:spPr>
          <a:xfrm>
            <a:off x="10958513" y="214313"/>
            <a:ext cx="184731" cy="369332"/>
          </a:xfrm>
          <a:prstGeom prst="rect">
            <a:avLst/>
          </a:prstGeom>
          <a:noFill/>
        </p:spPr>
        <p:txBody>
          <a:bodyPr wrap="none" rtlCol="0">
            <a:spAutoFit/>
          </a:bodyPr>
          <a:lstStyle/>
          <a:p>
            <a:endParaRPr lang="en-BR" dirty="0"/>
          </a:p>
        </p:txBody>
      </p:sp>
      <p:pic>
        <p:nvPicPr>
          <p:cNvPr id="6" name="Picture 5" descr="A blue text on a white background&#10;&#10;Description automatically generated">
            <a:extLst>
              <a:ext uri="{FF2B5EF4-FFF2-40B4-BE49-F238E27FC236}">
                <a16:creationId xmlns:a16="http://schemas.microsoft.com/office/drawing/2014/main" id="{55E31421-4CF4-0E18-04EF-457F69F482EF}"/>
              </a:ext>
            </a:extLst>
          </p:cNvPr>
          <p:cNvPicPr>
            <a:picLocks noChangeAspect="1"/>
          </p:cNvPicPr>
          <p:nvPr/>
        </p:nvPicPr>
        <p:blipFill>
          <a:blip r:embed="rId2">
            <a:alphaModFix amt="20000"/>
          </a:blip>
          <a:stretch>
            <a:fillRect/>
          </a:stretch>
        </p:blipFill>
        <p:spPr>
          <a:xfrm>
            <a:off x="2376844" y="273111"/>
            <a:ext cx="7643813" cy="1249691"/>
          </a:xfrm>
          <a:prstGeom prst="rect">
            <a:avLst/>
          </a:prstGeom>
        </p:spPr>
      </p:pic>
      <p:sp>
        <p:nvSpPr>
          <p:cNvPr id="17" name="TextBox 16">
            <a:extLst>
              <a:ext uri="{FF2B5EF4-FFF2-40B4-BE49-F238E27FC236}">
                <a16:creationId xmlns:a16="http://schemas.microsoft.com/office/drawing/2014/main" id="{0B41DA0D-B314-E265-AB06-C814A75ACE9F}"/>
              </a:ext>
            </a:extLst>
          </p:cNvPr>
          <p:cNvSpPr txBox="1"/>
          <p:nvPr/>
        </p:nvSpPr>
        <p:spPr>
          <a:xfrm>
            <a:off x="3050381" y="3244334"/>
            <a:ext cx="6100762" cy="369332"/>
          </a:xfrm>
          <a:prstGeom prst="rect">
            <a:avLst/>
          </a:prstGeom>
          <a:noFill/>
        </p:spPr>
        <p:txBody>
          <a:bodyPr wrap="square">
            <a:spAutoFit/>
          </a:bodyPr>
          <a:lstStyle/>
          <a:p>
            <a:endParaRPr lang="en-BR" dirty="0"/>
          </a:p>
        </p:txBody>
      </p:sp>
      <p:pic>
        <p:nvPicPr>
          <p:cNvPr id="19" name="Picture 18" descr="Black text on a white background&#10;&#10;Description automatically generated">
            <a:extLst>
              <a:ext uri="{FF2B5EF4-FFF2-40B4-BE49-F238E27FC236}">
                <a16:creationId xmlns:a16="http://schemas.microsoft.com/office/drawing/2014/main" id="{7415C99C-1AF0-42BB-4FF0-A338472708C7}"/>
              </a:ext>
            </a:extLst>
          </p:cNvPr>
          <p:cNvPicPr>
            <a:picLocks noChangeAspect="1"/>
          </p:cNvPicPr>
          <p:nvPr/>
        </p:nvPicPr>
        <p:blipFill>
          <a:blip r:embed="rId3"/>
          <a:stretch>
            <a:fillRect/>
          </a:stretch>
        </p:blipFill>
        <p:spPr>
          <a:xfrm>
            <a:off x="9446731" y="5770066"/>
            <a:ext cx="2442538" cy="849252"/>
          </a:xfrm>
          <a:prstGeom prst="rect">
            <a:avLst/>
          </a:prstGeom>
        </p:spPr>
      </p:pic>
    </p:spTree>
    <p:extLst>
      <p:ext uri="{BB962C8B-B14F-4D97-AF65-F5344CB8AC3E}">
        <p14:creationId xmlns:p14="http://schemas.microsoft.com/office/powerpoint/2010/main" val="290571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2E9A-E530-B783-84AB-13B3570DAC6F}"/>
              </a:ext>
            </a:extLst>
          </p:cNvPr>
          <p:cNvSpPr>
            <a:spLocks noGrp="1"/>
          </p:cNvSpPr>
          <p:nvPr>
            <p:ph type="title"/>
          </p:nvPr>
        </p:nvSpPr>
        <p:spPr/>
        <p:txBody>
          <a:bodyPr/>
          <a:lstStyle/>
          <a:p>
            <a:r>
              <a:rPr lang="en-BR" dirty="0"/>
              <a:t>Conclusion</a:t>
            </a:r>
          </a:p>
        </p:txBody>
      </p:sp>
      <p:sp>
        <p:nvSpPr>
          <p:cNvPr id="3" name="Content Placeholder 2">
            <a:extLst>
              <a:ext uri="{FF2B5EF4-FFF2-40B4-BE49-F238E27FC236}">
                <a16:creationId xmlns:a16="http://schemas.microsoft.com/office/drawing/2014/main" id="{C343DD0F-110E-4A2E-F39F-31BD3E60C4B1}"/>
              </a:ext>
            </a:extLst>
          </p:cNvPr>
          <p:cNvSpPr>
            <a:spLocks noGrp="1"/>
          </p:cNvSpPr>
          <p:nvPr>
            <p:ph idx="1"/>
          </p:nvPr>
        </p:nvSpPr>
        <p:spPr/>
        <p:txBody>
          <a:bodyPr>
            <a:normAutofit/>
          </a:bodyPr>
          <a:lstStyle/>
          <a:p>
            <a:pPr marL="0" indent="0" algn="just">
              <a:lnSpc>
                <a:spcPct val="150000"/>
              </a:lnSpc>
              <a:buNone/>
            </a:pPr>
            <a:r>
              <a:rPr lang="en-US" sz="2600" dirty="0"/>
              <a:t>Overall, designing this visualization project from start to finish was a great experience. We learned how to approach different steps more effectively and gained valuable experience working with Tableau. This project has equipped us with skills and insights that will benefit future endeavors.</a:t>
            </a:r>
            <a:endParaRPr lang="en-BR" sz="2600" dirty="0"/>
          </a:p>
        </p:txBody>
      </p:sp>
      <p:pic>
        <p:nvPicPr>
          <p:cNvPr id="4" name="Content Placeholder 4" descr="A blue text on a white background&#10;&#10;Description automatically generated">
            <a:extLst>
              <a:ext uri="{FF2B5EF4-FFF2-40B4-BE49-F238E27FC236}">
                <a16:creationId xmlns:a16="http://schemas.microsoft.com/office/drawing/2014/main" id="{13D40BAE-9120-330F-4AD9-330223777796}"/>
              </a:ext>
            </a:extLst>
          </p:cNvPr>
          <p:cNvPicPr>
            <a:picLocks noChangeAspect="1"/>
          </p:cNvPicPr>
          <p:nvPr/>
        </p:nvPicPr>
        <p:blipFill>
          <a:blip r:embed="rId2"/>
          <a:stretch>
            <a:fillRect/>
          </a:stretch>
        </p:blipFill>
        <p:spPr>
          <a:xfrm>
            <a:off x="8515350" y="365125"/>
            <a:ext cx="3452812" cy="564502"/>
          </a:xfrm>
          <a:prstGeom prst="rect">
            <a:avLst/>
          </a:prstGeom>
        </p:spPr>
      </p:pic>
    </p:spTree>
    <p:extLst>
      <p:ext uri="{BB962C8B-B14F-4D97-AF65-F5344CB8AC3E}">
        <p14:creationId xmlns:p14="http://schemas.microsoft.com/office/powerpoint/2010/main" val="181328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2E9A-E530-B783-84AB-13B3570DAC6F}"/>
              </a:ext>
            </a:extLst>
          </p:cNvPr>
          <p:cNvSpPr>
            <a:spLocks noGrp="1"/>
          </p:cNvSpPr>
          <p:nvPr>
            <p:ph type="title"/>
          </p:nvPr>
        </p:nvSpPr>
        <p:spPr/>
        <p:txBody>
          <a:bodyPr/>
          <a:lstStyle/>
          <a:p>
            <a:r>
              <a:rPr lang="en-BR" dirty="0"/>
              <a:t>References</a:t>
            </a:r>
          </a:p>
        </p:txBody>
      </p:sp>
      <p:sp>
        <p:nvSpPr>
          <p:cNvPr id="3" name="Content Placeholder 2">
            <a:extLst>
              <a:ext uri="{FF2B5EF4-FFF2-40B4-BE49-F238E27FC236}">
                <a16:creationId xmlns:a16="http://schemas.microsoft.com/office/drawing/2014/main" id="{C343DD0F-110E-4A2E-F39F-31BD3E60C4B1}"/>
              </a:ext>
            </a:extLst>
          </p:cNvPr>
          <p:cNvSpPr>
            <a:spLocks noGrp="1"/>
          </p:cNvSpPr>
          <p:nvPr>
            <p:ph idx="1"/>
          </p:nvPr>
        </p:nvSpPr>
        <p:spPr/>
        <p:txBody>
          <a:bodyPr>
            <a:normAutofit/>
          </a:bodyPr>
          <a:lstStyle/>
          <a:p>
            <a:pPr algn="just">
              <a:lnSpc>
                <a:spcPct val="150000"/>
              </a:lnSpc>
            </a:pPr>
            <a:r>
              <a:rPr lang="en-BR" sz="1800" dirty="0">
                <a:latin typeface="Calibri" panose="020F0502020204030204" pitchFamily="34" charset="0"/>
                <a:cs typeface="Calibri" panose="020F0502020204030204" pitchFamily="34" charset="0"/>
              </a:rPr>
              <a:t>Consumer Complaints Database –  Consumer Financial Protection Bureau: Accessed: 19/04/2024. Source:  </a:t>
            </a:r>
            <a:r>
              <a:rPr lang="en-US" sz="1800" dirty="0">
                <a:latin typeface="Calibri" panose="020F0502020204030204" pitchFamily="34" charset="0"/>
                <a:cs typeface="Calibri" panose="020F0502020204030204" pitchFamily="34" charset="0"/>
                <a:hlinkClick r:id="rId2"/>
              </a:rPr>
              <a:t>https://www.consumerfinance.gov/data-research/consumer-complaints/search/?date_received_max=2024-04-17&amp;date_received_min=2011-12-01&amp;page=1&amp;searchField=all&amp;size=25&amp;sort=created_date_desc&amp;tab=List</a:t>
            </a:r>
            <a:endParaRPr lang="en-US" sz="1800" dirty="0">
              <a:latin typeface="Calibri" panose="020F0502020204030204" pitchFamily="34" charset="0"/>
              <a:cs typeface="Calibri" panose="020F0502020204030204" pitchFamily="34" charset="0"/>
            </a:endParaRPr>
          </a:p>
          <a:p>
            <a:pPr marL="0" indent="0" algn="just">
              <a:lnSpc>
                <a:spcPct val="150000"/>
              </a:lnSpc>
              <a:buNone/>
            </a:pPr>
            <a:endParaRPr lang="en-US" sz="1800" dirty="0">
              <a:latin typeface="Calibri" panose="020F0502020204030204" pitchFamily="34" charset="0"/>
              <a:cs typeface="Calibri" panose="020F0502020204030204" pitchFamily="34" charset="0"/>
            </a:endParaRPr>
          </a:p>
          <a:p>
            <a:pPr algn="just">
              <a:lnSpc>
                <a:spcPct val="150000"/>
              </a:lnSpc>
            </a:pPr>
            <a:r>
              <a:rPr lang="en-US" sz="1800" i="0" dirty="0">
                <a:solidFill>
                  <a:srgbClr val="101820"/>
                </a:solidFill>
                <a:effectLst/>
                <a:latin typeface="Calibri" panose="020F0502020204030204" pitchFamily="34" charset="0"/>
                <a:cs typeface="Calibri" panose="020F0502020204030204" pitchFamily="34" charset="0"/>
              </a:rPr>
              <a:t>CFPB Takes Action Against Bank of America for Illegally Charging Junk Fees, Withholding Credit Card Rewards, and Opening Fake Accounts – Consumer Financial Protection Bureau: Accessed: 10/05/2024. Source: </a:t>
            </a:r>
            <a:r>
              <a:rPr lang="en-US" sz="1800" dirty="0">
                <a:latin typeface="Calibri" panose="020F0502020204030204" pitchFamily="34" charset="0"/>
                <a:cs typeface="Calibri" panose="020F0502020204030204" pitchFamily="34" charset="0"/>
              </a:rPr>
              <a:t>https://</a:t>
            </a:r>
            <a:r>
              <a:rPr lang="en-US" sz="1800" dirty="0" err="1">
                <a:latin typeface="Calibri" panose="020F0502020204030204" pitchFamily="34" charset="0"/>
                <a:cs typeface="Calibri" panose="020F0502020204030204" pitchFamily="34" charset="0"/>
              </a:rPr>
              <a:t>www.consumerfinance.gov</a:t>
            </a:r>
            <a:r>
              <a:rPr lang="en-US" sz="1800" dirty="0">
                <a:latin typeface="Calibri" panose="020F0502020204030204" pitchFamily="34" charset="0"/>
                <a:cs typeface="Calibri" panose="020F0502020204030204" pitchFamily="34" charset="0"/>
              </a:rPr>
              <a:t>/about-us/newsroom/bank-of-america-for-illegally-charging-junk-fees-withholding-credit-card-rewards-opening-fake-accounts/</a:t>
            </a:r>
          </a:p>
          <a:p>
            <a:pPr algn="just">
              <a:lnSpc>
                <a:spcPct val="150000"/>
              </a:lnSpc>
            </a:pPr>
            <a:endParaRPr lang="en-US" sz="1800" dirty="0">
              <a:latin typeface="Calibri" panose="020F0502020204030204" pitchFamily="34" charset="0"/>
              <a:cs typeface="Calibri" panose="020F0502020204030204" pitchFamily="34" charset="0"/>
            </a:endParaRPr>
          </a:p>
          <a:p>
            <a:endParaRPr lang="en-BR" sz="1800" dirty="0">
              <a:latin typeface="Calibri" panose="020F0502020204030204" pitchFamily="34" charset="0"/>
              <a:cs typeface="Calibri" panose="020F0502020204030204" pitchFamily="34" charset="0"/>
            </a:endParaRPr>
          </a:p>
        </p:txBody>
      </p:sp>
      <p:pic>
        <p:nvPicPr>
          <p:cNvPr id="4" name="Content Placeholder 4" descr="A blue text on a white background&#10;&#10;Description automatically generated">
            <a:extLst>
              <a:ext uri="{FF2B5EF4-FFF2-40B4-BE49-F238E27FC236}">
                <a16:creationId xmlns:a16="http://schemas.microsoft.com/office/drawing/2014/main" id="{13D40BAE-9120-330F-4AD9-330223777796}"/>
              </a:ext>
            </a:extLst>
          </p:cNvPr>
          <p:cNvPicPr>
            <a:picLocks noChangeAspect="1"/>
          </p:cNvPicPr>
          <p:nvPr/>
        </p:nvPicPr>
        <p:blipFill>
          <a:blip r:embed="rId3"/>
          <a:stretch>
            <a:fillRect/>
          </a:stretch>
        </p:blipFill>
        <p:spPr>
          <a:xfrm>
            <a:off x="8515350" y="365125"/>
            <a:ext cx="3452812" cy="564502"/>
          </a:xfrm>
          <a:prstGeom prst="rect">
            <a:avLst/>
          </a:prstGeom>
        </p:spPr>
      </p:pic>
    </p:spTree>
    <p:extLst>
      <p:ext uri="{BB962C8B-B14F-4D97-AF65-F5344CB8AC3E}">
        <p14:creationId xmlns:p14="http://schemas.microsoft.com/office/powerpoint/2010/main" val="50710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FC058-487F-0DEF-9363-9C0EBE412A05}"/>
              </a:ext>
            </a:extLst>
          </p:cNvPr>
          <p:cNvSpPr>
            <a:spLocks noGrp="1"/>
          </p:cNvSpPr>
          <p:nvPr>
            <p:ph type="title"/>
          </p:nvPr>
        </p:nvSpPr>
        <p:spPr/>
        <p:txBody>
          <a:bodyPr/>
          <a:lstStyle/>
          <a:p>
            <a:r>
              <a:rPr lang="en-BR" dirty="0"/>
              <a:t>Process Overview</a:t>
            </a:r>
          </a:p>
        </p:txBody>
      </p:sp>
      <p:pic>
        <p:nvPicPr>
          <p:cNvPr id="5" name="Content Placeholder 4" descr="A blue text on a white background&#10;&#10;Description automatically generated">
            <a:extLst>
              <a:ext uri="{FF2B5EF4-FFF2-40B4-BE49-F238E27FC236}">
                <a16:creationId xmlns:a16="http://schemas.microsoft.com/office/drawing/2014/main" id="{DF08F418-B16E-4D83-8C4F-A8B40B178167}"/>
              </a:ext>
            </a:extLst>
          </p:cNvPr>
          <p:cNvPicPr>
            <a:picLocks noGrp="1" noChangeAspect="1"/>
          </p:cNvPicPr>
          <p:nvPr>
            <p:ph idx="1"/>
          </p:nvPr>
        </p:nvPicPr>
        <p:blipFill>
          <a:blip r:embed="rId2"/>
          <a:stretch>
            <a:fillRect/>
          </a:stretch>
        </p:blipFill>
        <p:spPr>
          <a:xfrm>
            <a:off x="8515350" y="365125"/>
            <a:ext cx="3452812" cy="564502"/>
          </a:xfrm>
        </p:spPr>
      </p:pic>
      <p:sp>
        <p:nvSpPr>
          <p:cNvPr id="7" name="TextBox 6">
            <a:extLst>
              <a:ext uri="{FF2B5EF4-FFF2-40B4-BE49-F238E27FC236}">
                <a16:creationId xmlns:a16="http://schemas.microsoft.com/office/drawing/2014/main" id="{C4F1C664-016C-FAD5-9F8A-525EBAA775F2}"/>
              </a:ext>
            </a:extLst>
          </p:cNvPr>
          <p:cNvSpPr txBox="1"/>
          <p:nvPr/>
        </p:nvSpPr>
        <p:spPr>
          <a:xfrm>
            <a:off x="1042988" y="1971675"/>
            <a:ext cx="4757456" cy="3416320"/>
          </a:xfrm>
          <a:prstGeom prst="rect">
            <a:avLst/>
          </a:prstGeom>
          <a:noFill/>
        </p:spPr>
        <p:txBody>
          <a:bodyPr wrap="none" rtlCol="0">
            <a:spAutoFit/>
          </a:bodyPr>
          <a:lstStyle/>
          <a:p>
            <a:pPr marL="285750" indent="-285750">
              <a:buFont typeface="Arial" panose="020B0604020202020204" pitchFamily="34" charset="0"/>
              <a:buChar char="•"/>
            </a:pPr>
            <a:r>
              <a:rPr lang="en-US" sz="2400" dirty="0"/>
              <a:t>Introduction and Objectives</a:t>
            </a:r>
            <a:endParaRPr lang="en-BR" sz="2400" dirty="0"/>
          </a:p>
          <a:p>
            <a:pPr marL="285750" indent="-285750">
              <a:buFont typeface="Arial" panose="020B0604020202020204" pitchFamily="34" charset="0"/>
              <a:buChar char="•"/>
            </a:pPr>
            <a:r>
              <a:rPr lang="en-BR" sz="2400" dirty="0"/>
              <a:t>Data collection</a:t>
            </a:r>
            <a:r>
              <a:rPr lang="en-US" sz="2400" dirty="0"/>
              <a:t> and </a:t>
            </a:r>
            <a:r>
              <a:rPr lang="en-BR" sz="2400" dirty="0"/>
              <a:t>pre</a:t>
            </a:r>
            <a:r>
              <a:rPr lang="en-US" sz="2400" dirty="0"/>
              <a:t>-</a:t>
            </a:r>
            <a:r>
              <a:rPr lang="en-BR" sz="2400" dirty="0"/>
              <a:t>processing</a:t>
            </a:r>
          </a:p>
          <a:p>
            <a:pPr marL="285750" indent="-285750">
              <a:buFont typeface="Arial" panose="020B0604020202020204" pitchFamily="34" charset="0"/>
              <a:buChar char="•"/>
            </a:pPr>
            <a:r>
              <a:rPr lang="en-BR" sz="2400" dirty="0"/>
              <a:t>Exploring Tableau</a:t>
            </a:r>
          </a:p>
          <a:p>
            <a:pPr marL="285750" indent="-285750">
              <a:buFont typeface="Arial" panose="020B0604020202020204" pitchFamily="34" charset="0"/>
              <a:buChar char="•"/>
            </a:pPr>
            <a:r>
              <a:rPr lang="en-BR" sz="2400" dirty="0"/>
              <a:t>Designing the Visualization</a:t>
            </a:r>
          </a:p>
          <a:p>
            <a:pPr marL="285750" indent="-285750">
              <a:buFont typeface="Arial" panose="020B0604020202020204" pitchFamily="34" charset="0"/>
              <a:buChar char="•"/>
            </a:pPr>
            <a:r>
              <a:rPr lang="en-BR" sz="2400" dirty="0"/>
              <a:t>Review</a:t>
            </a:r>
          </a:p>
          <a:p>
            <a:pPr marL="285750" indent="-285750">
              <a:buFont typeface="Arial" panose="020B0604020202020204" pitchFamily="34" charset="0"/>
              <a:buChar char="•"/>
            </a:pPr>
            <a:r>
              <a:rPr lang="en-US" sz="2400" dirty="0"/>
              <a:t>Challenges</a:t>
            </a:r>
          </a:p>
          <a:p>
            <a:pPr marL="285750" indent="-285750">
              <a:buFont typeface="Arial" panose="020B0604020202020204" pitchFamily="34" charset="0"/>
              <a:buChar char="•"/>
            </a:pPr>
            <a:r>
              <a:rPr lang="en-US" sz="2400" dirty="0"/>
              <a:t>Lesson Learned</a:t>
            </a:r>
            <a:endParaRPr lang="en-BR" sz="2400" dirty="0"/>
          </a:p>
          <a:p>
            <a:pPr marL="285750" indent="-285750">
              <a:buFont typeface="Arial" panose="020B0604020202020204" pitchFamily="34" charset="0"/>
              <a:buChar char="•"/>
            </a:pPr>
            <a:r>
              <a:rPr lang="en-BR" sz="2400" dirty="0"/>
              <a:t>Conclusion</a:t>
            </a:r>
          </a:p>
          <a:p>
            <a:endParaRPr lang="en-BR" sz="2400" dirty="0"/>
          </a:p>
        </p:txBody>
      </p:sp>
    </p:spTree>
    <p:extLst>
      <p:ext uri="{BB962C8B-B14F-4D97-AF65-F5344CB8AC3E}">
        <p14:creationId xmlns:p14="http://schemas.microsoft.com/office/powerpoint/2010/main" val="3162394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2E9A-E530-B783-84AB-13B3570DAC6F}"/>
              </a:ext>
            </a:extLst>
          </p:cNvPr>
          <p:cNvSpPr>
            <a:spLocks noGrp="1"/>
          </p:cNvSpPr>
          <p:nvPr>
            <p:ph type="title"/>
          </p:nvPr>
        </p:nvSpPr>
        <p:spPr/>
        <p:txBody>
          <a:bodyPr/>
          <a:lstStyle/>
          <a:p>
            <a:r>
              <a:rPr lang="en-US" dirty="0"/>
              <a:t>Introduction and Objectives</a:t>
            </a:r>
            <a:endParaRPr lang="en-BR" dirty="0"/>
          </a:p>
        </p:txBody>
      </p:sp>
      <p:sp>
        <p:nvSpPr>
          <p:cNvPr id="3" name="Content Placeholder 2">
            <a:extLst>
              <a:ext uri="{FF2B5EF4-FFF2-40B4-BE49-F238E27FC236}">
                <a16:creationId xmlns:a16="http://schemas.microsoft.com/office/drawing/2014/main" id="{C343DD0F-110E-4A2E-F39F-31BD3E60C4B1}"/>
              </a:ext>
            </a:extLst>
          </p:cNvPr>
          <p:cNvSpPr>
            <a:spLocks noGrp="1"/>
          </p:cNvSpPr>
          <p:nvPr>
            <p:ph idx="1"/>
          </p:nvPr>
        </p:nvSpPr>
        <p:spPr/>
        <p:txBody>
          <a:bodyPr>
            <a:normAutofit/>
          </a:bodyPr>
          <a:lstStyle/>
          <a:p>
            <a:pPr marL="0" indent="0" algn="just">
              <a:lnSpc>
                <a:spcPct val="150000"/>
              </a:lnSpc>
              <a:buNone/>
            </a:pPr>
            <a:r>
              <a:rPr lang="en-US" sz="2600" dirty="0"/>
              <a:t>The construction of this visualization was based on two key elements:</a:t>
            </a:r>
          </a:p>
          <a:p>
            <a:pPr algn="just">
              <a:lnSpc>
                <a:spcPct val="150000"/>
              </a:lnSpc>
            </a:pPr>
            <a:r>
              <a:rPr lang="en-US" sz="2600" dirty="0"/>
              <a:t>Goal: Provide recommendations to Bank of America to reduce the number of complaints in California in 2024.</a:t>
            </a:r>
          </a:p>
          <a:p>
            <a:pPr algn="just">
              <a:lnSpc>
                <a:spcPct val="150000"/>
              </a:lnSpc>
            </a:pPr>
            <a:r>
              <a:rPr lang="en-US" sz="2600" dirty="0"/>
              <a:t>Audience: This project is intended for the internal Consumer Satisfaction department of Bank of America.</a:t>
            </a:r>
          </a:p>
        </p:txBody>
      </p:sp>
      <p:pic>
        <p:nvPicPr>
          <p:cNvPr id="4" name="Content Placeholder 4" descr="A blue text on a white background&#10;&#10;Description automatically generated">
            <a:extLst>
              <a:ext uri="{FF2B5EF4-FFF2-40B4-BE49-F238E27FC236}">
                <a16:creationId xmlns:a16="http://schemas.microsoft.com/office/drawing/2014/main" id="{13D40BAE-9120-330F-4AD9-330223777796}"/>
              </a:ext>
            </a:extLst>
          </p:cNvPr>
          <p:cNvPicPr>
            <a:picLocks noChangeAspect="1"/>
          </p:cNvPicPr>
          <p:nvPr/>
        </p:nvPicPr>
        <p:blipFill>
          <a:blip r:embed="rId3"/>
          <a:stretch>
            <a:fillRect/>
          </a:stretch>
        </p:blipFill>
        <p:spPr>
          <a:xfrm>
            <a:off x="8515350" y="365125"/>
            <a:ext cx="3452812" cy="564502"/>
          </a:xfrm>
          <a:prstGeom prst="rect">
            <a:avLst/>
          </a:prstGeom>
        </p:spPr>
      </p:pic>
    </p:spTree>
    <p:extLst>
      <p:ext uri="{BB962C8B-B14F-4D97-AF65-F5344CB8AC3E}">
        <p14:creationId xmlns:p14="http://schemas.microsoft.com/office/powerpoint/2010/main" val="421680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2E9A-E530-B783-84AB-13B3570DAC6F}"/>
              </a:ext>
            </a:extLst>
          </p:cNvPr>
          <p:cNvSpPr>
            <a:spLocks noGrp="1"/>
          </p:cNvSpPr>
          <p:nvPr>
            <p:ph type="title"/>
          </p:nvPr>
        </p:nvSpPr>
        <p:spPr/>
        <p:txBody>
          <a:bodyPr/>
          <a:lstStyle/>
          <a:p>
            <a:r>
              <a:rPr lang="en-BR" dirty="0"/>
              <a:t>Data Collection </a:t>
            </a:r>
            <a:r>
              <a:rPr lang="en-US" dirty="0"/>
              <a:t>and</a:t>
            </a:r>
            <a:r>
              <a:rPr lang="en-BR" dirty="0"/>
              <a:t> Pre</a:t>
            </a:r>
            <a:r>
              <a:rPr lang="en-US" dirty="0"/>
              <a:t>-</a:t>
            </a:r>
            <a:r>
              <a:rPr lang="en-BR" dirty="0"/>
              <a:t>processing</a:t>
            </a:r>
          </a:p>
        </p:txBody>
      </p:sp>
      <p:sp>
        <p:nvSpPr>
          <p:cNvPr id="3" name="Content Placeholder 2">
            <a:extLst>
              <a:ext uri="{FF2B5EF4-FFF2-40B4-BE49-F238E27FC236}">
                <a16:creationId xmlns:a16="http://schemas.microsoft.com/office/drawing/2014/main" id="{C343DD0F-110E-4A2E-F39F-31BD3E60C4B1}"/>
              </a:ext>
            </a:extLst>
          </p:cNvPr>
          <p:cNvSpPr>
            <a:spLocks noGrp="1"/>
          </p:cNvSpPr>
          <p:nvPr>
            <p:ph idx="1"/>
          </p:nvPr>
        </p:nvSpPr>
        <p:spPr/>
        <p:txBody>
          <a:bodyPr>
            <a:normAutofit fontScale="92500"/>
          </a:bodyPr>
          <a:lstStyle/>
          <a:p>
            <a:pPr>
              <a:lnSpc>
                <a:spcPct val="150000"/>
              </a:lnSpc>
            </a:pPr>
            <a:r>
              <a:rPr lang="en-US" dirty="0"/>
              <a:t>Sourced data from the Consumer Financial Protection Bureau’s website.</a:t>
            </a:r>
          </a:p>
          <a:p>
            <a:pPr>
              <a:lnSpc>
                <a:spcPct val="150000"/>
              </a:lnSpc>
            </a:pPr>
            <a:r>
              <a:rPr lang="en-US" dirty="0"/>
              <a:t>Dataset: 18 columns, 5,113,640 observations.</a:t>
            </a:r>
          </a:p>
          <a:p>
            <a:pPr>
              <a:lnSpc>
                <a:spcPct val="150000"/>
              </a:lnSpc>
            </a:pPr>
            <a:r>
              <a:rPr lang="en-US" dirty="0"/>
              <a:t>Used R programming for data exploration.</a:t>
            </a:r>
          </a:p>
          <a:p>
            <a:pPr>
              <a:lnSpc>
                <a:spcPct val="150000"/>
              </a:lnSpc>
            </a:pPr>
            <a:r>
              <a:rPr lang="en-US" dirty="0"/>
              <a:t>Cleaned data by addressing missing values.</a:t>
            </a:r>
          </a:p>
          <a:p>
            <a:pPr>
              <a:lnSpc>
                <a:spcPct val="150000"/>
              </a:lnSpc>
            </a:pPr>
            <a:r>
              <a:rPr lang="en-US" dirty="0"/>
              <a:t>Filtered for Bank of America complaints in 2023, resulting in 14,302 observations.</a:t>
            </a:r>
            <a:endParaRPr lang="en-BR" dirty="0"/>
          </a:p>
        </p:txBody>
      </p:sp>
      <p:pic>
        <p:nvPicPr>
          <p:cNvPr id="4" name="Content Placeholder 4" descr="A blue text on a white background&#10;&#10;Description automatically generated">
            <a:extLst>
              <a:ext uri="{FF2B5EF4-FFF2-40B4-BE49-F238E27FC236}">
                <a16:creationId xmlns:a16="http://schemas.microsoft.com/office/drawing/2014/main" id="{13D40BAE-9120-330F-4AD9-330223777796}"/>
              </a:ext>
            </a:extLst>
          </p:cNvPr>
          <p:cNvPicPr>
            <a:picLocks noChangeAspect="1"/>
          </p:cNvPicPr>
          <p:nvPr/>
        </p:nvPicPr>
        <p:blipFill>
          <a:blip r:embed="rId2"/>
          <a:stretch>
            <a:fillRect/>
          </a:stretch>
        </p:blipFill>
        <p:spPr>
          <a:xfrm>
            <a:off x="8515350" y="365125"/>
            <a:ext cx="3452812" cy="564502"/>
          </a:xfrm>
          <a:prstGeom prst="rect">
            <a:avLst/>
          </a:prstGeom>
        </p:spPr>
      </p:pic>
    </p:spTree>
    <p:extLst>
      <p:ext uri="{BB962C8B-B14F-4D97-AF65-F5344CB8AC3E}">
        <p14:creationId xmlns:p14="http://schemas.microsoft.com/office/powerpoint/2010/main" val="2880617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2E9A-E530-B783-84AB-13B3570DAC6F}"/>
              </a:ext>
            </a:extLst>
          </p:cNvPr>
          <p:cNvSpPr>
            <a:spLocks noGrp="1"/>
          </p:cNvSpPr>
          <p:nvPr>
            <p:ph type="title"/>
          </p:nvPr>
        </p:nvSpPr>
        <p:spPr/>
        <p:txBody>
          <a:bodyPr/>
          <a:lstStyle/>
          <a:p>
            <a:r>
              <a:rPr lang="en-BR" dirty="0"/>
              <a:t>Exploring Tableau</a:t>
            </a:r>
          </a:p>
        </p:txBody>
      </p:sp>
      <p:sp>
        <p:nvSpPr>
          <p:cNvPr id="3" name="Content Placeholder 2">
            <a:extLst>
              <a:ext uri="{FF2B5EF4-FFF2-40B4-BE49-F238E27FC236}">
                <a16:creationId xmlns:a16="http://schemas.microsoft.com/office/drawing/2014/main" id="{C343DD0F-110E-4A2E-F39F-31BD3E60C4B1}"/>
              </a:ext>
            </a:extLst>
          </p:cNvPr>
          <p:cNvSpPr>
            <a:spLocks noGrp="1"/>
          </p:cNvSpPr>
          <p:nvPr>
            <p:ph idx="1"/>
          </p:nvPr>
        </p:nvSpPr>
        <p:spPr/>
        <p:txBody>
          <a:bodyPr>
            <a:normAutofit/>
          </a:bodyPr>
          <a:lstStyle/>
          <a:p>
            <a:pPr algn="just">
              <a:lnSpc>
                <a:spcPct val="150000"/>
              </a:lnSpc>
            </a:pPr>
            <a:r>
              <a:rPr lang="en-US" sz="2600" dirty="0"/>
              <a:t>Independent work allowed everyone to gain hands-on experience with Tableau.</a:t>
            </a:r>
          </a:p>
          <a:p>
            <a:pPr algn="just">
              <a:lnSpc>
                <a:spcPct val="150000"/>
              </a:lnSpc>
            </a:pPr>
            <a:r>
              <a:rPr lang="en-US" sz="2600" dirty="0"/>
              <a:t>Initially explored the dataset and created descriptive visualizations.</a:t>
            </a:r>
          </a:p>
          <a:p>
            <a:pPr algn="just">
              <a:lnSpc>
                <a:spcPct val="150000"/>
              </a:lnSpc>
            </a:pPr>
            <a:r>
              <a:rPr lang="en-US" sz="2600" dirty="0"/>
              <a:t>Met thrice to discuss developments and further data exploration strategies.</a:t>
            </a:r>
            <a:endParaRPr lang="en-BR" sz="2600" dirty="0"/>
          </a:p>
        </p:txBody>
      </p:sp>
      <p:pic>
        <p:nvPicPr>
          <p:cNvPr id="4" name="Content Placeholder 4" descr="A blue text on a white background&#10;&#10;Description automatically generated">
            <a:extLst>
              <a:ext uri="{FF2B5EF4-FFF2-40B4-BE49-F238E27FC236}">
                <a16:creationId xmlns:a16="http://schemas.microsoft.com/office/drawing/2014/main" id="{13D40BAE-9120-330F-4AD9-330223777796}"/>
              </a:ext>
            </a:extLst>
          </p:cNvPr>
          <p:cNvPicPr>
            <a:picLocks noChangeAspect="1"/>
          </p:cNvPicPr>
          <p:nvPr/>
        </p:nvPicPr>
        <p:blipFill>
          <a:blip r:embed="rId2"/>
          <a:stretch>
            <a:fillRect/>
          </a:stretch>
        </p:blipFill>
        <p:spPr>
          <a:xfrm>
            <a:off x="8515350" y="365125"/>
            <a:ext cx="3452812" cy="564502"/>
          </a:xfrm>
          <a:prstGeom prst="rect">
            <a:avLst/>
          </a:prstGeom>
        </p:spPr>
      </p:pic>
    </p:spTree>
    <p:extLst>
      <p:ext uri="{BB962C8B-B14F-4D97-AF65-F5344CB8AC3E}">
        <p14:creationId xmlns:p14="http://schemas.microsoft.com/office/powerpoint/2010/main" val="3896532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2E9A-E530-B783-84AB-13B3570DAC6F}"/>
              </a:ext>
            </a:extLst>
          </p:cNvPr>
          <p:cNvSpPr>
            <a:spLocks noGrp="1"/>
          </p:cNvSpPr>
          <p:nvPr>
            <p:ph type="title"/>
          </p:nvPr>
        </p:nvSpPr>
        <p:spPr/>
        <p:txBody>
          <a:bodyPr/>
          <a:lstStyle/>
          <a:p>
            <a:r>
              <a:rPr lang="en-BR" dirty="0"/>
              <a:t>Designing the Visualization</a:t>
            </a:r>
          </a:p>
        </p:txBody>
      </p:sp>
      <p:sp>
        <p:nvSpPr>
          <p:cNvPr id="3" name="Content Placeholder 2">
            <a:extLst>
              <a:ext uri="{FF2B5EF4-FFF2-40B4-BE49-F238E27FC236}">
                <a16:creationId xmlns:a16="http://schemas.microsoft.com/office/drawing/2014/main" id="{C343DD0F-110E-4A2E-F39F-31BD3E60C4B1}"/>
              </a:ext>
            </a:extLst>
          </p:cNvPr>
          <p:cNvSpPr>
            <a:spLocks noGrp="1"/>
          </p:cNvSpPr>
          <p:nvPr>
            <p:ph idx="1"/>
          </p:nvPr>
        </p:nvSpPr>
        <p:spPr/>
        <p:txBody>
          <a:bodyPr>
            <a:normAutofit/>
          </a:bodyPr>
          <a:lstStyle/>
          <a:p>
            <a:pPr algn="just">
              <a:lnSpc>
                <a:spcPct val="150000"/>
              </a:lnSpc>
            </a:pPr>
            <a:r>
              <a:rPr lang="en-US" sz="2600" dirty="0"/>
              <a:t>Selected colors to match the Bank of America logo.</a:t>
            </a:r>
          </a:p>
          <a:p>
            <a:pPr algn="just">
              <a:lnSpc>
                <a:spcPct val="150000"/>
              </a:lnSpc>
            </a:pPr>
            <a:r>
              <a:rPr lang="en-US" sz="2600" dirty="0"/>
              <a:t>Chose Arial font style and consistent font sizes for text and titles.</a:t>
            </a:r>
          </a:p>
          <a:p>
            <a:pPr algn="just">
              <a:lnSpc>
                <a:spcPct val="150000"/>
              </a:lnSpc>
            </a:pPr>
            <a:r>
              <a:rPr lang="en-US" sz="2600" dirty="0"/>
              <a:t>Balanced text to provide sufficient information without cluttering the visuals, ensuring a clear and effective presentation.</a:t>
            </a:r>
            <a:endParaRPr lang="en-BR" sz="2600" dirty="0"/>
          </a:p>
        </p:txBody>
      </p:sp>
      <p:pic>
        <p:nvPicPr>
          <p:cNvPr id="4" name="Content Placeholder 4" descr="A blue text on a white background&#10;&#10;Description automatically generated">
            <a:extLst>
              <a:ext uri="{FF2B5EF4-FFF2-40B4-BE49-F238E27FC236}">
                <a16:creationId xmlns:a16="http://schemas.microsoft.com/office/drawing/2014/main" id="{13D40BAE-9120-330F-4AD9-330223777796}"/>
              </a:ext>
            </a:extLst>
          </p:cNvPr>
          <p:cNvPicPr>
            <a:picLocks noChangeAspect="1"/>
          </p:cNvPicPr>
          <p:nvPr/>
        </p:nvPicPr>
        <p:blipFill>
          <a:blip r:embed="rId2"/>
          <a:stretch>
            <a:fillRect/>
          </a:stretch>
        </p:blipFill>
        <p:spPr>
          <a:xfrm>
            <a:off x="8515350" y="365125"/>
            <a:ext cx="3452812" cy="564502"/>
          </a:xfrm>
          <a:prstGeom prst="rect">
            <a:avLst/>
          </a:prstGeom>
        </p:spPr>
      </p:pic>
    </p:spTree>
    <p:extLst>
      <p:ext uri="{BB962C8B-B14F-4D97-AF65-F5344CB8AC3E}">
        <p14:creationId xmlns:p14="http://schemas.microsoft.com/office/powerpoint/2010/main" val="40070495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2E9A-E530-B783-84AB-13B3570DAC6F}"/>
              </a:ext>
            </a:extLst>
          </p:cNvPr>
          <p:cNvSpPr>
            <a:spLocks noGrp="1"/>
          </p:cNvSpPr>
          <p:nvPr>
            <p:ph type="title"/>
          </p:nvPr>
        </p:nvSpPr>
        <p:spPr/>
        <p:txBody>
          <a:bodyPr/>
          <a:lstStyle/>
          <a:p>
            <a:r>
              <a:rPr lang="en-BR" dirty="0"/>
              <a:t>Review</a:t>
            </a:r>
          </a:p>
        </p:txBody>
      </p:sp>
      <p:sp>
        <p:nvSpPr>
          <p:cNvPr id="3" name="Content Placeholder 2">
            <a:extLst>
              <a:ext uri="{FF2B5EF4-FFF2-40B4-BE49-F238E27FC236}">
                <a16:creationId xmlns:a16="http://schemas.microsoft.com/office/drawing/2014/main" id="{C343DD0F-110E-4A2E-F39F-31BD3E60C4B1}"/>
              </a:ext>
            </a:extLst>
          </p:cNvPr>
          <p:cNvSpPr>
            <a:spLocks noGrp="1"/>
          </p:cNvSpPr>
          <p:nvPr>
            <p:ph idx="1"/>
          </p:nvPr>
        </p:nvSpPr>
        <p:spPr/>
        <p:txBody>
          <a:bodyPr>
            <a:normAutofit/>
          </a:bodyPr>
          <a:lstStyle/>
          <a:p>
            <a:pPr algn="just">
              <a:lnSpc>
                <a:spcPct val="150000"/>
              </a:lnSpc>
            </a:pPr>
            <a:r>
              <a:rPr lang="en-US" sz="2600" dirty="0"/>
              <a:t>Reviewed our visualization multiple times to ensure quality.</a:t>
            </a:r>
          </a:p>
          <a:p>
            <a:pPr algn="just">
              <a:lnSpc>
                <a:spcPct val="150000"/>
              </a:lnSpc>
            </a:pPr>
            <a:r>
              <a:rPr lang="en-US" sz="2600" dirty="0"/>
              <a:t>Conducted peer reviews during the course.</a:t>
            </a:r>
          </a:p>
          <a:p>
            <a:pPr algn="just">
              <a:lnSpc>
                <a:spcPct val="150000"/>
              </a:lnSpc>
            </a:pPr>
            <a:r>
              <a:rPr lang="en-US" sz="2600" dirty="0"/>
              <a:t>Sought feedback from friends to ensure our message was clear.</a:t>
            </a:r>
          </a:p>
          <a:p>
            <a:pPr algn="just">
              <a:lnSpc>
                <a:spcPct val="150000"/>
              </a:lnSpc>
            </a:pPr>
            <a:r>
              <a:rPr lang="en-US" sz="2600" dirty="0"/>
              <a:t>Valued the opinions of each person and group member during development.</a:t>
            </a:r>
            <a:endParaRPr lang="en-BR" sz="2600" dirty="0"/>
          </a:p>
        </p:txBody>
      </p:sp>
      <p:pic>
        <p:nvPicPr>
          <p:cNvPr id="4" name="Content Placeholder 4" descr="A blue text on a white background&#10;&#10;Description automatically generated">
            <a:extLst>
              <a:ext uri="{FF2B5EF4-FFF2-40B4-BE49-F238E27FC236}">
                <a16:creationId xmlns:a16="http://schemas.microsoft.com/office/drawing/2014/main" id="{13D40BAE-9120-330F-4AD9-330223777796}"/>
              </a:ext>
            </a:extLst>
          </p:cNvPr>
          <p:cNvPicPr>
            <a:picLocks noChangeAspect="1"/>
          </p:cNvPicPr>
          <p:nvPr/>
        </p:nvPicPr>
        <p:blipFill>
          <a:blip r:embed="rId2"/>
          <a:stretch>
            <a:fillRect/>
          </a:stretch>
        </p:blipFill>
        <p:spPr>
          <a:xfrm>
            <a:off x="8515350" y="365125"/>
            <a:ext cx="3452812" cy="564502"/>
          </a:xfrm>
          <a:prstGeom prst="rect">
            <a:avLst/>
          </a:prstGeom>
        </p:spPr>
      </p:pic>
    </p:spTree>
    <p:extLst>
      <p:ext uri="{BB962C8B-B14F-4D97-AF65-F5344CB8AC3E}">
        <p14:creationId xmlns:p14="http://schemas.microsoft.com/office/powerpoint/2010/main" val="2301277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2E9A-E530-B783-84AB-13B3570DAC6F}"/>
              </a:ext>
            </a:extLst>
          </p:cNvPr>
          <p:cNvSpPr>
            <a:spLocks noGrp="1"/>
          </p:cNvSpPr>
          <p:nvPr>
            <p:ph type="title"/>
          </p:nvPr>
        </p:nvSpPr>
        <p:spPr/>
        <p:txBody>
          <a:bodyPr/>
          <a:lstStyle/>
          <a:p>
            <a:r>
              <a:rPr lang="en-US" dirty="0"/>
              <a:t>Challenges</a:t>
            </a:r>
            <a:endParaRPr lang="en-BR" dirty="0"/>
          </a:p>
        </p:txBody>
      </p:sp>
      <p:sp>
        <p:nvSpPr>
          <p:cNvPr id="3" name="Content Placeholder 2">
            <a:extLst>
              <a:ext uri="{FF2B5EF4-FFF2-40B4-BE49-F238E27FC236}">
                <a16:creationId xmlns:a16="http://schemas.microsoft.com/office/drawing/2014/main" id="{C343DD0F-110E-4A2E-F39F-31BD3E60C4B1}"/>
              </a:ext>
            </a:extLst>
          </p:cNvPr>
          <p:cNvSpPr>
            <a:spLocks noGrp="1"/>
          </p:cNvSpPr>
          <p:nvPr>
            <p:ph idx="1"/>
          </p:nvPr>
        </p:nvSpPr>
        <p:spPr/>
        <p:txBody>
          <a:bodyPr>
            <a:normAutofit/>
          </a:bodyPr>
          <a:lstStyle/>
          <a:p>
            <a:pPr algn="just">
              <a:lnSpc>
                <a:spcPct val="150000"/>
              </a:lnSpc>
            </a:pPr>
            <a:r>
              <a:rPr lang="en-US" sz="2600" dirty="0"/>
              <a:t>Data Collection: Finding a suitable dataset was complex due to language barriers and insufficient variables.</a:t>
            </a:r>
          </a:p>
          <a:p>
            <a:pPr algn="just">
              <a:lnSpc>
                <a:spcPct val="150000"/>
              </a:lnSpc>
            </a:pPr>
            <a:r>
              <a:rPr lang="en-US" sz="2600" dirty="0"/>
              <a:t>Storytelling: Determining the best story for our data was challenging.</a:t>
            </a:r>
          </a:p>
          <a:p>
            <a:pPr algn="just">
              <a:lnSpc>
                <a:spcPct val="150000"/>
              </a:lnSpc>
            </a:pPr>
            <a:r>
              <a:rPr lang="en-US" sz="2600" dirty="0"/>
              <a:t>Tableau: We faced data connection issues when team members updated the file.</a:t>
            </a:r>
            <a:endParaRPr lang="en-BR" sz="2600" dirty="0"/>
          </a:p>
        </p:txBody>
      </p:sp>
      <p:pic>
        <p:nvPicPr>
          <p:cNvPr id="4" name="Content Placeholder 4" descr="A blue text on a white background&#10;&#10;Description automatically generated">
            <a:extLst>
              <a:ext uri="{FF2B5EF4-FFF2-40B4-BE49-F238E27FC236}">
                <a16:creationId xmlns:a16="http://schemas.microsoft.com/office/drawing/2014/main" id="{13D40BAE-9120-330F-4AD9-330223777796}"/>
              </a:ext>
            </a:extLst>
          </p:cNvPr>
          <p:cNvPicPr>
            <a:picLocks noChangeAspect="1"/>
          </p:cNvPicPr>
          <p:nvPr/>
        </p:nvPicPr>
        <p:blipFill>
          <a:blip r:embed="rId2"/>
          <a:stretch>
            <a:fillRect/>
          </a:stretch>
        </p:blipFill>
        <p:spPr>
          <a:xfrm>
            <a:off x="8515350" y="365125"/>
            <a:ext cx="3452812" cy="564502"/>
          </a:xfrm>
          <a:prstGeom prst="rect">
            <a:avLst/>
          </a:prstGeom>
        </p:spPr>
      </p:pic>
    </p:spTree>
    <p:extLst>
      <p:ext uri="{BB962C8B-B14F-4D97-AF65-F5344CB8AC3E}">
        <p14:creationId xmlns:p14="http://schemas.microsoft.com/office/powerpoint/2010/main" val="223904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2E9A-E530-B783-84AB-13B3570DAC6F}"/>
              </a:ext>
            </a:extLst>
          </p:cNvPr>
          <p:cNvSpPr>
            <a:spLocks noGrp="1"/>
          </p:cNvSpPr>
          <p:nvPr>
            <p:ph type="title"/>
          </p:nvPr>
        </p:nvSpPr>
        <p:spPr/>
        <p:txBody>
          <a:bodyPr/>
          <a:lstStyle/>
          <a:p>
            <a:r>
              <a:rPr lang="en-US" dirty="0"/>
              <a:t>Lesson Learned</a:t>
            </a:r>
            <a:endParaRPr lang="en-BR" dirty="0"/>
          </a:p>
        </p:txBody>
      </p:sp>
      <p:sp>
        <p:nvSpPr>
          <p:cNvPr id="3" name="Content Placeholder 2">
            <a:extLst>
              <a:ext uri="{FF2B5EF4-FFF2-40B4-BE49-F238E27FC236}">
                <a16:creationId xmlns:a16="http://schemas.microsoft.com/office/drawing/2014/main" id="{C343DD0F-110E-4A2E-F39F-31BD3E60C4B1}"/>
              </a:ext>
            </a:extLst>
          </p:cNvPr>
          <p:cNvSpPr>
            <a:spLocks noGrp="1"/>
          </p:cNvSpPr>
          <p:nvPr>
            <p:ph idx="1"/>
          </p:nvPr>
        </p:nvSpPr>
        <p:spPr/>
        <p:txBody>
          <a:bodyPr>
            <a:normAutofit/>
          </a:bodyPr>
          <a:lstStyle/>
          <a:p>
            <a:pPr algn="just">
              <a:lnSpc>
                <a:spcPct val="150000"/>
              </a:lnSpc>
            </a:pPr>
            <a:r>
              <a:rPr lang="en-US" sz="2600" dirty="0"/>
              <a:t>Clear Storyline: Define the story before obtaining the dataset.</a:t>
            </a:r>
          </a:p>
          <a:p>
            <a:pPr algn="just">
              <a:lnSpc>
                <a:spcPct val="150000"/>
              </a:lnSpc>
            </a:pPr>
            <a:r>
              <a:rPr lang="en-US" sz="2600" dirty="0"/>
              <a:t>Consistent Data Source: Use the same data source connection for all team members.</a:t>
            </a:r>
            <a:endParaRPr lang="en-BR" sz="2600" dirty="0"/>
          </a:p>
        </p:txBody>
      </p:sp>
      <p:pic>
        <p:nvPicPr>
          <p:cNvPr id="4" name="Content Placeholder 4" descr="A blue text on a white background&#10;&#10;Description automatically generated">
            <a:extLst>
              <a:ext uri="{FF2B5EF4-FFF2-40B4-BE49-F238E27FC236}">
                <a16:creationId xmlns:a16="http://schemas.microsoft.com/office/drawing/2014/main" id="{13D40BAE-9120-330F-4AD9-330223777796}"/>
              </a:ext>
            </a:extLst>
          </p:cNvPr>
          <p:cNvPicPr>
            <a:picLocks noChangeAspect="1"/>
          </p:cNvPicPr>
          <p:nvPr/>
        </p:nvPicPr>
        <p:blipFill>
          <a:blip r:embed="rId2"/>
          <a:stretch>
            <a:fillRect/>
          </a:stretch>
        </p:blipFill>
        <p:spPr>
          <a:xfrm>
            <a:off x="8515350" y="365125"/>
            <a:ext cx="3452812" cy="564502"/>
          </a:xfrm>
          <a:prstGeom prst="rect">
            <a:avLst/>
          </a:prstGeom>
        </p:spPr>
      </p:pic>
    </p:spTree>
    <p:extLst>
      <p:ext uri="{BB962C8B-B14F-4D97-AF65-F5344CB8AC3E}">
        <p14:creationId xmlns:p14="http://schemas.microsoft.com/office/powerpoint/2010/main" val="3410945374"/>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277</TotalTime>
  <Words>499</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Calibri Light</vt:lpstr>
      <vt:lpstr>Office 2013 - 2022 Theme</vt:lpstr>
      <vt:lpstr>Consumer’s Complaint  Data Visualization</vt:lpstr>
      <vt:lpstr>Process Overview</vt:lpstr>
      <vt:lpstr>Introduction and Objectives</vt:lpstr>
      <vt:lpstr>Data Collection and Pre-processing</vt:lpstr>
      <vt:lpstr>Exploring Tableau</vt:lpstr>
      <vt:lpstr>Designing the Visualization</vt:lpstr>
      <vt:lpstr>Review</vt:lpstr>
      <vt:lpstr>Challenges</vt:lpstr>
      <vt:lpstr>Lesson Learned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Consumer’s Complaint  Data Visualization</dc:title>
  <dc:creator>Batista Rahal Camila</dc:creator>
  <cp:lastModifiedBy>Jessica Ugowe</cp:lastModifiedBy>
  <cp:revision>5</cp:revision>
  <dcterms:created xsi:type="dcterms:W3CDTF">2024-05-18T19:12:17Z</dcterms:created>
  <dcterms:modified xsi:type="dcterms:W3CDTF">2024-05-19T11:05:26Z</dcterms:modified>
</cp:coreProperties>
</file>