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9" r:id="rId3"/>
    <p:sldId id="270" r:id="rId4"/>
    <p:sldId id="272" r:id="rId5"/>
    <p:sldId id="273" r:id="rId6"/>
    <p:sldId id="279" r:id="rId7"/>
    <p:sldId id="274" r:id="rId8"/>
    <p:sldId id="275" r:id="rId9"/>
    <p:sldId id="277" r:id="rId10"/>
    <p:sldId id="280" r:id="rId11"/>
    <p:sldId id="261" r:id="rId12"/>
    <p:sldId id="276" r:id="rId13"/>
    <p:sldId id="265" r:id="rId14"/>
    <p:sldId id="281" r:id="rId15"/>
    <p:sldId id="269" r:id="rId16"/>
  </p:sldIdLst>
  <p:sldSz cx="9720263" cy="7559675"/>
  <p:notesSz cx="9144000" cy="6858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14350"/>
            <a:ext cx="33083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12826e97_3_4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812826e9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14350"/>
            <a:ext cx="33083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12826e97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14350"/>
            <a:ext cx="33083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12826e97_3_8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1240b1f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14350"/>
            <a:ext cx="33083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1240b1f7_0_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95b4fa54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695b4fa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14350"/>
            <a:ext cx="33083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9020" y="1237197"/>
            <a:ext cx="8262224" cy="26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15033" y="3970580"/>
            <a:ext cx="7290197" cy="1825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5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86004" marR="0" lvl="1" indent="-3404" algn="ctr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2007" marR="0" lvl="2" indent="-6807" algn="ctr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58011" marR="0" lvl="3" indent="-10211" algn="ctr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44014" marR="0" lvl="4" indent="-914" algn="ctr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30018" marR="0" lvl="5" indent="-4317" algn="ctr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16022" marR="0" lvl="6" indent="-7722" algn="ctr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02025" marR="0" lvl="7" indent="-11124" algn="ctr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8029" marR="0" lvl="8" indent="-1828" algn="ctr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68337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19450" y="7007225"/>
            <a:ext cx="32813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864350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63206" y="1884671"/>
            <a:ext cx="8383727" cy="314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663206" y="5059035"/>
            <a:ext cx="8383727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5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2500"/>
              <a:buFont typeface="Arial"/>
              <a:buNone/>
              <a:defRPr sz="212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9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7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7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rgbClr val="888888"/>
              </a:buClr>
              <a:buSzPts val="1913"/>
              <a:buFont typeface="Arial"/>
              <a:buNone/>
              <a:defRPr sz="17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rgbClr val="888888"/>
              </a:buClr>
              <a:buSzPts val="1913"/>
              <a:buFont typeface="Arial"/>
              <a:buNone/>
              <a:defRPr sz="17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rgbClr val="888888"/>
              </a:buClr>
              <a:buSzPts val="1913"/>
              <a:buFont typeface="Arial"/>
              <a:buNone/>
              <a:defRPr sz="17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rgbClr val="888888"/>
              </a:buClr>
              <a:buSzPts val="1913"/>
              <a:buFont typeface="Arial"/>
              <a:buNone/>
              <a:defRPr sz="17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68337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219450" y="7007225"/>
            <a:ext cx="32813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864350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68337" y="403225"/>
            <a:ext cx="838358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668337" y="2012950"/>
            <a:ext cx="8383587" cy="479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73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68337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219450" y="7007225"/>
            <a:ext cx="32813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864350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4800793" y="2557754"/>
            <a:ext cx="6406475" cy="209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548178" y="522574"/>
            <a:ext cx="6406475" cy="616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73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68337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219450" y="7007225"/>
            <a:ext cx="32813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864350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68337" y="403225"/>
            <a:ext cx="838358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462212" y="219075"/>
            <a:ext cx="4795837" cy="838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73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68337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219450" y="7007225"/>
            <a:ext cx="32813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864350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69534" y="503978"/>
            <a:ext cx="3135038" cy="176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4132378" y="1088455"/>
            <a:ext cx="4920883" cy="53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86004" marR="0" lvl="1" indent="-3404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2007" marR="0" lvl="2" indent="-6807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5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58011" marR="0" lvl="3" indent="-10211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44014" marR="0" lvl="4" indent="-914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30018" marR="0" lvl="5" indent="-4317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16022" marR="0" lvl="6" indent="-7722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02025" marR="0" lvl="7" indent="-11124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8029" marR="0" lvl="8" indent="-1828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69534" y="2267902"/>
            <a:ext cx="3135038" cy="42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1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0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0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0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0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0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0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68337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219450" y="7007225"/>
            <a:ext cx="32813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864350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69534" y="503978"/>
            <a:ext cx="3135038" cy="176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132378" y="1088455"/>
            <a:ext cx="4920883" cy="53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4627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3402"/>
              <a:buFont typeface="Arial"/>
              <a:buChar char="•"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7576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0588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51"/>
              <a:buFont typeface="Arial"/>
              <a:buChar char="•"/>
              <a:defRPr sz="25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3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3601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3601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3601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3601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3601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69534" y="2267902"/>
            <a:ext cx="3135038" cy="42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1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0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0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0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0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0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0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68337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219450" y="7007225"/>
            <a:ext cx="32813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864350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68337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219450" y="7007225"/>
            <a:ext cx="32813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864350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68337" y="403225"/>
            <a:ext cx="838358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68337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219450" y="7007225"/>
            <a:ext cx="32813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864350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69534" y="402484"/>
            <a:ext cx="8383727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69535" y="1853171"/>
            <a:ext cx="4112126" cy="90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55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12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9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7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7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7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7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7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7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669535" y="2761381"/>
            <a:ext cx="4112126" cy="406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73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4920884" y="1853171"/>
            <a:ext cx="4132378" cy="90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55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12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9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7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7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7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7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7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None/>
              <a:defRPr sz="17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4920884" y="2761381"/>
            <a:ext cx="4132378" cy="406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73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68337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219450" y="7007225"/>
            <a:ext cx="32813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864350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68337" y="403225"/>
            <a:ext cx="838358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668268" y="2012414"/>
            <a:ext cx="4131112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73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4920883" y="2012414"/>
            <a:ext cx="4131112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73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68337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219450" y="7007225"/>
            <a:ext cx="32813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864350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8337" y="403225"/>
            <a:ext cx="838358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8337" y="2012950"/>
            <a:ext cx="8383587" cy="479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73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0075" algn="l" rtl="0">
              <a:lnSpc>
                <a:spcPct val="90000"/>
              </a:lnSpc>
              <a:spcBef>
                <a:spcPts val="532"/>
              </a:spcBef>
              <a:spcAft>
                <a:spcPts val="0"/>
              </a:spcAft>
              <a:buClr>
                <a:schemeClr val="dk1"/>
              </a:buClr>
              <a:buSzPts val="1913"/>
              <a:buFont typeface="Arial"/>
              <a:buChar char="•"/>
              <a:defRPr sz="1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68337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219450" y="7007225"/>
            <a:ext cx="32813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864350" y="7007225"/>
            <a:ext cx="21875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milenio.gov.c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racle.com/index.html" TargetMode="External"/><Relationship Id="rId5" Type="http://schemas.openxmlformats.org/officeDocument/2006/relationships/hyperlink" Target="http://hibernate.org/" TargetMode="External"/><Relationship Id="rId4" Type="http://schemas.openxmlformats.org/officeDocument/2006/relationships/hyperlink" Target="https://angular.io/do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amila95/transmilenio-eb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487300" y="4566613"/>
            <a:ext cx="4599300" cy="82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1" dirty="0" err="1" smtClean="0">
                <a:solidFill>
                  <a:schemeClr val="dk1"/>
                </a:solidFill>
              </a:rPr>
              <a:t>Maria</a:t>
            </a:r>
            <a:r>
              <a:rPr lang="es-ES" sz="1800" b="1" dirty="0" smtClean="0">
                <a:solidFill>
                  <a:schemeClr val="dk1"/>
                </a:solidFill>
              </a:rPr>
              <a:t> Camila Buitrago Vargas</a:t>
            </a:r>
            <a:endParaRPr lang="en-US" sz="1800" b="1" dirty="0" smtClean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smtClean="0">
                <a:solidFill>
                  <a:schemeClr val="dk1"/>
                </a:solidFill>
              </a:rPr>
              <a:t>Omar Guillermo Sisa Niño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202480" y="2669238"/>
            <a:ext cx="5684520" cy="85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000" b="1" dirty="0" smtClean="0">
                <a:solidFill>
                  <a:schemeClr val="dk1"/>
                </a:solidFill>
              </a:rPr>
              <a:t>Sistema Transmilenio</a:t>
            </a:r>
            <a:endParaRPr sz="4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6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087100" y="6586370"/>
            <a:ext cx="53997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Integración</a:t>
            </a:r>
            <a:r>
              <a:rPr lang="en-US" dirty="0" smtClean="0"/>
              <a:t> de </a:t>
            </a:r>
            <a:r>
              <a:rPr lang="es-CO" dirty="0" smtClean="0"/>
              <a:t>aplicaciones</a:t>
            </a:r>
            <a:r>
              <a:rPr lang="en-US" dirty="0" smtClean="0"/>
              <a:t> con frameworks de persistencia    2019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5660" y="1996440"/>
            <a:ext cx="8262224" cy="1186844"/>
          </a:xfrm>
        </p:spPr>
        <p:txBody>
          <a:bodyPr/>
          <a:lstStyle/>
          <a:p>
            <a:r>
              <a:rPr lang="es-CO" dirty="0" err="1" smtClean="0"/>
              <a:t>Frontend</a:t>
            </a:r>
            <a:endParaRPr lang="es-CO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1540" y="6586192"/>
            <a:ext cx="7886344" cy="973483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1540" y="3372457"/>
            <a:ext cx="4732020" cy="321373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461760" y="4012537"/>
            <a:ext cx="231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/>
              <a:t>Estructura de carpetas de </a:t>
            </a:r>
            <a:r>
              <a:rPr lang="es-CO" sz="2400" b="1" dirty="0" err="1" smtClean="0"/>
              <a:t>components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28261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1384980" y="1816330"/>
            <a:ext cx="71301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 smtClean="0"/>
              <a:t>Construcción</a:t>
            </a:r>
            <a:r>
              <a:rPr lang="en-US" sz="3600" b="1" dirty="0" smtClean="0"/>
              <a:t> del frontend</a:t>
            </a:r>
            <a:endParaRPr sz="3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3366"/>
            <a:ext cx="5501640" cy="461631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94360" y="2547125"/>
            <a:ext cx="339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Ventana crear estación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6184583" y="2508559"/>
            <a:ext cx="339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Estacion-crear.component.ts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463" y="2943365"/>
            <a:ext cx="4114800" cy="4616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0545" y="2328743"/>
            <a:ext cx="294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Estructura de carpetas: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08" y="2865121"/>
            <a:ext cx="7112256" cy="46945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" y="2865122"/>
            <a:ext cx="1895475" cy="469455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48200" y="2328743"/>
            <a:ext cx="455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Archivo manejo de rutas: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000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ctrTitle"/>
          </p:nvPr>
        </p:nvSpPr>
        <p:spPr>
          <a:xfrm>
            <a:off x="835705" y="1828800"/>
            <a:ext cx="8262300" cy="10200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Sistema </a:t>
            </a:r>
            <a:r>
              <a:rPr lang="es-CO" dirty="0" smtClean="0"/>
              <a:t>Transmilenio</a:t>
            </a:r>
            <a:r>
              <a:rPr lang="en-US" dirty="0" smtClean="0"/>
              <a:t>  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6040"/>
            <a:ext cx="9720263" cy="4953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Pantallas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06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735875" y="2278775"/>
            <a:ext cx="8248500" cy="41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CO" sz="2800" b="1" dirty="0" smtClean="0">
                <a:solidFill>
                  <a:schemeClr val="dk1"/>
                </a:solidFill>
              </a:rPr>
              <a:t>Referencias</a:t>
            </a:r>
            <a:r>
              <a:rPr lang="en-US" sz="2800" b="1" dirty="0" smtClean="0">
                <a:solidFill>
                  <a:schemeClr val="dk1"/>
                </a:solidFill>
              </a:rPr>
              <a:t>:</a:t>
            </a:r>
            <a:endParaRPr sz="2800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</a:pPr>
            <a:r>
              <a:rPr lang="es-CO" sz="3600" dirty="0">
                <a:solidFill>
                  <a:schemeClr val="tx1"/>
                </a:solidFill>
                <a:hlinkClick r:id="rId3"/>
              </a:rPr>
              <a:t>https://www.transmilenio.gov.co</a:t>
            </a:r>
            <a:r>
              <a:rPr lang="es-CO" sz="3600" dirty="0" smtClean="0">
                <a:solidFill>
                  <a:schemeClr val="tx1"/>
                </a:solidFill>
                <a:hlinkClick r:id="rId3"/>
              </a:rPr>
              <a:t>/</a:t>
            </a:r>
            <a:endParaRPr lang="es-CO" sz="3600" dirty="0" smtClean="0">
              <a:solidFill>
                <a:schemeClr val="tx1"/>
              </a:solidFill>
            </a:endParaRPr>
          </a:p>
          <a:p>
            <a:pPr lvl="0">
              <a:buClr>
                <a:schemeClr val="dk1"/>
              </a:buClr>
            </a:pPr>
            <a:r>
              <a:rPr lang="es-CO" sz="3600" dirty="0">
                <a:solidFill>
                  <a:schemeClr val="tx1"/>
                </a:solidFill>
                <a:hlinkClick r:id="rId4"/>
              </a:rPr>
              <a:t>https://angular.io/docs</a:t>
            </a:r>
            <a:endParaRPr sz="3600" dirty="0">
              <a:solidFill>
                <a:schemeClr val="tx1"/>
              </a:solidFill>
            </a:endParaRPr>
          </a:p>
          <a:p>
            <a:pPr lvl="0">
              <a:buClr>
                <a:schemeClr val="dk1"/>
              </a:buClr>
            </a:pPr>
            <a:r>
              <a:rPr lang="es-CO" sz="3600" dirty="0">
                <a:solidFill>
                  <a:schemeClr val="tx1"/>
                </a:solidFill>
                <a:hlinkClick r:id="rId5"/>
              </a:rPr>
              <a:t>http://hibernate.org</a:t>
            </a:r>
            <a:r>
              <a:rPr lang="es-CO" sz="3600" dirty="0" smtClean="0">
                <a:solidFill>
                  <a:schemeClr val="tx1"/>
                </a:solidFill>
                <a:hlinkClick r:id="rId5"/>
              </a:rPr>
              <a:t>/</a:t>
            </a:r>
            <a:endParaRPr lang="es-CO" sz="3600" dirty="0" smtClean="0">
              <a:solidFill>
                <a:schemeClr val="tx1"/>
              </a:solidFill>
            </a:endParaRPr>
          </a:p>
          <a:p>
            <a:pPr lvl="0">
              <a:buClr>
                <a:schemeClr val="dk1"/>
              </a:buClr>
            </a:pPr>
            <a:r>
              <a:rPr lang="es-CO" sz="3600" dirty="0">
                <a:solidFill>
                  <a:schemeClr val="tx1"/>
                </a:solidFill>
                <a:hlinkClick r:id="rId6"/>
              </a:rPr>
              <a:t>https://www.oracle.com/index.html</a:t>
            </a:r>
            <a:endParaRPr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411725" y="2173225"/>
            <a:ext cx="8896800" cy="3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CO" sz="2800" b="1" dirty="0" smtClean="0">
                <a:solidFill>
                  <a:schemeClr val="dk1"/>
                </a:solidFill>
              </a:rPr>
              <a:t>Introducción</a:t>
            </a:r>
            <a:endParaRPr sz="2800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</a:pPr>
            <a:r>
              <a:rPr lang="es-ES" sz="1800" dirty="0" smtClean="0">
                <a:solidFill>
                  <a:srgbClr val="010101"/>
                </a:solidFill>
                <a:highlight>
                  <a:srgbClr val="F9F9F9"/>
                </a:highlight>
              </a:rPr>
              <a:t>Es </a:t>
            </a:r>
            <a:r>
              <a:rPr lang="es-ES" sz="1800" dirty="0">
                <a:solidFill>
                  <a:srgbClr val="010101"/>
                </a:solidFill>
                <a:highlight>
                  <a:srgbClr val="F9F9F9"/>
                </a:highlight>
              </a:rPr>
              <a:t>un sistema de transporte </a:t>
            </a:r>
            <a:r>
              <a:rPr lang="es-CO" sz="1800" dirty="0" smtClean="0">
                <a:solidFill>
                  <a:srgbClr val="010101"/>
                </a:solidFill>
                <a:highlight>
                  <a:srgbClr val="F9F9F9"/>
                </a:highlight>
              </a:rPr>
              <a:t>masivo, </a:t>
            </a:r>
            <a:r>
              <a:rPr lang="es-ES" sz="1800" dirty="0"/>
              <a:t> </a:t>
            </a:r>
            <a:r>
              <a:rPr lang="es-ES" sz="1800" dirty="0" smtClean="0"/>
              <a:t>en el cual se encuentran múltiples actores como: las </a:t>
            </a:r>
            <a:r>
              <a:rPr lang="es-ES" sz="1800" dirty="0"/>
              <a:t>troncales (líneas</a:t>
            </a:r>
            <a:r>
              <a:rPr lang="es-ES" sz="1800" dirty="0" smtClean="0"/>
              <a:t>), operadores, rutas, estaciones, paraderos, vagones etc...</a:t>
            </a:r>
          </a:p>
          <a:p>
            <a:pPr lvl="0">
              <a:buClr>
                <a:schemeClr val="dk1"/>
              </a:buClr>
            </a:pPr>
            <a:r>
              <a:rPr lang="es-ES" dirty="0"/>
              <a:t> </a:t>
            </a:r>
            <a:endParaRPr sz="2400" dirty="0">
              <a:solidFill>
                <a:srgbClr val="010101"/>
              </a:solidFill>
              <a:highlight>
                <a:srgbClr val="F9F9F9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3600" b="1" dirty="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87925" y="6395725"/>
            <a:ext cx="87444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dirty="0">
              <a:solidFill>
                <a:srgbClr val="010101"/>
              </a:solidFill>
              <a:highlight>
                <a:srgbClr val="F9F9F9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3600" b="1" dirty="0">
              <a:solidFill>
                <a:schemeClr val="dk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5" y="3317215"/>
            <a:ext cx="8819675" cy="4242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20263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1420" y="1691640"/>
            <a:ext cx="8262224" cy="1217324"/>
          </a:xfrm>
        </p:spPr>
        <p:txBody>
          <a:bodyPr/>
          <a:lstStyle/>
          <a:p>
            <a:r>
              <a:rPr lang="es-CO" dirty="0" smtClean="0"/>
              <a:t>Proceso de construcción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8020" y="2588925"/>
            <a:ext cx="8795624" cy="1221076"/>
          </a:xfrm>
        </p:spPr>
        <p:txBody>
          <a:bodyPr/>
          <a:lstStyle/>
          <a:p>
            <a:pPr algn="l"/>
            <a:r>
              <a:rPr lang="es-CO" sz="1800" dirty="0" smtClean="0">
                <a:latin typeface="+mn-lt"/>
              </a:rPr>
              <a:t>Scripts  necesarios de la base de datos: creación, </a:t>
            </a:r>
            <a:r>
              <a:rPr lang="es-CO" sz="1800" dirty="0" err="1" smtClean="0">
                <a:latin typeface="+mn-lt"/>
              </a:rPr>
              <a:t>constraints</a:t>
            </a:r>
            <a:r>
              <a:rPr lang="es-CO" sz="1800" dirty="0" smtClean="0">
                <a:latin typeface="+mn-lt"/>
              </a:rPr>
              <a:t>, inserciones, borrado.</a:t>
            </a:r>
            <a:endParaRPr lang="es-CO" sz="1800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2360"/>
            <a:ext cx="5836920" cy="3927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20" y="3642360"/>
            <a:ext cx="3883343" cy="39270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63040" y="3200400"/>
            <a:ext cx="207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creaSistema.sql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6734474" y="3199463"/>
            <a:ext cx="1798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borrarSistema.sql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26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0940" y="1981200"/>
            <a:ext cx="8262224" cy="912524"/>
          </a:xfrm>
        </p:spPr>
        <p:txBody>
          <a:bodyPr/>
          <a:lstStyle/>
          <a:p>
            <a:r>
              <a:rPr lang="es-CO" sz="4000" dirty="0" smtClean="0">
                <a:latin typeface="+mj-lt"/>
              </a:rPr>
              <a:t>Herramientas necesarias:</a:t>
            </a:r>
            <a:endParaRPr lang="es-CO" sz="4000" dirty="0"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9193" y="3604820"/>
            <a:ext cx="5261967" cy="3268420"/>
          </a:xfrm>
        </p:spPr>
        <p:txBody>
          <a:bodyPr/>
          <a:lstStyle/>
          <a:p>
            <a:pPr algn="l"/>
            <a:r>
              <a:rPr lang="es-CO" sz="2400" b="1" dirty="0" smtClean="0">
                <a:latin typeface="+mn-lt"/>
              </a:rPr>
              <a:t>Lenguajes: </a:t>
            </a:r>
            <a:r>
              <a:rPr lang="es-CO" sz="2400" dirty="0" smtClean="0">
                <a:latin typeface="+mn-lt"/>
              </a:rPr>
              <a:t>Java –</a:t>
            </a:r>
            <a:r>
              <a:rPr lang="es-CO" sz="2400" dirty="0" err="1" smtClean="0">
                <a:latin typeface="+mn-lt"/>
              </a:rPr>
              <a:t>TypeScript</a:t>
            </a:r>
            <a:r>
              <a:rPr lang="es-CO" sz="2400" dirty="0">
                <a:latin typeface="+mn-lt"/>
              </a:rPr>
              <a:t> </a:t>
            </a:r>
            <a:endParaRPr lang="es-CO" sz="2400" dirty="0" smtClean="0">
              <a:latin typeface="+mn-lt"/>
            </a:endParaRPr>
          </a:p>
          <a:p>
            <a:pPr algn="l"/>
            <a:r>
              <a:rPr lang="es-CO" sz="2400" b="1" dirty="0" err="1" smtClean="0">
                <a:latin typeface="+mn-lt"/>
              </a:rPr>
              <a:t>Frameworks</a:t>
            </a:r>
            <a:r>
              <a:rPr lang="es-CO" sz="2400" b="1" dirty="0" smtClean="0">
                <a:latin typeface="+mn-lt"/>
              </a:rPr>
              <a:t>: </a:t>
            </a:r>
            <a:r>
              <a:rPr lang="es-CO" sz="2400" dirty="0" err="1" smtClean="0">
                <a:latin typeface="+mn-lt"/>
              </a:rPr>
              <a:t>Hiberante</a:t>
            </a:r>
            <a:r>
              <a:rPr lang="es-CO" sz="2400" dirty="0" smtClean="0">
                <a:latin typeface="+mn-lt"/>
              </a:rPr>
              <a:t> - Angular</a:t>
            </a:r>
          </a:p>
          <a:p>
            <a:pPr algn="l"/>
            <a:r>
              <a:rPr lang="es-CO" sz="2400" b="1" dirty="0" smtClean="0">
                <a:latin typeface="+mn-lt"/>
              </a:rPr>
              <a:t>Base de datos: </a:t>
            </a:r>
            <a:r>
              <a:rPr lang="es-CO" sz="2400" dirty="0" smtClean="0">
                <a:latin typeface="+mn-lt"/>
              </a:rPr>
              <a:t>Oracle 11</a:t>
            </a:r>
          </a:p>
          <a:p>
            <a:pPr algn="l"/>
            <a:r>
              <a:rPr lang="es-CO" sz="2400" b="1" dirty="0" smtClean="0">
                <a:latin typeface="+mn-lt"/>
              </a:rPr>
              <a:t>Editor: </a:t>
            </a:r>
            <a:r>
              <a:rPr lang="es-CO" sz="2400" dirty="0" smtClean="0">
                <a:latin typeface="+mn-lt"/>
              </a:rPr>
              <a:t>Visual Studio </a:t>
            </a:r>
            <a:r>
              <a:rPr lang="es-CO" sz="2400" dirty="0" err="1" smtClean="0">
                <a:latin typeface="+mn-lt"/>
              </a:rPr>
              <a:t>Code</a:t>
            </a:r>
            <a:endParaRPr lang="es-CO" sz="2400" dirty="0" smtClean="0">
              <a:latin typeface="+mn-lt"/>
            </a:endParaRPr>
          </a:p>
          <a:p>
            <a:pPr algn="l"/>
            <a:r>
              <a:rPr lang="es-CO" sz="2400" b="1" dirty="0" smtClean="0">
                <a:latin typeface="+mn-lt"/>
              </a:rPr>
              <a:t>Control de versiones: </a:t>
            </a:r>
            <a:r>
              <a:rPr lang="es-CO" sz="2400" dirty="0" err="1" smtClean="0">
                <a:latin typeface="+mn-lt"/>
              </a:rPr>
              <a:t>Git</a:t>
            </a:r>
            <a:r>
              <a:rPr lang="es-CO" sz="2400" dirty="0" smtClean="0">
                <a:latin typeface="+mn-lt"/>
              </a:rPr>
              <a:t> –GitHub</a:t>
            </a:r>
          </a:p>
          <a:p>
            <a:pPr algn="l"/>
            <a:r>
              <a:rPr lang="es-CO" sz="2400" dirty="0">
                <a:hlinkClick r:id="rId2"/>
              </a:rPr>
              <a:t>https://github.com/camila95/transmilenio-ebd</a:t>
            </a:r>
            <a:endParaRPr lang="es-CO" sz="2400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80" y="3086380"/>
            <a:ext cx="4736783" cy="20383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163" y="5070298"/>
            <a:ext cx="33909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8060" y="1996440"/>
            <a:ext cx="8262224" cy="973484"/>
          </a:xfrm>
        </p:spPr>
        <p:txBody>
          <a:bodyPr/>
          <a:lstStyle/>
          <a:p>
            <a:r>
              <a:rPr lang="es-CO" dirty="0" smtClean="0"/>
              <a:t>Angular CLI</a:t>
            </a:r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941" y="2969924"/>
            <a:ext cx="3755231" cy="228656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940" y="5256484"/>
            <a:ext cx="7886344" cy="9734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43940" y="6629400"/>
            <a:ext cx="66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Instalación de angular CLI, crear proyecto y generar componentes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914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6180" y="1996440"/>
            <a:ext cx="8262224" cy="1141124"/>
          </a:xfrm>
        </p:spPr>
        <p:txBody>
          <a:bodyPr/>
          <a:lstStyle/>
          <a:p>
            <a:r>
              <a:rPr lang="es-CO" dirty="0" smtClean="0"/>
              <a:t>Construcción </a:t>
            </a:r>
            <a:r>
              <a:rPr lang="es-CO" dirty="0" err="1" smtClean="0"/>
              <a:t>backend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" y="2781861"/>
            <a:ext cx="4527590" cy="723340"/>
          </a:xfrm>
        </p:spPr>
        <p:txBody>
          <a:bodyPr/>
          <a:lstStyle/>
          <a:p>
            <a:r>
              <a:rPr lang="es-CO" dirty="0" smtClean="0"/>
              <a:t>Construcción de </a:t>
            </a:r>
            <a:r>
              <a:rPr lang="es-CO" dirty="0" err="1" smtClean="0"/>
              <a:t>pojos</a:t>
            </a:r>
            <a:r>
              <a:rPr lang="es-CO" dirty="0" smtClean="0"/>
              <a:t>  con JPA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200"/>
            <a:ext cx="5379720" cy="4054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3" y="3505200"/>
            <a:ext cx="4229100" cy="40544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974080" y="2956560"/>
            <a:ext cx="3032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Relaciones</a:t>
            </a:r>
            <a:r>
              <a:rPr lang="es-CO" dirty="0" smtClean="0"/>
              <a:t>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2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9460" y="1879934"/>
            <a:ext cx="8262224" cy="878506"/>
          </a:xfrm>
        </p:spPr>
        <p:txBody>
          <a:bodyPr/>
          <a:lstStyle/>
          <a:p>
            <a:r>
              <a:rPr lang="es-CO" dirty="0" smtClean="0"/>
              <a:t>APIS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61360"/>
            <a:ext cx="5501639" cy="429831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521" y="3261360"/>
            <a:ext cx="4035742" cy="429831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446520" y="2545080"/>
            <a:ext cx="225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Generación masiva: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670560" y="254508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Estación API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32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0194" y="1828800"/>
            <a:ext cx="8262224" cy="1095404"/>
          </a:xfrm>
        </p:spPr>
        <p:txBody>
          <a:bodyPr/>
          <a:lstStyle/>
          <a:p>
            <a:r>
              <a:rPr lang="es-CO" dirty="0" err="1" smtClean="0"/>
              <a:t>TesApi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88921"/>
            <a:ext cx="9720263" cy="47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79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151</Words>
  <Application>Microsoft Office PowerPoint</Application>
  <PresentationFormat>Personalizado</PresentationFormat>
  <Paragraphs>44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Calibri</vt:lpstr>
      <vt:lpstr>Arial</vt:lpstr>
      <vt:lpstr>Tema de Office</vt:lpstr>
      <vt:lpstr>Presentación de PowerPoint</vt:lpstr>
      <vt:lpstr>Presentación de PowerPoint</vt:lpstr>
      <vt:lpstr>Presentación de PowerPoint</vt:lpstr>
      <vt:lpstr>Proceso de construcción </vt:lpstr>
      <vt:lpstr>Herramientas necesarias:</vt:lpstr>
      <vt:lpstr>Angular CLI</vt:lpstr>
      <vt:lpstr>Construcción backend</vt:lpstr>
      <vt:lpstr>APIS</vt:lpstr>
      <vt:lpstr>TesApi</vt:lpstr>
      <vt:lpstr>Frontend</vt:lpstr>
      <vt:lpstr>Presentación de PowerPoint</vt:lpstr>
      <vt:lpstr>Presentación de PowerPoint</vt:lpstr>
      <vt:lpstr>Sistema Transmilenio  </vt:lpstr>
      <vt:lpstr>Pantallas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Omar Sisa</cp:lastModifiedBy>
  <cp:revision>13</cp:revision>
  <dcterms:modified xsi:type="dcterms:W3CDTF">2019-04-05T23:59:46Z</dcterms:modified>
</cp:coreProperties>
</file>