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8D08F7D-C063-4BA9-AAA1-C6F4742B7B07}">
  <a:tblStyle styleId="{68D08F7D-C063-4BA9-AAA1-C6F4742B7B07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B414932-B1D1-4BFF-893D-359B8226387C}" styleName="Table_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00A00B1-9A5A-417F-9815-8DE0C160B565}" styleName="Table_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E470D86-D337-4401-980B-B19E63C07533}" styleName="Table_3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3858FF4-A413-40A7-817F-D54FBF6FDC9E}" styleName="Table_4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8C7E332-0F5F-471A-84ED-BD5D8D0050FE}" styleName="Table_5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7D7C82D-C490-487B-88EA-C2DC8209306F}" styleName="Table_6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4996716-955D-4FB6-B18D-BFC2D35B6FD4}" styleName="Table_7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gif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jp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jp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Monitoria SD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1400"/>
              <a:t>Álgebra de Boole, Mintermos, Maxtermos e Mapa de Karnaugh!</a:t>
            </a:r>
          </a:p>
        </p:txBody>
      </p:sp>
      <p:sp>
        <p:nvSpPr>
          <p:cNvPr id="98" name="Shape 98"/>
          <p:cNvSpPr txBox="1"/>
          <p:nvPr>
            <p:ph idx="2" type="subTitle"/>
          </p:nvPr>
        </p:nvSpPr>
        <p:spPr>
          <a:xfrm>
            <a:off x="6701100" y="4327800"/>
            <a:ext cx="2442900" cy="8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pt-BR" sz="1400">
                <a:solidFill>
                  <a:schemeClr val="dk2"/>
                </a:solidFill>
              </a:rPr>
              <a:t>Monitores:</a:t>
            </a:r>
          </a:p>
          <a:p>
            <a:pPr rtl="0" algn="r">
              <a:spcBef>
                <a:spcPts val="0"/>
              </a:spcBef>
              <a:buNone/>
            </a:pPr>
            <a:r>
              <a:rPr lang="pt-BR" sz="1400">
                <a:solidFill>
                  <a:schemeClr val="dk2"/>
                </a:solidFill>
              </a:rPr>
              <a:t>Alessandra Pereira (alnp)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BR" sz="1400">
                <a:solidFill>
                  <a:schemeClr val="dk2"/>
                </a:solidFill>
              </a:rPr>
              <a:t>Renato Sousa (rsb5)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5.	XOR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É o OU exclusivo.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Operador: </a:t>
            </a:r>
            <a:r>
              <a:rPr b="1" lang="pt-BR"/>
              <a:t>⊕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Símbolo:							-   Tabela Verdade: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pt-BR"/>
            </a:b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Portas Lógicas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5689775" y="28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{87D7C82D-C490-487B-88EA-C2DC8209306F}</a:tableStyleId>
              </a:tblPr>
              <a:tblGrid>
                <a:gridCol w="431975"/>
                <a:gridCol w="431975"/>
                <a:gridCol w="1125425"/>
              </a:tblGrid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 = (A</a:t>
                      </a:r>
                      <a:r>
                        <a:rPr b="1" lang="pt-BR" sz="1800">
                          <a:solidFill>
                            <a:schemeClr val="dk1"/>
                          </a:solidFill>
                        </a:rPr>
                        <a:t>⊕</a:t>
                      </a:r>
                      <a:r>
                        <a:rPr b="1" lang="pt-BR"/>
                        <a:t>B)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50" y="2878525"/>
            <a:ext cx="3170899" cy="85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887875" y="4199925"/>
            <a:ext cx="2718000" cy="5319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807174" y="4167827"/>
            <a:ext cx="2879400" cy="59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Equivalência em AND, OR e NOT: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pt-BR" sz="1200">
                <a:solidFill>
                  <a:schemeClr val="dk1"/>
                </a:solidFill>
              </a:rPr>
              <a:t> A</a:t>
            </a:r>
            <a:r>
              <a:rPr i="1" lang="pt-BR">
                <a:solidFill>
                  <a:schemeClr val="dk1"/>
                </a:solidFill>
              </a:rPr>
              <a:t>⊕ </a:t>
            </a:r>
            <a:r>
              <a:rPr i="1" lang="pt-BR" sz="1200">
                <a:solidFill>
                  <a:schemeClr val="dk1"/>
                </a:solidFill>
              </a:rPr>
              <a:t>B = A’B+AB’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5.	XNOR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É o complemento da função XOR.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Símbolo:							-   Tabela Verdade: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pt-BR"/>
            </a:b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Portas Lógicas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5689775" y="28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{D4996716-955D-4FB6-B18D-BFC2D35B6FD4}</a:tableStyleId>
              </a:tblPr>
              <a:tblGrid>
                <a:gridCol w="431975"/>
                <a:gridCol w="431975"/>
                <a:gridCol w="1125425"/>
              </a:tblGrid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 = (A</a:t>
                      </a:r>
                      <a:r>
                        <a:rPr b="1" lang="pt-BR" sz="1800">
                          <a:solidFill>
                            <a:schemeClr val="dk1"/>
                          </a:solidFill>
                        </a:rPr>
                        <a:t>⊕</a:t>
                      </a:r>
                      <a:r>
                        <a:rPr b="1" lang="pt-BR"/>
                        <a:t>B)’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34997" t="0"/>
          <a:stretch/>
        </p:blipFill>
        <p:spPr>
          <a:xfrm>
            <a:off x="975350" y="2878525"/>
            <a:ext cx="2061100" cy="85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2496900" y="3248412"/>
            <a:ext cx="127799" cy="113399"/>
          </a:xfrm>
          <a:prstGeom prst="ellipse">
            <a:avLst/>
          </a:prstGeom>
          <a:solidFill>
            <a:schemeClr val="lt2"/>
          </a:solidFill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2915853" y="3017380"/>
            <a:ext cx="12983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100">
                <a:solidFill>
                  <a:schemeClr val="dk1"/>
                </a:solidFill>
              </a:rPr>
              <a:t>((A+B).(A.B)’)’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78525"/>
            <a:ext cx="2742299" cy="25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pt-BR"/>
              <a:t>Principais Operações: </a:t>
            </a:r>
            <a:br>
              <a:rPr b="1" lang="pt-BR"/>
            </a:b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 sz="1400"/>
              <a:t>X + 1 = 1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 sz="1400"/>
              <a:t>X + 0 = X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 sz="1400"/>
              <a:t>X . 1 = X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 sz="1400"/>
              <a:t>X . 0 = 0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 sz="1400"/>
              <a:t>((X)’)’ = X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 sz="1400"/>
              <a:t>X + X = X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 sz="1400"/>
              <a:t>X . X = X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 sz="1400"/>
              <a:t>X + X’ = 1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 sz="1400"/>
              <a:t>X . X’ =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Propriedades</a:t>
            </a:r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3374600" y="2341900"/>
            <a:ext cx="3790799" cy="24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Leis Associativas: </a:t>
            </a:r>
            <a:br>
              <a:rPr b="1" lang="pt-BR"/>
            </a:br>
          </a:p>
          <a:p>
            <a:pPr rtl="0">
              <a:spcBef>
                <a:spcPts val="0"/>
              </a:spcBef>
              <a:buNone/>
            </a:pPr>
            <a:r>
              <a:rPr b="1" lang="pt-BR" sz="1400"/>
              <a:t>14.	</a:t>
            </a:r>
            <a:r>
              <a:rPr lang="pt-BR" sz="1400"/>
              <a:t>(X + Y) + Z = X + (Y + Z) = X + Y + Z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400"/>
              <a:t>15.</a:t>
            </a:r>
            <a:r>
              <a:rPr lang="pt-BR" sz="1400"/>
              <a:t>	(X . Y) . Z = X (Y . Z) = X . Y . Z	</a:t>
            </a:r>
          </a:p>
          <a:p>
            <a:pPr rtl="0">
              <a:spcBef>
                <a:spcPts val="0"/>
              </a:spcBef>
              <a:buNone/>
            </a:pPr>
            <a:r>
              <a:rPr b="1" lang="pt-BR" sz="1400"/>
              <a:t>16.</a:t>
            </a:r>
            <a:r>
              <a:rPr lang="pt-BR" sz="1400"/>
              <a:t>	X . Y + X . Y’ = X </a:t>
            </a:r>
          </a:p>
          <a:p>
            <a:pPr rtl="0">
              <a:spcBef>
                <a:spcPts val="0"/>
              </a:spcBef>
              <a:buNone/>
            </a:pPr>
            <a:r>
              <a:rPr b="1" lang="pt-BR" sz="1400"/>
              <a:t>17.	</a:t>
            </a:r>
            <a:r>
              <a:rPr lang="pt-BR" sz="1400"/>
              <a:t>(X + Y) . (X + Y’) = X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400"/>
              <a:t>18.</a:t>
            </a:r>
            <a:r>
              <a:rPr lang="pt-BR" sz="1400"/>
              <a:t>	X . (Y + Z) = (X . Y) + (X . Z)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400"/>
              <a:t>19.</a:t>
            </a:r>
            <a:r>
              <a:rPr lang="pt-BR" sz="1400"/>
              <a:t>	X + (Y . Z) = (X + Y) . (X + Z)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400"/>
              <a:t>20.</a:t>
            </a:r>
            <a:r>
              <a:rPr lang="pt-BR" sz="1400"/>
              <a:t>	X + X . Y = 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400"/>
              <a:t>21.</a:t>
            </a:r>
            <a:r>
              <a:rPr lang="pt-BR" sz="1400"/>
              <a:t>	X . (X + Y) = 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400"/>
              <a:t>22.</a:t>
            </a:r>
            <a:r>
              <a:rPr lang="pt-BR" sz="1400"/>
              <a:t>	(X + Y) . Y = X . 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pt-BR" sz="1400"/>
              <a:t>23.	</a:t>
            </a:r>
            <a:r>
              <a:rPr lang="pt-BR" sz="1400"/>
              <a:t>(X . Y) + Y = X + 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57" name="Shape 257"/>
          <p:cNvSpPr txBox="1"/>
          <p:nvPr>
            <p:ph idx="3" type="body"/>
          </p:nvPr>
        </p:nvSpPr>
        <p:spPr>
          <a:xfrm>
            <a:off x="458797" y="3765700"/>
            <a:ext cx="3109799" cy="106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Leis Comutativas: </a:t>
            </a:r>
            <a:br>
              <a:rPr b="1" lang="pt-BR"/>
            </a:br>
          </a:p>
          <a:p>
            <a:pPr lvl="0" rtl="0">
              <a:spcBef>
                <a:spcPts val="0"/>
              </a:spcBef>
              <a:buNone/>
            </a:pPr>
            <a:r>
              <a:rPr b="1" lang="pt-BR" sz="1400"/>
              <a:t>10.</a:t>
            </a:r>
            <a:r>
              <a:rPr lang="pt-BR" sz="1400"/>
              <a:t>	X + Y = Y + 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400"/>
              <a:t>11.</a:t>
            </a:r>
            <a:r>
              <a:rPr lang="pt-BR" sz="1400"/>
              <a:t>	X . Y = Y . 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383799" y="1275200"/>
            <a:ext cx="32565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2"/>
                </a:solidFill>
              </a:rPr>
              <a:t>Leis Distributivas: </a:t>
            </a:r>
            <a:br>
              <a:rPr b="1" lang="pt-BR" sz="1800">
                <a:solidFill>
                  <a:schemeClr val="dk2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b="1" lang="pt-BR">
                <a:solidFill>
                  <a:schemeClr val="dk2"/>
                </a:solidFill>
              </a:rPr>
              <a:t>12.</a:t>
            </a:r>
            <a:r>
              <a:rPr b="1" lang="pt-BR" sz="1800">
                <a:solidFill>
                  <a:schemeClr val="dk2"/>
                </a:solidFill>
              </a:rPr>
              <a:t>	</a:t>
            </a:r>
            <a:r>
              <a:rPr lang="pt-BR">
                <a:solidFill>
                  <a:schemeClr val="dk2"/>
                </a:solidFill>
              </a:rPr>
              <a:t>(A + B) . C = (A . C) + (B . C)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>
                <a:solidFill>
                  <a:schemeClr val="dk2"/>
                </a:solidFill>
              </a:rPr>
              <a:t>13.</a:t>
            </a:r>
            <a:r>
              <a:rPr lang="pt-BR">
                <a:solidFill>
                  <a:schemeClr val="dk2"/>
                </a:solidFill>
              </a:rPr>
              <a:t>	(A . B) + C = (A + C) . (B + C)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278525"/>
            <a:ext cx="8247600" cy="25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pt-BR"/>
              <a:t>Lei de DeMorgan: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(X + Y + Z + ...) = X . Y . Z . ...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(X . Y . Z . ...) = X + Y + Z + 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pt-BR"/>
              <a:t>Suficiência das Operações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Apenas as operações AND e NOT ou OR e NOT são suficientes para expressar qualquer operação.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457200" lvl="0" rtl="0">
              <a:spcBef>
                <a:spcPts val="0"/>
              </a:spcBef>
              <a:buNone/>
            </a:pPr>
            <a:r>
              <a:rPr b="1" lang="pt-BR"/>
              <a:t>Exemplo:</a:t>
            </a: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ĀE + AĒ ⇨ (aplicando DeMorgan) ⇨ĀE . AĒ </a:t>
            </a:r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Propriedades</a:t>
            </a:r>
          </a:p>
        </p:txBody>
      </p:sp>
      <p:cxnSp>
        <p:nvCxnSpPr>
          <p:cNvPr id="265" name="Shape 265"/>
          <p:cNvCxnSpPr/>
          <p:nvPr/>
        </p:nvCxnSpPr>
        <p:spPr>
          <a:xfrm>
            <a:off x="6160239" y="3788416"/>
            <a:ext cx="329400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5651008" y="3788416"/>
            <a:ext cx="329400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5643914" y="3745591"/>
            <a:ext cx="856499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8" name="Shape 268"/>
          <p:cNvCxnSpPr/>
          <p:nvPr/>
        </p:nvCxnSpPr>
        <p:spPr>
          <a:xfrm>
            <a:off x="1052689" y="1918166"/>
            <a:ext cx="15024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9" name="Shape 269"/>
          <p:cNvCxnSpPr/>
          <p:nvPr/>
        </p:nvCxnSpPr>
        <p:spPr>
          <a:xfrm>
            <a:off x="2809188" y="1918175"/>
            <a:ext cx="1805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3478050" y="1918175"/>
            <a:ext cx="2142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3170122" y="1918175"/>
            <a:ext cx="1805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3017722" y="2222975"/>
            <a:ext cx="1805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/>
          <p:nvPr/>
        </p:nvCxnSpPr>
        <p:spPr>
          <a:xfrm>
            <a:off x="2609968" y="2222975"/>
            <a:ext cx="1805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/>
          <p:nvPr/>
        </p:nvCxnSpPr>
        <p:spPr>
          <a:xfrm>
            <a:off x="3425476" y="2222975"/>
            <a:ext cx="1805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5" name="Shape 275"/>
          <p:cNvCxnSpPr/>
          <p:nvPr/>
        </p:nvCxnSpPr>
        <p:spPr>
          <a:xfrm>
            <a:off x="1052689" y="2222966"/>
            <a:ext cx="13283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Mintermos e Maxtermos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marL="0" rtl="0">
              <a:spcBef>
                <a:spcPts val="0"/>
              </a:spcBef>
              <a:buNone/>
            </a:pPr>
            <a:r>
              <a:rPr lang="pt-BR"/>
              <a:t>Como achar a equação booleana para a saída de acordo com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a tabela da verdade??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pt-BR"/>
              <a:t>           Entradas                                                                Saída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200" y="2260587"/>
            <a:ext cx="18954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79825" y="2542950"/>
            <a:ext cx="1944899" cy="82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Todas combinações</a:t>
            </a:r>
          </a:p>
          <a:p>
            <a:pPr>
              <a:spcBef>
                <a:spcPts val="0"/>
              </a:spcBef>
              <a:buNone/>
            </a:pPr>
            <a:r>
              <a:rPr lang="pt-BR"/>
              <a:t>       possíveis</a:t>
            </a:r>
          </a:p>
        </p:txBody>
      </p:sp>
      <p:sp>
        <p:nvSpPr>
          <p:cNvPr id="284" name="Shape 284"/>
          <p:cNvSpPr/>
          <p:nvPr/>
        </p:nvSpPr>
        <p:spPr>
          <a:xfrm>
            <a:off x="2389300" y="2207925"/>
            <a:ext cx="777899" cy="475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062675" y="2207925"/>
            <a:ext cx="983400" cy="47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Mintermos e Maxtermos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Mintermos (soma de produtos):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pt-BR"/>
              <a:t>Dada uma função Booleana de n variáveis (ou seja, n entradas), haverá 2^n combinações possíveis de valores.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pt-BR"/>
              <a:t>A cada combinação de entradas podemos associar um </a:t>
            </a:r>
            <a:r>
              <a:rPr b="1" lang="pt-BR"/>
              <a:t>termo produto</a:t>
            </a:r>
            <a:r>
              <a:rPr lang="pt-BR"/>
              <a:t>, no qual todas as variáveis da função estão presentes, e que é construído da seguinte forma: se a variável correspondente vale </a:t>
            </a:r>
            <a:r>
              <a:rPr b="1" lang="pt-BR"/>
              <a:t>0</a:t>
            </a:r>
            <a:r>
              <a:rPr lang="pt-BR"/>
              <a:t>, ela deve aparecer negada; se a variável vale </a:t>
            </a:r>
            <a:r>
              <a:rPr b="1" lang="pt-BR"/>
              <a:t>1</a:t>
            </a:r>
            <a:r>
              <a:rPr lang="pt-BR"/>
              <a:t>, ela deve aparecer não negada.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Mintermos e Maxtermos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pt-BR"/>
              <a:t>A tabela a seguir lista os termos produto associados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 a cada combinação de entradas para uma função Booleana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de três variáveis (A, B e C, por exemplo).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 	Se quisermos encontrar a equação para uma função 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partir de sua tabela verdade, basta montarmos um </a:t>
            </a:r>
            <a:r>
              <a:rPr b="1" lang="pt-BR"/>
              <a:t>OU</a:t>
            </a:r>
            <a:r>
              <a:rPr lang="pt-BR"/>
              <a:t>( + 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entre os mintermos associados aos 1s da função (também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chamados mintermos 1 ).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049" y="1933849"/>
            <a:ext cx="2118774" cy="292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Mintermos e Maxtermos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pt-BR"/>
              <a:t>Exemplo: Encontrar a equação em soma de produtos (SdP) para a função F, descrita pela seguinte tabela verdade: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462" y="2098512"/>
            <a:ext cx="18954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Mintermos e Maxtermos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Os valores de (A,B,C) para os quais F=1 são (0,1,0), (0,1,1), (1,0,1) e (1,1,0). Os mintermos associados a essas condições , são (A’×B×C’) , (A’×B×C), (A×B’×C) e (A×B×C’) , respectivamente. Logo, a equação em soma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de produtos para F será o OU entre estes produtos, conforme segue: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ctr">
              <a:spcBef>
                <a:spcPts val="0"/>
              </a:spcBef>
              <a:buNone/>
            </a:pPr>
            <a:r>
              <a:rPr lang="pt-BR" sz="2400"/>
              <a:t>F = A’BC’ + A’BC + AB’C + ABC’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Mintermos e Maxtermos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Maxtermos (produto de somas):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	A cada combinação das variáveis de entrada de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 uma função podemos associar um termo soma, no qual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 todas as variáveis da função estão presentes, e que é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construído da seguinte forma: se a variável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correspondente vale </a:t>
            </a:r>
            <a:r>
              <a:rPr b="1" lang="pt-BR"/>
              <a:t>1</a:t>
            </a:r>
            <a:r>
              <a:rPr lang="pt-BR"/>
              <a:t>, ela deve aparecer negada;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 a variável vale </a:t>
            </a:r>
            <a:r>
              <a:rPr b="1" lang="pt-BR"/>
              <a:t>0</a:t>
            </a:r>
            <a:r>
              <a:rPr lang="pt-BR"/>
              <a:t>, ela deve aparecer não negada.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675" y="1278525"/>
            <a:ext cx="23241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Monitoria SD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Álgebra de Boole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Tabela Verdade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Principais Operações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Portas Lógicas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Propriedades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Teorema de De Morgan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Mintermos e Maxtermos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Mapa de Karnaugh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Mintermos e Maxtermos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pt-BR"/>
              <a:t>Se quisermos encontrar a equação para uma função a partir de sua tabela verdade, basta montarmos um </a:t>
            </a:r>
            <a:r>
              <a:rPr b="1" lang="pt-BR"/>
              <a:t>E</a:t>
            </a:r>
            <a:r>
              <a:rPr lang="pt-BR"/>
              <a:t> ( x ) entre os maxtermos associados aos 0s da função (também chamados maxtermos 0 ).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pt-BR"/>
              <a:t>Exemplo: Encontrar a equação em produto de somas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(PdS) para a função F, descrita pela seguinte tabela verdade: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62" y="2213687"/>
            <a:ext cx="17621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Mintermos e Maxtermos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Os valores das variáveis de entrada (A,B,C) para os quais F=0 são (0,0,0), (0,0,1), (1,0,0) e (1,1,1). Os maxtermos associados a essas condições (ou seja, os maxtermos 0), são (A+B+C), (A+B+C’), (A’+B+C) e (A’+B’+C’),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respectivamente. Logo, a equação em produto de somas para F será o E entre estas somas: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pt-BR" sz="2400"/>
              <a:t>F =(A+B+C)(A+B+C’)(A’+B+C)(A’+B’+C’)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Mapa de Karnaugh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Forma mais objetiva de representar as entradas e saídas de um circuito do que a tabela verdade.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Um circuito gerado a partir de um mapa de karnaugh já estará otimizado.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Mapa de Karnaugh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pt-BR"/>
              <a:t>Estrutura:</a:t>
            </a:r>
          </a:p>
          <a:p>
            <a:pPr rtl="0">
              <a:spcBef>
                <a:spcPts val="0"/>
              </a:spcBef>
              <a:buNone/>
            </a:pPr>
            <a:r>
              <a:rPr b="1" lang="pt-BR"/>
              <a:t>	Como montar?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pt-BR"/>
              <a:t>	A tabela deve conter todas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 as combinações possíveis, assim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 como a tabela da verdade.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	Fazer o menor número de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agrupamentos contendo a maior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quantidade de 1’s e 0’s.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	Quantidade de elementos no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agrupamento: Potências de 2 (1, 2, 4, 8, … ).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125" y="1425325"/>
            <a:ext cx="4552799" cy="28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Mapa de Karnaugh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>
              <a:spcBef>
                <a:spcPts val="0"/>
              </a:spcBef>
              <a:buNone/>
            </a:pPr>
            <a:r>
              <a:rPr b="1" lang="pt-BR"/>
              <a:t>Exemplo 01: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25" y="1487726"/>
            <a:ext cx="4113275" cy="30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Mapa de Karnaugh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rtl="0">
              <a:spcBef>
                <a:spcPts val="0"/>
              </a:spcBef>
              <a:buNone/>
            </a:pPr>
            <a:r>
              <a:rPr b="1" lang="pt-BR"/>
              <a:t>Exemplo 01: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pt-BR"/>
              <a:t>S = B’.D</a:t>
            </a: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25" y="1487726"/>
            <a:ext cx="4113275" cy="30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Mapa de Karnaugh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lang="pt-BR"/>
              <a:t>Exemplo 02: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675" y="1336951"/>
            <a:ext cx="4296625" cy="32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Mapa de Karnaugh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71150" y="12287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pt-BR"/>
              <a:t>Exemplo 02: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00" y="1355150"/>
            <a:ext cx="4296652" cy="32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Mapa de Karnaugh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71150" y="12287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rtl="0">
              <a:spcBef>
                <a:spcPts val="0"/>
              </a:spcBef>
              <a:buNone/>
            </a:pPr>
            <a:r>
              <a:rPr b="1" lang="pt-BR"/>
              <a:t>Exemplo 02: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rtl="0">
              <a:spcBef>
                <a:spcPts val="0"/>
              </a:spcBef>
              <a:buNone/>
            </a:pPr>
            <a:r>
              <a:rPr lang="pt-BR">
                <a:solidFill>
                  <a:srgbClr val="FF0000"/>
                </a:solidFill>
              </a:rPr>
              <a:t>Errado</a:t>
            </a:r>
            <a:r>
              <a:rPr lang="pt-BR"/>
              <a:t>: Número de elementos 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pt-BR"/>
              <a:t>no agrupamento não é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pt-BR"/>
              <a:t>permitido.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00" y="1355150"/>
            <a:ext cx="4296652" cy="32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Mapa de Karnaugh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71150" y="12287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rtl="0">
              <a:spcBef>
                <a:spcPts val="0"/>
              </a:spcBef>
              <a:buNone/>
            </a:pPr>
            <a:r>
              <a:rPr b="1" lang="pt-BR"/>
              <a:t>Exemplo 02: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	S = </a:t>
            </a:r>
            <a:r>
              <a:rPr lang="pt-BR">
                <a:solidFill>
                  <a:srgbClr val="00FFFF"/>
                </a:solidFill>
              </a:rPr>
              <a:t>C’D’</a:t>
            </a:r>
            <a:r>
              <a:rPr lang="pt-BR"/>
              <a:t> + </a:t>
            </a:r>
            <a:r>
              <a:rPr lang="pt-BR">
                <a:solidFill>
                  <a:srgbClr val="F1C232"/>
                </a:solidFill>
              </a:rPr>
              <a:t> BC’</a:t>
            </a:r>
            <a:r>
              <a:rPr lang="pt-BR"/>
              <a:t> + </a:t>
            </a:r>
            <a:r>
              <a:rPr lang="pt-BR">
                <a:solidFill>
                  <a:srgbClr val="38761D"/>
                </a:solidFill>
              </a:rPr>
              <a:t>AC’</a:t>
            </a:r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100" y="1355151"/>
            <a:ext cx="4296650" cy="322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Tabela Verdade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 Tabela verdade relaciona os resultados (as saída) de uma função lógica para todas as combinações possíveis de suas variáveis (as entrada).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pt-BR"/>
              <a:t>Exemplo:</a:t>
            </a: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Sendo a função lógica Z = A + B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1" name="Shape 111"/>
          <p:cNvGraphicFramePr/>
          <p:nvPr/>
        </p:nvGraphicFramePr>
        <p:xfrm>
          <a:off x="3616325" y="27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{68D08F7D-C063-4BA9-AAA1-C6F4742B7B07}</a:tableStyleId>
              </a:tblPr>
              <a:tblGrid>
                <a:gridCol w="431975"/>
                <a:gridCol w="431975"/>
                <a:gridCol w="104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B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Z = f(A,B)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2" name="Shape 112"/>
          <p:cNvSpPr/>
          <p:nvPr/>
        </p:nvSpPr>
        <p:spPr>
          <a:xfrm>
            <a:off x="3143650" y="2762375"/>
            <a:ext cx="1331099" cy="382499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685525" y="2762375"/>
            <a:ext cx="1578599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 sz="1200"/>
              <a:t>Variáveis (entradas)</a:t>
            </a:r>
          </a:p>
        </p:txBody>
      </p:sp>
      <p:sp>
        <p:nvSpPr>
          <p:cNvPr id="114" name="Shape 114"/>
          <p:cNvSpPr/>
          <p:nvPr/>
        </p:nvSpPr>
        <p:spPr>
          <a:xfrm>
            <a:off x="3121150" y="3150200"/>
            <a:ext cx="1371300" cy="1579499"/>
          </a:xfrm>
          <a:prstGeom prst="leftArrowCallout">
            <a:avLst>
              <a:gd fmla="val 25000" name="adj1"/>
              <a:gd fmla="val 25000" name="adj2"/>
              <a:gd fmla="val 25000" name="adj3"/>
              <a:gd fmla="val 63418" name="adj4"/>
            </a:avLst>
          </a:prstGeom>
          <a:noFill/>
          <a:ln cap="flat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545125" y="3590350"/>
            <a:ext cx="17190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Possíveis combinações dos estados das variáveis</a:t>
            </a:r>
          </a:p>
        </p:txBody>
      </p:sp>
      <p:sp>
        <p:nvSpPr>
          <p:cNvPr id="116" name="Shape 116"/>
          <p:cNvSpPr/>
          <p:nvPr/>
        </p:nvSpPr>
        <p:spPr>
          <a:xfrm flipH="1">
            <a:off x="4494850" y="2767700"/>
            <a:ext cx="1331099" cy="382499"/>
          </a:xfrm>
          <a:prstGeom prst="leftArrowCallout">
            <a:avLst>
              <a:gd fmla="val 25000" name="adj1"/>
              <a:gd fmla="val 25000" name="adj2"/>
              <a:gd fmla="val 25000" name="adj3"/>
              <a:gd fmla="val 77873" name="adj4"/>
            </a:avLst>
          </a:prstGeom>
          <a:noFill/>
          <a:ln cap="flat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flipH="1">
            <a:off x="4494850" y="3150200"/>
            <a:ext cx="1484699" cy="1579499"/>
          </a:xfrm>
          <a:prstGeom prst="leftArrowCallout">
            <a:avLst>
              <a:gd fmla="val 21233" name="adj1"/>
              <a:gd fmla="val 23752" name="adj2"/>
              <a:gd fmla="val 23317" name="adj3"/>
              <a:gd fmla="val 70268" name="adj4"/>
            </a:avLst>
          </a:prstGeom>
          <a:noFill/>
          <a:ln cap="flat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828350" y="3590350"/>
            <a:ext cx="1793099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Resultado da função lógica para cada combinação de entrada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828350" y="2767700"/>
            <a:ext cx="1288199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 sz="1200"/>
              <a:t>Função Lógica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pt-BR"/>
              <a:t>Don’t Care: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pt-BR"/>
              <a:t>Valores Don’t Care são as combinações das entradas que não importam para o nosso circuito e podem ser adotados tanto como nível alto ou baixo.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pt-BR"/>
              <a:t>Por exemplo, entre todas as combinações possíveis das entradas pode ser que algum caso nunca se torne verdade, então marcamos a sua saída como don’t care( ‘x’ ).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pt-BR"/>
              <a:t>No mapaK, escolhemos o melhor valor para o don’t care nos ajudar a completar um agrupamento ou não.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Exemplo 01: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rtl="0">
              <a:spcBef>
                <a:spcPts val="0"/>
              </a:spcBef>
              <a:buNone/>
            </a:pPr>
            <a:r>
              <a:rPr lang="pt-BR"/>
              <a:t>Qual é o melhor valor para o don’t care? </a:t>
            </a:r>
          </a:p>
          <a:p>
            <a:pPr>
              <a:spcBef>
                <a:spcPts val="0"/>
              </a:spcBef>
              <a:buNone/>
            </a:pPr>
            <a:r>
              <a:rPr lang="pt-BR"/>
              <a:t>	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600" y="1420750"/>
            <a:ext cx="3364124" cy="33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 01: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pt-BR"/>
              <a:t>Qual é o melhor valor para o don’t care?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	</a:t>
            </a:r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149" y="1420749"/>
            <a:ext cx="3364124" cy="334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algn="r">
              <a:spcBef>
                <a:spcPts val="0"/>
              </a:spcBef>
              <a:buNone/>
            </a:pPr>
            <a:r>
              <a:rPr i="1" lang="pt-BR" sz="3000"/>
              <a:t>Principais Operações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São definidas algumas operações elementares na álgebra boleana: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NOT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AND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NAND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OR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NOR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XOR</a:t>
            </a:r>
          </a:p>
          <a:p>
            <a:pPr indent="-342900" lvl="0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pt-BR"/>
              <a:t>XNOR</a:t>
            </a:r>
          </a:p>
          <a:p>
            <a:pPr indent="45720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406136" y="2147278"/>
            <a:ext cx="1814399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A’ ou A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90355" y="1865312"/>
            <a:ext cx="1305299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solidFill>
                  <a:schemeClr val="dk1"/>
                </a:solidFill>
              </a:rPr>
              <a:t>Exemplos:</a:t>
            </a:r>
            <a:r>
              <a:rPr lang="pt-BR">
                <a:solidFill>
                  <a:schemeClr val="dk1"/>
                </a:solidFill>
              </a:rPr>
              <a:t> 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1999875" y="2338525"/>
            <a:ext cx="13842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>
            <a:off x="2006575" y="2620475"/>
            <a:ext cx="1377599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>
            <a:off x="2173775" y="2902266"/>
            <a:ext cx="12378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>
            <a:off x="2040000" y="3432875"/>
            <a:ext cx="13713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2013250" y="3691850"/>
            <a:ext cx="14118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>
            <a:off x="2173775" y="3979700"/>
            <a:ext cx="12243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3424911" y="2429229"/>
            <a:ext cx="1422600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A.B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424911" y="2715085"/>
            <a:ext cx="2503199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(A.B)’ ou (A.B)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424911" y="3246881"/>
            <a:ext cx="2815499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(A+B)’ ou (A+B)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424911" y="3500607"/>
            <a:ext cx="1422600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A ⊕ B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419738" y="3802648"/>
            <a:ext cx="1422600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A ⊕ B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3921403" y="2247829"/>
            <a:ext cx="82200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0" name="Shape 140"/>
          <p:cNvSpPr txBox="1"/>
          <p:nvPr/>
        </p:nvSpPr>
        <p:spPr>
          <a:xfrm>
            <a:off x="3424911" y="2982537"/>
            <a:ext cx="1422600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A+B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4205555" y="2802260"/>
            <a:ext cx="329400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4253640" y="3332875"/>
            <a:ext cx="401700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3521228" y="3896478"/>
            <a:ext cx="405000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1857975" y="3164473"/>
            <a:ext cx="15399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Portas Lógicas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pt-BR"/>
              <a:t>NOT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É a porta inversora.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Operador: Barra, Apóstrofo.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Símbolo:							-   Tabela Verdade:</a:t>
            </a:r>
          </a:p>
          <a:p>
            <a:pPr indent="457200" lvl="0" rtl="0"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964474" y="1888318"/>
            <a:ext cx="1085700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Ex: A’ ou A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3758870" y="1988351"/>
            <a:ext cx="82200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1269078" y="3330366"/>
            <a:ext cx="7334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4" name="Shape 154"/>
          <p:cNvSpPr/>
          <p:nvPr/>
        </p:nvSpPr>
        <p:spPr>
          <a:xfrm rot="5400000">
            <a:off x="1979455" y="2942228"/>
            <a:ext cx="822300" cy="77639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778805" y="3199427"/>
            <a:ext cx="261900" cy="2619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/>
          <p:nvPr/>
        </p:nvCxnSpPr>
        <p:spPr>
          <a:xfrm>
            <a:off x="3040678" y="3330366"/>
            <a:ext cx="5097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x="1168376" y="2954743"/>
            <a:ext cx="5804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/>
              <a:t>A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305489" y="2954725"/>
            <a:ext cx="668400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A’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5950662" y="28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{EB414932-B1D1-4BFF-893D-359B8226387C}</a:tableStyleId>
              </a:tblPr>
              <a:tblGrid>
                <a:gridCol w="431975"/>
                <a:gridCol w="1047400"/>
              </a:tblGrid>
              <a:tr h="39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 = A’</a:t>
                      </a:r>
                    </a:p>
                  </a:txBody>
                  <a:tcPr marT="91425" marB="91425" marR="91425" marL="91425" anchor="ctr"/>
                </a:tc>
              </a:tr>
              <a:tr h="39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93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Portas Lógicas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2.	AND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Necessita de duas ou mais entradas.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Operador: ∙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Símbolo:							-   Tabela Verdade: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br>
              <a:rPr lang="pt-BR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040476" y="2692868"/>
            <a:ext cx="5804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/>
              <a:t>A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924490" y="2802325"/>
            <a:ext cx="668400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A.B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040476" y="3081699"/>
            <a:ext cx="5804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/>
              <a:t>B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5689775" y="28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{700A00B1-9A5A-417F-9815-8DE0C160B565}</a:tableStyleId>
              </a:tblPr>
              <a:tblGrid>
                <a:gridCol w="431975"/>
                <a:gridCol w="431975"/>
                <a:gridCol w="1047400"/>
              </a:tblGrid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 = (A.B)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0" name="Shape 170"/>
          <p:cNvSpPr/>
          <p:nvPr/>
        </p:nvSpPr>
        <p:spPr>
          <a:xfrm>
            <a:off x="4682000" y="3277400"/>
            <a:ext cx="2918999" cy="15630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829525" y="3472800"/>
            <a:ext cx="2307600" cy="10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Ou seja, temos as seguintes operações com AND: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0.0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0.1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1.0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1.1 = 1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2785324" y="3177966"/>
            <a:ext cx="5097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/>
          <p:nvPr/>
        </p:nvCxnSpPr>
        <p:spPr>
          <a:xfrm>
            <a:off x="1269078" y="2976120"/>
            <a:ext cx="7334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/>
          <p:nvPr/>
        </p:nvCxnSpPr>
        <p:spPr>
          <a:xfrm>
            <a:off x="1269078" y="3362555"/>
            <a:ext cx="7334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5" name="Shape 175"/>
          <p:cNvSpPr/>
          <p:nvPr/>
        </p:nvSpPr>
        <p:spPr>
          <a:xfrm>
            <a:off x="2006575" y="2766825"/>
            <a:ext cx="776399" cy="822300"/>
          </a:xfrm>
          <a:prstGeom prst="flowChartDelay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Portas Lógicas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3.	NAND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Equivale a uma porta AND seguida de um NOT.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Símbolo:							-   Tabela Verdade: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2" name="Shape 182"/>
          <p:cNvCxnSpPr/>
          <p:nvPr/>
        </p:nvCxnSpPr>
        <p:spPr>
          <a:xfrm>
            <a:off x="1269078" y="2976120"/>
            <a:ext cx="7334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3056681" y="3177966"/>
            <a:ext cx="5097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4" name="Shape 184"/>
          <p:cNvSpPr txBox="1"/>
          <p:nvPr/>
        </p:nvSpPr>
        <p:spPr>
          <a:xfrm>
            <a:off x="1040476" y="2692868"/>
            <a:ext cx="5804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/>
              <a:t>A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41810" y="2815375"/>
            <a:ext cx="668400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(A.B)’</a:t>
            </a:r>
          </a:p>
        </p:txBody>
      </p:sp>
      <p:sp>
        <p:nvSpPr>
          <p:cNvPr id="186" name="Shape 186"/>
          <p:cNvSpPr/>
          <p:nvPr/>
        </p:nvSpPr>
        <p:spPr>
          <a:xfrm>
            <a:off x="2006575" y="2766825"/>
            <a:ext cx="776399" cy="822300"/>
          </a:xfrm>
          <a:prstGeom prst="flowChartDelay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7" name="Shape 187"/>
          <p:cNvCxnSpPr/>
          <p:nvPr/>
        </p:nvCxnSpPr>
        <p:spPr>
          <a:xfrm>
            <a:off x="1269078" y="3362555"/>
            <a:ext cx="7334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8" name="Shape 188"/>
          <p:cNvSpPr txBox="1"/>
          <p:nvPr/>
        </p:nvSpPr>
        <p:spPr>
          <a:xfrm>
            <a:off x="1040476" y="3081699"/>
            <a:ext cx="5804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/>
              <a:t>B</a:t>
            </a:r>
          </a:p>
        </p:txBody>
      </p:sp>
      <p:sp>
        <p:nvSpPr>
          <p:cNvPr id="189" name="Shape 189"/>
          <p:cNvSpPr/>
          <p:nvPr/>
        </p:nvSpPr>
        <p:spPr>
          <a:xfrm>
            <a:off x="2647275" y="3667750"/>
            <a:ext cx="2718000" cy="1170599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4452357" y="4197393"/>
            <a:ext cx="396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000"/>
              <a:t>A’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5689775" y="28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{AE470D86-D337-4401-980B-B19E63C07533}</a:tableStyleId>
              </a:tblPr>
              <a:tblGrid>
                <a:gridCol w="431975"/>
                <a:gridCol w="431975"/>
                <a:gridCol w="1047400"/>
              </a:tblGrid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 = (A.B)’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2" name="Shape 192"/>
          <p:cNvSpPr/>
          <p:nvPr/>
        </p:nvSpPr>
        <p:spPr>
          <a:xfrm>
            <a:off x="2785330" y="3047027"/>
            <a:ext cx="261900" cy="261900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3" name="Shape 193"/>
          <p:cNvCxnSpPr/>
          <p:nvPr/>
        </p:nvCxnSpPr>
        <p:spPr>
          <a:xfrm>
            <a:off x="3466571" y="4312742"/>
            <a:ext cx="321599" cy="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3475700" y="4576515"/>
            <a:ext cx="312599" cy="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5" name="Shape 195"/>
          <p:cNvSpPr txBox="1"/>
          <p:nvPr/>
        </p:nvSpPr>
        <p:spPr>
          <a:xfrm>
            <a:off x="917673" y="2166522"/>
            <a:ext cx="2503199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pt-BR" sz="1200">
                <a:solidFill>
                  <a:schemeClr val="dk1"/>
                </a:solidFill>
              </a:rPr>
              <a:t>Notação: (A.B)’ ou (A.B)</a:t>
            </a:r>
          </a:p>
        </p:txBody>
      </p:sp>
      <p:sp>
        <p:nvSpPr>
          <p:cNvPr id="196" name="Shape 196"/>
          <p:cNvSpPr/>
          <p:nvPr/>
        </p:nvSpPr>
        <p:spPr>
          <a:xfrm>
            <a:off x="3714536" y="4169875"/>
            <a:ext cx="530099" cy="561299"/>
          </a:xfrm>
          <a:prstGeom prst="flowChartDelay">
            <a:avLst/>
          </a:prstGeom>
          <a:solidFill>
            <a:schemeClr val="lt2"/>
          </a:solidFill>
          <a:ln cap="flat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246113" y="4361140"/>
            <a:ext cx="178799" cy="1787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2643125" y="3642987"/>
            <a:ext cx="2718000" cy="56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i="1" lang="pt-BR" sz="1200"/>
              <a:t>Obs.: </a:t>
            </a:r>
            <a:r>
              <a:rPr i="1" lang="pt-BR" sz="1200"/>
              <a:t>Serve como inversor quando aplicada a uma mesma entrada.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4431336" y="4450518"/>
            <a:ext cx="259200" cy="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0" name="Shape 200"/>
          <p:cNvSpPr txBox="1"/>
          <p:nvPr/>
        </p:nvSpPr>
        <p:spPr>
          <a:xfrm>
            <a:off x="3155600" y="4178463"/>
            <a:ext cx="396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000"/>
              <a:t>A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3192275" y="4450525"/>
            <a:ext cx="283499" cy="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/>
          <p:nvPr/>
        </p:nvCxnSpPr>
        <p:spPr>
          <a:xfrm>
            <a:off x="3471144" y="4309278"/>
            <a:ext cx="0" cy="27390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/>
          <p:nvPr/>
        </p:nvCxnSpPr>
        <p:spPr>
          <a:xfrm>
            <a:off x="2403555" y="2279085"/>
            <a:ext cx="329400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4.	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Necessita de duas ou mais entradas.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Operador: +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Símbolo:							-   Tabela Verdade: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pt-BR"/>
            </a:b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51" y="2763575"/>
            <a:ext cx="3105000" cy="1250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Portas Lógicas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040476" y="2921468"/>
            <a:ext cx="5804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/>
              <a:t>A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848290" y="3030925"/>
            <a:ext cx="668400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A+B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040476" y="3310299"/>
            <a:ext cx="5804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/>
              <a:t>B</a:t>
            </a:r>
          </a:p>
        </p:txBody>
      </p:sp>
      <p:graphicFrame>
        <p:nvGraphicFramePr>
          <p:cNvPr id="214" name="Shape 214"/>
          <p:cNvGraphicFramePr/>
          <p:nvPr/>
        </p:nvGraphicFramePr>
        <p:xfrm>
          <a:off x="5689775" y="28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{B3858FF4-A413-40A7-817F-D54FBF6FDC9E}</a:tableStyleId>
              </a:tblPr>
              <a:tblGrid>
                <a:gridCol w="431975"/>
                <a:gridCol w="431975"/>
                <a:gridCol w="1047400"/>
              </a:tblGrid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 = (A+B)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x="2829525" y="3472800"/>
            <a:ext cx="2307600" cy="10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Ou seja, temos as seguintes operações com OR: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0+0 =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0+1 =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1+0 =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200"/>
              <a:t>1+1 = 1</a:t>
            </a:r>
          </a:p>
        </p:txBody>
      </p:sp>
      <p:sp>
        <p:nvSpPr>
          <p:cNvPr id="216" name="Shape 216"/>
          <p:cNvSpPr/>
          <p:nvPr/>
        </p:nvSpPr>
        <p:spPr>
          <a:xfrm>
            <a:off x="4682000" y="3277400"/>
            <a:ext cx="2918999" cy="15630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5.	NOR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Necessita de duas ou mais entradas.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pt-BR"/>
              <a:t>Símbolo:							-   Tabela Verdade: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pt-BR"/>
            </a:b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Álgebra de Boole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pt-BR" sz="3000"/>
              <a:t>Portas Lógicas</a:t>
            </a:r>
          </a:p>
        </p:txBody>
      </p:sp>
      <p:graphicFrame>
        <p:nvGraphicFramePr>
          <p:cNvPr id="223" name="Shape 223"/>
          <p:cNvGraphicFramePr/>
          <p:nvPr/>
        </p:nvGraphicFramePr>
        <p:xfrm>
          <a:off x="5689775" y="287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{F8C7E332-0F5F-471A-84ED-BD5D8D0050FE}</a:tableStyleId>
              </a:tblPr>
              <a:tblGrid>
                <a:gridCol w="431975"/>
                <a:gridCol w="431975"/>
                <a:gridCol w="1047400"/>
              </a:tblGrid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B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F = (A+B)’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  <a:tr h="30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4" name="Shape 224"/>
          <p:cNvSpPr txBox="1"/>
          <p:nvPr/>
        </p:nvSpPr>
        <p:spPr>
          <a:xfrm>
            <a:off x="940425" y="2145709"/>
            <a:ext cx="2815499" cy="3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i="1" lang="pt-BR" sz="1200">
                <a:solidFill>
                  <a:schemeClr val="dk1"/>
                </a:solidFill>
              </a:rPr>
              <a:t>Notação: (A+B)’ ou (A+B)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  <p:cxnSp>
        <p:nvCxnSpPr>
          <p:cNvPr id="225" name="Shape 225"/>
          <p:cNvCxnSpPr/>
          <p:nvPr/>
        </p:nvCxnSpPr>
        <p:spPr>
          <a:xfrm>
            <a:off x="2454828" y="2252988"/>
            <a:ext cx="401700" cy="0"/>
          </a:xfrm>
          <a:prstGeom prst="straightConnector1">
            <a:avLst/>
          </a:prstGeom>
          <a:noFill/>
          <a:ln cap="flat" w="1905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6" name="Shape 226"/>
          <p:cNvSpPr txBox="1"/>
          <p:nvPr/>
        </p:nvSpPr>
        <p:spPr>
          <a:xfrm>
            <a:off x="3076890" y="3107125"/>
            <a:ext cx="668400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</a:rPr>
              <a:t>(A+B)’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040476" y="3310299"/>
            <a:ext cx="5804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/>
              <a:t>B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040476" y="2921468"/>
            <a:ext cx="580499" cy="56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200"/>
              <a:t>A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274" y="2858425"/>
            <a:ext cx="2481000" cy="109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