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Work Sans Medium"/>
      <p:regular r:id="rId26"/>
      <p:bold r:id="rId27"/>
    </p:embeddedFont>
    <p:embeddedFont>
      <p:font typeface="Work Sans ExtraBold"/>
      <p:bold r:id="rId28"/>
    </p:embeddedFont>
    <p:embeddedFont>
      <p:font typeface="Work Sans"/>
      <p:regular r:id="rId29"/>
      <p:bold r:id="rId30"/>
    </p:embeddedFont>
    <p:embeddedFont>
      <p:font typeface="Work Sans SemiBo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jCeHBb/s8wgvRBVVi/XvKxLTOL2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Sara Santan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orkSansMedium-regular.fntdata"/><Relationship Id="rId25" Type="http://schemas.openxmlformats.org/officeDocument/2006/relationships/slide" Target="slides/slide20.xml"/><Relationship Id="rId28" Type="http://schemas.openxmlformats.org/officeDocument/2006/relationships/font" Target="fonts/WorkSansExtraBold-bold.fntdata"/><Relationship Id="rId27" Type="http://schemas.openxmlformats.org/officeDocument/2006/relationships/font" Target="fonts/WorkSans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Work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WorkSansSemiBold-regular.fntdata"/><Relationship Id="rId30" Type="http://schemas.openxmlformats.org/officeDocument/2006/relationships/font" Target="fonts/WorkSans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WorkSansSemi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2-16T12:12:58.762">
    <p:pos x="6000" y="0"/>
    <p:text>Creio que esse pode ser excluido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ED0yOSU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c842e761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6c842e761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exemplo de demonstração de volume de dados manipulados, desafios e oportunidades</a:t>
            </a:r>
            <a:endParaRPr/>
          </a:p>
        </p:txBody>
      </p:sp>
      <p:sp>
        <p:nvSpPr>
          <p:cNvPr id="186" name="Google Shape;186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c83e89c4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c83e89c4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6c83e89c4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c83e89c4b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c83e89c4b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6c83e89c4b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c83e89c4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c83e89c4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6c83e89c4b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c83e89c4b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c83e89c4b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6c83e89c4b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b8a0347dc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b8a0347dc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7b8a0347dc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b8a0347dc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b8a0347dc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7b8a0347dc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b8a0347dc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b8a0347dc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7b8a0347dc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b8a0347dc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7b8a0347dc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8a0347dc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7b8a0347dc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b8a0347dc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7b8a0347dc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b8a0347dc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b8a0347dc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7b8a0347dc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b8a0347dc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7b8a0347dc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c842e7618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c842e7618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6c842e7618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15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6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3" name="Google Shape;53;p26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26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8" name="Google Shape;58;p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1" name="Google Shape;61;p28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1193800" y="4476750"/>
            <a:ext cx="98109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2" type="body"/>
          </p:nvPr>
        </p:nvSpPr>
        <p:spPr>
          <a:xfrm>
            <a:off x="1193800" y="3038475"/>
            <a:ext cx="9810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illustration">
  <p:cSld name="TITLE_ONLY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609600" y="1392233"/>
            <a:ext cx="84003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o illustration">
  <p:cSld name="BLANK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22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9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35.png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5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Relationship Id="rId4" Type="http://schemas.openxmlformats.org/officeDocument/2006/relationships/image" Target="../media/image5.png"/><Relationship Id="rId5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hyperlink" Target="https://github.com/camilabianchi/graces_desafio/tree/master/3_queri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Relationship Id="rId5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jp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31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6181B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/>
          <p:nvPr/>
        </p:nvSpPr>
        <p:spPr>
          <a:xfrm>
            <a:off x="0" y="3988750"/>
            <a:ext cx="12192000" cy="28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2013175" y="656850"/>
            <a:ext cx="10131900" cy="25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2"/>
              <a:buFont typeface="Source Sans Pro"/>
              <a:buNone/>
            </a:pPr>
            <a:r>
              <a:rPr b="1" i="0" lang="en-US" sz="96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DATA SCIENCE </a:t>
            </a:r>
            <a:r>
              <a:rPr b="1" i="0" lang="en-US" sz="9600" u="none" cap="none" strike="noStrike">
                <a:solidFill>
                  <a:srgbClr val="C6255A"/>
                </a:solidFill>
                <a:latin typeface="Work Sans"/>
                <a:ea typeface="Work Sans"/>
                <a:cs typeface="Work Sans"/>
                <a:sym typeface="Work Sans"/>
              </a:rPr>
              <a:t>BOOTCAMP</a:t>
            </a:r>
            <a:endParaRPr b="0" i="0" sz="9600" u="none" cap="none" strike="noStrike">
              <a:solidFill>
                <a:srgbClr val="C6255A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69" name="Google Shape;6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3738" y="4097388"/>
            <a:ext cx="2684475" cy="114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"/>
          <p:cNvGrpSpPr/>
          <p:nvPr/>
        </p:nvGrpSpPr>
        <p:grpSpPr>
          <a:xfrm>
            <a:off x="404525" y="5648588"/>
            <a:ext cx="2690400" cy="1147800"/>
            <a:chOff x="3725350" y="4025800"/>
            <a:chExt cx="2690400" cy="1147800"/>
          </a:xfrm>
        </p:grpSpPr>
        <p:sp>
          <p:nvSpPr>
            <p:cNvPr id="71" name="Google Shape;71;p1"/>
            <p:cNvSpPr/>
            <p:nvPr/>
          </p:nvSpPr>
          <p:spPr>
            <a:xfrm>
              <a:off x="3725350" y="4025800"/>
              <a:ext cx="2690400" cy="114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2" name="Google Shape;72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87138" y="4236065"/>
              <a:ext cx="2566825" cy="7272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" name="Google Shape;73;p1"/>
          <p:cNvGrpSpPr/>
          <p:nvPr/>
        </p:nvGrpSpPr>
        <p:grpSpPr>
          <a:xfrm>
            <a:off x="9097025" y="4125325"/>
            <a:ext cx="2690400" cy="1147800"/>
            <a:chOff x="6468725" y="4025800"/>
            <a:chExt cx="2690400" cy="1147800"/>
          </a:xfrm>
        </p:grpSpPr>
        <p:sp>
          <p:nvSpPr>
            <p:cNvPr id="74" name="Google Shape;74;p1"/>
            <p:cNvSpPr/>
            <p:nvPr/>
          </p:nvSpPr>
          <p:spPr>
            <a:xfrm>
              <a:off x="6468725" y="4025800"/>
              <a:ext cx="2690400" cy="114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" name="Google Shape;75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954155" y="4025800"/>
              <a:ext cx="1719539" cy="11477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" name="Google Shape;76;p1"/>
          <p:cNvGrpSpPr/>
          <p:nvPr/>
        </p:nvGrpSpPr>
        <p:grpSpPr>
          <a:xfrm>
            <a:off x="4750775" y="5543213"/>
            <a:ext cx="2690400" cy="1147800"/>
            <a:chOff x="984938" y="5260050"/>
            <a:chExt cx="2690400" cy="1147800"/>
          </a:xfrm>
        </p:grpSpPr>
        <p:sp>
          <p:nvSpPr>
            <p:cNvPr id="77" name="Google Shape;77;p1"/>
            <p:cNvSpPr/>
            <p:nvPr/>
          </p:nvSpPr>
          <p:spPr>
            <a:xfrm>
              <a:off x="984938" y="5260050"/>
              <a:ext cx="2690400" cy="114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" name="Google Shape;78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20393" y="5470325"/>
              <a:ext cx="2419488" cy="72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" name="Google Shape;79;p1"/>
          <p:cNvGrpSpPr/>
          <p:nvPr/>
        </p:nvGrpSpPr>
        <p:grpSpPr>
          <a:xfrm>
            <a:off x="9097025" y="5573563"/>
            <a:ext cx="2690400" cy="1147800"/>
            <a:chOff x="3725338" y="5260050"/>
            <a:chExt cx="2690400" cy="1147800"/>
          </a:xfrm>
        </p:grpSpPr>
        <p:sp>
          <p:nvSpPr>
            <p:cNvPr id="80" name="Google Shape;80;p1"/>
            <p:cNvSpPr/>
            <p:nvPr/>
          </p:nvSpPr>
          <p:spPr>
            <a:xfrm>
              <a:off x="3725338" y="5260050"/>
              <a:ext cx="2690400" cy="114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1" name="Google Shape;81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839243" y="5483025"/>
              <a:ext cx="2462590" cy="701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" name="Google Shape;82;p1"/>
          <p:cNvGrpSpPr/>
          <p:nvPr/>
        </p:nvGrpSpPr>
        <p:grpSpPr>
          <a:xfrm>
            <a:off x="404525" y="4200363"/>
            <a:ext cx="2690400" cy="1147800"/>
            <a:chOff x="6465738" y="5260050"/>
            <a:chExt cx="2690400" cy="1147800"/>
          </a:xfrm>
        </p:grpSpPr>
        <p:sp>
          <p:nvSpPr>
            <p:cNvPr id="83" name="Google Shape;83;p1"/>
            <p:cNvSpPr/>
            <p:nvPr/>
          </p:nvSpPr>
          <p:spPr>
            <a:xfrm>
              <a:off x="6465738" y="5260050"/>
              <a:ext cx="2690400" cy="114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4" name="Google Shape;84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706962" y="5346004"/>
              <a:ext cx="2207951" cy="97589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5" name="Google Shape;85;p1"/>
          <p:cNvPicPr preferRelativeResize="0"/>
          <p:nvPr/>
        </p:nvPicPr>
        <p:blipFill rotWithShape="1">
          <a:blip r:embed="rId9">
            <a:alphaModFix/>
          </a:blip>
          <a:srcRect b="0" l="22524" r="58797" t="0"/>
          <a:stretch/>
        </p:blipFill>
        <p:spPr>
          <a:xfrm>
            <a:off x="0" y="656787"/>
            <a:ext cx="1476978" cy="25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c842e7618_0_0"/>
          <p:cNvSpPr/>
          <p:nvPr/>
        </p:nvSpPr>
        <p:spPr>
          <a:xfrm>
            <a:off x="638775" y="1980775"/>
            <a:ext cx="105762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0" name="Google Shape;180;g6c842e7618_0_0"/>
          <p:cNvPicPr preferRelativeResize="0"/>
          <p:nvPr/>
        </p:nvPicPr>
        <p:blipFill rotWithShape="1">
          <a:blip r:embed="rId3">
            <a:alphaModFix/>
          </a:blip>
          <a:srcRect b="0" l="0" r="57277" t="0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6c842e7618_0_0"/>
          <p:cNvSpPr txBox="1"/>
          <p:nvPr/>
        </p:nvSpPr>
        <p:spPr>
          <a:xfrm>
            <a:off x="1081150" y="467950"/>
            <a:ext cx="92946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onsolas"/>
                <a:ea typeface="Consolas"/>
                <a:cs typeface="Consolas"/>
                <a:sym typeface="Consolas"/>
              </a:rPr>
              <a:t>Solução proposta:</a:t>
            </a:r>
            <a:endParaRPr b="1" sz="3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2" name="Google Shape;182;g6c842e761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225" y="1306650"/>
            <a:ext cx="11007548" cy="46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/>
          <p:nvPr/>
        </p:nvSpPr>
        <p:spPr>
          <a:xfrm>
            <a:off x="1340216" y="469310"/>
            <a:ext cx="90948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 primeiro desafio consistia em criar uma modelagem de dados para consulta, integrando todos os datasets visando a melhor forma de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padronizá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-los. A modelagem proposta ficou conforme imagem a seguir:</a:t>
            </a:r>
            <a:endParaRPr b="1" sz="1800"/>
          </a:p>
        </p:txBody>
      </p:sp>
      <p:pic>
        <p:nvPicPr>
          <p:cNvPr id="189" name="Google Shape;1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2977" y="2180590"/>
            <a:ext cx="5340314" cy="3638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5"/>
          <p:cNvPicPr preferRelativeResize="0"/>
          <p:nvPr/>
        </p:nvPicPr>
        <p:blipFill rotWithShape="1">
          <a:blip r:embed="rId4">
            <a:alphaModFix/>
          </a:blip>
          <a:srcRect b="0" l="0" r="57277" t="0"/>
          <a:stretch/>
        </p:blipFill>
        <p:spPr>
          <a:xfrm>
            <a:off x="11317097" y="6154397"/>
            <a:ext cx="526802" cy="40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6c83e89c4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800" y="2314675"/>
            <a:ext cx="3173623" cy="155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6c83e89c4b_0_0"/>
          <p:cNvPicPr preferRelativeResize="0"/>
          <p:nvPr/>
        </p:nvPicPr>
        <p:blipFill rotWithShape="1">
          <a:blip r:embed="rId4">
            <a:alphaModFix/>
          </a:blip>
          <a:srcRect b="0" l="0" r="57277" t="0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6c83e89c4b_0_0"/>
          <p:cNvSpPr txBox="1"/>
          <p:nvPr/>
        </p:nvSpPr>
        <p:spPr>
          <a:xfrm>
            <a:off x="4895800" y="619525"/>
            <a:ext cx="64212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Foram criadas DAGS com o Airflow para cada dataset.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Abaixo a tela com os agendamentos de cada importação, sendo possível, inclusive, visualizar os erros.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9" name="Google Shape;199;g6c83e89c4b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5800" y="2631475"/>
            <a:ext cx="6421300" cy="30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6c83e89c4b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175" y="2492175"/>
            <a:ext cx="2895025" cy="141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6c83e89c4b_0_17"/>
          <p:cNvSpPr txBox="1"/>
          <p:nvPr/>
        </p:nvSpPr>
        <p:spPr>
          <a:xfrm>
            <a:off x="4567075" y="812050"/>
            <a:ext cx="68361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Na etapa seguinte foram criados scripts em python para a realização do ETL. Abaixo uma imagem de um deles que realizaria o ETL do dataset dos Chats: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7" name="Google Shape;207;g6c83e89c4b_0_17"/>
          <p:cNvPicPr preferRelativeResize="0"/>
          <p:nvPr/>
        </p:nvPicPr>
        <p:blipFill rotWithShape="1">
          <a:blip r:embed="rId4">
            <a:alphaModFix/>
          </a:blip>
          <a:srcRect b="0" l="0" r="57277" t="0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6c83e89c4b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0075" y="2069100"/>
            <a:ext cx="6330276" cy="383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6c83e89c4b_0_8"/>
          <p:cNvPicPr preferRelativeResize="0"/>
          <p:nvPr/>
        </p:nvPicPr>
        <p:blipFill rotWithShape="1">
          <a:blip r:embed="rId3">
            <a:alphaModFix/>
          </a:blip>
          <a:srcRect b="0" l="0" r="57277" t="0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6c83e89c4b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225" y="676847"/>
            <a:ext cx="2412624" cy="124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6c83e89c4b_0_8"/>
          <p:cNvSpPr txBox="1"/>
          <p:nvPr/>
        </p:nvSpPr>
        <p:spPr>
          <a:xfrm>
            <a:off x="4275125" y="939563"/>
            <a:ext cx="69213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E por fim, com a base já carregada, foram criadas 3 consultas para responder as perguntas a seguir: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7" name="Google Shape;217;g6c83e89c4b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7225" y="2397650"/>
            <a:ext cx="9676449" cy="34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6c83e89c4b_0_8"/>
          <p:cNvSpPr txBox="1"/>
          <p:nvPr/>
        </p:nvSpPr>
        <p:spPr>
          <a:xfrm>
            <a:off x="1087225" y="5826625"/>
            <a:ext cx="41238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Link para as demais consultas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8"/>
          <p:cNvPicPr preferRelativeResize="0"/>
          <p:nvPr/>
        </p:nvPicPr>
        <p:blipFill rotWithShape="1">
          <a:blip r:embed="rId4">
            <a:alphaModFix/>
          </a:blip>
          <a:srcRect b="0" l="0" r="57277" t="0"/>
          <a:stretch/>
        </p:blipFill>
        <p:spPr>
          <a:xfrm>
            <a:off x="11317097" y="6154397"/>
            <a:ext cx="526802" cy="40445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8"/>
          <p:cNvSpPr txBox="1"/>
          <p:nvPr/>
        </p:nvSpPr>
        <p:spPr>
          <a:xfrm>
            <a:off x="1413575" y="1006275"/>
            <a:ext cx="9664800" cy="4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onsolas"/>
                <a:ea typeface="Consolas"/>
                <a:cs typeface="Consolas"/>
                <a:sym typeface="Consolas"/>
              </a:rPr>
              <a:t>Consultas que também seriam </a:t>
            </a:r>
            <a:r>
              <a:rPr b="1" lang="en-US" sz="2200">
                <a:latin typeface="Consolas"/>
                <a:ea typeface="Consolas"/>
                <a:cs typeface="Consolas"/>
                <a:sym typeface="Consolas"/>
              </a:rPr>
              <a:t>úteis</a:t>
            </a:r>
            <a:r>
              <a:rPr b="1" lang="en-US" sz="2200">
                <a:latin typeface="Consolas"/>
                <a:ea typeface="Consolas"/>
                <a:cs typeface="Consolas"/>
                <a:sym typeface="Consolas"/>
              </a:rPr>
              <a:t> para avaliar a experiência do cliente: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 Classificação e SubClassificação da interação para levantar as ocorrências mais comuns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Pesquisa de satisfação para todos os tipos de atendimento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0388" y="4101450"/>
            <a:ext cx="4851174" cy="20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g6c83e89c4b_0_25"/>
          <p:cNvPicPr preferRelativeResize="0"/>
          <p:nvPr/>
        </p:nvPicPr>
        <p:blipFill rotWithShape="1">
          <a:blip r:embed="rId3">
            <a:alphaModFix/>
          </a:blip>
          <a:srcRect b="0" l="-1720" r="1719" t="0"/>
          <a:stretch/>
        </p:blipFill>
        <p:spPr>
          <a:xfrm>
            <a:off x="1313938" y="1823925"/>
            <a:ext cx="9564124" cy="494287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6c83e89c4b_0_25"/>
          <p:cNvSpPr txBox="1"/>
          <p:nvPr/>
        </p:nvSpPr>
        <p:spPr>
          <a:xfrm>
            <a:off x="1313950" y="500950"/>
            <a:ext cx="99954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Após feito a ETL e a modelagem dos dados é possível visualizar os resultados através do PowerBI ou ferramentas de visualização de dados similares.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3" name="Google Shape;233;g6c83e89c4b_0_25"/>
          <p:cNvPicPr preferRelativeResize="0"/>
          <p:nvPr/>
        </p:nvPicPr>
        <p:blipFill rotWithShape="1">
          <a:blip r:embed="rId4">
            <a:alphaModFix/>
          </a:blip>
          <a:srcRect b="0" l="0" r="57277" t="0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b8a0347dc_0_47"/>
          <p:cNvSpPr txBox="1"/>
          <p:nvPr/>
        </p:nvSpPr>
        <p:spPr>
          <a:xfrm>
            <a:off x="1313950" y="500950"/>
            <a:ext cx="99954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Sugestão de Serviços na Nuvem 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0" name="Google Shape;240;g7b8a0347dc_0_47"/>
          <p:cNvPicPr preferRelativeResize="0"/>
          <p:nvPr/>
        </p:nvPicPr>
        <p:blipFill rotWithShape="1">
          <a:blip r:embed="rId3">
            <a:alphaModFix/>
          </a:blip>
          <a:srcRect b="0" l="0" r="57277" t="0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7b8a0347dc_0_47"/>
          <p:cNvSpPr txBox="1"/>
          <p:nvPr/>
        </p:nvSpPr>
        <p:spPr>
          <a:xfrm>
            <a:off x="1074650" y="2197945"/>
            <a:ext cx="96648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</a:t>
            </a:r>
            <a:r>
              <a:rPr lang="en-US" sz="2400"/>
              <a:t>	Amazon Web Server (AWS)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			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			</a:t>
            </a:r>
            <a:endParaRPr sz="2400"/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Azure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			</a:t>
            </a:r>
            <a:endParaRPr sz="2400"/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Google Cloud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g7b8a0347dc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3963" y="1900325"/>
            <a:ext cx="1278700" cy="12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7b8a0347dc_0_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8688" y="3270525"/>
            <a:ext cx="1749234" cy="114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7b8a0347dc_0_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5025" y="4837175"/>
            <a:ext cx="1001275" cy="10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b8a0347dc_0_54"/>
          <p:cNvSpPr txBox="1"/>
          <p:nvPr/>
        </p:nvSpPr>
        <p:spPr>
          <a:xfrm>
            <a:off x="1313950" y="500950"/>
            <a:ext cx="99954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Exemplificação com o Serviço Azure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1" name="Google Shape;251;g7b8a0347dc_0_54"/>
          <p:cNvPicPr preferRelativeResize="0"/>
          <p:nvPr/>
        </p:nvPicPr>
        <p:blipFill rotWithShape="1">
          <a:blip r:embed="rId3">
            <a:alphaModFix/>
          </a:blip>
          <a:srcRect b="0" l="0" r="57277" t="0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7b8a0347dc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2275" y="1641550"/>
            <a:ext cx="8693351" cy="40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b8a0347dc_0_60"/>
          <p:cNvSpPr txBox="1"/>
          <p:nvPr/>
        </p:nvSpPr>
        <p:spPr>
          <a:xfrm>
            <a:off x="1313950" y="500950"/>
            <a:ext cx="99954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onsolas"/>
                <a:ea typeface="Consolas"/>
                <a:cs typeface="Consolas"/>
                <a:sym typeface="Consolas"/>
              </a:rPr>
              <a:t>Conclusão:</a:t>
            </a:r>
            <a:endParaRPr b="1"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9" name="Google Shape;259;g7b8a0347dc_0_60"/>
          <p:cNvPicPr preferRelativeResize="0"/>
          <p:nvPr/>
        </p:nvPicPr>
        <p:blipFill rotWithShape="1">
          <a:blip r:embed="rId3">
            <a:alphaModFix/>
          </a:blip>
          <a:srcRect b="0" l="0" r="57277" t="0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7b8a0347dc_0_60"/>
          <p:cNvSpPr txBox="1"/>
          <p:nvPr/>
        </p:nvSpPr>
        <p:spPr>
          <a:xfrm>
            <a:off x="1479250" y="1734895"/>
            <a:ext cx="96648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</a:t>
            </a:r>
            <a:r>
              <a:rPr b="1" lang="en-US" sz="2200">
                <a:latin typeface="Consolas"/>
                <a:ea typeface="Consolas"/>
                <a:cs typeface="Consolas"/>
                <a:sym typeface="Consolas"/>
              </a:rPr>
              <a:t> o Customer Experience integrado entre todos os datasets a Clickbus vai poder analisar através dos dados qual é o meio de comunicação mais utilizado, qual é o preferido pelo seu cliente assim como o perfil de cliente que utiliza esse meio e assim podendo investir com contratação de serviços, treinamentos específicos com a sua equipe proporcionando o melhor atendimento para os clientes e sucessivamente seu crescimento no mercado.</a:t>
            </a: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"/>
          <p:cNvGrpSpPr/>
          <p:nvPr/>
        </p:nvGrpSpPr>
        <p:grpSpPr>
          <a:xfrm>
            <a:off x="3426899" y="4820112"/>
            <a:ext cx="2479155" cy="1241063"/>
            <a:chOff x="405949" y="3878464"/>
            <a:chExt cx="2479155" cy="1241063"/>
          </a:xfrm>
        </p:grpSpPr>
        <p:sp>
          <p:nvSpPr>
            <p:cNvPr id="91" name="Google Shape;91;p2"/>
            <p:cNvSpPr txBox="1"/>
            <p:nvPr/>
          </p:nvSpPr>
          <p:spPr>
            <a:xfrm>
              <a:off x="437704" y="3878464"/>
              <a:ext cx="24474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1C1E20"/>
                  </a:solidFill>
                  <a:latin typeface="Work Sans"/>
                  <a:ea typeface="Work Sans"/>
                  <a:cs typeface="Work Sans"/>
                  <a:sym typeface="Work Sans"/>
                </a:rPr>
                <a:t>Camila Bianchi</a:t>
              </a:r>
              <a:endParaRPr b="0" i="0" sz="2400" u="none" cap="none" strike="noStrike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pic>
          <p:nvPicPr>
            <p:cNvPr id="92" name="Google Shape;9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5949" y="4577853"/>
              <a:ext cx="361126" cy="361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2"/>
            <p:cNvSpPr txBox="1"/>
            <p:nvPr/>
          </p:nvSpPr>
          <p:spPr>
            <a:xfrm>
              <a:off x="837648" y="4536327"/>
              <a:ext cx="19050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Work Sans SemiBold"/>
                  <a:ea typeface="Work Sans SemiBold"/>
                  <a:cs typeface="Work Sans SemiBold"/>
                  <a:sym typeface="Work Sans SemiBold"/>
                </a:rPr>
                <a:t>camilabianchi</a:t>
              </a:r>
              <a:endParaRPr b="0" i="0" sz="1800" u="none" cap="none" strike="noStrike">
                <a:solidFill>
                  <a:schemeClr val="dk2"/>
                </a:solidFill>
                <a:latin typeface="Work Sans SemiBold"/>
                <a:ea typeface="Work Sans SemiBold"/>
                <a:cs typeface="Work Sans SemiBold"/>
                <a:sym typeface="Work Sans SemiBold"/>
              </a:endParaRPr>
            </a:p>
          </p:txBody>
        </p:sp>
      </p:grpSp>
      <p:grpSp>
        <p:nvGrpSpPr>
          <p:cNvPr id="94" name="Google Shape;94;p2"/>
          <p:cNvGrpSpPr/>
          <p:nvPr/>
        </p:nvGrpSpPr>
        <p:grpSpPr>
          <a:xfrm>
            <a:off x="6335053" y="4820110"/>
            <a:ext cx="2322612" cy="1282680"/>
            <a:chOff x="304011" y="3665573"/>
            <a:chExt cx="2322613" cy="1282680"/>
          </a:xfrm>
        </p:grpSpPr>
        <p:sp>
          <p:nvSpPr>
            <p:cNvPr id="95" name="Google Shape;95;p2"/>
            <p:cNvSpPr txBox="1"/>
            <p:nvPr/>
          </p:nvSpPr>
          <p:spPr>
            <a:xfrm>
              <a:off x="342724" y="3665573"/>
              <a:ext cx="2283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1C1E20"/>
                  </a:solidFill>
                  <a:latin typeface="Work Sans"/>
                  <a:ea typeface="Work Sans"/>
                  <a:cs typeface="Work Sans"/>
                  <a:sym typeface="Work Sans"/>
                </a:rPr>
                <a:t>Camila Lima</a:t>
              </a:r>
              <a:endParaRPr b="0" i="0" sz="2800" u="none" cap="none" strike="noStrike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pic>
          <p:nvPicPr>
            <p:cNvPr id="96" name="Google Shape;9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011" y="4365066"/>
              <a:ext cx="361126" cy="361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2"/>
            <p:cNvSpPr txBox="1"/>
            <p:nvPr/>
          </p:nvSpPr>
          <p:spPr>
            <a:xfrm>
              <a:off x="665145" y="4365053"/>
              <a:ext cx="19227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Work Sans SemiBold"/>
                  <a:ea typeface="Work Sans SemiBold"/>
                  <a:cs typeface="Work Sans SemiBold"/>
                  <a:sym typeface="Work Sans SemiBold"/>
                </a:rPr>
                <a:t>camilamlima</a:t>
              </a:r>
              <a:endParaRPr b="0" i="0" sz="1800" u="none" cap="none" strike="noStrike">
                <a:solidFill>
                  <a:schemeClr val="dk2"/>
                </a:solidFill>
                <a:latin typeface="Work Sans SemiBold"/>
                <a:ea typeface="Work Sans SemiBold"/>
                <a:cs typeface="Work Sans SemiBold"/>
                <a:sym typeface="Work Sans SemiBold"/>
              </a:endParaRPr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9086671" y="4820092"/>
            <a:ext cx="2437500" cy="1282713"/>
            <a:chOff x="175021" y="3705105"/>
            <a:chExt cx="2437500" cy="1282713"/>
          </a:xfrm>
        </p:grpSpPr>
        <p:sp>
          <p:nvSpPr>
            <p:cNvPr id="99" name="Google Shape;99;p2"/>
            <p:cNvSpPr txBox="1"/>
            <p:nvPr/>
          </p:nvSpPr>
          <p:spPr>
            <a:xfrm>
              <a:off x="175021" y="3705105"/>
              <a:ext cx="24375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1C1E20"/>
                  </a:solidFill>
                  <a:latin typeface="Work Sans"/>
                  <a:ea typeface="Work Sans"/>
                  <a:cs typeface="Work Sans"/>
                  <a:sym typeface="Work Sans"/>
                </a:rPr>
                <a:t>Sara Santana</a:t>
              </a:r>
              <a:endParaRPr b="0" i="0" sz="2800" u="none" cap="none" strike="noStrike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pic>
          <p:nvPicPr>
            <p:cNvPr id="100" name="Google Shape;10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323" y="4404612"/>
              <a:ext cx="361126" cy="361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2"/>
            <p:cNvSpPr txBox="1"/>
            <p:nvPr/>
          </p:nvSpPr>
          <p:spPr>
            <a:xfrm>
              <a:off x="886845" y="4404618"/>
              <a:ext cx="15711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Work Sans SemiBold"/>
                  <a:ea typeface="Work Sans SemiBold"/>
                  <a:cs typeface="Work Sans SemiBold"/>
                  <a:sym typeface="Work Sans SemiBold"/>
                </a:rPr>
                <a:t>sara-ss</a:t>
              </a:r>
              <a:endParaRPr b="0" i="0" sz="1800" u="none" cap="none" strike="noStrike">
                <a:solidFill>
                  <a:schemeClr val="dk2"/>
                </a:solidFill>
                <a:latin typeface="Work Sans SemiBold"/>
                <a:ea typeface="Work Sans SemiBold"/>
                <a:cs typeface="Work Sans SemiBold"/>
                <a:sym typeface="Work Sans SemiBold"/>
              </a:endParaRPr>
            </a:p>
          </p:txBody>
        </p:sp>
      </p:grpSp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0825" y="1025438"/>
            <a:ext cx="2009175" cy="6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1939463" y="1025400"/>
            <a:ext cx="17319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TIME</a:t>
            </a:r>
            <a:endParaRPr b="0" i="0" sz="4800" u="none" cap="none" strike="noStrike">
              <a:solidFill>
                <a:srgbClr val="FFFFFF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3839100" y="949200"/>
            <a:ext cx="45138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Graces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7398" y="2445823"/>
            <a:ext cx="1905000" cy="19050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34728" y="2504280"/>
            <a:ext cx="1905000" cy="19050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13104" y="2504280"/>
            <a:ext cx="1905000" cy="19050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grpSp>
        <p:nvGrpSpPr>
          <p:cNvPr id="108" name="Google Shape;108;p2"/>
          <p:cNvGrpSpPr/>
          <p:nvPr/>
        </p:nvGrpSpPr>
        <p:grpSpPr>
          <a:xfrm>
            <a:off x="547490" y="4820090"/>
            <a:ext cx="2450400" cy="1232682"/>
            <a:chOff x="309352" y="3837420"/>
            <a:chExt cx="2450400" cy="1232682"/>
          </a:xfrm>
        </p:grpSpPr>
        <p:sp>
          <p:nvSpPr>
            <p:cNvPr id="109" name="Google Shape;109;p2"/>
            <p:cNvSpPr txBox="1"/>
            <p:nvPr/>
          </p:nvSpPr>
          <p:spPr>
            <a:xfrm>
              <a:off x="309352" y="3837420"/>
              <a:ext cx="24504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1C1E20"/>
                  </a:solidFill>
                  <a:latin typeface="Work Sans"/>
                  <a:ea typeface="Work Sans"/>
                  <a:cs typeface="Work Sans"/>
                  <a:sym typeface="Work Sans"/>
                </a:rPr>
                <a:t>Angelina Inácio</a:t>
              </a:r>
              <a:endParaRPr b="0" i="0" sz="2400" u="none" cap="none" strike="noStrike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pic>
          <p:nvPicPr>
            <p:cNvPr id="110" name="Google Shape;11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7466" y="4536831"/>
              <a:ext cx="361126" cy="361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2"/>
            <p:cNvSpPr txBox="1"/>
            <p:nvPr/>
          </p:nvSpPr>
          <p:spPr>
            <a:xfrm>
              <a:off x="786189" y="4486902"/>
              <a:ext cx="18042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Work Sans SemiBold"/>
                  <a:ea typeface="Work Sans SemiBold"/>
                  <a:cs typeface="Work Sans SemiBold"/>
                  <a:sym typeface="Work Sans SemiBold"/>
                </a:rPr>
                <a:t>angelinainacio</a:t>
              </a:r>
              <a:endParaRPr b="0" i="0" sz="1800" u="none" cap="none" strike="noStrike">
                <a:solidFill>
                  <a:schemeClr val="dk2"/>
                </a:solidFill>
                <a:latin typeface="Work Sans SemiBold"/>
                <a:ea typeface="Work Sans SemiBold"/>
                <a:cs typeface="Work Sans SemiBold"/>
                <a:sym typeface="Work Sans SemiBold"/>
              </a:endParaRPr>
            </a:p>
          </p:txBody>
        </p:sp>
      </p:grpSp>
      <p:pic>
        <p:nvPicPr>
          <p:cNvPr id="112" name="Google Shape;112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5113" y="2445830"/>
            <a:ext cx="1905000" cy="19050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6181B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b8a0347dc_0_91"/>
          <p:cNvSpPr txBox="1"/>
          <p:nvPr>
            <p:ph idx="4294967295" type="body"/>
          </p:nvPr>
        </p:nvSpPr>
        <p:spPr>
          <a:xfrm>
            <a:off x="1100025" y="2683550"/>
            <a:ext cx="96528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50" lIns="89650" spcFirstLastPara="1" rIns="89650" wrap="square" tIns="896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57"/>
              <a:buFont typeface="Noto Sans Symbols"/>
              <a:buNone/>
            </a:pPr>
            <a:r>
              <a:rPr b="1" lang="en-US" sz="6000">
                <a:solidFill>
                  <a:srgbClr val="FFFF00"/>
                </a:solidFill>
              </a:rPr>
              <a:t>MUITO OBRIGADA!</a:t>
            </a:r>
            <a:endParaRPr b="1" sz="6000">
              <a:solidFill>
                <a:srgbClr val="FFFF00"/>
              </a:solidFill>
            </a:endParaRPr>
          </a:p>
        </p:txBody>
      </p:sp>
      <p:pic>
        <p:nvPicPr>
          <p:cNvPr id="266" name="Google Shape;266;g7b8a0347dc_0_91"/>
          <p:cNvPicPr preferRelativeResize="0"/>
          <p:nvPr/>
        </p:nvPicPr>
        <p:blipFill rotWithShape="1">
          <a:blip r:embed="rId3">
            <a:alphaModFix/>
          </a:blip>
          <a:srcRect b="0" l="0" r="57277" t="0"/>
          <a:stretch/>
        </p:blipFill>
        <p:spPr>
          <a:xfrm>
            <a:off x="10120401" y="5152937"/>
            <a:ext cx="1671277" cy="1283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7b8a0347dc_0_91"/>
          <p:cNvSpPr txBox="1"/>
          <p:nvPr/>
        </p:nvSpPr>
        <p:spPr>
          <a:xfrm>
            <a:off x="6398200" y="5293250"/>
            <a:ext cx="3862500" cy="13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2"/>
              <a:buFont typeface="Source Sans Pro"/>
              <a:buNone/>
            </a:pPr>
            <a:r>
              <a:rPr b="1" lang="en-US" sz="36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DATA SCIENCE </a:t>
            </a:r>
            <a:endParaRPr b="1" sz="36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2"/>
              <a:buFont typeface="Source Sans Pro"/>
              <a:buNone/>
            </a:pPr>
            <a:r>
              <a:rPr b="1" lang="en-US" sz="3600">
                <a:solidFill>
                  <a:srgbClr val="C6255A"/>
                </a:solidFill>
                <a:latin typeface="Work Sans"/>
                <a:ea typeface="Work Sans"/>
                <a:cs typeface="Work Sans"/>
                <a:sym typeface="Work Sans"/>
              </a:rPr>
              <a:t>BOOTCAMP</a:t>
            </a:r>
            <a:endParaRPr sz="3600">
              <a:solidFill>
                <a:srgbClr val="C6255A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idx="4294967295" type="body"/>
          </p:nvPr>
        </p:nvSpPr>
        <p:spPr>
          <a:xfrm>
            <a:off x="4202625" y="854075"/>
            <a:ext cx="60240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50" lIns="89650" spcFirstLastPara="1" rIns="89650" wrap="square" tIns="896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buSzPts val="3657"/>
              <a:buFont typeface="Noto Sans Symbols"/>
              <a:buNone/>
            </a:pPr>
            <a:r>
              <a:rPr b="1" lang="en-US" sz="480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DESAFIO CLICKBUS</a:t>
            </a:r>
            <a:endParaRPr b="1" sz="4800">
              <a:solidFill>
                <a:srgbClr val="1C1E20"/>
              </a:solidFill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638775" y="1980775"/>
            <a:ext cx="105762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Fundada em 2013, atualmente líder em inovação do setor rodoviário, a ClickBus também é o principal agente de mudança de comportamento de compra de passagens de ônibus no Brasil. Com mais de 120 empresas em seu portfólio que levam para mais de 4 mil destinos, a plataforma trabalha como um facilitador entre os viajantes e empresas de ônibus, evitando assim tempo gastos com filas. Até o final de 2017, vendeu online mais de 6 milhões de passagens rodoviárias. Buscando sempre inovar e melhorar seu atendimento, a ClickBus está aperfeiçoando o cenário e funcionalidades do Customer Experience.</a:t>
            </a:r>
            <a:endParaRPr b="1" i="0" sz="2400" u="none" cap="none" strike="noStrike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57277" t="0"/>
          <a:stretch/>
        </p:blipFill>
        <p:spPr>
          <a:xfrm>
            <a:off x="11317097" y="6154397"/>
            <a:ext cx="526802" cy="40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763" y="584363"/>
            <a:ext cx="26844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b8a0347dc_0_71"/>
          <p:cNvSpPr txBox="1"/>
          <p:nvPr>
            <p:ph idx="4294967295" type="body"/>
          </p:nvPr>
        </p:nvSpPr>
        <p:spPr>
          <a:xfrm>
            <a:off x="4202625" y="854075"/>
            <a:ext cx="60240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50" lIns="89650" spcFirstLastPara="1" rIns="89650" wrap="square" tIns="896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buSzPts val="3657"/>
              <a:buFont typeface="Noto Sans Symbols"/>
              <a:buNone/>
            </a:pPr>
            <a:r>
              <a:rPr b="1" lang="en-US" sz="480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CLIENTE CLICKBUS </a:t>
            </a:r>
            <a:endParaRPr b="1" sz="4800">
              <a:solidFill>
                <a:srgbClr val="1C1E20"/>
              </a:solidFill>
            </a:endParaRPr>
          </a:p>
        </p:txBody>
      </p:sp>
      <p:sp>
        <p:nvSpPr>
          <p:cNvPr id="126" name="Google Shape;126;g7b8a0347dc_0_71"/>
          <p:cNvSpPr/>
          <p:nvPr/>
        </p:nvSpPr>
        <p:spPr>
          <a:xfrm>
            <a:off x="638775" y="1980775"/>
            <a:ext cx="105762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7" name="Google Shape;127;g7b8a0347dc_0_71"/>
          <p:cNvPicPr preferRelativeResize="0"/>
          <p:nvPr/>
        </p:nvPicPr>
        <p:blipFill rotWithShape="1">
          <a:blip r:embed="rId3">
            <a:alphaModFix/>
          </a:blip>
          <a:srcRect b="0" l="0" r="57277" t="0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7b8a0347dc_0_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763" y="584363"/>
            <a:ext cx="26844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7b8a0347dc_0_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5913" y="1727375"/>
            <a:ext cx="7241926" cy="45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b8a0347dc_0_79"/>
          <p:cNvSpPr txBox="1"/>
          <p:nvPr>
            <p:ph idx="4294967295" type="body"/>
          </p:nvPr>
        </p:nvSpPr>
        <p:spPr>
          <a:xfrm>
            <a:off x="4202625" y="854075"/>
            <a:ext cx="60240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50" lIns="89650" spcFirstLastPara="1" rIns="89650" wrap="square" tIns="896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buSzPts val="3657"/>
              <a:buFont typeface="Noto Sans Symbols"/>
              <a:buNone/>
            </a:pPr>
            <a:r>
              <a:rPr b="1" lang="en-US" sz="480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DADOS</a:t>
            </a:r>
            <a:r>
              <a:rPr b="1" lang="en-US" sz="480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CLICKBUS </a:t>
            </a:r>
            <a:endParaRPr b="1" sz="4800">
              <a:solidFill>
                <a:srgbClr val="1C1E20"/>
              </a:solidFill>
            </a:endParaRPr>
          </a:p>
        </p:txBody>
      </p:sp>
      <p:sp>
        <p:nvSpPr>
          <p:cNvPr id="135" name="Google Shape;135;g7b8a0347dc_0_79"/>
          <p:cNvSpPr/>
          <p:nvPr/>
        </p:nvSpPr>
        <p:spPr>
          <a:xfrm>
            <a:off x="638775" y="1980775"/>
            <a:ext cx="105762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6" name="Google Shape;136;g7b8a0347dc_0_79"/>
          <p:cNvPicPr preferRelativeResize="0"/>
          <p:nvPr/>
        </p:nvPicPr>
        <p:blipFill rotWithShape="1">
          <a:blip r:embed="rId3">
            <a:alphaModFix/>
          </a:blip>
          <a:srcRect b="0" l="0" r="57277" t="0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7b8a0347dc_0_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763" y="584363"/>
            <a:ext cx="26844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7b8a0347dc_0_79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8000" y="2118750"/>
            <a:ext cx="6024000" cy="3726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7b8a0347dc_0_79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949025"/>
            <a:ext cx="6024000" cy="3809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6181B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idx="4294967295" type="body"/>
          </p:nvPr>
        </p:nvSpPr>
        <p:spPr>
          <a:xfrm>
            <a:off x="573850" y="854075"/>
            <a:ext cx="96528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50" lIns="89650" spcFirstLastPara="1" rIns="89650" wrap="square" tIns="896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buSzPts val="3657"/>
              <a:buFont typeface="Noto Sans Symbols"/>
              <a:buNone/>
            </a:pPr>
            <a:r>
              <a:rPr b="1" lang="en-US" sz="4800">
                <a:solidFill>
                  <a:srgbClr val="A7D86D"/>
                </a:solidFill>
              </a:rPr>
              <a:t>📖 </a:t>
            </a:r>
            <a:r>
              <a:rPr b="1" lang="en-U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CENÁRIO</a:t>
            </a:r>
            <a:endParaRPr b="1" sz="4800"/>
          </a:p>
        </p:txBody>
      </p:sp>
      <p:sp>
        <p:nvSpPr>
          <p:cNvPr id="145" name="Google Shape;145;p3"/>
          <p:cNvSpPr/>
          <p:nvPr/>
        </p:nvSpPr>
        <p:spPr>
          <a:xfrm>
            <a:off x="667925" y="1980775"/>
            <a:ext cx="10603800" cy="3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Customer Experience é </a:t>
            </a: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 c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onjunto de interações que ocorrem entre uma empresa e o seu cliente, construindo uma memória e sentimentos entre ambos. Essas interações podem ocorrer através de Ura telefônica, Chat Online, Whatsapp e e-mail. E como as informações possuem </a:t>
            </a: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fontes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diferentes, precisamos integrar todos esses dados para conseguir extrair as melhores informações referentes ao cliente.</a:t>
            </a:r>
            <a:endParaRPr b="0" i="0" sz="2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3">
            <a:alphaModFix/>
          </a:blip>
          <a:srcRect b="0" l="0" r="57277" t="0"/>
          <a:stretch/>
        </p:blipFill>
        <p:spPr>
          <a:xfrm>
            <a:off x="11317097" y="6154397"/>
            <a:ext cx="526802" cy="40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7b8a0347dc_0_66"/>
          <p:cNvPicPr preferRelativeResize="0"/>
          <p:nvPr/>
        </p:nvPicPr>
        <p:blipFill rotWithShape="1">
          <a:blip r:embed="rId3">
            <a:alphaModFix/>
          </a:blip>
          <a:srcRect b="0" l="0" r="57277" t="0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7b8a0347dc_0_66"/>
          <p:cNvSpPr txBox="1"/>
          <p:nvPr>
            <p:ph idx="4294967295" type="body"/>
          </p:nvPr>
        </p:nvSpPr>
        <p:spPr>
          <a:xfrm>
            <a:off x="2845875" y="742575"/>
            <a:ext cx="60240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50" lIns="89650" spcFirstLastPara="1" rIns="89650" wrap="square" tIns="896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buSzPts val="3657"/>
              <a:buFont typeface="Noto Sans Symbols"/>
              <a:buNone/>
            </a:pPr>
            <a:r>
              <a:rPr b="1" lang="en-US" sz="480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480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DATA COLLECTION </a:t>
            </a:r>
            <a:endParaRPr b="1" sz="4800">
              <a:solidFill>
                <a:srgbClr val="1C1E20"/>
              </a:solidFill>
            </a:endParaRPr>
          </a:p>
        </p:txBody>
      </p:sp>
      <p:pic>
        <p:nvPicPr>
          <p:cNvPr id="154" name="Google Shape;154;g7b8a0347dc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388" y="2005513"/>
            <a:ext cx="75152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b8a0347dc_0_6"/>
          <p:cNvSpPr txBox="1"/>
          <p:nvPr>
            <p:ph idx="4294967295" type="body"/>
          </p:nvPr>
        </p:nvSpPr>
        <p:spPr>
          <a:xfrm>
            <a:off x="573850" y="854075"/>
            <a:ext cx="96528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50" lIns="89650" spcFirstLastPara="1" rIns="89650" wrap="square" tIns="896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buSzPts val="3657"/>
              <a:buFont typeface="Noto Sans Symbols"/>
              <a:buNone/>
            </a:pPr>
            <a:r>
              <a:rPr b="1" lang="en-US" sz="3600">
                <a:solidFill>
                  <a:srgbClr val="1C1E20"/>
                </a:solidFill>
              </a:rPr>
              <a:t>📌 </a:t>
            </a:r>
            <a:r>
              <a:rPr b="1" lang="en-US" sz="480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DESAFIO CLICKBUS</a:t>
            </a:r>
            <a:endParaRPr b="1" sz="4800">
              <a:solidFill>
                <a:srgbClr val="1C1E20"/>
              </a:solidFill>
            </a:endParaRPr>
          </a:p>
        </p:txBody>
      </p:sp>
      <p:sp>
        <p:nvSpPr>
          <p:cNvPr id="160" name="Google Shape;160;g7b8a0347dc_0_6"/>
          <p:cNvSpPr/>
          <p:nvPr/>
        </p:nvSpPr>
        <p:spPr>
          <a:xfrm>
            <a:off x="638775" y="1828375"/>
            <a:ext cx="10576200" cy="4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Criar uma modelagem de dados voltada a armazenar os contatos das quatro origens citadas anteriormente de forma unificada, identificando como e com quais tecnologias essa integração pode ser feita.</a:t>
            </a:r>
            <a:endParaRPr b="1" sz="240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A partir da modelagem, construir consultas que respondam às três questões abaixo:</a:t>
            </a:r>
            <a:endParaRPr b="1" sz="240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1) Quantidade de contatos nas últimas 24h por cliente</a:t>
            </a:r>
            <a:endParaRPr b="1" sz="240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2) Todas as interações de cada plataforma por cliente</a:t>
            </a:r>
            <a:endParaRPr b="1" sz="240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3) Última interação e qual plataforma por cliente</a:t>
            </a:r>
            <a:endParaRPr b="1" sz="240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1" name="Google Shape;161;g7b8a0347dc_0_6"/>
          <p:cNvPicPr preferRelativeResize="0"/>
          <p:nvPr/>
        </p:nvPicPr>
        <p:blipFill rotWithShape="1">
          <a:blip r:embed="rId3">
            <a:alphaModFix/>
          </a:blip>
          <a:srcRect b="0" l="0" r="57277" t="0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c842e7618_0_8"/>
          <p:cNvSpPr txBox="1"/>
          <p:nvPr/>
        </p:nvSpPr>
        <p:spPr>
          <a:xfrm>
            <a:off x="1992150" y="547150"/>
            <a:ext cx="8207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onsolas"/>
                <a:ea typeface="Consolas"/>
                <a:cs typeface="Consolas"/>
                <a:sym typeface="Consolas"/>
              </a:rPr>
              <a:t>Para a realização do desafio foram utilizadas as seguintes ferramentas:</a:t>
            </a:r>
            <a:endParaRPr b="1" sz="3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8" name="Google Shape;168;g6c842e7618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00" y="1915125"/>
            <a:ext cx="2644701" cy="13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6c842e7618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5125" y="1753075"/>
            <a:ext cx="3015975" cy="11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6c842e7618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1650" y="2061050"/>
            <a:ext cx="3015952" cy="10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6c842e7618_0_8"/>
          <p:cNvSpPr txBox="1"/>
          <p:nvPr/>
        </p:nvSpPr>
        <p:spPr>
          <a:xfrm>
            <a:off x="889975" y="3460775"/>
            <a:ext cx="2644800" cy="25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Linguagem de programação de alto nível.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g6c842e7618_0_8"/>
          <p:cNvSpPr txBox="1"/>
          <p:nvPr/>
        </p:nvSpPr>
        <p:spPr>
          <a:xfrm>
            <a:off x="4535125" y="3460775"/>
            <a:ext cx="2644800" cy="25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Sistema de gerenciamento de banco de dados.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g6c842e7618_0_8"/>
          <p:cNvSpPr txBox="1"/>
          <p:nvPr/>
        </p:nvSpPr>
        <p:spPr>
          <a:xfrm>
            <a:off x="8471650" y="3460775"/>
            <a:ext cx="2644800" cy="25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Plataforma de gerenciamento de fluxo de trabalho.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4" name="Google Shape;174;g6c842e7618_0_8"/>
          <p:cNvPicPr preferRelativeResize="0"/>
          <p:nvPr/>
        </p:nvPicPr>
        <p:blipFill rotWithShape="1">
          <a:blip r:embed="rId6">
            <a:alphaModFix/>
          </a:blip>
          <a:srcRect b="0" l="0" r="57277" t="0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Sara Santana</dc:creator>
</cp:coreProperties>
</file>