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Hin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ind-regular.fntdata"/><Relationship Id="rId14" Type="http://schemas.openxmlformats.org/officeDocument/2006/relationships/slide" Target="slides/slide10.xml"/><Relationship Id="rId16" Type="http://schemas.openxmlformats.org/officeDocument/2006/relationships/font" Target="fonts/Hi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flipH="1" rot="5400000">
            <a:off x="7987921" y="280747"/>
            <a:ext cx="1436798" cy="875312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 flipH="1" rot="5400000">
            <a:off x="7711954" y="1152043"/>
            <a:ext cx="1779871" cy="1084184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 flipH="1" rot="-5400000">
            <a:off x="8520892" y="2338195"/>
            <a:ext cx="542403" cy="33042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 flipH="1" rot="5400000">
            <a:off x="-280461" y="2947980"/>
            <a:ext cx="1435651" cy="87453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flipH="1" rot="-5400000">
            <a:off x="-209916" y="4278659"/>
            <a:ext cx="1075013" cy="65517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flipH="1" rot="-5400000">
            <a:off x="276080" y="3815951"/>
            <a:ext cx="743793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">
  <p:cSld name="BLANK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70" name="Shape 17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Shape 175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3" name="Shape 23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5" name="Shape 3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6" name="Shape 3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 flipH="1" rot="-5400000">
            <a:off x="-358985" y="3663619"/>
            <a:ext cx="1838515" cy="1120555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6" name="Shape 5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2" name="Shape 72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2" name="Shape 8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3" name="Shape 83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89" name="Shape 8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6" name="Shape 9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Shape 9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3" name="Shape 103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0" name="Shape 110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1" name="Shape 111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17" name="Shape 11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mall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0" name="Shape 13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32850" y="374550"/>
            <a:ext cx="7053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Exemplos e Aplicações:</a:t>
            </a:r>
            <a:endParaRPr b="1"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onde começar?</a:t>
            </a:r>
            <a:endParaRPr/>
          </a:p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1067100" y="1220350"/>
            <a:ext cx="29247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CC00"/>
                </a:solidFill>
              </a:rPr>
              <a:t>O que é JQuery?</a:t>
            </a:r>
            <a:endParaRPr sz="1200">
              <a:solidFill>
                <a:srgbClr val="FFCC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Lançada em 2006, por John Resig, jQuery, segundo definição consta em seu site, trata-se de uma rápida, pequena e rica em features biblioteca JavaScript.</a:t>
            </a:r>
            <a:br>
              <a:rPr lang="en" sz="1200"/>
            </a:br>
            <a:br>
              <a:rPr lang="en" sz="1200"/>
            </a:br>
            <a:r>
              <a:rPr lang="en" sz="1200"/>
              <a:t>Como o lema "Write less, do more." (escreva menos, faça mais), jQuery revolucionou o desenvolvimento web, sendo presente em inúmeros projetos atualmente.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182529" y="1220350"/>
            <a:ext cx="32577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6600"/>
                </a:solidFill>
              </a:rPr>
              <a:t>Por que é tão utilizado?</a:t>
            </a:r>
            <a:endParaRPr sz="1200">
              <a:solidFill>
                <a:srgbClr val="FF66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Com jQuery é possível fazer diversos efeitos com poucas linhas e, que custariam dezenas de linhas em JavaScript puro.</a:t>
            </a:r>
            <a:br>
              <a:rPr lang="en" sz="1200"/>
            </a:b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b="0" i="0" lang="en"/>
            </a:br>
            <a:r>
              <a:rPr b="0" i="0" lang="en"/>
              <a:t>Alguns recursos oferecidos facilmente pelo jQuery:</a:t>
            </a:r>
            <a:br>
              <a:rPr b="0" i="0" lang="en"/>
            </a:br>
            <a:br>
              <a:rPr b="0" i="0" lang="en"/>
            </a:br>
            <a:r>
              <a:rPr b="0" i="0" lang="en"/>
              <a:t>-Seleção e manipulação de elementos HTML;</a:t>
            </a:r>
            <a:endParaRPr b="0" i="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/>
              <a:t>-Manipulação de CSS;</a:t>
            </a:r>
            <a:endParaRPr b="0" i="0"/>
          </a:p>
          <a:p>
            <a:pPr indent="0" lvl="0" mar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/>
              <a:t>-Efeitos e animações;</a:t>
            </a:r>
            <a:br>
              <a:rPr b="0" i="0" lang="en"/>
            </a:br>
            <a:r>
              <a:rPr b="0" i="0" lang="en"/>
              <a:t>-Navegação pelo DOM;</a:t>
            </a:r>
            <a:br>
              <a:rPr b="0" i="0" lang="en"/>
            </a:br>
            <a:r>
              <a:rPr b="0" i="0" lang="en"/>
              <a:t>-Ajax;</a:t>
            </a:r>
            <a:br>
              <a:rPr b="0" i="0" lang="en"/>
            </a:br>
            <a:r>
              <a:rPr b="0" i="0" lang="en"/>
              <a:t>-Eventos;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4294967295" type="ctrTitle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“Instalando” JQuery</a:t>
            </a:r>
            <a:endParaRPr sz="4800"/>
          </a:p>
        </p:txBody>
      </p:sp>
      <p:sp>
        <p:nvSpPr>
          <p:cNvPr id="202" name="Shape 202"/>
          <p:cNvSpPr txBox="1"/>
          <p:nvPr>
            <p:ph idx="4294967295" type="subTitle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CCFF"/>
                </a:solidFill>
              </a:rPr>
              <a:t>Não é necessário instalar nada</a:t>
            </a:r>
            <a:endParaRPr b="1">
              <a:solidFill>
                <a:srgbClr val="33CCFF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Deve-se apenas linkar o arquivo JavaScript com a biblioteca jQuery</a:t>
            </a:r>
            <a:endParaRPr b="1" sz="1800"/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1540" r="1540" t="0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ctrTitle"/>
          </p:nvPr>
        </p:nvSpPr>
        <p:spPr>
          <a:xfrm>
            <a:off x="2035575" y="10970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fazer essa linkagem</a:t>
            </a:r>
            <a:endParaRPr/>
          </a:p>
        </p:txBody>
      </p:sp>
      <p:sp>
        <p:nvSpPr>
          <p:cNvPr id="209" name="Shape 209"/>
          <p:cNvSpPr txBox="1"/>
          <p:nvPr>
            <p:ph idx="1" type="subTitle"/>
          </p:nvPr>
        </p:nvSpPr>
        <p:spPr>
          <a:xfrm>
            <a:off x="2158125" y="15201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Há duas opções: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-Pelo arquivo local</a:t>
            </a:r>
            <a:br>
              <a:rPr lang="en"/>
            </a:br>
            <a:r>
              <a:rPr lang="en"/>
              <a:t>	(Disponível no site oficial jquery.com)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-Pelo arquivo público remoto, usando o elemento 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2525625" y="705225"/>
            <a:ext cx="5728754" cy="427397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4294967295" type="body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 elemento, na prática, ficará assim:</a:t>
            </a:r>
            <a:endParaRPr sz="1800"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550" y="937900"/>
            <a:ext cx="5314951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858913" y="31277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 “.ready()”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44563" y="948773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P</a:t>
            </a:r>
            <a:r>
              <a:rPr lang="en"/>
              <a:t>recisamos nos certificar que os eventos sejam lidos quando o</a:t>
            </a:r>
            <a:r>
              <a:rPr lang="en"/>
              <a:t> DOM estiver pronto.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Para fazer isso, nós registramos o evento ready (pronto) para o documento:</a:t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1469675" y="3460675"/>
            <a:ext cx="7053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</a:rPr>
              <a:t>$(document).ready(function() {</a:t>
            </a:r>
            <a:br>
              <a:rPr b="1" lang="en" sz="2400">
                <a:solidFill>
                  <a:srgbClr val="F3F3F3"/>
                </a:solidFill>
              </a:rPr>
            </a:br>
            <a:r>
              <a:rPr b="1" lang="en" sz="2400">
                <a:solidFill>
                  <a:srgbClr val="F3F3F3"/>
                </a:solidFill>
              </a:rPr>
              <a:t>	// isso será executado quando o DOM estiver pronto</a:t>
            </a:r>
            <a:br>
              <a:rPr b="1" lang="en" sz="2400">
                <a:solidFill>
                  <a:srgbClr val="F3F3F3"/>
                </a:solidFill>
              </a:rPr>
            </a:br>
            <a:r>
              <a:rPr b="1" lang="en" sz="2400">
                <a:solidFill>
                  <a:srgbClr val="F3F3F3"/>
                </a:solidFill>
              </a:rPr>
              <a:t>});</a:t>
            </a:r>
            <a:endParaRPr b="1"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4294967295" type="ctrTitle"/>
          </p:nvPr>
        </p:nvSpPr>
        <p:spPr>
          <a:xfrm>
            <a:off x="926600" y="2201025"/>
            <a:ext cx="5635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Entendendo $()</a:t>
            </a:r>
            <a:endParaRPr sz="7200"/>
          </a:p>
        </p:txBody>
      </p:sp>
      <p:sp>
        <p:nvSpPr>
          <p:cNvPr id="229" name="Shape 229"/>
          <p:cNvSpPr txBox="1"/>
          <p:nvPr>
            <p:ph idx="4294967295" type="subTitle"/>
          </p:nvPr>
        </p:nvSpPr>
        <p:spPr>
          <a:xfrm>
            <a:off x="1672075" y="3411552"/>
            <a:ext cx="563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Exemplo, </a:t>
            </a:r>
            <a:r>
              <a:rPr lang="en"/>
              <a:t>$("alvo") é um seletor do jQuery, neste caso, ele seleciona todos os elementos alvo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5066647" y="717180"/>
            <a:ext cx="275621" cy="26317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6717424" y="1501365"/>
            <a:ext cx="484172" cy="484200"/>
            <a:chOff x="570875" y="4322250"/>
            <a:chExt cx="443300" cy="443325"/>
          </a:xfrm>
        </p:grpSpPr>
        <p:sp>
          <p:nvSpPr>
            <p:cNvPr id="232" name="Shape 232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Shape 236"/>
          <p:cNvSpPr/>
          <p:nvPr/>
        </p:nvSpPr>
        <p:spPr>
          <a:xfrm rot="-931596">
            <a:off x="6258096" y="1950628"/>
            <a:ext cx="186411" cy="177991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Vejamos alguns exemplo de sua utilização.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× $(‘h1’) 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× $(‘p’)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× $(‘#conteudo’)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× $(‘.teste’)</a:t>
            </a:r>
            <a:endParaRPr/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 alvo é um seletor CSS para TAG, ID ou classe.</a:t>
            </a:r>
            <a:endParaRPr/>
          </a:p>
        </p:txBody>
      </p:sp>
      <p:sp>
        <p:nvSpPr>
          <p:cNvPr id="243" name="Shape 243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Estamos fazendo com que a jQuery encontre os elementos, H1, P, e os elementos com </a:t>
            </a:r>
            <a:r>
              <a:rPr b="1" lang="en"/>
              <a:t>id="conteúdo"</a:t>
            </a:r>
            <a:r>
              <a:rPr lang="en"/>
              <a:t> e a </a:t>
            </a:r>
            <a:r>
              <a:rPr b="1" lang="en"/>
              <a:t>class="teste"</a:t>
            </a:r>
            <a:r>
              <a:rPr lang="en"/>
              <a:t>. O requisito mínimo para a utilização da jQuery é saber utilizar os seletores CSS.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