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8" r:id="rId3"/>
    <p:sldId id="261" r:id="rId4"/>
    <p:sldId id="259" r:id="rId5"/>
    <p:sldId id="284" r:id="rId6"/>
    <p:sldId id="285" r:id="rId7"/>
    <p:sldId id="258" r:id="rId8"/>
    <p:sldId id="292" r:id="rId9"/>
    <p:sldId id="263" r:id="rId10"/>
    <p:sldId id="264" r:id="rId11"/>
    <p:sldId id="303" r:id="rId12"/>
    <p:sldId id="265" r:id="rId13"/>
    <p:sldId id="266" r:id="rId14"/>
    <p:sldId id="267" r:id="rId15"/>
    <p:sldId id="280" r:id="rId16"/>
    <p:sldId id="281" r:id="rId17"/>
    <p:sldId id="282" r:id="rId18"/>
    <p:sldId id="299" r:id="rId19"/>
    <p:sldId id="300" r:id="rId20"/>
    <p:sldId id="286" r:id="rId21"/>
    <p:sldId id="271" r:id="rId22"/>
    <p:sldId id="287" r:id="rId23"/>
    <p:sldId id="288" r:id="rId24"/>
    <p:sldId id="289" r:id="rId25"/>
    <p:sldId id="290" r:id="rId26"/>
    <p:sldId id="291" r:id="rId27"/>
    <p:sldId id="293" r:id="rId28"/>
    <p:sldId id="301" r:id="rId29"/>
    <p:sldId id="294" r:id="rId30"/>
    <p:sldId id="302" r:id="rId31"/>
    <p:sldId id="295" r:id="rId32"/>
    <p:sldId id="298" r:id="rId33"/>
    <p:sldId id="297" r:id="rId34"/>
    <p:sldId id="296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DC75F-2301-40AA-ABEA-7BA6C03A7ED2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F5E0-9F66-45EC-B90F-C9D34842DE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64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60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60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56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31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F5E0-9F66-45EC-B90F-C9D34842DE76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44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0C47C-CBF7-4D5B-D93A-54B51BC1B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EEE81-0D3F-7DAF-0CEE-F8067347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8C29A-9253-4047-F466-90A83CE0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1E1C5-3901-CACF-FD33-281266E0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E6035-6761-4B35-C223-FADEBE1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3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21A2F-263D-1725-7802-5C17A89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01ED1-50BF-FF44-AE00-B4E43DFC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E6B5E-9917-8D0C-020C-FAFAB43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83BB5-F4B8-725A-A09C-CAEFF73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D5DC5-01AA-DFED-66BC-FD63735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3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D7195-A52C-1E43-E1D8-10F18DCF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B089E-28CE-C567-6C07-4EAA921C3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94ED0-127C-DB81-88D4-87AB78B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0625A-23BF-C866-AEC4-F9BB0F7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66B7E-EAD7-3C2A-757F-83A28E1A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73C6-C32D-0EDE-6E60-E28AA65A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FFB44-FBD2-B81B-0D76-D2B91DA0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BFA38-3E0B-CF91-34DA-29A14581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8DD79-16CF-8A05-E583-BFD77B49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61447-7107-D7CD-D2A3-A5E46494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EF8C-EE98-276C-2740-6810217A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49C8E-7094-8C72-D53B-EC34BFE8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B2169-0D89-5D7C-5782-A9F20F7C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D07D5-43AC-31E3-C9A4-97DB3C9C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CB336-01E6-ED46-D08B-1E8F49C7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3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93A7-9037-E1B2-72DD-46E8825D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39346-3FDB-6473-4962-3A9DAC4D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DDA357-C8DB-EE27-3232-30FA0A55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883AAA-DA96-3293-992F-F9B4F259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57C37-0185-F13A-FF4B-FE2845BE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A6847-760E-B41A-B7C5-659C031D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6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18CDE-15A7-1ACC-4895-96B38BA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3F564-13F8-07A7-0D63-B4A323AF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07D9C-72A1-6CD2-276B-C5DB079D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6E5CF-7CB9-1494-FEC7-E24EE1C79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61B909-ADD8-F52A-FBA7-DDAA9BE9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116EEE-758F-DBE4-2B8B-0E5D68E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4E5C1B-0923-4A4B-9C05-4048BFD1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872634-D377-2C28-FCEC-D0E449C3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020E-794D-4D6A-568A-C53CB42D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B2EE78-35A3-AE0E-E405-3AF9FD33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66A1F5-8C22-FDF0-40BE-0DADB004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836AC7-AB49-043C-59D4-B1FD993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59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117813-62F5-FD75-521B-B2E371D7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145202-8374-E46E-1BF9-D727E7D5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665D4E-B114-66DF-8010-AFF012EE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2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FB0B4-8C9E-2A74-5E03-A45F386A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04AD6-7D33-1679-0677-A8A3310C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A5FAD-B823-A2F2-9811-9D57E275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0DEF5E-944B-90E2-ACE7-4F911F8B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6D916-FB8E-D6D4-DF75-F9F7B2D8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9DAF5-5206-7733-94FC-AC6B61A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96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CF06-A72E-0C99-54C1-0A60A686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E9CFE4-3D78-D028-5B5E-7709EED5E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F5A11-51F5-3D21-CFD7-F81BFE7D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7F3B41-4419-A161-DC5D-85B1600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F29ED3-3963-AF91-0DDD-4B85F84F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2ED49-D3FD-1AB4-8C49-B82AA7F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42F0CF-20F5-6B75-A46A-30EE50B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8BDF1-CE20-7186-A33E-70378C96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01227-7775-660D-AD00-0CBD90DE7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09A0-9176-41AC-9C80-91B084272526}" type="datetimeFigureOut">
              <a:rPr lang="es-CO" smtClean="0"/>
              <a:t>04/07/2022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E9803-AD4F-ABBF-1CE0-CC1225C34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C661C-8D3B-E548-1BAB-E33CEDD7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AB93-F2E6-48D1-BC05-0B6784A5E76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39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CF9B836-722C-9094-B43A-5922196559FE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ADE5AD-7F0E-AEE0-6A4D-AF8F74AFB3C9}"/>
              </a:ext>
            </a:extLst>
          </p:cNvPr>
          <p:cNvSpPr txBox="1"/>
          <p:nvPr/>
        </p:nvSpPr>
        <p:spPr>
          <a:xfrm>
            <a:off x="1240226" y="1441194"/>
            <a:ext cx="9867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i="0" dirty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 habilitación de suelo como factor explicativo de la heterogeneidad espacial de la oferta de Vivienda de Interés Social en Colombia </a:t>
            </a:r>
            <a:endParaRPr lang="es-CO" sz="6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1683D-BCF3-F19C-2C2E-AB6062BAEE5A}"/>
              </a:ext>
            </a:extLst>
          </p:cNvPr>
          <p:cNvSpPr txBox="1"/>
          <p:nvPr/>
        </p:nvSpPr>
        <p:spPr>
          <a:xfrm>
            <a:off x="1240226" y="4691208"/>
            <a:ext cx="796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Maria Camila Cely Moreno – Sara Ospina Giraldo - Universidad de los Andes </a:t>
            </a:r>
          </a:p>
        </p:txBody>
      </p:sp>
    </p:spTree>
    <p:extLst>
      <p:ext uri="{BB962C8B-B14F-4D97-AF65-F5344CB8AC3E}">
        <p14:creationId xmlns:p14="http://schemas.microsoft.com/office/powerpoint/2010/main" val="7803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947085" y="1771824"/>
            <a:ext cx="4386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Contaminación exterior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Estos barrios están más cerca a instalaciones con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altas emisiones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y más cerca de las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autopistas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FC4338-69F7-B216-AA3F-C5381EB71073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1D8FC9-1000-9CCC-2F57-3DF10471467A}"/>
              </a:ext>
            </a:extLst>
          </p:cNvPr>
          <p:cNvSpPr txBox="1"/>
          <p:nvPr/>
        </p:nvSpPr>
        <p:spPr>
          <a:xfrm>
            <a:off x="6579745" y="1771824"/>
            <a:ext cx="46651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Contaminación interior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estos barrios las viviendas son más antiguas, propensas a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moho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y polvo.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estos barrios hay más viviendas vacías, propensas a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plagas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insectos y roedores.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estos barrios los adultos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fuman 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más.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AACC9F-3CF6-75CA-8ED0-2E8171EC1A02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394285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C4338-69F7-B216-AA3F-C5381EB71073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AACC9F-3CF6-75CA-8ED0-2E8171EC1A02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CFEA2B-DCE4-05C5-78EB-5686F4C5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4" y="1427992"/>
            <a:ext cx="4210638" cy="54300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B39FC5-C2B8-EA89-4C6B-E1A34236DC92}"/>
              </a:ext>
            </a:extLst>
          </p:cNvPr>
          <p:cNvSpPr txBox="1"/>
          <p:nvPr/>
        </p:nvSpPr>
        <p:spPr>
          <a:xfrm>
            <a:off x="3956862" y="5934670"/>
            <a:ext cx="3239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Distribución de instalaciones emisoras de alta contaminación (EPA 2011)</a:t>
            </a:r>
          </a:p>
        </p:txBody>
      </p:sp>
    </p:spTree>
    <p:extLst>
      <p:ext uri="{BB962C8B-B14F-4D97-AF65-F5344CB8AC3E}">
        <p14:creationId xmlns:p14="http://schemas.microsoft.com/office/powerpoint/2010/main" val="289659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¿Con qué información se cuenta?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427FD6-F493-64DB-1F48-3E2D0DE0725A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69182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2B3CA0E-9A1D-3721-3A66-F4A52AB227EE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71572DD-3598-0A7C-CD4C-697992FF8443}"/>
              </a:ext>
            </a:extLst>
          </p:cNvPr>
          <p:cNvSpPr/>
          <p:nvPr/>
        </p:nvSpPr>
        <p:spPr>
          <a:xfrm>
            <a:off x="720570" y="189406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383A83-689D-01B7-61C0-54BB51375A30}"/>
              </a:ext>
            </a:extLst>
          </p:cNvPr>
          <p:cNvSpPr/>
          <p:nvPr/>
        </p:nvSpPr>
        <p:spPr>
          <a:xfrm>
            <a:off x="720570" y="3050759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69832B-41D4-0A03-8FDB-F2C27ACABDED}"/>
              </a:ext>
            </a:extLst>
          </p:cNvPr>
          <p:cNvSpPr/>
          <p:nvPr/>
        </p:nvSpPr>
        <p:spPr>
          <a:xfrm>
            <a:off x="720570" y="420745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3EF3D3-9AA3-43AE-C842-EB5D8B9EEDBA}"/>
              </a:ext>
            </a:extLst>
          </p:cNvPr>
          <p:cNvSpPr/>
          <p:nvPr/>
        </p:nvSpPr>
        <p:spPr>
          <a:xfrm>
            <a:off x="720570" y="5364149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7B0769-1811-D056-2EC7-EBC93E87F204}"/>
              </a:ext>
            </a:extLst>
          </p:cNvPr>
          <p:cNvSpPr txBox="1"/>
          <p:nvPr/>
        </p:nvSpPr>
        <p:spPr>
          <a:xfrm>
            <a:off x="1629452" y="1977435"/>
            <a:ext cx="710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la habilitación de suelo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7C0898-DB60-71AE-8740-5A0B890DACAB}"/>
              </a:ext>
            </a:extLst>
          </p:cNvPr>
          <p:cNvSpPr txBox="1"/>
          <p:nvPr/>
        </p:nvSpPr>
        <p:spPr>
          <a:xfrm>
            <a:off x="1629451" y="3167424"/>
            <a:ext cx="692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la vivienda VIS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AD01AA-D97D-D03A-F071-88570F39827A}"/>
              </a:ext>
            </a:extLst>
          </p:cNvPr>
          <p:cNvSpPr txBox="1"/>
          <p:nvPr/>
        </p:nvSpPr>
        <p:spPr>
          <a:xfrm>
            <a:off x="1629451" y="4357413"/>
            <a:ext cx="722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los subsidios Mi Casa Ya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1B3158-4701-3AEA-A8A8-95562631F755}"/>
              </a:ext>
            </a:extLst>
          </p:cNvPr>
          <p:cNvSpPr txBox="1"/>
          <p:nvPr/>
        </p:nvSpPr>
        <p:spPr>
          <a:xfrm>
            <a:off x="1629452" y="5511557"/>
            <a:ext cx="946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las aglomeraciones y municipios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14F110-74C7-8130-B89F-7BC73B0877D7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57977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971726" y="1554114"/>
            <a:ext cx="9657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Definición: </a:t>
            </a:r>
          </a:p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habilitación del suelo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Hectáreas habilitadas entre el 200X y el 2020 para todo el país. 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Definición: 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Fuente: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IGAC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Variables: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s-CO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FD6178-4524-81FC-5EE1-032C22CE4EE8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6B9546-0418-7A27-1EDB-B00FD1D5B935}"/>
              </a:ext>
            </a:extLst>
          </p:cNvPr>
          <p:cNvSpPr/>
          <p:nvPr/>
        </p:nvSpPr>
        <p:spPr>
          <a:xfrm>
            <a:off x="720570" y="189406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2F8B62-9CDD-64BB-CDE4-805B82CEFB1A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19605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971726" y="1554114"/>
            <a:ext cx="9657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la Vivienda de Interés Social en Colombia. 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Proyectos realizados de Vivienda de Interés Social entre el 2012 y el 2020 para todo el país.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Definición: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Fuentes: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Camacol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Variables:</a:t>
            </a:r>
          </a:p>
          <a:p>
            <a:r>
              <a:rPr lang="es-CO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xxxx</a:t>
            </a: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FD6178-4524-81FC-5EE1-032C22CE4EE8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6B9546-0418-7A27-1EDB-B00FD1D5B935}"/>
              </a:ext>
            </a:extLst>
          </p:cNvPr>
          <p:cNvSpPr/>
          <p:nvPr/>
        </p:nvSpPr>
        <p:spPr>
          <a:xfrm>
            <a:off x="720570" y="189406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4CCBB9-761A-A55F-E078-DBCC782A7B95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389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971726" y="1554114"/>
            <a:ext cx="96576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los subsidios asignados a través del programa Mi Casa Ya. 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Subsidios asignados dentro de este programa a nivel de vivienda para todo el país. 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Definición: 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Fuentes: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Ministerio de Vivienda, Ciudad y Territorio.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Variables:</a:t>
            </a:r>
          </a:p>
          <a:p>
            <a:r>
              <a:rPr lang="es-CO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xxx</a:t>
            </a:r>
            <a:endParaRPr lang="es-CO" sz="24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FD6178-4524-81FC-5EE1-032C22CE4EE8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6B9546-0418-7A27-1EDB-B00FD1D5B935}"/>
              </a:ext>
            </a:extLst>
          </p:cNvPr>
          <p:cNvSpPr/>
          <p:nvPr/>
        </p:nvSpPr>
        <p:spPr>
          <a:xfrm>
            <a:off x="720570" y="189406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24C9D8-12F8-0BB0-9C69-40998EC36F2F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79273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971726" y="1763976"/>
            <a:ext cx="96576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de las aglomeraciones y municipios. 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 todo el estado de Nueva Jersey, por código postal.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Definición: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Fuentes: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EPA,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Censo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Variables:</a:t>
            </a:r>
          </a:p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Distancia promedio del centroide del barrio a las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instalaciones con mayores emisiones de PM 2.5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fracción de la población que vive en </a:t>
            </a:r>
            <a:r>
              <a:rPr lang="es-CO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Census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Blocks con centroides a 400m u 800m de las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autopistas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del estado.</a:t>
            </a:r>
            <a:endParaRPr lang="es-CO" sz="24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FD6178-4524-81FC-5EE1-032C22CE4EE8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6B9546-0418-7A27-1EDB-B00FD1D5B935}"/>
              </a:ext>
            </a:extLst>
          </p:cNvPr>
          <p:cNvSpPr/>
          <p:nvPr/>
        </p:nvSpPr>
        <p:spPr>
          <a:xfrm>
            <a:off x="720570" y="1894064"/>
            <a:ext cx="756482" cy="7564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A8DEA1-4329-C2DD-826D-59BF72B8B1C5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97133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82E7F73-8C73-9C2F-6620-C8AAC91EB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8" b="64015"/>
          <a:stretch/>
        </p:blipFill>
        <p:spPr>
          <a:xfrm>
            <a:off x="272151" y="1530670"/>
            <a:ext cx="6938119" cy="198722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B5220DE-B8EB-C4C4-9B9C-323CB94D8ACA}"/>
              </a:ext>
            </a:extLst>
          </p:cNvPr>
          <p:cNvSpPr txBox="1"/>
          <p:nvPr/>
        </p:nvSpPr>
        <p:spPr>
          <a:xfrm>
            <a:off x="7538349" y="3008341"/>
            <a:ext cx="4137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afroamericanos que viven en CPN tienen </a:t>
            </a: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4.38 puntos porcentuales más de probabilidad de haber sido diagnosticados con asma </a:t>
            </a: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que niños de la misma raza en otros barrios.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Entre niños de otras razas, según vivan o no en CPN, la brecha es similar (4.83 puntos porcentuales).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5CF641-46E5-0392-0A41-BF9825CA6F88}"/>
              </a:ext>
            </a:extLst>
          </p:cNvPr>
          <p:cNvCxnSpPr>
            <a:cxnSpLocks/>
          </p:cNvCxnSpPr>
          <p:nvPr/>
        </p:nvCxnSpPr>
        <p:spPr>
          <a:xfrm>
            <a:off x="4667250" y="3140132"/>
            <a:ext cx="269292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2709B1B-C3B4-10AF-CC2E-BEAC4C904175}"/>
              </a:ext>
            </a:extLst>
          </p:cNvPr>
          <p:cNvSpPr/>
          <p:nvPr/>
        </p:nvSpPr>
        <p:spPr>
          <a:xfrm flipV="1">
            <a:off x="3143250" y="2876550"/>
            <a:ext cx="1524000" cy="263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99FCD2-630D-AD4A-884F-94C746091C39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03477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37D56F5-E7E9-2384-BCA4-05B04B55F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04"/>
          <a:stretch/>
        </p:blipFill>
        <p:spPr>
          <a:xfrm>
            <a:off x="393333" y="1664950"/>
            <a:ext cx="5258534" cy="33261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5220DE-B8EB-C4C4-9B9C-323CB94D8ACA}"/>
              </a:ext>
            </a:extLst>
          </p:cNvPr>
          <p:cNvSpPr txBox="1"/>
          <p:nvPr/>
        </p:nvSpPr>
        <p:spPr>
          <a:xfrm>
            <a:off x="7170049" y="3458964"/>
            <a:ext cx="413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Menor educación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5CF641-46E5-0392-0A41-BF9825CA6F88}"/>
              </a:ext>
            </a:extLst>
          </p:cNvPr>
          <p:cNvCxnSpPr>
            <a:cxnSpLocks/>
          </p:cNvCxnSpPr>
          <p:nvPr/>
        </p:nvCxnSpPr>
        <p:spPr>
          <a:xfrm>
            <a:off x="3050540" y="3643630"/>
            <a:ext cx="394716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2709B1B-C3B4-10AF-CC2E-BEAC4C904175}"/>
              </a:ext>
            </a:extLst>
          </p:cNvPr>
          <p:cNvSpPr/>
          <p:nvPr/>
        </p:nvSpPr>
        <p:spPr>
          <a:xfrm flipV="1">
            <a:off x="2421890" y="3643630"/>
            <a:ext cx="628650" cy="2857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BB98494-223E-F46D-CD5C-DBA82377CC39}"/>
              </a:ext>
            </a:extLst>
          </p:cNvPr>
          <p:cNvCxnSpPr>
            <a:cxnSpLocks/>
          </p:cNvCxnSpPr>
          <p:nvPr/>
        </p:nvCxnSpPr>
        <p:spPr>
          <a:xfrm>
            <a:off x="3050540" y="4405630"/>
            <a:ext cx="394716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C1A0D8-AE16-7C79-4B9B-B729B9FE16DC}"/>
              </a:ext>
            </a:extLst>
          </p:cNvPr>
          <p:cNvSpPr/>
          <p:nvPr/>
        </p:nvSpPr>
        <p:spPr>
          <a:xfrm flipV="1">
            <a:off x="2421890" y="4405630"/>
            <a:ext cx="628650" cy="2857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6E0C00-E7AB-DEE1-1588-D2D6B2705F9C}"/>
              </a:ext>
            </a:extLst>
          </p:cNvPr>
          <p:cNvSpPr txBox="1"/>
          <p:nvPr/>
        </p:nvSpPr>
        <p:spPr>
          <a:xfrm>
            <a:off x="7170049" y="4179173"/>
            <a:ext cx="413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Menores ingresos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FD6A7B-B762-CCB2-BBC4-66867C2B9DD7}"/>
              </a:ext>
            </a:extLst>
          </p:cNvPr>
          <p:cNvSpPr txBox="1"/>
          <p:nvPr/>
        </p:nvSpPr>
        <p:spPr>
          <a:xfrm>
            <a:off x="7170049" y="2461756"/>
            <a:ext cx="413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de cualquier raza que viven en CPN, crecen en entornos con: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2CEF33-6E41-008E-20D5-026E0723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91" y="4916371"/>
            <a:ext cx="5382376" cy="1648055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7F79B8D-1274-5012-5B83-AAA3826EBA6A}"/>
              </a:ext>
            </a:extLst>
          </p:cNvPr>
          <p:cNvCxnSpPr>
            <a:cxnSpLocks/>
          </p:cNvCxnSpPr>
          <p:nvPr/>
        </p:nvCxnSpPr>
        <p:spPr>
          <a:xfrm>
            <a:off x="3050540" y="4907300"/>
            <a:ext cx="394716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F93CAB-2799-B948-378F-EEFD5C52943F}"/>
              </a:ext>
            </a:extLst>
          </p:cNvPr>
          <p:cNvSpPr/>
          <p:nvPr/>
        </p:nvSpPr>
        <p:spPr>
          <a:xfrm flipV="1">
            <a:off x="2421890" y="4907300"/>
            <a:ext cx="628650" cy="1070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BD81F1-203C-5E4B-038C-F0829329A029}"/>
              </a:ext>
            </a:extLst>
          </p:cNvPr>
          <p:cNvSpPr txBox="1"/>
          <p:nvPr/>
        </p:nvSpPr>
        <p:spPr>
          <a:xfrm>
            <a:off x="7170049" y="4691380"/>
            <a:ext cx="4137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Menor distancia a instalaciones emisoras de contaminación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Menor distancia a autopistas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Madres que fumaron más durante el embarazo.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2B5DFC-903F-F319-A541-B1567245CD6A}"/>
              </a:ext>
            </a:extLst>
          </p:cNvPr>
          <p:cNvSpPr txBox="1"/>
          <p:nvPr/>
        </p:nvSpPr>
        <p:spPr>
          <a:xfrm>
            <a:off x="3135878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9781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031A7AE-BFCC-5DB8-B0A9-0F50B9785EF2}"/>
              </a:ext>
            </a:extLst>
          </p:cNvPr>
          <p:cNvSpPr txBox="1"/>
          <p:nvPr/>
        </p:nvSpPr>
        <p:spPr>
          <a:xfrm>
            <a:off x="1267187" y="1348800"/>
            <a:ext cx="965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s-CO" sz="2400" b="1" dirty="0">
              <a:solidFill>
                <a:srgbClr val="C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B43813-B39B-C9C8-5D9E-6082740D027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286290-4169-DD92-D825-74C0F186BC7A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384216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¿Cómo se realiza el análisis?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42BD28-2B7A-9723-B372-0961B0E61D80}"/>
              </a:ext>
            </a:extLst>
          </p:cNvPr>
          <p:cNvSpPr txBox="1"/>
          <p:nvPr/>
        </p:nvSpPr>
        <p:spPr>
          <a:xfrm>
            <a:off x="6069037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44672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803D81-218B-C8A4-4262-09C1FF93174D}"/>
              </a:ext>
            </a:extLst>
          </p:cNvPr>
          <p:cNvSpPr txBox="1"/>
          <p:nvPr/>
        </p:nvSpPr>
        <p:spPr>
          <a:xfrm>
            <a:off x="1911764" y="1724429"/>
            <a:ext cx="9657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 explora la relación entre </a:t>
            </a:r>
            <a:r>
              <a:rPr lang="es-CO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-, -, -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utilizando Mínimos Cuadrados Ordinarios.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 definen 3 especificaciones.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88BB24-740B-6857-BFA0-9D5933D55D57}"/>
              </a:ext>
            </a:extLst>
          </p:cNvPr>
          <p:cNvSpPr/>
          <p:nvPr/>
        </p:nvSpPr>
        <p:spPr>
          <a:xfrm>
            <a:off x="2432413" y="371270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099D6F6-EAFF-B53D-1656-84DC2F3655B7}"/>
              </a:ext>
            </a:extLst>
          </p:cNvPr>
          <p:cNvSpPr/>
          <p:nvPr/>
        </p:nvSpPr>
        <p:spPr>
          <a:xfrm>
            <a:off x="5699277" y="371270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E60B993-8DC1-B871-91A9-D447F6081E65}"/>
              </a:ext>
            </a:extLst>
          </p:cNvPr>
          <p:cNvSpPr/>
          <p:nvPr/>
        </p:nvSpPr>
        <p:spPr>
          <a:xfrm>
            <a:off x="9076608" y="371270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02F007-54D7-2046-6828-6D9BD3B23B94}"/>
              </a:ext>
            </a:extLst>
          </p:cNvPr>
          <p:cNvSpPr txBox="1"/>
          <p:nvPr/>
        </p:nvSpPr>
        <p:spPr>
          <a:xfrm>
            <a:off x="1819857" y="5037701"/>
            <a:ext cx="22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MCO sin controles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E9B3E-5590-5FB2-AE66-3EEBD436EC86}"/>
              </a:ext>
            </a:extLst>
          </p:cNvPr>
          <p:cNvSpPr txBox="1"/>
          <p:nvPr/>
        </p:nvSpPr>
        <p:spPr>
          <a:xfrm>
            <a:off x="4728404" y="5037701"/>
            <a:ext cx="29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MCO con controles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A8D8CE-789C-8CA7-EFBF-E3A543C7F9F6}"/>
              </a:ext>
            </a:extLst>
          </p:cNvPr>
          <p:cNvSpPr txBox="1"/>
          <p:nvPr/>
        </p:nvSpPr>
        <p:spPr>
          <a:xfrm>
            <a:off x="8105735" y="5037701"/>
            <a:ext cx="298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Efectos fijos por aglomeración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12DCF7-B239-BB19-EEA9-60A8BB7EEC40}"/>
              </a:ext>
            </a:extLst>
          </p:cNvPr>
          <p:cNvSpPr txBox="1"/>
          <p:nvPr/>
        </p:nvSpPr>
        <p:spPr>
          <a:xfrm>
            <a:off x="6069037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68549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88BB24-740B-6857-BFA0-9D5933D55D57}"/>
              </a:ext>
            </a:extLst>
          </p:cNvPr>
          <p:cNvSpPr/>
          <p:nvPr/>
        </p:nvSpPr>
        <p:spPr>
          <a:xfrm>
            <a:off x="547659" y="192887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26F2BD-D153-480C-9239-1123E713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6"/>
          <a:stretch/>
        </p:blipFill>
        <p:spPr>
          <a:xfrm>
            <a:off x="1723810" y="2133890"/>
            <a:ext cx="9773645" cy="63125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D0B06D7-F52F-9611-8A69-A01FCD7CA57A}"/>
              </a:ext>
            </a:extLst>
          </p:cNvPr>
          <p:cNvCxnSpPr>
            <a:cxnSpLocks/>
          </p:cNvCxnSpPr>
          <p:nvPr/>
        </p:nvCxnSpPr>
        <p:spPr>
          <a:xfrm>
            <a:off x="2323475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F8EE01-62BF-E499-353E-DE3DF7A9D755}"/>
              </a:ext>
            </a:extLst>
          </p:cNvPr>
          <p:cNvSpPr txBox="1"/>
          <p:nvPr/>
        </p:nvSpPr>
        <p:spPr>
          <a:xfrm>
            <a:off x="1126265" y="3927423"/>
            <a:ext cx="239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(1) si ha sido diagnosticado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Número de veces diagnosticado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60E665-5055-8F05-4DA6-9FCEADA10BC5}"/>
              </a:ext>
            </a:extLst>
          </p:cNvPr>
          <p:cNvSpPr txBox="1"/>
          <p:nvPr/>
        </p:nvSpPr>
        <p:spPr>
          <a:xfrm>
            <a:off x="3701579" y="3927423"/>
            <a:ext cx="2099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Vector por categorías de peso (500-999g, 1000-1499g, …, 4500-4999g)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Categoría referencia: 3000-3499g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F8CF128-36E9-5C8B-AC2F-18D31156BA95}"/>
              </a:ext>
            </a:extLst>
          </p:cNvPr>
          <p:cNvCxnSpPr>
            <a:cxnSpLocks/>
          </p:cNvCxnSpPr>
          <p:nvPr/>
        </p:nvCxnSpPr>
        <p:spPr>
          <a:xfrm>
            <a:off x="4661941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A41971-8FDD-3DAF-C8BB-4963FA5E5286}"/>
              </a:ext>
            </a:extLst>
          </p:cNvPr>
          <p:cNvCxnSpPr>
            <a:cxnSpLocks/>
          </p:cNvCxnSpPr>
          <p:nvPr/>
        </p:nvCxnSpPr>
        <p:spPr>
          <a:xfrm>
            <a:off x="6655633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97FFF3-8367-4146-FF62-2536139F764F}"/>
              </a:ext>
            </a:extLst>
          </p:cNvPr>
          <p:cNvSpPr txBox="1"/>
          <p:nvPr/>
        </p:nvSpPr>
        <p:spPr>
          <a:xfrm>
            <a:off x="5786201" y="3927423"/>
            <a:ext cx="173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Raza de la madre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FE2994C-D336-39E0-8749-F603AD1637DD}"/>
              </a:ext>
            </a:extLst>
          </p:cNvPr>
          <p:cNvCxnSpPr>
            <a:cxnSpLocks/>
          </p:cNvCxnSpPr>
          <p:nvPr/>
        </p:nvCxnSpPr>
        <p:spPr>
          <a:xfrm>
            <a:off x="10493115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05F311-ED2B-0492-F108-64967F58D2FF}"/>
              </a:ext>
            </a:extLst>
          </p:cNvPr>
          <p:cNvSpPr txBox="1"/>
          <p:nvPr/>
        </p:nvSpPr>
        <p:spPr>
          <a:xfrm>
            <a:off x="9609683" y="3927423"/>
            <a:ext cx="173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Efectos fijos por edad del niño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76A08A-8EB4-AF2F-0750-86CDD9A2C29E}"/>
              </a:ext>
            </a:extLst>
          </p:cNvPr>
          <p:cNvSpPr txBox="1"/>
          <p:nvPr/>
        </p:nvSpPr>
        <p:spPr>
          <a:xfrm>
            <a:off x="6069037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208449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F51AA1-90C0-D8CF-4295-67D81AC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84" y="1730559"/>
            <a:ext cx="10214940" cy="10345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88BB24-740B-6857-BFA0-9D5933D55D57}"/>
              </a:ext>
            </a:extLst>
          </p:cNvPr>
          <p:cNvSpPr/>
          <p:nvPr/>
        </p:nvSpPr>
        <p:spPr>
          <a:xfrm>
            <a:off x="547659" y="192887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D0B06D7-F52F-9611-8A69-A01FCD7CA57A}"/>
              </a:ext>
            </a:extLst>
          </p:cNvPr>
          <p:cNvCxnSpPr>
            <a:cxnSpLocks/>
          </p:cNvCxnSpPr>
          <p:nvPr/>
        </p:nvCxnSpPr>
        <p:spPr>
          <a:xfrm>
            <a:off x="2323475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60E665-5055-8F05-4DA6-9FCEADA10BC5}"/>
              </a:ext>
            </a:extLst>
          </p:cNvPr>
          <p:cNvSpPr txBox="1"/>
          <p:nvPr/>
        </p:nvSpPr>
        <p:spPr>
          <a:xfrm>
            <a:off x="3373282" y="3927423"/>
            <a:ext cx="209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Efectos fijos por hospital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F8CF128-36E9-5C8B-AC2F-18D31156BA95}"/>
              </a:ext>
            </a:extLst>
          </p:cNvPr>
          <p:cNvCxnSpPr>
            <a:cxnSpLocks/>
          </p:cNvCxnSpPr>
          <p:nvPr/>
        </p:nvCxnSpPr>
        <p:spPr>
          <a:xfrm>
            <a:off x="4287187" y="2765149"/>
            <a:ext cx="0" cy="103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FE2994C-D336-39E0-8749-F603AD1637DD}"/>
              </a:ext>
            </a:extLst>
          </p:cNvPr>
          <p:cNvCxnSpPr>
            <a:cxnSpLocks/>
          </p:cNvCxnSpPr>
          <p:nvPr/>
        </p:nvCxnSpPr>
        <p:spPr>
          <a:xfrm>
            <a:off x="11212643" y="2323475"/>
            <a:ext cx="0" cy="1476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0BA425-B7D2-6C2C-A2FD-FAE35AE7C2EF}"/>
              </a:ext>
            </a:extLst>
          </p:cNvPr>
          <p:cNvSpPr txBox="1"/>
          <p:nvPr/>
        </p:nvSpPr>
        <p:spPr>
          <a:xfrm>
            <a:off x="9814210" y="3927423"/>
            <a:ext cx="2099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Vector que captura todas las características de madre e hijo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45F99E5-3EF7-0629-26FD-6EFC10D228C5}"/>
              </a:ext>
            </a:extLst>
          </p:cNvPr>
          <p:cNvSpPr txBox="1"/>
          <p:nvPr/>
        </p:nvSpPr>
        <p:spPr>
          <a:xfrm>
            <a:off x="1273668" y="3881256"/>
            <a:ext cx="209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Vector que captura todas las características del barrio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A5702AA-C6F7-5CFD-3B45-0E7003E51696}"/>
              </a:ext>
            </a:extLst>
          </p:cNvPr>
          <p:cNvSpPr txBox="1"/>
          <p:nvPr/>
        </p:nvSpPr>
        <p:spPr>
          <a:xfrm>
            <a:off x="582280" y="6269671"/>
            <a:ext cx="1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Esta especificación se estima separadamente para códigos postales “negros” y otros códigos postales.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6F0B513-F00F-C775-7B31-3FFE2FCA35D8}"/>
              </a:ext>
            </a:extLst>
          </p:cNvPr>
          <p:cNvSpPr txBox="1"/>
          <p:nvPr/>
        </p:nvSpPr>
        <p:spPr>
          <a:xfrm>
            <a:off x="6069037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01195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C9B3A9-C514-153B-7830-72E2AA8A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10" y="1945184"/>
            <a:ext cx="10151429" cy="113372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88BB24-740B-6857-BFA0-9D5933D55D57}"/>
              </a:ext>
            </a:extLst>
          </p:cNvPr>
          <p:cNvSpPr/>
          <p:nvPr/>
        </p:nvSpPr>
        <p:spPr>
          <a:xfrm>
            <a:off x="547659" y="1928871"/>
            <a:ext cx="1041298" cy="10412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385D7B-BAEC-DFF9-05E0-328DBE6C4533}"/>
              </a:ext>
            </a:extLst>
          </p:cNvPr>
          <p:cNvSpPr/>
          <p:nvPr/>
        </p:nvSpPr>
        <p:spPr>
          <a:xfrm>
            <a:off x="3203368" y="1945184"/>
            <a:ext cx="566864" cy="5668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6781FE-9A4D-A9EB-B322-F5A9A5518E99}"/>
              </a:ext>
            </a:extLst>
          </p:cNvPr>
          <p:cNvCxnSpPr>
            <a:cxnSpLocks/>
          </p:cNvCxnSpPr>
          <p:nvPr/>
        </p:nvCxnSpPr>
        <p:spPr>
          <a:xfrm>
            <a:off x="3600026" y="2495555"/>
            <a:ext cx="0" cy="13041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2D10E16-505C-7DDA-7FF8-A1719ACA7C96}"/>
              </a:ext>
            </a:extLst>
          </p:cNvPr>
          <p:cNvSpPr txBox="1"/>
          <p:nvPr/>
        </p:nvSpPr>
        <p:spPr>
          <a:xfrm>
            <a:off x="2550219" y="4159652"/>
            <a:ext cx="2099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Efectos fijos por madre (comparación de hermanos)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6EE9A3-EA2D-29AD-2718-1B373FAA4662}"/>
              </a:ext>
            </a:extLst>
          </p:cNvPr>
          <p:cNvSpPr txBox="1"/>
          <p:nvPr/>
        </p:nvSpPr>
        <p:spPr>
          <a:xfrm>
            <a:off x="582280" y="6269671"/>
            <a:ext cx="1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Esta especificación se estima separadamente para códigos postales “negros” y otros códigos postales.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CD9AD9-72E3-CB5E-B05E-FC88E4B05495}"/>
              </a:ext>
            </a:extLst>
          </p:cNvPr>
          <p:cNvSpPr txBox="1"/>
          <p:nvPr/>
        </p:nvSpPr>
        <p:spPr>
          <a:xfrm>
            <a:off x="6069037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56132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¿Qué resultados se obtienen?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945F61-3B6B-734E-4FD2-CC1ACE7831F8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281350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464695-B828-9D35-7171-A1C7D12C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5777"/>
            <a:ext cx="12191999" cy="484716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1A54D8DE-E569-A750-EA75-029FD544E465}"/>
              </a:ext>
            </a:extLst>
          </p:cNvPr>
          <p:cNvSpPr/>
          <p:nvPr/>
        </p:nvSpPr>
        <p:spPr>
          <a:xfrm>
            <a:off x="10144323" y="2400494"/>
            <a:ext cx="368935" cy="368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DBC7F7E-3A4F-6A23-1C9A-5766312D2D16}"/>
              </a:ext>
            </a:extLst>
          </p:cNvPr>
          <p:cNvSpPr/>
          <p:nvPr/>
        </p:nvSpPr>
        <p:spPr>
          <a:xfrm>
            <a:off x="6095998" y="2400494"/>
            <a:ext cx="368935" cy="368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F3E1013-D618-E1B1-4E2A-4D9FDD89A9CB}"/>
              </a:ext>
            </a:extLst>
          </p:cNvPr>
          <p:cNvSpPr/>
          <p:nvPr/>
        </p:nvSpPr>
        <p:spPr>
          <a:xfrm>
            <a:off x="2047673" y="2400494"/>
            <a:ext cx="368935" cy="368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BE35B6-2937-F5B0-7AD5-3CD1AA35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88" y="6139627"/>
            <a:ext cx="6587220" cy="7183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881D5D-DA2F-513F-8203-E2B1F6494A2C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4250734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5A02D2-BF70-1857-5C61-9DF53367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5" y="1365777"/>
            <a:ext cx="11463965" cy="47738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DBC7F7E-3A4F-6A23-1C9A-5766312D2D16}"/>
              </a:ext>
            </a:extLst>
          </p:cNvPr>
          <p:cNvSpPr/>
          <p:nvPr/>
        </p:nvSpPr>
        <p:spPr>
          <a:xfrm>
            <a:off x="4137658" y="1540496"/>
            <a:ext cx="368935" cy="368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BE35B6-2937-F5B0-7AD5-3CD1AA35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88" y="6139627"/>
            <a:ext cx="6587220" cy="718373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C5D28FF5-7211-6788-8347-C3A9E0A84021}"/>
              </a:ext>
            </a:extLst>
          </p:cNvPr>
          <p:cNvSpPr/>
          <p:nvPr/>
        </p:nvSpPr>
        <p:spPr>
          <a:xfrm>
            <a:off x="4868167" y="2750106"/>
            <a:ext cx="756482" cy="7564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CPN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0AC2E8E-6C9F-F01F-780C-69B4B49B1724}"/>
              </a:ext>
            </a:extLst>
          </p:cNvPr>
          <p:cNvSpPr/>
          <p:nvPr/>
        </p:nvSpPr>
        <p:spPr>
          <a:xfrm>
            <a:off x="10532367" y="2750106"/>
            <a:ext cx="756482" cy="756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CPO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87EDBD-4313-337A-E2A9-849DF080C186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2861430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97D293-323B-6069-7013-FD9D76FE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7" r="49526"/>
          <a:stretch/>
        </p:blipFill>
        <p:spPr>
          <a:xfrm>
            <a:off x="219770" y="1695643"/>
            <a:ext cx="2907990" cy="4988755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14298F2-A59C-5B66-3B44-F19EFCA088E8}"/>
              </a:ext>
            </a:extLst>
          </p:cNvPr>
          <p:cNvCxnSpPr>
            <a:cxnSpLocks/>
          </p:cNvCxnSpPr>
          <p:nvPr/>
        </p:nvCxnSpPr>
        <p:spPr>
          <a:xfrm>
            <a:off x="3043003" y="6174279"/>
            <a:ext cx="236719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3E8C82-BA0A-0B2F-0FFF-537B74FB9D52}"/>
              </a:ext>
            </a:extLst>
          </p:cNvPr>
          <p:cNvSpPr/>
          <p:nvPr/>
        </p:nvSpPr>
        <p:spPr>
          <a:xfrm flipV="1">
            <a:off x="1597430" y="6174278"/>
            <a:ext cx="1445573" cy="2519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80E112-05E2-D621-99EA-EAAC6298A479}"/>
              </a:ext>
            </a:extLst>
          </p:cNvPr>
          <p:cNvSpPr/>
          <p:nvPr/>
        </p:nvSpPr>
        <p:spPr>
          <a:xfrm>
            <a:off x="1673023" y="1637586"/>
            <a:ext cx="276427" cy="27642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0E0D97-DDD2-9A24-4835-A71D503AA936}"/>
              </a:ext>
            </a:extLst>
          </p:cNvPr>
          <p:cNvSpPr/>
          <p:nvPr/>
        </p:nvSpPr>
        <p:spPr>
          <a:xfrm>
            <a:off x="2411109" y="1637586"/>
            <a:ext cx="276427" cy="27642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4BD649-EC85-4B82-FE62-C0C443A2AD57}"/>
              </a:ext>
            </a:extLst>
          </p:cNvPr>
          <p:cNvSpPr txBox="1"/>
          <p:nvPr/>
        </p:nvSpPr>
        <p:spPr>
          <a:xfrm>
            <a:off x="5410202" y="4621589"/>
            <a:ext cx="6562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 introducir los controles socioeconómicos y de localización propuestos en la especificación 2, </a:t>
            </a: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 reduce a la mitad</a:t>
            </a: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el estimador asociado a ser de raza afroamericana.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Las características del entorno explican la propensión al asma </a:t>
            </a:r>
            <a:r>
              <a:rPr lang="es-CO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 parte, pero no totalmente</a:t>
            </a: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502F03-BC65-6EB8-0658-7D3E3000898C}"/>
              </a:ext>
            </a:extLst>
          </p:cNvPr>
          <p:cNvSpPr txBox="1"/>
          <p:nvPr/>
        </p:nvSpPr>
        <p:spPr>
          <a:xfrm>
            <a:off x="219771" y="1445047"/>
            <a:ext cx="159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Ever</a:t>
            </a:r>
            <a:r>
              <a:rPr lang="es-CO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CO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diagnosed</a:t>
            </a:r>
            <a:r>
              <a:rPr lang="es-CO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CO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es-CO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CO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asthma</a:t>
            </a:r>
            <a:endParaRPr lang="es-CO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20E996-4512-CAD1-46CD-F13E67BE838C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4187965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747BE5-93B8-DB4B-8942-799AE70A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9" y="1386902"/>
            <a:ext cx="11361277" cy="475272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DBC7F7E-3A4F-6A23-1C9A-5766312D2D16}"/>
              </a:ext>
            </a:extLst>
          </p:cNvPr>
          <p:cNvSpPr/>
          <p:nvPr/>
        </p:nvSpPr>
        <p:spPr>
          <a:xfrm>
            <a:off x="4137658" y="1540496"/>
            <a:ext cx="368935" cy="368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BE35B6-2937-F5B0-7AD5-3CD1AA35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88" y="6139627"/>
            <a:ext cx="6587220" cy="71837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451ED518-4CE7-6CEC-7F26-EF80225B20A3}"/>
              </a:ext>
            </a:extLst>
          </p:cNvPr>
          <p:cNvSpPr/>
          <p:nvPr/>
        </p:nvSpPr>
        <p:spPr>
          <a:xfrm>
            <a:off x="4868167" y="2750106"/>
            <a:ext cx="756482" cy="7564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340B559-B68F-ED8C-6652-6CCD541AEA96}"/>
              </a:ext>
            </a:extLst>
          </p:cNvPr>
          <p:cNvSpPr/>
          <p:nvPr/>
        </p:nvSpPr>
        <p:spPr>
          <a:xfrm>
            <a:off x="10532367" y="2750106"/>
            <a:ext cx="756482" cy="756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CPO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131A7D-4BAE-F059-36BE-540655B41A2D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24140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281845-0801-BC36-9A0F-8F9C811AD5E8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084286" y="1254471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5960F5-8B50-E9EE-2670-4A62EF061014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101853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1C7602-BC18-5A11-53DC-9362F3832569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0E0D97-DDD2-9A24-4835-A71D503AA936}"/>
              </a:ext>
            </a:extLst>
          </p:cNvPr>
          <p:cNvSpPr/>
          <p:nvPr/>
        </p:nvSpPr>
        <p:spPr>
          <a:xfrm>
            <a:off x="238147" y="1606029"/>
            <a:ext cx="276427" cy="27642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9E1273-EB9E-04A9-3972-C72AD68D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4" y="1606029"/>
            <a:ext cx="3296110" cy="82879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950114-0A9A-E401-5388-2C7D9543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00" y="2431240"/>
            <a:ext cx="2991267" cy="42582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6818C09-683C-C9A4-9C0F-5981E375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79" y="1606029"/>
            <a:ext cx="3296110" cy="828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9EBA97-0662-C118-E6AA-3BC55E06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00" y="2431240"/>
            <a:ext cx="3005837" cy="425826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F4BD649-EC85-4B82-FE62-C0C443A2AD57}"/>
              </a:ext>
            </a:extLst>
          </p:cNvPr>
          <p:cNvSpPr txBox="1"/>
          <p:nvPr/>
        </p:nvSpPr>
        <p:spPr>
          <a:xfrm>
            <a:off x="8391693" y="2431240"/>
            <a:ext cx="3296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Controlar por características de localización y por efectos fijos de la madre (control de no observables) hace que la interacción entre el peso al nacer y la raza no sea significativa.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este caso, se evidencia que los niños con LBW sin importar su raza se ven más afectados por vivir en CPN.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180F1C-CF59-F3FF-3B88-CD4C2368016D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208909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¿Qué se puede concluir?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FB6AE3-A23D-1111-2199-C4A059A35536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255316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B2F836A-6C27-FD4A-B5C3-B3C1D8D5C7F7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409F612-C81A-B8D2-A232-F9C8D8B5474B}"/>
              </a:ext>
            </a:extLst>
          </p:cNvPr>
          <p:cNvSpPr/>
          <p:nvPr/>
        </p:nvSpPr>
        <p:spPr>
          <a:xfrm>
            <a:off x="649259" y="1645444"/>
            <a:ext cx="860227" cy="8602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9AD1E5-6CD7-9970-FC16-4A99674E7504}"/>
              </a:ext>
            </a:extLst>
          </p:cNvPr>
          <p:cNvSpPr txBox="1"/>
          <p:nvPr/>
        </p:nvSpPr>
        <p:spPr>
          <a:xfrm>
            <a:off x="1885118" y="1674674"/>
            <a:ext cx="965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afroamericanos sufren más de asma porque son más propensos a nacer con bajo peso (LBW).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Hay evidencia de que el LBW también puede estar siendo generado por altos niveles de contaminación a los que las madres están expuestas.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8BEC5CE-6530-1D93-BFBD-CAFB4F09B8EA}"/>
              </a:ext>
            </a:extLst>
          </p:cNvPr>
          <p:cNvSpPr/>
          <p:nvPr/>
        </p:nvSpPr>
        <p:spPr>
          <a:xfrm>
            <a:off x="649259" y="3709071"/>
            <a:ext cx="860227" cy="8602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CBC46B-2046-082A-5D6F-91A3D9E2DB88}"/>
              </a:ext>
            </a:extLst>
          </p:cNvPr>
          <p:cNvSpPr txBox="1"/>
          <p:nvPr/>
        </p:nvSpPr>
        <p:spPr>
          <a:xfrm>
            <a:off x="1885118" y="3738301"/>
            <a:ext cx="965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afroamericanos sufren más de asma porque vienen de familias y entornos que los hacen más propensos a tener mala salud.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2C0F9B3-90B0-ECF6-EBBE-FE2B016F3148}"/>
              </a:ext>
            </a:extLst>
          </p:cNvPr>
          <p:cNvSpPr/>
          <p:nvPr/>
        </p:nvSpPr>
        <p:spPr>
          <a:xfrm>
            <a:off x="649259" y="5305785"/>
            <a:ext cx="860227" cy="8602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2DE27D-9DC4-76F6-BF26-D4CE24A9A08B}"/>
              </a:ext>
            </a:extLst>
          </p:cNvPr>
          <p:cNvSpPr txBox="1"/>
          <p:nvPr/>
        </p:nvSpPr>
        <p:spPr>
          <a:xfrm>
            <a:off x="1885118" y="5335015"/>
            <a:ext cx="9657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afroamericanos sufren más de asma porque tienden a vivir en barrios más contaminados y más segregados.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743CC1D-D368-8A6C-50A8-7495C5F40975}"/>
              </a:ext>
            </a:extLst>
          </p:cNvPr>
          <p:cNvSpPr/>
          <p:nvPr/>
        </p:nvSpPr>
        <p:spPr>
          <a:xfrm>
            <a:off x="511829" y="5168355"/>
            <a:ext cx="1135086" cy="113508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54E0E7-ADDE-ADEB-2B1F-53AD4C5AA571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362545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965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¿Por qué son importantes los resultados?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C0CE24-9249-041F-5D41-0650A8848887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309424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B2F836A-6C27-FD4A-B5C3-B3C1D8D5C7F7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065327-B9E5-1F8C-C8C9-D78161BD2C54}"/>
              </a:ext>
            </a:extLst>
          </p:cNvPr>
          <p:cNvSpPr txBox="1"/>
          <p:nvPr/>
        </p:nvSpPr>
        <p:spPr>
          <a:xfrm>
            <a:off x="742532" y="1365777"/>
            <a:ext cx="109947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niños en barrios con mayores índices de pobreza son más propensos al asma, pero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 pobreza no genera el asma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el asma necesita un disparador físico.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 barrios más contaminados son altamente segregados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afectan desproporcionadamente a niños afroamericanos, pero no solamente.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 mayor disponibilidad de información, se puede entender mejor los aspectos de los barrios que contribuyen a perpetuar la disparidad, para así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poder reducir la brecha entre niños de distintas razas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Niños con LBW, de todas las razas, se beneficiarían de mejoras en los niveles de contaminación de estos barrios.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954E4E-6877-D61F-20E5-739C2A5DDE8C}"/>
              </a:ext>
            </a:extLst>
          </p:cNvPr>
          <p:cNvSpPr txBox="1"/>
          <p:nvPr/>
        </p:nvSpPr>
        <p:spPr>
          <a:xfrm>
            <a:off x="8797723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Resultados y discusión</a:t>
            </a:r>
          </a:p>
        </p:txBody>
      </p:sp>
    </p:spTree>
    <p:extLst>
      <p:ext uri="{BB962C8B-B14F-4D97-AF65-F5344CB8AC3E}">
        <p14:creationId xmlns:p14="http://schemas.microsoft.com/office/powerpoint/2010/main" val="41275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732538" y="1166842"/>
            <a:ext cx="10726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¿Es la brecha racial en la prevalencia del asma un efecto de los barrios en los que viven los niños, más que un efecto de su raza en sí?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D36D924-0F86-5667-87E4-D5B7080B7285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B20B20-6C7C-E246-CADE-B326A06A6A77}"/>
              </a:ext>
            </a:extLst>
          </p:cNvPr>
          <p:cNvSpPr txBox="1"/>
          <p:nvPr/>
        </p:nvSpPr>
        <p:spPr>
          <a:xfrm>
            <a:off x="6095999" y="2902269"/>
            <a:ext cx="5081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 la brecha se explica por los barrios de residencia, el factor de riesgo es la localización de los niños, más que su raza; por lo tanto, se verán afectados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todos los niños LBW 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que vivan en esa área.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20B5C4-D9FE-88CF-08FA-2A50E5A76F2D}"/>
              </a:ext>
            </a:extLst>
          </p:cNvPr>
          <p:cNvSpPr txBox="1"/>
          <p:nvPr/>
        </p:nvSpPr>
        <p:spPr>
          <a:xfrm>
            <a:off x="732538" y="2500033"/>
            <a:ext cx="4873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efectos de la interacción entre variables socioeconómicas y localización de la residencia pueden tener repercusiones sobre la salud, e inclusive sobre la expectativa de vida. </a:t>
            </a:r>
            <a:r>
              <a:rPr lang="es-CO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s-CO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Chetty</a:t>
            </a:r>
            <a:r>
              <a:rPr lang="es-CO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et al., 2016)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AD6DB4-C340-662E-2E8E-B756D0D32641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6968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E5A743-3B05-DE4A-C925-5788528FCEBF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DF7E93-50DB-0A83-FC70-E33039BFF80F}"/>
              </a:ext>
            </a:extLst>
          </p:cNvPr>
          <p:cNvSpPr txBox="1"/>
          <p:nvPr/>
        </p:nvSpPr>
        <p:spPr>
          <a:xfrm>
            <a:off x="1240226" y="2360073"/>
            <a:ext cx="1013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¿Cómo definir dónde viven los niños afroamericanos?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CD8B80-23EE-7352-D2F6-09EB89FAF97D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34581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B2F836A-6C27-FD4A-B5C3-B3C1D8D5C7F7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065327-B9E5-1F8C-C8C9-D78161BD2C54}"/>
              </a:ext>
            </a:extLst>
          </p:cNvPr>
          <p:cNvSpPr txBox="1"/>
          <p:nvPr/>
        </p:nvSpPr>
        <p:spPr>
          <a:xfrm>
            <a:off x="742532" y="1704016"/>
            <a:ext cx="10994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 realiza el análisis a nivel de código postal, porque es un nivel mucho más detallado que las </a:t>
            </a:r>
            <a:r>
              <a:rPr lang="es-CO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commuting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CO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zones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CO" sz="2400" i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(usadas por </a:t>
            </a:r>
            <a:r>
              <a:rPr lang="es-CO" sz="2400" i="1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Chetty</a:t>
            </a:r>
            <a:r>
              <a:rPr lang="es-CO" sz="2400" i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et al., 2016).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Además, el código postal representa una aproximación mucho más exacta a lo que es un “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barrio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 define como “código postal negro” (CPN) un área de código postal en la que la mitad de los niños que la habitan son afroamericanos. 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(Corresponden a 94 de los 676 códigos postales del estado de Nueva Jersey).</a:t>
            </a:r>
            <a:endParaRPr lang="es-CO" sz="24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8FF122-7DB0-5E68-7E7D-6FBBEC9B167E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17077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093015" y="1815752"/>
            <a:ext cx="104168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 analizar los datos de todos los niños con LBW que viven en áreas de CPN, </a:t>
            </a: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 brecha entre niños afroamericanos y de otras razas desaparece por completo.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Todos los niños con LBW </a:t>
            </a: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que viven en los CPN identificados, sin importar su raza, tienen mayor incidencia de asma.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Esto es indicativo de que hay características de estos barrios que, debido a la segregación y discriminación, están perpetuando disparidades raciales en términos de salud.</a:t>
            </a:r>
          </a:p>
          <a:p>
            <a:endParaRPr lang="es-CO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DFFFE2-D677-3205-A93C-3D2D4E138AEC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520899-C95E-9797-3856-D35E6825702A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402893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B2F836A-6C27-FD4A-B5C3-B3C1D8D5C7F7}"/>
              </a:ext>
            </a:extLst>
          </p:cNvPr>
          <p:cNvSpPr/>
          <p:nvPr/>
        </p:nvSpPr>
        <p:spPr>
          <a:xfrm>
            <a:off x="0" y="734518"/>
            <a:ext cx="12191999" cy="63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EA4698-F8EB-57CA-A271-D0CECE38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5" y="1500689"/>
            <a:ext cx="4097843" cy="5243772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718B362-6B32-B1F2-8260-379B09F1133D}"/>
              </a:ext>
            </a:extLst>
          </p:cNvPr>
          <p:cNvCxnSpPr>
            <a:cxnSpLocks/>
          </p:cNvCxnSpPr>
          <p:nvPr/>
        </p:nvCxnSpPr>
        <p:spPr>
          <a:xfrm>
            <a:off x="764498" y="5451199"/>
            <a:ext cx="4644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89CBD8C-1F5A-FD6F-770B-D2D9EA63248C}"/>
              </a:ext>
            </a:extLst>
          </p:cNvPr>
          <p:cNvSpPr/>
          <p:nvPr/>
        </p:nvSpPr>
        <p:spPr>
          <a:xfrm>
            <a:off x="5571084" y="5072958"/>
            <a:ext cx="756482" cy="7564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41D4D72-13D0-8647-155F-E23394900C0B}"/>
              </a:ext>
            </a:extLst>
          </p:cNvPr>
          <p:cNvCxnSpPr>
            <a:cxnSpLocks/>
          </p:cNvCxnSpPr>
          <p:nvPr/>
        </p:nvCxnSpPr>
        <p:spPr>
          <a:xfrm>
            <a:off x="3028013" y="4231999"/>
            <a:ext cx="2381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19BCA9A-BD35-E035-EE81-0F1F59C1FFB6}"/>
              </a:ext>
            </a:extLst>
          </p:cNvPr>
          <p:cNvSpPr/>
          <p:nvPr/>
        </p:nvSpPr>
        <p:spPr>
          <a:xfrm>
            <a:off x="5571084" y="3853758"/>
            <a:ext cx="756482" cy="756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CPO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9F96B57-AAA6-A599-4EB4-45276D879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2270" r="7910"/>
          <a:stretch/>
        </p:blipFill>
        <p:spPr>
          <a:xfrm>
            <a:off x="6805534" y="1434549"/>
            <a:ext cx="4391194" cy="537605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F9849F7-23FE-80FE-7636-BAE1AB4EBFA6}"/>
              </a:ext>
            </a:extLst>
          </p:cNvPr>
          <p:cNvSpPr txBox="1"/>
          <p:nvPr/>
        </p:nvSpPr>
        <p:spPr>
          <a:xfrm>
            <a:off x="4028626" y="6024068"/>
            <a:ext cx="226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Distribución de CPN identificados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05ECA4-65C1-90B9-C268-5D1108DCE1AB}"/>
              </a:ext>
            </a:extLst>
          </p:cNvPr>
          <p:cNvSpPr txBox="1"/>
          <p:nvPr/>
        </p:nvSpPr>
        <p:spPr>
          <a:xfrm>
            <a:off x="9893507" y="5747069"/>
            <a:ext cx="200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Principales autopistas de Nueva Jersey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1F6D4F-E359-96D4-9243-E9184A4E9FA8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142372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934E925-03D2-1402-47DE-BEF6E2464035}"/>
              </a:ext>
            </a:extLst>
          </p:cNvPr>
          <p:cNvSpPr/>
          <p:nvPr/>
        </p:nvSpPr>
        <p:spPr>
          <a:xfrm>
            <a:off x="0" y="734518"/>
            <a:ext cx="12191999" cy="389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2C3099-C7C8-8378-52B2-02D11A700C54}"/>
              </a:ext>
            </a:extLst>
          </p:cNvPr>
          <p:cNvSpPr txBox="1"/>
          <p:nvPr/>
        </p:nvSpPr>
        <p:spPr>
          <a:xfrm>
            <a:off x="1240226" y="1252078"/>
            <a:ext cx="9657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¿Por qué estos barrios aumentan la probabilidad de tener asma?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3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s-CO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Porque estos barrios tienen mayores niveles de contaminación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EAE4BF-98AA-D156-6A45-3FEE78AB15F0}"/>
              </a:ext>
            </a:extLst>
          </p:cNvPr>
          <p:cNvSpPr txBox="1"/>
          <p:nvPr/>
        </p:nvSpPr>
        <p:spPr>
          <a:xfrm>
            <a:off x="378164" y="242711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Antecedentes y motivación</a:t>
            </a:r>
          </a:p>
        </p:txBody>
      </p:sp>
    </p:spTree>
    <p:extLst>
      <p:ext uri="{BB962C8B-B14F-4D97-AF65-F5344CB8AC3E}">
        <p14:creationId xmlns:p14="http://schemas.microsoft.com/office/powerpoint/2010/main" val="308696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1289</Words>
  <Application>Microsoft Office PowerPoint</Application>
  <PresentationFormat>Widescreen</PresentationFormat>
  <Paragraphs>216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Malgun Gothic</vt:lpstr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Camila Cely Moreno</dc:creator>
  <cp:lastModifiedBy>Sara Ospina Giraldo</cp:lastModifiedBy>
  <cp:revision>30</cp:revision>
  <dcterms:created xsi:type="dcterms:W3CDTF">2022-05-18T20:34:59Z</dcterms:created>
  <dcterms:modified xsi:type="dcterms:W3CDTF">2022-07-04T23:03:44Z</dcterms:modified>
</cp:coreProperties>
</file>