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a de Criação do poster" id="{98C29932-3E09-D246-A8CF-0C390FCFE78F}">
          <p14:sldIdLst/>
        </p14:section>
        <p14:section name="Guia de uso do template" id="{CCB4FDE7-E4EA-2B4F-A15E-56C5CF1CF4E0}">
          <p14:sldIdLst/>
        </p14:section>
        <p14:section name="Seu pôster" id="{0944FE25-58C5-054A-97F6-90663D14EEEC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y" initials="P" lastIdx="5" clrIdx="0"/>
  <p:cmAuthor id="2" name="Pedro Cacique" initials="PC" lastIdx="7" clrIdx="1">
    <p:extLst>
      <p:ext uri="{19B8F6BF-5375-455C-9EA6-DF929625EA0E}">
        <p15:presenceInfo xmlns:p15="http://schemas.microsoft.com/office/powerpoint/2012/main" userId="4e76e0b55d1b64df" providerId="Windows Live"/>
      </p:ext>
    </p:extLst>
  </p:cmAuthor>
  <p:cmAuthor id="3" name="MARIA AMELIA ELISEO" initials="MAE" lastIdx="5" clrIdx="2">
    <p:extLst>
      <p:ext uri="{19B8F6BF-5375-455C-9EA6-DF929625EA0E}">
        <p15:presenceInfo xmlns:p15="http://schemas.microsoft.com/office/powerpoint/2012/main" userId="MARIA AMELIA ELIS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48" autoAdjust="0"/>
    <p:restoredTop sz="96314"/>
  </p:normalViewPr>
  <p:slideViewPr>
    <p:cSldViewPr snapToGrid="0">
      <p:cViewPr>
        <p:scale>
          <a:sx n="30" d="100"/>
          <a:sy n="30" d="100"/>
        </p:scale>
        <p:origin x="976" y="-1280"/>
      </p:cViewPr>
      <p:guideLst>
        <p:guide orient="horz" pos="13606"/>
        <p:guide pos="1020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8188FBE-F84B-3B44-B1F0-65BFD8678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5CF1F7-F0F4-4E46-BD62-772A84ED4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95DDD-4784-E545-8B25-5850E803B70E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F3225-1D81-5040-981B-838B7895D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06D2D-CCE2-C94F-AAB4-641A5E97C8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CD67C-E0C9-7C42-BEBD-48C836CDB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91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5840-BAB2-0A4D-A842-1B24C33C1BDD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0ABF6-81D6-6841-B947-84353E465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446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imagen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spaço Reservado para Imagem 68">
            <a:extLst>
              <a:ext uri="{FF2B5EF4-FFF2-40B4-BE49-F238E27FC236}">
                <a16:creationId xmlns:a16="http://schemas.microsoft.com/office/drawing/2014/main" id="{0A8A2D01-CED7-7547-8A28-473564C71F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1" name="Espaço Reservado para Texto 48">
            <a:extLst>
              <a:ext uri="{FF2B5EF4-FFF2-40B4-BE49-F238E27FC236}">
                <a16:creationId xmlns:a16="http://schemas.microsoft.com/office/drawing/2014/main" id="{0698E9D1-E633-C041-9FB5-7DDE781EEF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53" name="Espaço Reservado para Texto 48">
            <a:extLst>
              <a:ext uri="{FF2B5EF4-FFF2-40B4-BE49-F238E27FC236}">
                <a16:creationId xmlns:a16="http://schemas.microsoft.com/office/drawing/2014/main" id="{9F993C91-4811-0541-9B80-30710D8C69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57" name="Espaço Reservado para Texto 48">
            <a:extLst>
              <a:ext uri="{FF2B5EF4-FFF2-40B4-BE49-F238E27FC236}">
                <a16:creationId xmlns:a16="http://schemas.microsoft.com/office/drawing/2014/main" id="{CBBE737B-1A2E-554A-85E8-007E1CCA0C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832C1966-F224-684F-ABFE-C4622A1D2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4956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</a:t>
            </a:r>
          </a:p>
        </p:txBody>
      </p:sp>
      <p:sp>
        <p:nvSpPr>
          <p:cNvPr id="64" name="Espaço Reservado para Texto 48">
            <a:extLst>
              <a:ext uri="{FF2B5EF4-FFF2-40B4-BE49-F238E27FC236}">
                <a16:creationId xmlns:a16="http://schemas.microsoft.com/office/drawing/2014/main" id="{17ED8FCE-3461-E74C-BCA1-6448E8D68B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10" y="248300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65" name="Espaço Reservado para Texto 61">
            <a:extLst>
              <a:ext uri="{FF2B5EF4-FFF2-40B4-BE49-F238E27FC236}">
                <a16:creationId xmlns:a16="http://schemas.microsoft.com/office/drawing/2014/main" id="{DA6F85DC-0229-4348-8E49-6A3D0E232B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728" y="26089911"/>
            <a:ext cx="14392275" cy="45175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</a:t>
            </a:r>
          </a:p>
          <a:p>
            <a:pPr lvl="0"/>
            <a:r>
              <a:rPr lang="pt-BR" dirty="0"/>
              <a:t>	 Organização das informações para disposição no pôster.</a:t>
            </a:r>
          </a:p>
        </p:txBody>
      </p:sp>
      <p:sp>
        <p:nvSpPr>
          <p:cNvPr id="66" name="Espaço Reservado para Texto 48">
            <a:extLst>
              <a:ext uri="{FF2B5EF4-FFF2-40B4-BE49-F238E27FC236}">
                <a16:creationId xmlns:a16="http://schemas.microsoft.com/office/drawing/2014/main" id="{3B0A8AD2-1223-C04F-B6F1-8933BA1F3C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67" name="Espaço Reservado para Texto 61">
            <a:extLst>
              <a:ext uri="{FF2B5EF4-FFF2-40B4-BE49-F238E27FC236}">
                <a16:creationId xmlns:a16="http://schemas.microsoft.com/office/drawing/2014/main" id="{4CB27D5B-7F56-5148-A0D9-BCAF10C2AA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74" name="Espaço Reservado para Texto 61">
            <a:extLst>
              <a:ext uri="{FF2B5EF4-FFF2-40B4-BE49-F238E27FC236}">
                <a16:creationId xmlns:a16="http://schemas.microsoft.com/office/drawing/2014/main" id="{4DACF424-A738-C94A-9D90-102560CE39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77" name="Espaço Reservado para Texto 48">
            <a:extLst>
              <a:ext uri="{FF2B5EF4-FFF2-40B4-BE49-F238E27FC236}">
                <a16:creationId xmlns:a16="http://schemas.microsoft.com/office/drawing/2014/main" id="{8ACFAF77-548B-EE40-88C4-8B393901F2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78" name="Espaço Reservado para Texto 61">
            <a:extLst>
              <a:ext uri="{FF2B5EF4-FFF2-40B4-BE49-F238E27FC236}">
                <a16:creationId xmlns:a16="http://schemas.microsoft.com/office/drawing/2014/main" id="{683CEA39-9AC0-E54F-A411-40114D805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79" name="Espaço Reservado para Texto 48">
            <a:extLst>
              <a:ext uri="{FF2B5EF4-FFF2-40B4-BE49-F238E27FC236}">
                <a16:creationId xmlns:a16="http://schemas.microsoft.com/office/drawing/2014/main" id="{D62C04B7-A5F5-9744-9C48-27B32BFA50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106" name="Espaço Reservado para Texto 48">
            <a:extLst>
              <a:ext uri="{FF2B5EF4-FFF2-40B4-BE49-F238E27FC236}">
                <a16:creationId xmlns:a16="http://schemas.microsoft.com/office/drawing/2014/main" id="{DA32BBF2-7F32-9549-878C-A891109584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107" name="Espaço Reservado para Texto 48">
            <a:extLst>
              <a:ext uri="{FF2B5EF4-FFF2-40B4-BE49-F238E27FC236}">
                <a16:creationId xmlns:a16="http://schemas.microsoft.com/office/drawing/2014/main" id="{0A040A9E-193D-1743-9CF5-BDA4593D4FB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18" name="Espaço Reservado para Imagem 68">
            <a:extLst>
              <a:ext uri="{FF2B5EF4-FFF2-40B4-BE49-F238E27FC236}">
                <a16:creationId xmlns:a16="http://schemas.microsoft.com/office/drawing/2014/main" id="{E2B80EBE-85E9-B84A-96D6-4E6F65385CB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5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1" name="Espaço Reservado para Texto 61">
            <a:extLst>
              <a:ext uri="{FF2B5EF4-FFF2-40B4-BE49-F238E27FC236}">
                <a16:creationId xmlns:a16="http://schemas.microsoft.com/office/drawing/2014/main" id="{6A0CE6C5-29E1-8C4F-A02E-B2BC1DEEA2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251" y="22038539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3" name="Espaço Reservado para Imagem 68">
            <a:extLst>
              <a:ext uri="{FF2B5EF4-FFF2-40B4-BE49-F238E27FC236}">
                <a16:creationId xmlns:a16="http://schemas.microsoft.com/office/drawing/2014/main" id="{3824D4DE-029E-8D41-920F-4D783F0A8AF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364387" y="30937174"/>
            <a:ext cx="14392616" cy="5518418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7" name="Espaço Reservado para Texto 61">
            <a:extLst>
              <a:ext uri="{FF2B5EF4-FFF2-40B4-BE49-F238E27FC236}">
                <a16:creationId xmlns:a16="http://schemas.microsoft.com/office/drawing/2014/main" id="{127616B1-AFB5-8F42-AEF8-871E9722C42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64387" y="36785291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7F1867E3-51C6-CF44-B45F-C630BC13ED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4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 &amp; Resultados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46" name="Espaço Reservado para Imagem 68">
            <a:extLst>
              <a:ext uri="{FF2B5EF4-FFF2-40B4-BE49-F238E27FC236}">
                <a16:creationId xmlns:a16="http://schemas.microsoft.com/office/drawing/2014/main" id="{39EDC1E1-2B84-F54F-B2B2-126EEF6EE6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1" name="Espaço Reservado para Texto 61">
            <a:extLst>
              <a:ext uri="{FF2B5EF4-FFF2-40B4-BE49-F238E27FC236}">
                <a16:creationId xmlns:a16="http://schemas.microsoft.com/office/drawing/2014/main" id="{EC1FD725-5C66-274B-AE18-DE97907231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15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5976689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64909" y="22372788"/>
            <a:ext cx="29848515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64910" y="23738704"/>
            <a:ext cx="29848515" cy="2760834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1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1" y="15824497"/>
            <a:ext cx="14392275" cy="500335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4909" y="27992312"/>
            <a:ext cx="29801777" cy="837945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4909" y="36712483"/>
            <a:ext cx="29764381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31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W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5829" y="27179312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D17320E2-E28B-9B46-8AAE-A2232044C5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45012" y="335754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B31D20EC-29A7-BA4B-A88A-2C92F89B52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45013" y="34941326"/>
            <a:ext cx="14392616" cy="311178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45013" y="2581339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89455" y="2581339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89455" y="27027119"/>
            <a:ext cx="14392275" cy="1102599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</a:t>
            </a:r>
          </a:p>
          <a:p>
            <a:pPr lvl="0"/>
            <a:r>
              <a:rPr lang="pt-BR" dirty="0"/>
              <a:t>para que sua.</a:t>
            </a:r>
          </a:p>
        </p:txBody>
      </p:sp>
      <p:sp>
        <p:nvSpPr>
          <p:cNvPr id="18" name="Espaço Reservado para Imagem 68">
            <a:extLst>
              <a:ext uri="{FF2B5EF4-FFF2-40B4-BE49-F238E27FC236}">
                <a16:creationId xmlns:a16="http://schemas.microsoft.com/office/drawing/2014/main" id="{BC07B8A2-C1D1-5F49-AA8D-8A16CC275C1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01781" y="14668330"/>
            <a:ext cx="29801777" cy="8107551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21" name="Espaço Reservado para Texto 61">
            <a:extLst>
              <a:ext uri="{FF2B5EF4-FFF2-40B4-BE49-F238E27FC236}">
                <a16:creationId xmlns:a16="http://schemas.microsoft.com/office/drawing/2014/main" id="{EA6996F7-9EEC-4C48-A6EC-4F7E091F522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1781" y="23116599"/>
            <a:ext cx="29764381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76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ACDC58EB-B3AB-3A4D-9FCD-223C6B15B4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225" y="2237279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3A0EFD57-8457-D045-9D43-FBB6447589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9566" y="23644751"/>
            <a:ext cx="14392275" cy="648489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pôster.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7E994153-7F66-E142-B53B-585C8FC3CC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9225" y="33246243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0C653A5-C0C9-6C4B-A2BB-190CCF6995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28409" y="3188032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3EDAA3B2-DB45-D240-8F20-1AF6D1096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53" name="Espaço Reservado para Texto 61">
            <a:extLst>
              <a:ext uri="{FF2B5EF4-FFF2-40B4-BE49-F238E27FC236}">
                <a16:creationId xmlns:a16="http://schemas.microsoft.com/office/drawing/2014/main" id="{6FE1F65D-CD41-F24E-9EB6-EB7451430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423179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2FADB435-C8CD-BF40-97AD-B5DE6DBB4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1" y="1461077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55" name="Espaço Reservado para Texto 61">
            <a:extLst>
              <a:ext uri="{FF2B5EF4-FFF2-40B4-BE49-F238E27FC236}">
                <a16:creationId xmlns:a16="http://schemas.microsoft.com/office/drawing/2014/main" id="{5AEBF007-F903-154E-BC79-F442E999C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1" y="15824497"/>
            <a:ext cx="14392275" cy="500335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sua.</a:t>
            </a:r>
          </a:p>
        </p:txBody>
      </p:sp>
      <p:sp>
        <p:nvSpPr>
          <p:cNvPr id="56" name="Espaço Reservado para Imagem 68">
            <a:extLst>
              <a:ext uri="{FF2B5EF4-FFF2-40B4-BE49-F238E27FC236}">
                <a16:creationId xmlns:a16="http://schemas.microsoft.com/office/drawing/2014/main" id="{BFC43851-327C-624A-9BAA-2748F2E5880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6867548" y="7579353"/>
            <a:ext cx="14345877" cy="2257647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7" name="Espaço Reservado para Texto 61">
            <a:extLst>
              <a:ext uri="{FF2B5EF4-FFF2-40B4-BE49-F238E27FC236}">
                <a16:creationId xmlns:a16="http://schemas.microsoft.com/office/drawing/2014/main" id="{5491C11E-2DC5-C44F-B67A-5E567F0B8B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85550" y="30591594"/>
            <a:ext cx="143278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22" name="Espaço Reservado para Texto 48">
            <a:extLst>
              <a:ext uri="{FF2B5EF4-FFF2-40B4-BE49-F238E27FC236}">
                <a16:creationId xmlns:a16="http://schemas.microsoft.com/office/drawing/2014/main" id="{82F7A7A6-E122-C142-9955-49AE1E91B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61">
            <a:extLst>
              <a:ext uri="{FF2B5EF4-FFF2-40B4-BE49-F238E27FC236}">
                <a16:creationId xmlns:a16="http://schemas.microsoft.com/office/drawing/2014/main" id="{5D02568C-046F-F94E-8F46-7E69B2A8FD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</p:spTree>
    <p:extLst>
      <p:ext uri="{BB962C8B-B14F-4D97-AF65-F5344CB8AC3E}">
        <p14:creationId xmlns:p14="http://schemas.microsoft.com/office/powerpoint/2010/main" val="6393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1216025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 </a:t>
            </a:r>
          </a:p>
          <a:p>
            <a:pPr lvl="0"/>
            <a:r>
              <a:rPr lang="pt-BR" dirty="0"/>
              <a:t>	O pôster deve ser feito com a dimensão de 90cmx120cm, com letra sem </a:t>
            </a:r>
            <a:r>
              <a:rPr lang="pt-BR" dirty="0" err="1"/>
              <a:t>serifa</a:t>
            </a:r>
            <a:r>
              <a:rPr lang="pt-BR" dirty="0"/>
              <a:t> (Arial), sendo que o título deve ter tamanho 96pt, o subtítulo tamanho 72pt, ambos em negrito. Para o conteúdo, disposto em duas colunas, deve-se empregar tamanho 36-40pt, para que o pôster possa ser legível a uma distância mínima de 1 a 2 metros.   </a:t>
            </a:r>
          </a:p>
          <a:p>
            <a:pPr lvl="0"/>
            <a:r>
              <a:rPr lang="pt-BR" dirty="0"/>
              <a:t> 	Na seção Motivação e Objetivo evidenciar os motivos que o levaram desenvolver a pesquisa, bem como seus objetivos. 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980" y="2238964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798" y="23649487"/>
            <a:ext cx="14392275" cy="1441986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 </a:t>
            </a:r>
          </a:p>
          <a:p>
            <a:pPr lvl="0"/>
            <a:r>
              <a:rPr lang="pt-BR" dirty="0"/>
              <a:t>	Na seção Metodologia mostrar suscintamente os passos que foram seguidos para atingir os objetivos da pesquisa.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10942" y="7567238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8839200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4" name="Espaço Reservado para Imagem 68">
            <a:extLst>
              <a:ext uri="{FF2B5EF4-FFF2-40B4-BE49-F238E27FC236}">
                <a16:creationId xmlns:a16="http://schemas.microsoft.com/office/drawing/2014/main" id="{568787FD-FA49-C547-8803-57443AA71B2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11283" y="16768660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5" name="Espaço Reservado para Texto 61">
            <a:extLst>
              <a:ext uri="{FF2B5EF4-FFF2-40B4-BE49-F238E27FC236}">
                <a16:creationId xmlns:a16="http://schemas.microsoft.com/office/drawing/2014/main" id="{5E80F3D2-1E44-D146-9B70-2C21CAE6A3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36" name="Espaço Reservado para Texto 48">
            <a:extLst>
              <a:ext uri="{FF2B5EF4-FFF2-40B4-BE49-F238E27FC236}">
                <a16:creationId xmlns:a16="http://schemas.microsoft.com/office/drawing/2014/main" id="{138FF53A-61EE-D34F-BD41-6CA0AF5300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F84ECEB9-BB9D-A745-9024-145FA85F2E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42707613-D115-774F-9447-8533DA8D6A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E750E336-CFFB-FF4E-9020-7ED8E730D4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10942" y="23173377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75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grande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6111D1E9-9BBC-7A4B-9222-9CC866F201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1216025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elaboração.    </a:t>
            </a:r>
          </a:p>
          <a:p>
            <a:pPr lvl="0"/>
            <a:r>
              <a:rPr lang="pt-BR" dirty="0"/>
              <a:t>	O pôster deve ser feito com a dimensão de 90cmx120cm, com letra sem </a:t>
            </a:r>
            <a:r>
              <a:rPr lang="pt-BR" dirty="0" err="1"/>
              <a:t>serifa</a:t>
            </a:r>
            <a:r>
              <a:rPr lang="pt-BR" dirty="0"/>
              <a:t> (Arial), sendo que o título deve ter tamanho 96pt, o subtítulo tamanho 72pt, ambos em negrito. Para o conteúdo, disposto em duas colunas, deve-se empregar tamanho 36-40pt, para que o pôster possa ser legível a uma distância mínima de 1 a 2 metros.   </a:t>
            </a:r>
          </a:p>
          <a:p>
            <a:pPr lvl="0"/>
            <a:r>
              <a:rPr lang="pt-BR" dirty="0"/>
              <a:t> 	Na seção Motivação e Objetivo evidenciar os motivos que o levaram desenvolver a pesquisa, bem como seus objetivos. 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980" y="22389640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798" y="23649487"/>
            <a:ext cx="14392275" cy="1441986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 </a:t>
            </a:r>
          </a:p>
          <a:p>
            <a:pPr lvl="0"/>
            <a:r>
              <a:rPr lang="pt-BR" dirty="0"/>
              <a:t>	Na seção Metodologia mostrar suscintamente os passos que foram seguidos para atingir os objetivos da pesquisa.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9E3E58EE-AF32-DC47-90F8-E88F56090D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CC8698F6-1002-9D4F-AE00-28048359EA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F22F43DB-94CA-294D-BEA5-0DDFDE4AD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2734266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5" name="Espaço Reservado para Texto 48">
            <a:extLst>
              <a:ext uri="{FF2B5EF4-FFF2-40B4-BE49-F238E27FC236}">
                <a16:creationId xmlns:a16="http://schemas.microsoft.com/office/drawing/2014/main" id="{B65E5238-AC83-804F-B74B-CC62C1AD00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6" name="Espaço Reservado para Texto 61">
            <a:extLst>
              <a:ext uri="{FF2B5EF4-FFF2-40B4-BE49-F238E27FC236}">
                <a16:creationId xmlns:a16="http://schemas.microsoft.com/office/drawing/2014/main" id="{F1CAAE0A-574C-6749-9A67-F079AC891C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47" name="Espaço Reservado para Texto 48">
            <a:extLst>
              <a:ext uri="{FF2B5EF4-FFF2-40B4-BE49-F238E27FC236}">
                <a16:creationId xmlns:a16="http://schemas.microsoft.com/office/drawing/2014/main" id="{585FA4D7-A0BC-914B-81AF-959CFBF289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20809" y="2597675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48" name="Espaço Reservado para Texto 61">
            <a:extLst>
              <a:ext uri="{FF2B5EF4-FFF2-40B4-BE49-F238E27FC236}">
                <a16:creationId xmlns:a16="http://schemas.microsoft.com/office/drawing/2014/main" id="{57F5FC1D-AC64-A441-A0FB-5712DA1FEA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6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&amp; Metodologia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5250" y="24893896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5250" y="26107618"/>
            <a:ext cx="14392275" cy="1196172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Os eixos devem ser identificados.  </a:t>
            </a:r>
          </a:p>
          <a:p>
            <a:pPr lvl="0"/>
            <a:r>
              <a:rPr lang="pt-BR" dirty="0"/>
              <a:t>	As figuras, tabelas, e demais elementos gráficos dispostos no </a:t>
            </a:r>
            <a:r>
              <a:rPr lang="pt-BR" dirty="0" err="1"/>
              <a:t>poster</a:t>
            </a:r>
            <a:r>
              <a:rPr lang="pt-BR" dirty="0"/>
              <a:t> não devem cobrir mais de 50% do mesmo, sendo que origem dos dados deve ser indicada, ou seja, a referência bibliográfica pertinente.  </a:t>
            </a:r>
          </a:p>
          <a:p>
            <a:pPr lvl="0"/>
            <a:r>
              <a:rPr lang="pt-BR" dirty="0"/>
              <a:t>	Deve-se evitar a apresentação de Notas de Rodapé.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2" name="Espaço Reservado para Imagem 68">
            <a:extLst>
              <a:ext uri="{FF2B5EF4-FFF2-40B4-BE49-F238E27FC236}">
                <a16:creationId xmlns:a16="http://schemas.microsoft.com/office/drawing/2014/main" id="{366F97C0-73C3-4140-A390-B3D16B842D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5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3" name="Espaço Reservado para Texto 61">
            <a:extLst>
              <a:ext uri="{FF2B5EF4-FFF2-40B4-BE49-F238E27FC236}">
                <a16:creationId xmlns:a16="http://schemas.microsoft.com/office/drawing/2014/main" id="{E1B6CF31-C914-C64F-9B23-6E014C196B1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65251" y="22038539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4" name="Espaço Reservado para Imagem 68">
            <a:extLst>
              <a:ext uri="{FF2B5EF4-FFF2-40B4-BE49-F238E27FC236}">
                <a16:creationId xmlns:a16="http://schemas.microsoft.com/office/drawing/2014/main" id="{B98FBC6A-B5AE-2740-A2C9-061781B020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5" name="Espaço Reservado para Texto 48">
            <a:extLst>
              <a:ext uri="{FF2B5EF4-FFF2-40B4-BE49-F238E27FC236}">
                <a16:creationId xmlns:a16="http://schemas.microsoft.com/office/drawing/2014/main" id="{D5467118-C1FD-FC49-B5CE-0A500E7380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6" name="Espaço Reservado para Texto 61">
            <a:extLst>
              <a:ext uri="{FF2B5EF4-FFF2-40B4-BE49-F238E27FC236}">
                <a16:creationId xmlns:a16="http://schemas.microsoft.com/office/drawing/2014/main" id="{F4675B07-95E3-454B-88F8-89E0FFAE87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0363B716-122F-D840-8803-F9007A66772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8" name="Espaço Reservado para Texto 48">
            <a:extLst>
              <a:ext uri="{FF2B5EF4-FFF2-40B4-BE49-F238E27FC236}">
                <a16:creationId xmlns:a16="http://schemas.microsoft.com/office/drawing/2014/main" id="{A01AE6BF-F126-0549-9922-272A3A1093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9" name="Espaço Reservado para Texto 61">
            <a:extLst>
              <a:ext uri="{FF2B5EF4-FFF2-40B4-BE49-F238E27FC236}">
                <a16:creationId xmlns:a16="http://schemas.microsoft.com/office/drawing/2014/main" id="{2C9420C9-15BF-D64A-BD62-1D67830A97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5A6094B1-C0FE-6E4B-9F4D-4A61093514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1" name="Espaço Reservado para Texto 61">
            <a:extLst>
              <a:ext uri="{FF2B5EF4-FFF2-40B4-BE49-F238E27FC236}">
                <a16:creationId xmlns:a16="http://schemas.microsoft.com/office/drawing/2014/main" id="{AF83BBE9-4069-9448-9857-11F8D98D9F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5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grande &amp; Metodologia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4" name="Espaço Reservado para Imagem 68">
            <a:extLst>
              <a:ext uri="{FF2B5EF4-FFF2-40B4-BE49-F238E27FC236}">
                <a16:creationId xmlns:a16="http://schemas.microsoft.com/office/drawing/2014/main" id="{F160C9C3-1DDB-824D-8258-D0F6A79FF8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45A03021-85DB-414A-8FE2-D3284D110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0" name="Espaço Reservado para Imagem 68">
            <a:extLst>
              <a:ext uri="{FF2B5EF4-FFF2-40B4-BE49-F238E27FC236}">
                <a16:creationId xmlns:a16="http://schemas.microsoft.com/office/drawing/2014/main" id="{0FB612A1-5194-A047-888E-0465FD9FC5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2683C4D4-2826-9F48-9681-B9A38675EE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E1BCAD20-2E0E-6C46-B77A-F5F9157B62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3" name="Espaço Reservado para Texto 61">
            <a:extLst>
              <a:ext uri="{FF2B5EF4-FFF2-40B4-BE49-F238E27FC236}">
                <a16:creationId xmlns:a16="http://schemas.microsoft.com/office/drawing/2014/main" id="{CAD3D2F7-C330-8C4A-94B5-0C83171EC9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4" name="Espaço Reservado para Texto 48">
            <a:extLst>
              <a:ext uri="{FF2B5EF4-FFF2-40B4-BE49-F238E27FC236}">
                <a16:creationId xmlns:a16="http://schemas.microsoft.com/office/drawing/2014/main" id="{97E11C58-B973-964B-B4C8-5598818823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45" name="Espaço Reservado para Texto 61">
            <a:extLst>
              <a:ext uri="{FF2B5EF4-FFF2-40B4-BE49-F238E27FC236}">
                <a16:creationId xmlns:a16="http://schemas.microsoft.com/office/drawing/2014/main" id="{8F8D8035-5F9F-374D-8799-D48EECE1C2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46" name="Espaço Reservado para Texto 48">
            <a:extLst>
              <a:ext uri="{FF2B5EF4-FFF2-40B4-BE49-F238E27FC236}">
                <a16:creationId xmlns:a16="http://schemas.microsoft.com/office/drawing/2014/main" id="{119C34BE-9EEB-3147-BF73-D99C6B866E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1E9B8088-6078-274B-BD47-1F4DB97FBA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2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 &amp; Metodolog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1131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283" y="17473249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11625" y="3357101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11625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6" name="Espaço Reservado para Texto 61">
            <a:extLst>
              <a:ext uri="{FF2B5EF4-FFF2-40B4-BE49-F238E27FC236}">
                <a16:creationId xmlns:a16="http://schemas.microsoft.com/office/drawing/2014/main" id="{953BE721-C3C5-5A43-8B15-FB26AD5EBA3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11282" y="7579353"/>
            <a:ext cx="14392275" cy="7033602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283" y="27706942"/>
            <a:ext cx="14392275" cy="435387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283" y="265890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9" name="Espaço Reservado para Texto 48">
            <a:extLst>
              <a:ext uri="{FF2B5EF4-FFF2-40B4-BE49-F238E27FC236}">
                <a16:creationId xmlns:a16="http://schemas.microsoft.com/office/drawing/2014/main" id="{50E731A5-F06A-A643-BFC1-491A906DB5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40" name="Espaço Reservado para Texto 61">
            <a:extLst>
              <a:ext uri="{FF2B5EF4-FFF2-40B4-BE49-F238E27FC236}">
                <a16:creationId xmlns:a16="http://schemas.microsoft.com/office/drawing/2014/main" id="{F2C6EB6B-8D1D-A841-A25C-3C1FAFDE7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41" name="Espaço Reservado para Texto 48">
            <a:extLst>
              <a:ext uri="{FF2B5EF4-FFF2-40B4-BE49-F238E27FC236}">
                <a16:creationId xmlns:a16="http://schemas.microsoft.com/office/drawing/2014/main" id="{A1BC7897-F80D-3342-806B-B03B0BA939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C3E2CE24-623B-DC40-8784-D65807DC1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905B5941-B1D5-5D48-A587-3B409E360B4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B857A13B-1ED1-E747-91C6-3EC0D08130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98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çã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1151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11625" y="8939449"/>
            <a:ext cx="14392275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21151" y="2720403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21151" y="28569952"/>
            <a:ext cx="14392275" cy="948401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9173142"/>
            <a:ext cx="14392275" cy="6458633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  <a:p>
            <a:pPr lvl="0"/>
            <a:r>
              <a:rPr lang="pt-BR" dirty="0"/>
              <a:t>	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625" y="180552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27" name="Espaço Reservado para Texto 48">
            <a:extLst>
              <a:ext uri="{FF2B5EF4-FFF2-40B4-BE49-F238E27FC236}">
                <a16:creationId xmlns:a16="http://schemas.microsoft.com/office/drawing/2014/main" id="{0F9A63ED-D36B-5942-BCFC-0978473A7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30" name="Espaço Reservado para Texto 61">
            <a:extLst>
              <a:ext uri="{FF2B5EF4-FFF2-40B4-BE49-F238E27FC236}">
                <a16:creationId xmlns:a16="http://schemas.microsoft.com/office/drawing/2014/main" id="{D2DF5A11-D4DB-6944-A9D7-A849AE4F4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31" name="Espaço Reservado para Texto 48">
            <a:extLst>
              <a:ext uri="{FF2B5EF4-FFF2-40B4-BE49-F238E27FC236}">
                <a16:creationId xmlns:a16="http://schemas.microsoft.com/office/drawing/2014/main" id="{B7585189-4132-0B4D-8C7D-9EE2763522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4909" y="2977711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39" name="Espaço Reservado para Texto 61">
            <a:extLst>
              <a:ext uri="{FF2B5EF4-FFF2-40B4-BE49-F238E27FC236}">
                <a16:creationId xmlns:a16="http://schemas.microsoft.com/office/drawing/2014/main" id="{2DB2BC8C-DCF1-964F-BB37-F3D4A6610C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64909" y="30990839"/>
            <a:ext cx="14392275" cy="70785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0" name="Espaço Reservado para Imagem 68">
            <a:extLst>
              <a:ext uri="{FF2B5EF4-FFF2-40B4-BE49-F238E27FC236}">
                <a16:creationId xmlns:a16="http://schemas.microsoft.com/office/drawing/2014/main" id="{9BA789F3-10F8-134F-B862-386C881D8B0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65251" y="15641414"/>
            <a:ext cx="14392616" cy="1100888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1" name="Espaço Reservado para Texto 61">
            <a:extLst>
              <a:ext uri="{FF2B5EF4-FFF2-40B4-BE49-F238E27FC236}">
                <a16:creationId xmlns:a16="http://schemas.microsoft.com/office/drawing/2014/main" id="{2D574B44-EE2B-9946-B805-1375B93088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5250" y="26979995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9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24" name="Espaço Reservado para Texto 61">
            <a:extLst>
              <a:ext uri="{FF2B5EF4-FFF2-40B4-BE49-F238E27FC236}">
                <a16:creationId xmlns:a16="http://schemas.microsoft.com/office/drawing/2014/main" id="{3490B9A3-0FD6-6442-8322-64048CC130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25" name="Espaço Reservado para Texto 48">
            <a:extLst>
              <a:ext uri="{FF2B5EF4-FFF2-40B4-BE49-F238E27FC236}">
                <a16:creationId xmlns:a16="http://schemas.microsoft.com/office/drawing/2014/main" id="{8D73BFA8-F815-9F4D-964D-07DA17A90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1151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26" name="Espaço Reservado para Texto 61">
            <a:extLst>
              <a:ext uri="{FF2B5EF4-FFF2-40B4-BE49-F238E27FC236}">
                <a16:creationId xmlns:a16="http://schemas.microsoft.com/office/drawing/2014/main" id="{AC7AB8C4-08E4-364C-BD51-98778F2F1A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21151" y="8939449"/>
            <a:ext cx="14382749" cy="758764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diagramas, fluxogramas de outros elementos de visualização da informação.  </a:t>
            </a:r>
          </a:p>
          <a:p>
            <a:pPr lvl="0"/>
            <a:r>
              <a:rPr lang="pt-BR" dirty="0"/>
              <a:t>	Na seção Resultados, mostrar os resultados preliminares, bem como aqueles que ainda serão atingidos. </a:t>
            </a:r>
          </a:p>
        </p:txBody>
      </p:sp>
      <p:sp>
        <p:nvSpPr>
          <p:cNvPr id="28" name="Espaço Reservado para Texto 48">
            <a:extLst>
              <a:ext uri="{FF2B5EF4-FFF2-40B4-BE49-F238E27FC236}">
                <a16:creationId xmlns:a16="http://schemas.microsoft.com/office/drawing/2014/main" id="{E47B7045-EAEB-F84E-8168-F6556E2AF5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21151" y="27204037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9" name="Espaço Reservado para Texto 61">
            <a:extLst>
              <a:ext uri="{FF2B5EF4-FFF2-40B4-BE49-F238E27FC236}">
                <a16:creationId xmlns:a16="http://schemas.microsoft.com/office/drawing/2014/main" id="{12E8AA12-686E-E74C-AB40-B4C63C7B3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21151" y="28569952"/>
            <a:ext cx="14392275" cy="941356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  <a:p>
            <a:pPr lvl="0"/>
            <a:r>
              <a:rPr lang="pt-BR" dirty="0"/>
              <a:t>	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37" name="Espaço Reservado para Texto 61">
            <a:extLst>
              <a:ext uri="{FF2B5EF4-FFF2-40B4-BE49-F238E27FC236}">
                <a16:creationId xmlns:a16="http://schemas.microsoft.com/office/drawing/2014/main" id="{E32F3715-A589-B943-90C1-61E007173E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11625" y="19173142"/>
            <a:ext cx="14392275" cy="6458633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interesse.</a:t>
            </a:r>
          </a:p>
          <a:p>
            <a:pPr lvl="0"/>
            <a:r>
              <a:rPr lang="pt-BR" dirty="0"/>
              <a:t>	 Como já colocado anteriormente, as informações devem ser organizadas e dispostas de maneira intuitiva, facilitando a compreensão e despertando o interesse.</a:t>
            </a:r>
          </a:p>
        </p:txBody>
      </p:sp>
      <p:sp>
        <p:nvSpPr>
          <p:cNvPr id="38" name="Espaço Reservado para Texto 48">
            <a:extLst>
              <a:ext uri="{FF2B5EF4-FFF2-40B4-BE49-F238E27FC236}">
                <a16:creationId xmlns:a16="http://schemas.microsoft.com/office/drawing/2014/main" id="{1E6E9116-D88F-D245-9767-62125BFC39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11625" y="18055284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31" name="Espaço Reservado para Imagem 68">
            <a:extLst>
              <a:ext uri="{FF2B5EF4-FFF2-40B4-BE49-F238E27FC236}">
                <a16:creationId xmlns:a16="http://schemas.microsoft.com/office/drawing/2014/main" id="{29B35C9F-EC06-1E4B-89F8-2EDC7DB0FCD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36" name="Espaço Reservado para Texto 61">
            <a:extLst>
              <a:ext uri="{FF2B5EF4-FFF2-40B4-BE49-F238E27FC236}">
                <a16:creationId xmlns:a16="http://schemas.microsoft.com/office/drawing/2014/main" id="{844337C0-8001-D44A-823C-CDFFD1E9D1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2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ia + Imagem grande + Imagem 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48">
            <a:extLst>
              <a:ext uri="{FF2B5EF4-FFF2-40B4-BE49-F238E27FC236}">
                <a16:creationId xmlns:a16="http://schemas.microsoft.com/office/drawing/2014/main" id="{59E5CB6D-7BFC-234D-9957-EBE13780BE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9225" y="426048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Nome Autor 1, Nome Autor 2, Nome Autor 3, Nome Autor 4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F6959384-C08D-3D4B-B5F3-23AD4A0D4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9225" y="5217125"/>
            <a:ext cx="29614813" cy="9301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Prof.(a) [Esp./</a:t>
            </a:r>
            <a:r>
              <a:rPr lang="pt-BR" dirty="0" err="1"/>
              <a:t>MSc</a:t>
            </a:r>
            <a:r>
              <a:rPr lang="pt-BR" dirty="0"/>
              <a:t>./Dr.] Nome do Orientador </a:t>
            </a:r>
          </a:p>
        </p:txBody>
      </p:sp>
      <p:sp>
        <p:nvSpPr>
          <p:cNvPr id="21" name="Espaço Reservado para Texto 48">
            <a:extLst>
              <a:ext uri="{FF2B5EF4-FFF2-40B4-BE49-F238E27FC236}">
                <a16:creationId xmlns:a16="http://schemas.microsoft.com/office/drawing/2014/main" id="{C0D2B581-0C80-514F-BB95-F2CB7B68F5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9245" y="757935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Motivação e Objetivo</a:t>
            </a:r>
          </a:p>
        </p:txBody>
      </p:sp>
      <p:sp>
        <p:nvSpPr>
          <p:cNvPr id="22" name="Espaço Reservado para Texto 61">
            <a:extLst>
              <a:ext uri="{FF2B5EF4-FFF2-40B4-BE49-F238E27FC236}">
                <a16:creationId xmlns:a16="http://schemas.microsoft.com/office/drawing/2014/main" id="{86E4AC8B-309B-1B4F-8344-A2BAC214C5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89063" y="8839200"/>
            <a:ext cx="14392275" cy="647251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pôster constitui um elemento de comunicação visual sobre o Trabalho de Conclusão de Curso (TCC) realizado na FCI, complementado pela apresentação oral do(</a:t>
            </a:r>
            <a:r>
              <a:rPr lang="pt-BR" dirty="0" err="1"/>
              <a:t>s</a:t>
            </a:r>
            <a:r>
              <a:rPr lang="pt-BR" dirty="0"/>
              <a:t>) autor(es). O pôster sumariza o que foi pesquisado, apresentando a motivação e  objetivo(</a:t>
            </a:r>
            <a:r>
              <a:rPr lang="pt-BR" dirty="0" err="1"/>
              <a:t>s</a:t>
            </a:r>
            <a:r>
              <a:rPr lang="pt-BR" dirty="0"/>
              <a:t>), materiais e métodos, resultados preliminares, conclusões e referências bibliográficas.    </a:t>
            </a:r>
          </a:p>
          <a:p>
            <a:pPr lvl="0"/>
            <a:r>
              <a:rPr lang="pt-BR" dirty="0"/>
              <a:t>	O presente modelo dispõe as informações sobre a elaboração do pôster para as atividades da Semana da FCI e deve ser utilizado para sua elaboração</a:t>
            </a:r>
          </a:p>
        </p:txBody>
      </p:sp>
      <p:sp>
        <p:nvSpPr>
          <p:cNvPr id="23" name="Espaço Reservado para Texto 48">
            <a:extLst>
              <a:ext uri="{FF2B5EF4-FFF2-40B4-BE49-F238E27FC236}">
                <a16:creationId xmlns:a16="http://schemas.microsoft.com/office/drawing/2014/main" id="{234E3B80-926D-5747-A7B8-5A820097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3199" y="16791373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Metodologia</a:t>
            </a:r>
          </a:p>
        </p:txBody>
      </p:sp>
      <p:sp>
        <p:nvSpPr>
          <p:cNvPr id="32" name="Espaço Reservado para Texto 48">
            <a:extLst>
              <a:ext uri="{FF2B5EF4-FFF2-40B4-BE49-F238E27FC236}">
                <a16:creationId xmlns:a16="http://schemas.microsoft.com/office/drawing/2014/main" id="{C843336E-D2E0-D449-96B2-BDC6BEDD69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5251" y="1366838"/>
            <a:ext cx="29848174" cy="136525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título do trabalho</a:t>
            </a:r>
          </a:p>
        </p:txBody>
      </p:sp>
      <p:sp>
        <p:nvSpPr>
          <p:cNvPr id="33" name="Espaço Reservado para Texto 48">
            <a:extLst>
              <a:ext uri="{FF2B5EF4-FFF2-40B4-BE49-F238E27FC236}">
                <a16:creationId xmlns:a16="http://schemas.microsoft.com/office/drawing/2014/main" id="{2E5D08C6-CE91-8E41-B90F-1ADEC24295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89246" y="2722011"/>
            <a:ext cx="29814312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i="1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Insira o subtítulo do trabalho</a:t>
            </a:r>
          </a:p>
        </p:txBody>
      </p:sp>
      <p:sp>
        <p:nvSpPr>
          <p:cNvPr id="42" name="Espaço Reservado para Texto 61">
            <a:extLst>
              <a:ext uri="{FF2B5EF4-FFF2-40B4-BE49-F238E27FC236}">
                <a16:creationId xmlns:a16="http://schemas.microsoft.com/office/drawing/2014/main" id="{EA8C9207-BEA0-8B4D-A90C-8B4831C21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3199" y="18005095"/>
            <a:ext cx="14392275" cy="704120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Para a elaboração das partes do pôster, observe as recomendações que se encontram como comentários em cada uma das seções do modelo. As sugestões apresentadas permitem a seleção e a organização das informações para disposição no pôster.  </a:t>
            </a:r>
          </a:p>
          <a:p>
            <a:pPr lvl="0"/>
            <a:r>
              <a:rPr lang="pt-BR" dirty="0"/>
              <a:t>	As imagens que forem dispostas no pôster devem ser preparadas com 300-600dpi, para que sua resolução fique adequada para a  apresentação. Preferencialmente fazer uso de gráficos em 2D, pois as diferenças entre os dados não ficam evidenciadas em gráficos em 3D. </a:t>
            </a:r>
          </a:p>
        </p:txBody>
      </p:sp>
      <p:sp>
        <p:nvSpPr>
          <p:cNvPr id="43" name="Espaço Reservado para Imagem 68">
            <a:extLst>
              <a:ext uri="{FF2B5EF4-FFF2-40B4-BE49-F238E27FC236}">
                <a16:creationId xmlns:a16="http://schemas.microsoft.com/office/drawing/2014/main" id="{A9A19790-2720-9E4F-A780-C863FBDB307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72857" y="25329875"/>
            <a:ext cx="14392616" cy="11055007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4" name="Espaço Reservado para Texto 61">
            <a:extLst>
              <a:ext uri="{FF2B5EF4-FFF2-40B4-BE49-F238E27FC236}">
                <a16:creationId xmlns:a16="http://schemas.microsoft.com/office/drawing/2014/main" id="{245606BD-2395-6C40-BF9A-414A55A2E5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73198" y="36714580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  <p:sp>
        <p:nvSpPr>
          <p:cNvPr id="45" name="Espaço Reservado para Imagem 68">
            <a:extLst>
              <a:ext uri="{FF2B5EF4-FFF2-40B4-BE49-F238E27FC236}">
                <a16:creationId xmlns:a16="http://schemas.microsoft.com/office/drawing/2014/main" id="{FD58C367-1F9D-924C-9BC9-28F80AF51C9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821150" y="7580484"/>
            <a:ext cx="14392616" cy="60674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6" name="Espaço Reservado para Texto 48">
            <a:extLst>
              <a:ext uri="{FF2B5EF4-FFF2-40B4-BE49-F238E27FC236}">
                <a16:creationId xmlns:a16="http://schemas.microsoft.com/office/drawing/2014/main" id="{90D466F9-5C49-C940-A3AC-238A0C90A2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820809" y="16734565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47" name="Espaço Reservado para Texto 61">
            <a:extLst>
              <a:ext uri="{FF2B5EF4-FFF2-40B4-BE49-F238E27FC236}">
                <a16:creationId xmlns:a16="http://schemas.microsoft.com/office/drawing/2014/main" id="{A96955B9-8D0B-A64E-A30C-1CFBC29902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831017" y="18100480"/>
            <a:ext cx="14392275" cy="646830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Os elementos devem ser dispostos de maneira a despertar o interesse do público. Um artifício que também pode ser utilizado é selecionar uma cor que possa destacar informações relevantes, bem como resultados.  </a:t>
            </a:r>
          </a:p>
          <a:p>
            <a:pPr lvl="0"/>
            <a:r>
              <a:rPr lang="pt-BR" dirty="0"/>
              <a:t>	Outra forma de facilitar a compreensão de como o trabalho foi realizado e tornar o pôster mais atrativo é utilizar esquemas, diagramas.</a:t>
            </a:r>
          </a:p>
          <a:p>
            <a:pPr lvl="0"/>
            <a:r>
              <a:rPr lang="pt-BR" dirty="0"/>
              <a:t>	Fluxogramas de outros elementos de visualização da informação.  </a:t>
            </a:r>
          </a:p>
        </p:txBody>
      </p:sp>
      <p:sp>
        <p:nvSpPr>
          <p:cNvPr id="48" name="Espaço Reservado para Texto 61">
            <a:extLst>
              <a:ext uri="{FF2B5EF4-FFF2-40B4-BE49-F238E27FC236}">
                <a16:creationId xmlns:a16="http://schemas.microsoft.com/office/drawing/2014/main" id="{670A0DD3-2063-2347-918B-609CCF652B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831017" y="27310586"/>
            <a:ext cx="14392275" cy="4851159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O pesquisador deve se preparar para responder às questões que o público fizer a respeito do pôster apresentado, bem como ficar ao lado (não na frente) do mesmo. Como já colocado anteriormente, as informações devem ser organizadas e dispostas de maneira intuitiva, facilitando a compreensão e despertando o interesse do público que visita a Apresentação de TCC da FCI.</a:t>
            </a:r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2587EB27-0323-4648-AF27-E44A7FB69D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831017" y="33515212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50" name="Espaço Reservado para Texto 61">
            <a:extLst>
              <a:ext uri="{FF2B5EF4-FFF2-40B4-BE49-F238E27FC236}">
                <a16:creationId xmlns:a16="http://schemas.microsoft.com/office/drawing/2014/main" id="{C774002B-2C54-C042-B7CD-80F4196BBC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831017" y="34936926"/>
            <a:ext cx="14392275" cy="3132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Aft>
                <a:spcPts val="600"/>
              </a:spcAft>
              <a:buNone/>
              <a:defRPr sz="4400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	Apresentar as referências bibliográficas que foram citadas no pôster.  </a:t>
            </a:r>
          </a:p>
          <a:p>
            <a:pPr lvl="0"/>
            <a:r>
              <a:rPr lang="pt-BR" dirty="0"/>
              <a:t>	Seguir a Norma ABNT NBR 6023:2002, sendo empregada Letra Arial 36. </a:t>
            </a:r>
          </a:p>
        </p:txBody>
      </p:sp>
      <p:sp>
        <p:nvSpPr>
          <p:cNvPr id="51" name="Espaço Reservado para Texto 48">
            <a:extLst>
              <a:ext uri="{FF2B5EF4-FFF2-40B4-BE49-F238E27FC236}">
                <a16:creationId xmlns:a16="http://schemas.microsoft.com/office/drawing/2014/main" id="{63D798A9-5130-0A44-9444-F235828A08A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831017" y="25944671"/>
            <a:ext cx="14392616" cy="9301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pt-BR" dirty="0"/>
              <a:t>Conclusões</a:t>
            </a:r>
          </a:p>
        </p:txBody>
      </p:sp>
      <p:sp>
        <p:nvSpPr>
          <p:cNvPr id="52" name="Espaço Reservado para Texto 61">
            <a:extLst>
              <a:ext uri="{FF2B5EF4-FFF2-40B4-BE49-F238E27FC236}">
                <a16:creationId xmlns:a16="http://schemas.microsoft.com/office/drawing/2014/main" id="{0EB492A6-9B7E-8640-ACF9-976306A3BF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31017" y="14088446"/>
            <a:ext cx="14392275" cy="1268933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4000" i="1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1: Legenda da imagem  </a:t>
            </a:r>
            <a:br>
              <a:rPr lang="pt-BR" dirty="0"/>
            </a:br>
            <a:r>
              <a:rPr lang="pt-BR" dirty="0"/>
              <a:t>Fonte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riângulo Retângulo 42">
            <a:extLst>
              <a:ext uri="{FF2B5EF4-FFF2-40B4-BE49-F238E27FC236}">
                <a16:creationId xmlns:a16="http://schemas.microsoft.com/office/drawing/2014/main" id="{E6C611A5-8B4F-1F46-AB18-479AA030ED94}"/>
              </a:ext>
            </a:extLst>
          </p:cNvPr>
          <p:cNvSpPr/>
          <p:nvPr userDrawn="1"/>
        </p:nvSpPr>
        <p:spPr>
          <a:xfrm rot="16200000">
            <a:off x="27254200" y="38055550"/>
            <a:ext cx="5170488" cy="5170488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innerShdw blurRad="5969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C709BAC-C505-F44D-945A-19FD492B9C56}"/>
              </a:ext>
            </a:extLst>
          </p:cNvPr>
          <p:cNvSpPr/>
          <p:nvPr userDrawn="1"/>
        </p:nvSpPr>
        <p:spPr>
          <a:xfrm>
            <a:off x="-76200" y="1366838"/>
            <a:ext cx="632460" cy="478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06F1668E-AEEA-4965-A764-6D379913FF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-1" r="32320" b="-11085"/>
          <a:stretch/>
        </p:blipFill>
        <p:spPr>
          <a:xfrm>
            <a:off x="1130845" y="39653827"/>
            <a:ext cx="7586435" cy="220311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467201C-5E84-FBAD-0CFA-CA5E0926CEFB}"/>
              </a:ext>
            </a:extLst>
          </p:cNvPr>
          <p:cNvSpPr txBox="1"/>
          <p:nvPr userDrawn="1"/>
        </p:nvSpPr>
        <p:spPr>
          <a:xfrm>
            <a:off x="13925550" y="39656428"/>
            <a:ext cx="984596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EA0B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 de</a:t>
            </a:r>
          </a:p>
          <a:p>
            <a:r>
              <a:rPr lang="pt-BR" sz="6000" b="1" dirty="0">
                <a:solidFill>
                  <a:srgbClr val="EA0B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Computação e Informática</a:t>
            </a:r>
          </a:p>
        </p:txBody>
      </p: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42D99D85-4C32-04EB-C888-A8302FF839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-1" r="81839" b="-11085"/>
          <a:stretch/>
        </p:blipFill>
        <p:spPr>
          <a:xfrm>
            <a:off x="11623109" y="39653826"/>
            <a:ext cx="2035741" cy="22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71" userDrawn="1">
          <p15:clr>
            <a:srgbClr val="F26B43"/>
          </p15:clr>
        </p15:guide>
        <p15:guide id="2" pos="19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437D65-61CF-4C46-A867-56F877D9D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  <a:effectLst/>
                <a:latin typeface="Helvetica" pitchFamily="2" charset="0"/>
              </a:rPr>
              <a:t>Uso da IA para criação de músicas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4911DE9-677C-5147-9DBA-A023C49A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Motivação e Objetivo</a:t>
            </a:r>
            <a:endParaRPr lang="en-BR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26D79A2-378C-E34F-A6C8-4E68C47063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Leonardo Custódio Magalhães</a:t>
            </a:r>
            <a:endParaRPr lang="en-BR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24D5565-8444-234D-AEBD-B93D8E187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Prof. Antônio </a:t>
            </a:r>
            <a:r>
              <a:rPr lang="pt-BR" dirty="0" err="1"/>
              <a:t>Basille</a:t>
            </a:r>
            <a:endParaRPr lang="en-BR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F58F75-B90A-EA48-BFEF-2D0DEF8EB4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Como músico, sempre busquei maneiras de aprimorar minhas produções e explorar novas formas de criação musical. Ao estudar o Jukebox da OpenAI, pude entender melhor o funcionamento desse modelo de IA e suas capacidades de gerar músicas de diversos gêneros. Essa pesquisa me levou a identificar potenciais melhorias que poderiam tornar o modelo ainda mais acessível e eficiente, ampliando suas possibilidades para músicos e produtores. O objetivo deste trabalho é explorar como a inteligência artificial pode transformar o processo criativo na música, buscando maneiras de otimizar o Jukebox e aplicar seus conceitos em produções musicais de forma mais eficaz.</a:t>
            </a:r>
            <a:endParaRPr lang="en-B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AD4AD18-3FE3-7E4B-84BB-F2BF265578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BR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AD9221-4700-5243-A80D-042BA4F0E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64728" y="26089911"/>
            <a:ext cx="14392275" cy="6644007"/>
          </a:xfrm>
        </p:spPr>
        <p:txBody>
          <a:bodyPr/>
          <a:lstStyle/>
          <a:p>
            <a:r>
              <a:rPr lang="pt-BR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Para este trabalho, utilizou-se o modelo Jukebox da OpenAI para gerar músicas a partir de descrições textuais, como gênero e estilo musical. A abordagem envolveu a análise de músicas geradas pelo modelo em diferentes cenários, testando sua capacidade de reproduzir características específicas de gêneros e estilos musicais. Além disso, foram explorados ajustes no modelo para avaliar a diversidade e qualidade das composições, considerando fatores como coerência melódica e harmonia. A avaliação das músicas geradas foi realizada por meio de análise qualitativa e comparação com músicas reais dos gêneros selecionados.</a:t>
            </a:r>
            <a:endParaRPr lang="en-BR" sz="400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C9C94D7-CAEB-A94F-B4F6-027BD3AC72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Resultados</a:t>
            </a:r>
            <a:endParaRPr lang="en-BR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D618E6C-B403-6445-AEED-77592FD964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11283" y="8839200"/>
            <a:ext cx="14392275" cy="5029104"/>
          </a:xfrm>
        </p:spPr>
        <p:txBody>
          <a:bodyPr/>
          <a:lstStyle/>
          <a:p>
            <a:r>
              <a:rPr lang="pt-B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 processo começa com a definição de parâmetros, como o gênero musical, estilo ou letras desejadas. A partir disso, o modelo utiliza uma rede neural avançada para analisar e combinar elementos musicais, como melodia, ritmo e harmonia. Por fim, o Jukebox gera uma música completa, com ondas sonoras realistas, respeitando as características definidas na entrada.</a:t>
            </a:r>
            <a:endParaRPr lang="en-BR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9D5A69C-091B-B54B-A565-C89C21E06F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Este trabalho demonstrou o potencial do Jukebox na criação musical, mas também identificou limitações, como a falta de coerência melódica em composições mais longas e a alta demanda computacional do modelo. Uma melhoria importante seria a otimização do desempenho, tanto em termos de acessibilidade quanto na qualidade das músicas geradas. Além disso, ampliar a diversidade dos </a:t>
            </a:r>
            <a:r>
              <a:rPr lang="pt-BR" sz="36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datasets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utilizados pode contribuir para a criação de composições mais inovadoras e representativas, aumentando sua aplicabilidade na indústria musical.</a:t>
            </a:r>
            <a:endParaRPr lang="en-BR" sz="360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37B048C-668D-D740-983E-49D4B0EF75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 dirty="0"/>
              <a:t>Referências</a:t>
            </a:r>
            <a:endParaRPr lang="en-BR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9E5A25B-FF90-4A46-9EBD-E7E2FF5CAC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pt-BR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Jukebox: A </a:t>
            </a:r>
            <a:r>
              <a:rPr lang="pt-BR" sz="3200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Generative</a:t>
            </a:r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 Model for Music, https://</a:t>
            </a:r>
            <a:r>
              <a:rPr lang="pt-BR" sz="3200" dirty="0" err="1">
                <a:solidFill>
                  <a:srgbClr val="000000"/>
                </a:solidFill>
                <a:effectLst/>
                <a:latin typeface="Helvetica" pitchFamily="2" charset="0"/>
              </a:rPr>
              <a:t>arxiv.org</a:t>
            </a:r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pt-BR" sz="3200" dirty="0" err="1">
                <a:solidFill>
                  <a:srgbClr val="000000"/>
                </a:solidFill>
                <a:effectLst/>
                <a:latin typeface="Helvetica" pitchFamily="2" charset="0"/>
              </a:rPr>
              <a:t>abs</a:t>
            </a:r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/2005.00341,</a:t>
            </a:r>
          </a:p>
          <a:p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2020.</a:t>
            </a:r>
          </a:p>
          <a:p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pt-BR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HDM Stuttgart, "OpenAI Jukebox: Neural Network </a:t>
            </a:r>
            <a:r>
              <a:rPr lang="pt-BR" sz="3200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Generative</a:t>
            </a:r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 Model for</a:t>
            </a:r>
          </a:p>
          <a:p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Music," </a:t>
            </a:r>
            <a:r>
              <a:rPr lang="pt-BR" sz="3200" dirty="0">
                <a:solidFill>
                  <a:srgbClr val="386573"/>
                </a:solidFill>
                <a:effectLst/>
                <a:latin typeface="Helvetica" pitchFamily="2" charset="0"/>
              </a:rPr>
              <a:t>https://</a:t>
            </a:r>
            <a:r>
              <a:rPr lang="pt-BR" sz="3200" dirty="0" err="1">
                <a:solidFill>
                  <a:srgbClr val="386573"/>
                </a:solidFill>
                <a:effectLst/>
                <a:latin typeface="Helvetica" pitchFamily="2" charset="0"/>
              </a:rPr>
              <a:t>ai.hdm-stuttgart.de</a:t>
            </a:r>
            <a:r>
              <a:rPr lang="pt-BR" sz="3200" dirty="0">
                <a:solidFill>
                  <a:srgbClr val="386573"/>
                </a:solidFill>
                <a:effectLst/>
                <a:latin typeface="Helvetica" pitchFamily="2" charset="0"/>
              </a:rPr>
              <a:t>/downloads/</a:t>
            </a:r>
            <a:r>
              <a:rPr lang="pt-BR" sz="3200" dirty="0" err="1">
                <a:solidFill>
                  <a:srgbClr val="386573"/>
                </a:solidFill>
                <a:effectLst/>
                <a:latin typeface="Helvetica" pitchFamily="2" charset="0"/>
              </a:rPr>
              <a:t>student-white-paper</a:t>
            </a:r>
            <a:r>
              <a:rPr lang="pt-BR" sz="3200" dirty="0">
                <a:solidFill>
                  <a:srgbClr val="386573"/>
                </a:solidFill>
                <a:effectLst/>
                <a:latin typeface="Helvetica" pitchFamily="2" charset="0"/>
              </a:rPr>
              <a:t>/</a:t>
            </a:r>
            <a:r>
              <a:rPr lang="pt-BR" sz="3200" dirty="0" err="1">
                <a:solidFill>
                  <a:srgbClr val="386573"/>
                </a:solidFill>
                <a:effectLst/>
                <a:latin typeface="Helvetica" pitchFamily="2" charset="0"/>
              </a:rPr>
              <a:t>Winter</a:t>
            </a:r>
            <a:r>
              <a:rPr lang="pt-BR" sz="3200" dirty="0">
                <a:solidFill>
                  <a:srgbClr val="386573"/>
                </a:solidFill>
                <a:effectLst/>
                <a:latin typeface="Helvetica" pitchFamily="2" charset="0"/>
              </a:rPr>
              <a:t>-</a:t>
            </a:r>
          </a:p>
          <a:p>
            <a:r>
              <a:rPr lang="pt-BR" sz="3200" dirty="0">
                <a:solidFill>
                  <a:srgbClr val="386573"/>
                </a:solidFill>
                <a:effectLst/>
                <a:latin typeface="Helvetica" pitchFamily="2" charset="0"/>
              </a:rPr>
              <a:t>2122/</a:t>
            </a:r>
            <a:r>
              <a:rPr lang="pt-BR" sz="3200" dirty="0" err="1">
                <a:solidFill>
                  <a:srgbClr val="386573"/>
                </a:solidFill>
                <a:effectLst/>
                <a:latin typeface="Helvetica" pitchFamily="2" charset="0"/>
              </a:rPr>
              <a:t>OpenAI_Jukebox.pdf</a:t>
            </a:r>
            <a:r>
              <a:rPr lang="pt-BR" sz="3200" dirty="0">
                <a:solidFill>
                  <a:srgbClr val="000000"/>
                </a:solidFill>
                <a:effectLst/>
                <a:latin typeface="Helvetica" pitchFamily="2" charset="0"/>
              </a:rPr>
              <a:t>, 2021.</a:t>
            </a:r>
            <a:endParaRPr lang="pt-BR" sz="3200" dirty="0">
              <a:solidFill>
                <a:srgbClr val="386573"/>
              </a:solidFill>
              <a:effectLst/>
              <a:latin typeface="Helvetica" pitchFamily="2" charset="0"/>
            </a:endParaRPr>
          </a:p>
          <a:p>
            <a:endParaRPr lang="en-BR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68CBD68-9D04-9545-9986-C745A4F569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/>
              <a:t>Conclusões</a:t>
            </a:r>
            <a:endParaRPr lang="en-BR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007EA88-ED75-A046-B294-734CB771C7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  <a:effectLst/>
                <a:latin typeface="Helvetica" pitchFamily="2" charset="0"/>
              </a:rPr>
              <a:t>Com foco na Jukebox da OpenAI</a:t>
            </a:r>
            <a:endParaRPr lang="en-BR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BA62C4A-D0E7-6244-81F3-DA91C01E033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E76FF4B-DB47-8E43-9FFD-A7C9004D10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3C2C8D9-E8A9-904B-BCA7-0D70E5C8A08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Funcionamento da Jukebox</a:t>
            </a:r>
          </a:p>
          <a:p>
            <a:r>
              <a:rPr lang="pt-BR" dirty="0"/>
              <a:t>Fonte: OpenAI</a:t>
            </a:r>
            <a:endParaRPr lang="en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1F61FE-C716-328C-9472-B49A851F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566" y="13916657"/>
            <a:ext cx="11479101" cy="88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PosterSemanaFCI" id="{E8F8705A-4902-4580-87F7-82E6AAB963F0}" vid="{1326D5CC-0CB8-483C-95DB-5542F55B77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ModeloPosterSemanaFCI</Template>
  <TotalTime>11976</TotalTime>
  <Words>446</Words>
  <Application>Microsoft Macintosh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-webkit-standard</vt:lpstr>
      <vt:lpstr>Arial</vt:lpstr>
      <vt:lpstr>Baskerville</vt:lpstr>
      <vt:lpstr>Calibri</vt:lpstr>
      <vt:lpstr>Helvetica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Polly</dc:creator>
  <cp:lastModifiedBy>LEONARDO CUSTODIO MAGALHAES</cp:lastModifiedBy>
  <cp:revision>81</cp:revision>
  <dcterms:created xsi:type="dcterms:W3CDTF">2016-09-09T21:49:07Z</dcterms:created>
  <dcterms:modified xsi:type="dcterms:W3CDTF">2024-11-25T17:58:23Z</dcterms:modified>
</cp:coreProperties>
</file>