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0A1"/>
    <a:srgbClr val="13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94660"/>
  </p:normalViewPr>
  <p:slideViewPr>
    <p:cSldViewPr snapToGrid="0">
      <p:cViewPr>
        <p:scale>
          <a:sx n="66" d="100"/>
          <a:sy n="66" d="100"/>
        </p:scale>
        <p:origin x="2370" y="6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ED31-3965-4A68-AF9C-EE3B75B57E1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A5C3C7-7C04-2DF4-97E7-B1027511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0200" y="0"/>
            <a:ext cx="128016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D32F-B0DC-DF48-B26C-B15D21B6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B6770-D603-0E67-69D9-4FB44F16D33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6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40D43-1FAD-B47F-7BD1-3F0D0276354F}"/>
              </a:ext>
            </a:extLst>
          </p:cNvPr>
          <p:cNvSpPr txBox="1"/>
          <p:nvPr/>
        </p:nvSpPr>
        <p:spPr>
          <a:xfrm>
            <a:off x="822908" y="5192046"/>
            <a:ext cx="8250655" cy="193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INTRODUÇÃO AO HTML: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089A5-EA91-A15B-60CC-5E7C38567538}"/>
              </a:ext>
            </a:extLst>
          </p:cNvPr>
          <p:cNvSpPr txBox="1"/>
          <p:nvPr/>
        </p:nvSpPr>
        <p:spPr>
          <a:xfrm>
            <a:off x="2847975" y="2614318"/>
            <a:ext cx="3883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01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5583E-32A6-9BE3-DE9C-83BF6DC7A051}"/>
              </a:ext>
            </a:extLst>
          </p:cNvPr>
          <p:cNvSpPr txBox="1"/>
          <p:nvPr/>
        </p:nvSpPr>
        <p:spPr>
          <a:xfrm>
            <a:off x="2447924" y="8101180"/>
            <a:ext cx="4752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/ 01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6004F-FDAA-9933-FF24-6DED16D84B07}"/>
              </a:ext>
            </a:extLst>
          </p:cNvPr>
          <p:cNvSpPr/>
          <p:nvPr/>
        </p:nvSpPr>
        <p:spPr>
          <a:xfrm>
            <a:off x="1142999" y="6360964"/>
            <a:ext cx="7610475" cy="73775"/>
          </a:xfrm>
          <a:prstGeom prst="rect">
            <a:avLst/>
          </a:prstGeom>
          <a:solidFill>
            <a:srgbClr val="5ED0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2BA80-61F4-A6A1-4C94-454785ECCFB4}"/>
              </a:ext>
            </a:extLst>
          </p:cNvPr>
          <p:cNvSpPr txBox="1"/>
          <p:nvPr/>
        </p:nvSpPr>
        <p:spPr>
          <a:xfrm>
            <a:off x="1724526" y="6392100"/>
            <a:ext cx="6152147" cy="153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latin typeface="Impact" panose="020B0806030902050204" pitchFamily="34" charset="0"/>
              </a:rPr>
              <a:t>A LINGUAGEM DA WEB</a:t>
            </a:r>
          </a:p>
        </p:txBody>
      </p:sp>
    </p:spTree>
    <p:extLst>
      <p:ext uri="{BB962C8B-B14F-4D97-AF65-F5344CB8AC3E}">
        <p14:creationId xmlns:p14="http://schemas.microsoft.com/office/powerpoint/2010/main" val="10852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32C6-FB85-EE23-1144-5A2FED568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D5EBA-EDA5-23EF-CE4A-8EAAAFB9F5F0}"/>
              </a:ext>
            </a:extLst>
          </p:cNvPr>
          <p:cNvSpPr txBox="1"/>
          <p:nvPr/>
        </p:nvSpPr>
        <p:spPr>
          <a:xfrm>
            <a:off x="485775" y="3695700"/>
            <a:ext cx="862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 (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) é uma linguagem de marcação usada para criar páginas da web. Ele é usado para definir a estrutura e o conteúdo de uma página da web, como texto, imagens, links e vídeos.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EA29B-1496-154B-6505-EAB821058166}"/>
              </a:ext>
            </a:extLst>
          </p:cNvPr>
          <p:cNvSpPr txBox="1"/>
          <p:nvPr/>
        </p:nvSpPr>
        <p:spPr>
          <a:xfrm>
            <a:off x="1139239" y="838200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5DBBF-E36D-C9E7-0C94-8DA5B71A5C3A}"/>
              </a:ext>
            </a:extLst>
          </p:cNvPr>
          <p:cNvSpPr/>
          <p:nvPr/>
        </p:nvSpPr>
        <p:spPr>
          <a:xfrm rot="5400000">
            <a:off x="8279" y="880721"/>
            <a:ext cx="2011680" cy="250239"/>
          </a:xfrm>
          <a:prstGeom prst="rect">
            <a:avLst/>
          </a:prstGeom>
          <a:gradFill flip="none" rotWithShape="1">
            <a:gsLst>
              <a:gs pos="0">
                <a:srgbClr val="5ED0A1">
                  <a:tint val="66000"/>
                  <a:satMod val="160000"/>
                </a:srgbClr>
              </a:gs>
              <a:gs pos="50000">
                <a:srgbClr val="5ED0A1">
                  <a:tint val="44500"/>
                  <a:satMod val="160000"/>
                </a:srgbClr>
              </a:gs>
              <a:gs pos="100000">
                <a:srgbClr val="5ED0A1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8C0EB-61D4-A3D6-F4E6-0240F2E39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2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5CAFC-A32A-5B23-C11A-F11A9B166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BAD13-A1E4-2026-E975-0C3BC571676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6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8882D-354E-A16D-34ED-B42336E5CB20}"/>
              </a:ext>
            </a:extLst>
          </p:cNvPr>
          <p:cNvSpPr txBox="1"/>
          <p:nvPr/>
        </p:nvSpPr>
        <p:spPr>
          <a:xfrm>
            <a:off x="822908" y="5192046"/>
            <a:ext cx="82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HTML: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E9FC6-25C5-2473-19A8-6650E8631763}"/>
              </a:ext>
            </a:extLst>
          </p:cNvPr>
          <p:cNvSpPr txBox="1"/>
          <p:nvPr/>
        </p:nvSpPr>
        <p:spPr>
          <a:xfrm>
            <a:off x="2847975" y="2614318"/>
            <a:ext cx="3883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02&gt;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59265-8460-01B3-2C1D-843C944803A2}"/>
              </a:ext>
            </a:extLst>
          </p:cNvPr>
          <p:cNvSpPr txBox="1"/>
          <p:nvPr/>
        </p:nvSpPr>
        <p:spPr>
          <a:xfrm>
            <a:off x="2447924" y="8101180"/>
            <a:ext cx="496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/ 02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A4CBE-1B1D-A4B7-3F34-3A0AA604F784}"/>
              </a:ext>
            </a:extLst>
          </p:cNvPr>
          <p:cNvSpPr/>
          <p:nvPr/>
        </p:nvSpPr>
        <p:spPr>
          <a:xfrm>
            <a:off x="1142999" y="6360964"/>
            <a:ext cx="7610475" cy="73775"/>
          </a:xfrm>
          <a:prstGeom prst="rect">
            <a:avLst/>
          </a:prstGeom>
          <a:solidFill>
            <a:srgbClr val="5ED0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12CEC-55E6-825E-675F-CCD59263B800}"/>
              </a:ext>
            </a:extLst>
          </p:cNvPr>
          <p:cNvSpPr txBox="1"/>
          <p:nvPr/>
        </p:nvSpPr>
        <p:spPr>
          <a:xfrm>
            <a:off x="1724526" y="6392100"/>
            <a:ext cx="6152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Impact" panose="020B0806030902050204" pitchFamily="34" charset="0"/>
              </a:rPr>
              <a:t>ESTRUTURA BÁSICA</a:t>
            </a:r>
          </a:p>
        </p:txBody>
      </p:sp>
    </p:spTree>
    <p:extLst>
      <p:ext uri="{BB962C8B-B14F-4D97-AF65-F5344CB8AC3E}">
        <p14:creationId xmlns:p14="http://schemas.microsoft.com/office/powerpoint/2010/main" val="16144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F924-13FD-3CD6-89CA-2DCA1DC3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C00A5-4763-2E24-A73E-E92F3DD57ACF}"/>
              </a:ext>
            </a:extLst>
          </p:cNvPr>
          <p:cNvSpPr txBox="1"/>
          <p:nvPr/>
        </p:nvSpPr>
        <p:spPr>
          <a:xfrm>
            <a:off x="1139239" y="838200"/>
            <a:ext cx="8138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A Estrutura Básica: </a:t>
            </a:r>
          </a:p>
          <a:p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&lt;</a:t>
            </a:r>
            <a:r>
              <a:rPr lang="pt-BR" sz="4000" dirty="0" err="1">
                <a:latin typeface="Impact" panose="020B0806030902050204" pitchFamily="34" charset="0"/>
                <a:cs typeface="Arial" panose="020B0604020202020204" pitchFamily="34" charset="0"/>
              </a:rPr>
              <a:t>html</a:t>
            </a:r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&gt;, &lt;</a:t>
            </a:r>
            <a:r>
              <a:rPr lang="pt-BR" sz="4000" dirty="0" err="1">
                <a:latin typeface="Impact" panose="020B0806030902050204" pitchFamily="34" charset="0"/>
                <a:cs typeface="Arial" panose="020B0604020202020204" pitchFamily="34" charset="0"/>
              </a:rPr>
              <a:t>head</a:t>
            </a:r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&gt; e &lt;body&gt;</a:t>
            </a:r>
            <a:endParaRPr lang="en-US" sz="40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79E05-FA83-950B-2DF2-8921BA557122}"/>
              </a:ext>
            </a:extLst>
          </p:cNvPr>
          <p:cNvSpPr/>
          <p:nvPr/>
        </p:nvSpPr>
        <p:spPr>
          <a:xfrm rot="5400000">
            <a:off x="8279" y="880721"/>
            <a:ext cx="2011680" cy="250239"/>
          </a:xfrm>
          <a:prstGeom prst="rect">
            <a:avLst/>
          </a:prstGeom>
          <a:gradFill flip="none" rotWithShape="1">
            <a:gsLst>
              <a:gs pos="0">
                <a:srgbClr val="5ED0A1">
                  <a:tint val="66000"/>
                  <a:satMod val="160000"/>
                </a:srgbClr>
              </a:gs>
              <a:gs pos="50000">
                <a:srgbClr val="5ED0A1">
                  <a:tint val="44500"/>
                  <a:satMod val="160000"/>
                </a:srgbClr>
              </a:gs>
              <a:gs pos="100000">
                <a:srgbClr val="5ED0A1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C6426-5DCF-8C19-3A3F-C1562CA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287000"/>
            <a:ext cx="1828800" cy="1828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88AF59-AEF4-90BA-1300-606C7E64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301386"/>
            <a:ext cx="82835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começa com a tag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Dentro dela, temos duas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seções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informações sobre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enquanto 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visível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A79AE-02F8-0852-6869-24077D89B1D5}"/>
              </a:ext>
            </a:extLst>
          </p:cNvPr>
          <p:cNvSpPr txBox="1"/>
          <p:nvPr/>
        </p:nvSpPr>
        <p:spPr>
          <a:xfrm>
            <a:off x="2400300" y="6395978"/>
            <a:ext cx="4800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&lt;head&gt;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&lt;title&gt;Meu Primeiro Site&lt;/title&gt;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&lt;/head&gt;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&lt;body&gt;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&lt;h1&gt;Bem-vindo à minha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página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!&lt;/h1&gt;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&lt;p&gt;Este é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parágrafo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exemplo.&lt;/p&gt;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&lt;/body&gt;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E9EAD-EF9E-0AC9-8D22-C43FB0A7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AA37-DD50-5BBC-9657-4B7521403B6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6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5DE7D-6193-1789-C3FC-13FBBCDC3D9B}"/>
              </a:ext>
            </a:extLst>
          </p:cNvPr>
          <p:cNvSpPr txBox="1"/>
          <p:nvPr/>
        </p:nvSpPr>
        <p:spPr>
          <a:xfrm>
            <a:off x="822908" y="5192046"/>
            <a:ext cx="82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TÍTULOS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46C10-B6B9-21A4-B4FF-C0CC79B2F581}"/>
              </a:ext>
            </a:extLst>
          </p:cNvPr>
          <p:cNvSpPr txBox="1"/>
          <p:nvPr/>
        </p:nvSpPr>
        <p:spPr>
          <a:xfrm>
            <a:off x="2847975" y="2614318"/>
            <a:ext cx="3883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03&gt;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22B91-E596-77F7-FA85-3CD00CDCE8DE}"/>
              </a:ext>
            </a:extLst>
          </p:cNvPr>
          <p:cNvSpPr txBox="1"/>
          <p:nvPr/>
        </p:nvSpPr>
        <p:spPr>
          <a:xfrm>
            <a:off x="2447924" y="8101180"/>
            <a:ext cx="496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/ 03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58049-4763-F216-A9AB-2DAA45F9D803}"/>
              </a:ext>
            </a:extLst>
          </p:cNvPr>
          <p:cNvSpPr/>
          <p:nvPr/>
        </p:nvSpPr>
        <p:spPr>
          <a:xfrm>
            <a:off x="1142999" y="6360964"/>
            <a:ext cx="7610475" cy="73775"/>
          </a:xfrm>
          <a:prstGeom prst="rect">
            <a:avLst/>
          </a:prstGeom>
          <a:solidFill>
            <a:srgbClr val="5ED0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074B5-46B9-B354-EEB4-65487E020C5E}"/>
              </a:ext>
            </a:extLst>
          </p:cNvPr>
          <p:cNvSpPr txBox="1"/>
          <p:nvPr/>
        </p:nvSpPr>
        <p:spPr>
          <a:xfrm>
            <a:off x="1724526" y="6392100"/>
            <a:ext cx="6152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Impact" panose="020B0806030902050204" pitchFamily="34" charset="0"/>
              </a:rPr>
              <a:t>CABEÇALHOS</a:t>
            </a:r>
          </a:p>
        </p:txBody>
      </p:sp>
    </p:spTree>
    <p:extLst>
      <p:ext uri="{BB962C8B-B14F-4D97-AF65-F5344CB8AC3E}">
        <p14:creationId xmlns:p14="http://schemas.microsoft.com/office/powerpoint/2010/main" val="21976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DEC3-305A-6D72-0920-76788706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459E9-6A58-CD18-8C01-88FEB479EF4A}"/>
              </a:ext>
            </a:extLst>
          </p:cNvPr>
          <p:cNvSpPr txBox="1"/>
          <p:nvPr/>
        </p:nvSpPr>
        <p:spPr>
          <a:xfrm>
            <a:off x="1139239" y="838200"/>
            <a:ext cx="813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Títulos e Cabeçalhos: &lt;h1&gt; a &lt;h6&gt;</a:t>
            </a:r>
            <a:endParaRPr lang="en-US" sz="40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E8633-486B-AA9A-12CF-DAE06D327F0C}"/>
              </a:ext>
            </a:extLst>
          </p:cNvPr>
          <p:cNvSpPr/>
          <p:nvPr/>
        </p:nvSpPr>
        <p:spPr>
          <a:xfrm rot="5400000">
            <a:off x="8279" y="880721"/>
            <a:ext cx="2011680" cy="250239"/>
          </a:xfrm>
          <a:prstGeom prst="rect">
            <a:avLst/>
          </a:prstGeom>
          <a:gradFill flip="none" rotWithShape="1">
            <a:gsLst>
              <a:gs pos="0">
                <a:srgbClr val="5ED0A1">
                  <a:tint val="66000"/>
                  <a:satMod val="160000"/>
                </a:srgbClr>
              </a:gs>
              <a:gs pos="50000">
                <a:srgbClr val="5ED0A1">
                  <a:tint val="44500"/>
                  <a:satMod val="160000"/>
                </a:srgbClr>
              </a:gs>
              <a:gs pos="100000">
                <a:srgbClr val="5ED0A1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CEB7F-F79A-D966-65EE-D5BD79FC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287000"/>
            <a:ext cx="1828800" cy="1828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E56A7E8F-92DE-DCD1-36E8-A048AC88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486052"/>
            <a:ext cx="8283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cabeçalhos são usados para definir títulos de diferentes níveis. O </a:t>
            </a:r>
            <a:r>
              <a:rPr kumimoji="0" lang="pt-B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o título principal, enquanto o</a:t>
            </a:r>
            <a:r>
              <a:rPr kumimoji="0" lang="pt-B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&lt;h6&gt;</a:t>
            </a: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o título menor.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B3C02-D9E9-6125-F448-6D495BB50387}"/>
              </a:ext>
            </a:extLst>
          </p:cNvPr>
          <p:cNvSpPr txBox="1"/>
          <p:nvPr/>
        </p:nvSpPr>
        <p:spPr>
          <a:xfrm>
            <a:off x="2400300" y="5849476"/>
            <a:ext cx="48006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&lt;h1&gt;Meu Título Principal&lt;/h1&gt;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&lt;h2&gt;Subtítulo Importante&lt;/h2&gt;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&lt;h3&gt;Seção Secundária&lt;/h3&gt;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3ED79BC-A44B-8FED-7FB5-8AB7704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7734342"/>
            <a:ext cx="82835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Explicação: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Use &lt;h1&gt; para o título mais importante.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&lt;h2&gt;, &lt;h3&gt;, etc., são usados para subtítulos e outras seções.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8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9CA59-8B89-F217-0A3F-6F031566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F7AC79-AF03-A4F2-4DA6-298FFE7A6EF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6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CF9BA-375A-FA95-2469-CAB0E09985C3}"/>
              </a:ext>
            </a:extLst>
          </p:cNvPr>
          <p:cNvSpPr txBox="1"/>
          <p:nvPr/>
        </p:nvSpPr>
        <p:spPr>
          <a:xfrm>
            <a:off x="822908" y="5192046"/>
            <a:ext cx="82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CONSIDERAÇÕES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61821-669C-D2A7-4D87-404F75BFD077}"/>
              </a:ext>
            </a:extLst>
          </p:cNvPr>
          <p:cNvSpPr txBox="1"/>
          <p:nvPr/>
        </p:nvSpPr>
        <p:spPr>
          <a:xfrm>
            <a:off x="2006146" y="2267990"/>
            <a:ext cx="5352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HTML&gt;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4809E-9CCD-C48A-1804-547A4C66B087}"/>
              </a:ext>
            </a:extLst>
          </p:cNvPr>
          <p:cNvSpPr/>
          <p:nvPr/>
        </p:nvSpPr>
        <p:spPr>
          <a:xfrm>
            <a:off x="1142999" y="6360964"/>
            <a:ext cx="7610475" cy="73775"/>
          </a:xfrm>
          <a:prstGeom prst="rect">
            <a:avLst/>
          </a:prstGeom>
          <a:solidFill>
            <a:srgbClr val="5ED0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0D088-E946-A55C-FF37-F539EAB0F8A6}"/>
              </a:ext>
            </a:extLst>
          </p:cNvPr>
          <p:cNvSpPr txBox="1"/>
          <p:nvPr/>
        </p:nvSpPr>
        <p:spPr>
          <a:xfrm>
            <a:off x="1724526" y="6392100"/>
            <a:ext cx="6152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Impact" panose="020B0806030902050204" pitchFamily="34" charset="0"/>
              </a:rPr>
              <a:t>FINAIS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CC572-7187-0E1F-AE50-309BDAB91C0C}"/>
              </a:ext>
            </a:extLst>
          </p:cNvPr>
          <p:cNvSpPr txBox="1"/>
          <p:nvPr/>
        </p:nvSpPr>
        <p:spPr>
          <a:xfrm>
            <a:off x="1872161" y="8468739"/>
            <a:ext cx="6152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Impact" panose="020B0806030902050204" pitchFamily="34" charset="0"/>
              </a:rPr>
              <a:t>&lt; /HTML&gt;</a:t>
            </a:r>
          </a:p>
        </p:txBody>
      </p:sp>
    </p:spTree>
    <p:extLst>
      <p:ext uri="{BB962C8B-B14F-4D97-AF65-F5344CB8AC3E}">
        <p14:creationId xmlns:p14="http://schemas.microsoft.com/office/powerpoint/2010/main" val="425230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586C2-D623-5485-8F18-DE844C70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B0671-ACE1-E15D-C1B4-1CDF4E6EBEB0}"/>
              </a:ext>
            </a:extLst>
          </p:cNvPr>
          <p:cNvSpPr txBox="1"/>
          <p:nvPr/>
        </p:nvSpPr>
        <p:spPr>
          <a:xfrm>
            <a:off x="1139239" y="838200"/>
            <a:ext cx="813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Arial" panose="020B0604020202020204" pitchFamily="34" charset="0"/>
              </a:rPr>
              <a:t>Conclusão</a:t>
            </a:r>
            <a:endParaRPr lang="en-US" sz="4000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65555-6410-C686-5344-48CDFD27FAB8}"/>
              </a:ext>
            </a:extLst>
          </p:cNvPr>
          <p:cNvSpPr/>
          <p:nvPr/>
        </p:nvSpPr>
        <p:spPr>
          <a:xfrm rot="5400000">
            <a:off x="8279" y="880721"/>
            <a:ext cx="2011680" cy="250239"/>
          </a:xfrm>
          <a:prstGeom prst="rect">
            <a:avLst/>
          </a:prstGeom>
          <a:gradFill flip="none" rotWithShape="1">
            <a:gsLst>
              <a:gs pos="0">
                <a:srgbClr val="5ED0A1">
                  <a:tint val="66000"/>
                  <a:satMod val="160000"/>
                </a:srgbClr>
              </a:gs>
              <a:gs pos="50000">
                <a:srgbClr val="5ED0A1">
                  <a:tint val="44500"/>
                  <a:satMod val="160000"/>
                </a:srgbClr>
              </a:gs>
              <a:gs pos="100000">
                <a:srgbClr val="5ED0A1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E3C58-A00D-2CA7-6980-233108EA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287000"/>
            <a:ext cx="1828800" cy="1828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258470A-9EE3-2587-F54B-1C773E744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2562722"/>
            <a:ext cx="828357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Agora você conhece algumas das </a:t>
            </a:r>
            <a:r>
              <a:rPr kumimoji="0" lang="pt-B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mais importantes e como usá-las em situações reais. HTML é a fundação de qualquer página web, e essas </a:t>
            </a:r>
            <a:r>
              <a:rPr kumimoji="0" lang="pt-B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as ferramentas principais para estruturar seu conteúdo.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Lembre-se, HTML pode parecer simples, mas ele é poderoso.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Experimente com diferentes </a:t>
            </a:r>
            <a:r>
              <a:rPr kumimoji="0" lang="pt-B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pt-B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comece a criar suas próprias páginas!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382</Words>
  <Application>Microsoft Office PowerPoint</Application>
  <PresentationFormat>A3 Paper (297x420 mm)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Seraphim</dc:creator>
  <cp:lastModifiedBy>Jose Seraphim</cp:lastModifiedBy>
  <cp:revision>1</cp:revision>
  <dcterms:created xsi:type="dcterms:W3CDTF">2024-12-21T12:39:03Z</dcterms:created>
  <dcterms:modified xsi:type="dcterms:W3CDTF">2024-12-21T14:44:24Z</dcterms:modified>
</cp:coreProperties>
</file>